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38404800" cy="32918400"/>
  <p:notesSz cx="6858000" cy="9144000"/>
  <p:defaultTextStyle>
    <a:defPPr>
      <a:defRPr lang="en-US"/>
    </a:defPPr>
    <a:lvl1pPr marL="0" algn="l" defTabSz="1881012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1pPr>
    <a:lvl2pPr marL="1881012" algn="l" defTabSz="1881012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2pPr>
    <a:lvl3pPr marL="3762024" algn="l" defTabSz="1881012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3pPr>
    <a:lvl4pPr marL="5643037" algn="l" defTabSz="1881012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4pPr>
    <a:lvl5pPr marL="7524049" algn="l" defTabSz="1881012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5pPr>
    <a:lvl6pPr marL="9405061" algn="l" defTabSz="1881012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6pPr>
    <a:lvl7pPr marL="11286073" algn="l" defTabSz="1881012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7pPr>
    <a:lvl8pPr marL="13167086" algn="l" defTabSz="1881012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8pPr>
    <a:lvl9pPr marL="15048098" algn="l" defTabSz="1881012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1745" autoAdjust="0"/>
    <p:restoredTop sz="94660"/>
  </p:normalViewPr>
  <p:slideViewPr>
    <p:cSldViewPr snapToGrid="0" snapToObjects="1">
      <p:cViewPr>
        <p:scale>
          <a:sx n="99" d="100"/>
          <a:sy n="99" d="100"/>
        </p:scale>
        <p:origin x="4024" y="10944"/>
      </p:cViewPr>
      <p:guideLst>
        <p:guide orient="horz" pos="10368"/>
        <p:guide pos="12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0360" y="10226042"/>
            <a:ext cx="32644080" cy="7056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0720" y="18653760"/>
            <a:ext cx="2688336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81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762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643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524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405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286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167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048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D83AC-F919-2F43-8A02-EF8056241AEC}" type="datetimeFigureOut">
              <a:t>10/14/14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C35DF-CEB8-B343-97B9-28B94C610E8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390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D83AC-F919-2F43-8A02-EF8056241AEC}" type="datetimeFigureOut">
              <a:t>10/14/14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C35DF-CEB8-B343-97B9-28B94C610E8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869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239197" y="6324600"/>
            <a:ext cx="31103890" cy="1348206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4204" y="6324600"/>
            <a:ext cx="92684915" cy="1348206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D83AC-F919-2F43-8A02-EF8056241AEC}" type="datetimeFigureOut">
              <a:t>10/14/14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C35DF-CEB8-B343-97B9-28B94C610E8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581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D83AC-F919-2F43-8A02-EF8056241AEC}" type="datetimeFigureOut">
              <a:t>10/14/14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C35DF-CEB8-B343-97B9-28B94C610E8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589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3715" y="21153122"/>
            <a:ext cx="32644080" cy="6537960"/>
          </a:xfrm>
        </p:spPr>
        <p:txBody>
          <a:bodyPr anchor="t"/>
          <a:lstStyle>
            <a:lvl1pPr algn="l">
              <a:defRPr sz="16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3715" y="13952225"/>
            <a:ext cx="32644080" cy="7200898"/>
          </a:xfrm>
        </p:spPr>
        <p:txBody>
          <a:bodyPr anchor="b"/>
          <a:lstStyle>
            <a:lvl1pPr marL="0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1pPr>
            <a:lvl2pPr marL="1881012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2pPr>
            <a:lvl3pPr marL="3762024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3pPr>
            <a:lvl4pPr marL="5643037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4pPr>
            <a:lvl5pPr marL="7524049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5pPr>
            <a:lvl6pPr marL="9405061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6pPr>
            <a:lvl7pPr marL="11286073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7pPr>
            <a:lvl8pPr marL="13167086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8pPr>
            <a:lvl9pPr marL="15048098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D83AC-F919-2F43-8A02-EF8056241AEC}" type="datetimeFigureOut">
              <a:t>10/14/14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C35DF-CEB8-B343-97B9-28B94C610E8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755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4202" y="36865560"/>
            <a:ext cx="61894400" cy="104279702"/>
          </a:xfrm>
        </p:spPr>
        <p:txBody>
          <a:bodyPr/>
          <a:lstStyle>
            <a:lvl1pPr>
              <a:defRPr sz="11500"/>
            </a:lvl1pPr>
            <a:lvl2pPr>
              <a:defRPr sz="9900"/>
            </a:lvl2pPr>
            <a:lvl3pPr>
              <a:defRPr sz="82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48684" y="36865560"/>
            <a:ext cx="61894405" cy="104279702"/>
          </a:xfrm>
        </p:spPr>
        <p:txBody>
          <a:bodyPr/>
          <a:lstStyle>
            <a:lvl1pPr>
              <a:defRPr sz="11500"/>
            </a:lvl1pPr>
            <a:lvl2pPr>
              <a:defRPr sz="9900"/>
            </a:lvl2pPr>
            <a:lvl3pPr>
              <a:defRPr sz="82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D83AC-F919-2F43-8A02-EF8056241AEC}" type="datetimeFigureOut">
              <a:t>10/14/14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C35DF-CEB8-B343-97B9-28B94C610E8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413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0" y="1318262"/>
            <a:ext cx="3456432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2" y="7368542"/>
            <a:ext cx="16968790" cy="3070858"/>
          </a:xfrm>
        </p:spPr>
        <p:txBody>
          <a:bodyPr anchor="b"/>
          <a:lstStyle>
            <a:lvl1pPr marL="0" indent="0">
              <a:buNone/>
              <a:defRPr sz="9900" b="1"/>
            </a:lvl1pPr>
            <a:lvl2pPr marL="1881012" indent="0">
              <a:buNone/>
              <a:defRPr sz="8200" b="1"/>
            </a:lvl2pPr>
            <a:lvl3pPr marL="3762024" indent="0">
              <a:buNone/>
              <a:defRPr sz="7400" b="1"/>
            </a:lvl3pPr>
            <a:lvl4pPr marL="5643037" indent="0">
              <a:buNone/>
              <a:defRPr sz="6600" b="1"/>
            </a:lvl4pPr>
            <a:lvl5pPr marL="7524049" indent="0">
              <a:buNone/>
              <a:defRPr sz="6600" b="1"/>
            </a:lvl5pPr>
            <a:lvl6pPr marL="9405061" indent="0">
              <a:buNone/>
              <a:defRPr sz="6600" b="1"/>
            </a:lvl6pPr>
            <a:lvl7pPr marL="11286073" indent="0">
              <a:buNone/>
              <a:defRPr sz="6600" b="1"/>
            </a:lvl7pPr>
            <a:lvl8pPr marL="13167086" indent="0">
              <a:buNone/>
              <a:defRPr sz="6600" b="1"/>
            </a:lvl8pPr>
            <a:lvl9pPr marL="15048098" indent="0">
              <a:buNone/>
              <a:defRPr sz="6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2" y="10439400"/>
            <a:ext cx="16968790" cy="18966182"/>
          </a:xfrm>
        </p:spPr>
        <p:txBody>
          <a:bodyPr/>
          <a:lstStyle>
            <a:lvl1pPr>
              <a:defRPr sz="9900"/>
            </a:lvl1pPr>
            <a:lvl2pPr>
              <a:defRPr sz="8200"/>
            </a:lvl2pPr>
            <a:lvl3pPr>
              <a:defRPr sz="7400"/>
            </a:lvl3pPr>
            <a:lvl4pPr>
              <a:defRPr sz="6600"/>
            </a:lvl4pPr>
            <a:lvl5pPr>
              <a:defRPr sz="6600"/>
            </a:lvl5pPr>
            <a:lvl6pPr>
              <a:defRPr sz="6600"/>
            </a:lvl6pPr>
            <a:lvl7pPr>
              <a:defRPr sz="6600"/>
            </a:lvl7pPr>
            <a:lvl8pPr>
              <a:defRPr sz="6600"/>
            </a:lvl8pPr>
            <a:lvl9pPr>
              <a:defRPr sz="6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509107" y="7368542"/>
            <a:ext cx="16975455" cy="3070858"/>
          </a:xfrm>
        </p:spPr>
        <p:txBody>
          <a:bodyPr anchor="b"/>
          <a:lstStyle>
            <a:lvl1pPr marL="0" indent="0">
              <a:buNone/>
              <a:defRPr sz="9900" b="1"/>
            </a:lvl1pPr>
            <a:lvl2pPr marL="1881012" indent="0">
              <a:buNone/>
              <a:defRPr sz="8200" b="1"/>
            </a:lvl2pPr>
            <a:lvl3pPr marL="3762024" indent="0">
              <a:buNone/>
              <a:defRPr sz="7400" b="1"/>
            </a:lvl3pPr>
            <a:lvl4pPr marL="5643037" indent="0">
              <a:buNone/>
              <a:defRPr sz="6600" b="1"/>
            </a:lvl4pPr>
            <a:lvl5pPr marL="7524049" indent="0">
              <a:buNone/>
              <a:defRPr sz="6600" b="1"/>
            </a:lvl5pPr>
            <a:lvl6pPr marL="9405061" indent="0">
              <a:buNone/>
              <a:defRPr sz="6600" b="1"/>
            </a:lvl6pPr>
            <a:lvl7pPr marL="11286073" indent="0">
              <a:buNone/>
              <a:defRPr sz="6600" b="1"/>
            </a:lvl7pPr>
            <a:lvl8pPr marL="13167086" indent="0">
              <a:buNone/>
              <a:defRPr sz="6600" b="1"/>
            </a:lvl8pPr>
            <a:lvl9pPr marL="15048098" indent="0">
              <a:buNone/>
              <a:defRPr sz="6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509107" y="10439400"/>
            <a:ext cx="16975455" cy="18966182"/>
          </a:xfrm>
        </p:spPr>
        <p:txBody>
          <a:bodyPr/>
          <a:lstStyle>
            <a:lvl1pPr>
              <a:defRPr sz="9900"/>
            </a:lvl1pPr>
            <a:lvl2pPr>
              <a:defRPr sz="8200"/>
            </a:lvl2pPr>
            <a:lvl3pPr>
              <a:defRPr sz="7400"/>
            </a:lvl3pPr>
            <a:lvl4pPr>
              <a:defRPr sz="6600"/>
            </a:lvl4pPr>
            <a:lvl5pPr>
              <a:defRPr sz="6600"/>
            </a:lvl5pPr>
            <a:lvl6pPr>
              <a:defRPr sz="6600"/>
            </a:lvl6pPr>
            <a:lvl7pPr>
              <a:defRPr sz="6600"/>
            </a:lvl7pPr>
            <a:lvl8pPr>
              <a:defRPr sz="6600"/>
            </a:lvl8pPr>
            <a:lvl9pPr>
              <a:defRPr sz="6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D83AC-F919-2F43-8A02-EF8056241AEC}" type="datetimeFigureOut">
              <a:t>10/14/14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C35DF-CEB8-B343-97B9-28B94C610E8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56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D83AC-F919-2F43-8A02-EF8056241AEC}" type="datetimeFigureOut">
              <a:t>10/14/14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C35DF-CEB8-B343-97B9-28B94C610E8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15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D83AC-F919-2F43-8A02-EF8056241AEC}" type="datetimeFigureOut">
              <a:t>10/14/14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C35DF-CEB8-B343-97B9-28B94C610E8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794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4" y="1310640"/>
            <a:ext cx="12634915" cy="5577840"/>
          </a:xfrm>
        </p:spPr>
        <p:txBody>
          <a:bodyPr anchor="b"/>
          <a:lstStyle>
            <a:lvl1pPr algn="l">
              <a:defRPr sz="8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15210" y="1310643"/>
            <a:ext cx="21469350" cy="28094942"/>
          </a:xfrm>
        </p:spPr>
        <p:txBody>
          <a:bodyPr/>
          <a:lstStyle>
            <a:lvl1pPr>
              <a:defRPr sz="13200"/>
            </a:lvl1pPr>
            <a:lvl2pPr>
              <a:defRPr sz="11500"/>
            </a:lvl2pPr>
            <a:lvl3pPr>
              <a:defRPr sz="99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4" y="6888483"/>
            <a:ext cx="12634915" cy="22517102"/>
          </a:xfrm>
        </p:spPr>
        <p:txBody>
          <a:bodyPr/>
          <a:lstStyle>
            <a:lvl1pPr marL="0" indent="0">
              <a:buNone/>
              <a:defRPr sz="5800"/>
            </a:lvl1pPr>
            <a:lvl2pPr marL="1881012" indent="0">
              <a:buNone/>
              <a:defRPr sz="4900"/>
            </a:lvl2pPr>
            <a:lvl3pPr marL="3762024" indent="0">
              <a:buNone/>
              <a:defRPr sz="4100"/>
            </a:lvl3pPr>
            <a:lvl4pPr marL="5643037" indent="0">
              <a:buNone/>
              <a:defRPr sz="3700"/>
            </a:lvl4pPr>
            <a:lvl5pPr marL="7524049" indent="0">
              <a:buNone/>
              <a:defRPr sz="3700"/>
            </a:lvl5pPr>
            <a:lvl6pPr marL="9405061" indent="0">
              <a:buNone/>
              <a:defRPr sz="3700"/>
            </a:lvl6pPr>
            <a:lvl7pPr marL="11286073" indent="0">
              <a:buNone/>
              <a:defRPr sz="3700"/>
            </a:lvl7pPr>
            <a:lvl8pPr marL="13167086" indent="0">
              <a:buNone/>
              <a:defRPr sz="3700"/>
            </a:lvl8pPr>
            <a:lvl9pPr marL="15048098" indent="0">
              <a:buNone/>
              <a:defRPr sz="3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D83AC-F919-2F43-8A02-EF8056241AEC}" type="datetimeFigureOut">
              <a:t>10/14/14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C35DF-CEB8-B343-97B9-28B94C610E8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909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7610" y="23042880"/>
            <a:ext cx="23042880" cy="2720342"/>
          </a:xfrm>
        </p:spPr>
        <p:txBody>
          <a:bodyPr anchor="b"/>
          <a:lstStyle>
            <a:lvl1pPr algn="l">
              <a:defRPr sz="8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527610" y="2941320"/>
            <a:ext cx="23042880" cy="19751040"/>
          </a:xfrm>
        </p:spPr>
        <p:txBody>
          <a:bodyPr/>
          <a:lstStyle>
            <a:lvl1pPr marL="0" indent="0">
              <a:buNone/>
              <a:defRPr sz="13200"/>
            </a:lvl1pPr>
            <a:lvl2pPr marL="1881012" indent="0">
              <a:buNone/>
              <a:defRPr sz="11500"/>
            </a:lvl2pPr>
            <a:lvl3pPr marL="3762024" indent="0">
              <a:buNone/>
              <a:defRPr sz="9900"/>
            </a:lvl3pPr>
            <a:lvl4pPr marL="5643037" indent="0">
              <a:buNone/>
              <a:defRPr sz="8200"/>
            </a:lvl4pPr>
            <a:lvl5pPr marL="7524049" indent="0">
              <a:buNone/>
              <a:defRPr sz="8200"/>
            </a:lvl5pPr>
            <a:lvl6pPr marL="9405061" indent="0">
              <a:buNone/>
              <a:defRPr sz="8200"/>
            </a:lvl6pPr>
            <a:lvl7pPr marL="11286073" indent="0">
              <a:buNone/>
              <a:defRPr sz="8200"/>
            </a:lvl7pPr>
            <a:lvl8pPr marL="13167086" indent="0">
              <a:buNone/>
              <a:defRPr sz="8200"/>
            </a:lvl8pPr>
            <a:lvl9pPr marL="15048098" indent="0">
              <a:buNone/>
              <a:defRPr sz="8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27610" y="25763222"/>
            <a:ext cx="23042880" cy="3863338"/>
          </a:xfrm>
        </p:spPr>
        <p:txBody>
          <a:bodyPr/>
          <a:lstStyle>
            <a:lvl1pPr marL="0" indent="0">
              <a:buNone/>
              <a:defRPr sz="5800"/>
            </a:lvl1pPr>
            <a:lvl2pPr marL="1881012" indent="0">
              <a:buNone/>
              <a:defRPr sz="4900"/>
            </a:lvl2pPr>
            <a:lvl3pPr marL="3762024" indent="0">
              <a:buNone/>
              <a:defRPr sz="4100"/>
            </a:lvl3pPr>
            <a:lvl4pPr marL="5643037" indent="0">
              <a:buNone/>
              <a:defRPr sz="3700"/>
            </a:lvl4pPr>
            <a:lvl5pPr marL="7524049" indent="0">
              <a:buNone/>
              <a:defRPr sz="3700"/>
            </a:lvl5pPr>
            <a:lvl6pPr marL="9405061" indent="0">
              <a:buNone/>
              <a:defRPr sz="3700"/>
            </a:lvl6pPr>
            <a:lvl7pPr marL="11286073" indent="0">
              <a:buNone/>
              <a:defRPr sz="3700"/>
            </a:lvl7pPr>
            <a:lvl8pPr marL="13167086" indent="0">
              <a:buNone/>
              <a:defRPr sz="3700"/>
            </a:lvl8pPr>
            <a:lvl9pPr marL="15048098" indent="0">
              <a:buNone/>
              <a:defRPr sz="3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D83AC-F919-2F43-8A02-EF8056241AEC}" type="datetimeFigureOut">
              <a:t>10/14/14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C35DF-CEB8-B343-97B9-28B94C610E8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613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1318262"/>
            <a:ext cx="34564320" cy="5486400"/>
          </a:xfrm>
          <a:prstGeom prst="rect">
            <a:avLst/>
          </a:prstGeom>
        </p:spPr>
        <p:txBody>
          <a:bodyPr vert="horz" lIns="376202" tIns="188101" rIns="376202" bIns="18810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7680963"/>
            <a:ext cx="34564320" cy="21724622"/>
          </a:xfrm>
          <a:prstGeom prst="rect">
            <a:avLst/>
          </a:prstGeom>
        </p:spPr>
        <p:txBody>
          <a:bodyPr vert="horz" lIns="376202" tIns="188101" rIns="376202" bIns="18810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20240" y="30510482"/>
            <a:ext cx="8961120" cy="1752600"/>
          </a:xfrm>
          <a:prstGeom prst="rect">
            <a:avLst/>
          </a:prstGeom>
        </p:spPr>
        <p:txBody>
          <a:bodyPr vert="horz" lIns="376202" tIns="188101" rIns="376202" bIns="188101" rtlCol="0" anchor="ctr"/>
          <a:lstStyle>
            <a:lvl1pPr algn="l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D83AC-F919-2F43-8A02-EF8056241AEC}" type="datetimeFigureOut">
              <a:t>10/14/14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21640" y="30510482"/>
            <a:ext cx="12161520" cy="1752600"/>
          </a:xfrm>
          <a:prstGeom prst="rect">
            <a:avLst/>
          </a:prstGeom>
        </p:spPr>
        <p:txBody>
          <a:bodyPr vert="horz" lIns="376202" tIns="188101" rIns="376202" bIns="188101" rtlCol="0" anchor="ctr"/>
          <a:lstStyle>
            <a:lvl1pPr algn="ctr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523440" y="30510482"/>
            <a:ext cx="8961120" cy="1752600"/>
          </a:xfrm>
          <a:prstGeom prst="rect">
            <a:avLst/>
          </a:prstGeom>
        </p:spPr>
        <p:txBody>
          <a:bodyPr vert="horz" lIns="376202" tIns="188101" rIns="376202" bIns="188101" rtlCol="0" anchor="ctr"/>
          <a:lstStyle>
            <a:lvl1pPr algn="r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C35DF-CEB8-B343-97B9-28B94C610E8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869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881012" rtl="0" eaLnBrk="1" latinLnBrk="0" hangingPunct="1">
        <a:spcBef>
          <a:spcPct val="0"/>
        </a:spcBef>
        <a:buNone/>
        <a:defRPr sz="18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10759" indent="-1410759" algn="l" defTabSz="1881012" rtl="0" eaLnBrk="1" latinLnBrk="0" hangingPunct="1">
        <a:spcBef>
          <a:spcPct val="20000"/>
        </a:spcBef>
        <a:buFont typeface="Arial"/>
        <a:buChar char="•"/>
        <a:defRPr sz="13200" kern="1200">
          <a:solidFill>
            <a:schemeClr val="tx1"/>
          </a:solidFill>
          <a:latin typeface="+mn-lt"/>
          <a:ea typeface="+mn-ea"/>
          <a:cs typeface="+mn-cs"/>
        </a:defRPr>
      </a:lvl1pPr>
      <a:lvl2pPr marL="3056645" indent="-1175633" algn="l" defTabSz="1881012" rtl="0" eaLnBrk="1" latinLnBrk="0" hangingPunct="1">
        <a:spcBef>
          <a:spcPct val="20000"/>
        </a:spcBef>
        <a:buFont typeface="Arial"/>
        <a:buChar char="–"/>
        <a:defRPr sz="11500" kern="1200">
          <a:solidFill>
            <a:schemeClr val="tx1"/>
          </a:solidFill>
          <a:latin typeface="+mn-lt"/>
          <a:ea typeface="+mn-ea"/>
          <a:cs typeface="+mn-cs"/>
        </a:defRPr>
      </a:lvl2pPr>
      <a:lvl3pPr marL="4702531" indent="-940506" algn="l" defTabSz="1881012" rtl="0" eaLnBrk="1" latinLnBrk="0" hangingPunct="1">
        <a:spcBef>
          <a:spcPct val="20000"/>
        </a:spcBef>
        <a:buFont typeface="Arial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543" indent="-940506" algn="l" defTabSz="1881012" rtl="0" eaLnBrk="1" latinLnBrk="0" hangingPunct="1">
        <a:spcBef>
          <a:spcPct val="20000"/>
        </a:spcBef>
        <a:buFont typeface="Arial"/>
        <a:buChar char="–"/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464555" indent="-940506" algn="l" defTabSz="1881012" rtl="0" eaLnBrk="1" latinLnBrk="0" hangingPunct="1">
        <a:spcBef>
          <a:spcPct val="20000"/>
        </a:spcBef>
        <a:buFont typeface="Arial"/>
        <a:buChar char="»"/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345567" indent="-940506" algn="l" defTabSz="1881012" rtl="0" eaLnBrk="1" latinLnBrk="0" hangingPunct="1">
        <a:spcBef>
          <a:spcPct val="20000"/>
        </a:spcBef>
        <a:buFont typeface="Arial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226580" indent="-940506" algn="l" defTabSz="1881012" rtl="0" eaLnBrk="1" latinLnBrk="0" hangingPunct="1">
        <a:spcBef>
          <a:spcPct val="20000"/>
        </a:spcBef>
        <a:buFont typeface="Arial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107592" indent="-940506" algn="l" defTabSz="1881012" rtl="0" eaLnBrk="1" latinLnBrk="0" hangingPunct="1">
        <a:spcBef>
          <a:spcPct val="20000"/>
        </a:spcBef>
        <a:buFont typeface="Arial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5988604" indent="-940506" algn="l" defTabSz="1881012" rtl="0" eaLnBrk="1" latinLnBrk="0" hangingPunct="1">
        <a:spcBef>
          <a:spcPct val="20000"/>
        </a:spcBef>
        <a:buFont typeface="Arial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81012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1pPr>
      <a:lvl2pPr marL="1881012" algn="l" defTabSz="1881012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2pPr>
      <a:lvl3pPr marL="3762024" algn="l" defTabSz="1881012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3pPr>
      <a:lvl4pPr marL="5643037" algn="l" defTabSz="1881012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4pPr>
      <a:lvl5pPr marL="7524049" algn="l" defTabSz="1881012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5pPr>
      <a:lvl6pPr marL="9405061" algn="l" defTabSz="1881012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6pPr>
      <a:lvl7pPr marL="11286073" algn="l" defTabSz="1881012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7pPr>
      <a:lvl8pPr marL="13167086" algn="l" defTabSz="1881012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8pPr>
      <a:lvl9pPr marL="15048098" algn="l" defTabSz="1881012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8" Type="http://schemas.openxmlformats.org/officeDocument/2006/relationships/image" Target="../media/image7.jpg"/><Relationship Id="rId9" Type="http://schemas.openxmlformats.org/officeDocument/2006/relationships/image" Target="../media/image8.jpg"/><Relationship Id="rId10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11AM-17_10Y-8-Monazite-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4075" y="3082472"/>
            <a:ext cx="6350000" cy="82169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9260922" y="3419576"/>
            <a:ext cx="540066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>
                <a:latin typeface="Arial"/>
                <a:cs typeface="Arial"/>
              </a:rPr>
              <a:t>11AM17 -&gt;</a:t>
            </a:r>
          </a:p>
          <a:p>
            <a:pPr algn="r"/>
            <a:r>
              <a:rPr lang="en-US" sz="3600">
                <a:latin typeface="Arial"/>
                <a:cs typeface="Arial"/>
              </a:rPr>
              <a:t>•West Guilford area</a:t>
            </a:r>
          </a:p>
          <a:p>
            <a:pPr algn="r"/>
            <a:r>
              <a:rPr lang="en-US" sz="3600">
                <a:latin typeface="Arial"/>
                <a:cs typeface="Arial"/>
              </a:rPr>
              <a:t>•Two Amphibole Schist: quartz, plagioclase, biotite, chlorite, cordierite, gedrite</a:t>
            </a:r>
          </a:p>
          <a:p>
            <a:pPr algn="r"/>
            <a:r>
              <a:rPr lang="en-US" sz="3600">
                <a:latin typeface="Arial"/>
                <a:cs typeface="Arial"/>
              </a:rPr>
              <a:t>•Monreal, Keck 2011/2012</a:t>
            </a:r>
          </a:p>
        </p:txBody>
      </p:sp>
      <p:pic>
        <p:nvPicPr>
          <p:cNvPr id="23" name="Picture 22" descr="11NFG73_IPA-9-Monazite-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972" y="11064432"/>
            <a:ext cx="5080000" cy="6573520"/>
          </a:xfrm>
          <a:prstGeom prst="rect">
            <a:avLst/>
          </a:prstGeom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0" y="-183646"/>
            <a:ext cx="38404800" cy="3104083"/>
          </a:xfrm>
          <a:prstGeom prst="rect">
            <a:avLst/>
          </a:prstGeom>
        </p:spPr>
        <p:txBody>
          <a:bodyPr vert="horz" lIns="376202" tIns="188101" rIns="376202" bIns="188101" rtlCol="0" anchor="ctr">
            <a:normAutofit/>
          </a:bodyPr>
          <a:lstStyle>
            <a:lvl1pPr algn="ctr" defTabSz="1881012" rtl="0" eaLnBrk="1" latinLnBrk="0" hangingPunct="1">
              <a:spcBef>
                <a:spcPct val="0"/>
              </a:spcBef>
              <a:buNone/>
              <a:defRPr sz="18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>
                <a:solidFill>
                  <a:schemeClr val="accent5"/>
                </a:solidFill>
                <a:latin typeface="Arial"/>
                <a:cs typeface="Arial"/>
              </a:rPr>
              <a:t>PHOTOMICROGRAPHS and DATED MONAZITE GRAINS from ORTHOGNEISSES</a:t>
            </a:r>
          </a:p>
        </p:txBody>
      </p:sp>
      <p:pic>
        <p:nvPicPr>
          <p:cNvPr id="26" name="Picture 25" descr="96FL-Monazite-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5792" y="10953739"/>
            <a:ext cx="6350000" cy="8216900"/>
          </a:xfrm>
          <a:prstGeom prst="rect">
            <a:avLst/>
          </a:prstGeom>
        </p:spPr>
      </p:pic>
      <p:pic>
        <p:nvPicPr>
          <p:cNvPr id="28" name="Picture 27" descr="HA13-1-3-Monazite-ag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0475" y="11149404"/>
            <a:ext cx="6350000" cy="8216900"/>
          </a:xfrm>
          <a:prstGeom prst="rect">
            <a:avLst/>
          </a:prstGeom>
        </p:spPr>
      </p:pic>
      <p:pic>
        <p:nvPicPr>
          <p:cNvPr id="29" name="Picture 28" descr="11AM-20_10Y11-Monazites-age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4493" y="19186802"/>
            <a:ext cx="6350000" cy="8216900"/>
          </a:xfrm>
          <a:prstGeom prst="rect">
            <a:avLst/>
          </a:prstGeom>
        </p:spPr>
      </p:pic>
      <p:pic>
        <p:nvPicPr>
          <p:cNvPr id="30" name="Picture 29" descr="11NFG73fullmap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954" y="9462143"/>
            <a:ext cx="3017520" cy="2004060"/>
          </a:xfrm>
          <a:prstGeom prst="rect">
            <a:avLst/>
          </a:prstGeom>
        </p:spPr>
      </p:pic>
      <p:pic>
        <p:nvPicPr>
          <p:cNvPr id="31" name="Picture 30" descr="11NFG72_IPA-3-Monazite-ages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246" y="16012402"/>
            <a:ext cx="6350000" cy="8216900"/>
          </a:xfrm>
          <a:prstGeom prst="rect">
            <a:avLst/>
          </a:prstGeom>
        </p:spPr>
      </p:pic>
      <p:pic>
        <p:nvPicPr>
          <p:cNvPr id="32" name="Picture 31" descr="11NFG82_IPA-10-Monazite-ages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5121" y="23465694"/>
            <a:ext cx="6350000" cy="82169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0299961" y="4080995"/>
            <a:ext cx="540066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>
                <a:latin typeface="Arial"/>
                <a:cs typeface="Arial"/>
              </a:rPr>
              <a:t>11AM1 -&gt;</a:t>
            </a:r>
          </a:p>
          <a:p>
            <a:pPr algn="r"/>
            <a:r>
              <a:rPr lang="en-US" sz="3600">
                <a:latin typeface="Arial"/>
                <a:cs typeface="Arial"/>
              </a:rPr>
              <a:t>•Fishtail Lake area</a:t>
            </a:r>
          </a:p>
          <a:p>
            <a:pPr algn="r"/>
            <a:r>
              <a:rPr lang="en-US" sz="3600">
                <a:latin typeface="Arial"/>
                <a:cs typeface="Arial"/>
              </a:rPr>
              <a:t>•Garnet Gneiss: biotite, quartz, plagioclase, cordierite, accessories</a:t>
            </a:r>
          </a:p>
          <a:p>
            <a:pPr algn="r"/>
            <a:r>
              <a:rPr lang="en-US" sz="3600">
                <a:latin typeface="Arial"/>
                <a:cs typeface="Arial"/>
              </a:rPr>
              <a:t>•Monreal, Keck 2011/2012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631515" y="11950477"/>
            <a:ext cx="421412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>
                <a:latin typeface="Arial"/>
                <a:cs typeface="Arial"/>
              </a:rPr>
              <a:t>96FL-24 -&gt;</a:t>
            </a:r>
          </a:p>
          <a:p>
            <a:pPr algn="r"/>
            <a:r>
              <a:rPr lang="en-US" sz="3600">
                <a:latin typeface="Arial"/>
                <a:cs typeface="Arial"/>
              </a:rPr>
              <a:t>•Fishtail Lake area</a:t>
            </a:r>
          </a:p>
          <a:p>
            <a:pPr algn="r"/>
            <a:r>
              <a:rPr lang="en-US" sz="3600">
                <a:latin typeface="Arial"/>
                <a:cs typeface="Arial"/>
              </a:rPr>
              <a:t>•Gedrite- or Sillimanite-bearing Garnet-Cordierite Gneiss: quartz, plagioclase, biotite</a:t>
            </a:r>
          </a:p>
          <a:p>
            <a:pPr algn="r"/>
            <a:r>
              <a:rPr lang="en-US" sz="3600">
                <a:latin typeface="Arial"/>
                <a:cs typeface="Arial"/>
              </a:rPr>
              <a:t>•Peck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3189363" y="11907347"/>
            <a:ext cx="603248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>
                <a:latin typeface="Arial"/>
                <a:cs typeface="Arial"/>
              </a:rPr>
              <a:t>HA13-1-3 -&gt;</a:t>
            </a:r>
          </a:p>
          <a:p>
            <a:pPr algn="r"/>
            <a:r>
              <a:rPr lang="en-US" sz="3600">
                <a:latin typeface="Arial"/>
                <a:cs typeface="Arial"/>
              </a:rPr>
              <a:t>•West Guilford area</a:t>
            </a:r>
          </a:p>
          <a:p>
            <a:pPr algn="r"/>
            <a:r>
              <a:rPr lang="en-US" sz="3600">
                <a:latin typeface="Arial"/>
                <a:cs typeface="Arial"/>
              </a:rPr>
              <a:t>•Garnet Sillimanite Gneiss: quartz, K feldspar, plagioclase, biotite, sillimanite</a:t>
            </a:r>
          </a:p>
          <a:p>
            <a:pPr algn="r"/>
            <a:r>
              <a:rPr lang="en-US" sz="3600">
                <a:latin typeface="Arial"/>
                <a:cs typeface="Arial"/>
              </a:rPr>
              <a:t>•Dunn &amp; Markley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0949421" y="19554187"/>
            <a:ext cx="540066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>
                <a:latin typeface="Arial"/>
                <a:cs typeface="Arial"/>
              </a:rPr>
              <a:t>11AM20 -&gt;</a:t>
            </a:r>
          </a:p>
          <a:p>
            <a:pPr algn="r"/>
            <a:r>
              <a:rPr lang="en-US" sz="3600">
                <a:latin typeface="Arial"/>
                <a:cs typeface="Arial"/>
              </a:rPr>
              <a:t>•West Guilford area</a:t>
            </a:r>
          </a:p>
          <a:p>
            <a:pPr algn="r"/>
            <a:r>
              <a:rPr lang="en-US" sz="3600">
                <a:latin typeface="Arial"/>
                <a:cs typeface="Arial"/>
              </a:rPr>
              <a:t>•Garnet Schist: quartz, K feldspar, plagioclase, biotite, muscovite</a:t>
            </a:r>
          </a:p>
          <a:p>
            <a:pPr algn="r"/>
            <a:r>
              <a:rPr lang="en-US" sz="3600">
                <a:latin typeface="Arial"/>
                <a:cs typeface="Arial"/>
              </a:rPr>
              <a:t>•Monreal, Keck 2011/2012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224884" y="10166266"/>
            <a:ext cx="5269353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>
                <a:latin typeface="Arial"/>
                <a:cs typeface="Arial"/>
              </a:rPr>
              <a:t>11NFG73 -&gt;</a:t>
            </a:r>
          </a:p>
          <a:p>
            <a:pPr algn="r"/>
            <a:r>
              <a:rPr lang="en-US" sz="3600">
                <a:latin typeface="Arial"/>
                <a:cs typeface="Arial"/>
              </a:rPr>
              <a:t>•South Minden area</a:t>
            </a:r>
          </a:p>
          <a:p>
            <a:pPr algn="r"/>
            <a:r>
              <a:rPr lang="en-US" sz="3600">
                <a:latin typeface="Arial"/>
                <a:cs typeface="Arial"/>
              </a:rPr>
              <a:t>•Biotite Gneiss: quartz, plagiocalse, rutile, ilmenite, apatite, sulfides</a:t>
            </a:r>
          </a:p>
          <a:p>
            <a:pPr algn="r"/>
            <a:r>
              <a:rPr lang="en-US" sz="3600">
                <a:latin typeface="Arial"/>
                <a:cs typeface="Arial"/>
              </a:rPr>
              <a:t>•Garnet-rich leucosome</a:t>
            </a:r>
          </a:p>
          <a:p>
            <a:pPr algn="r"/>
            <a:r>
              <a:rPr lang="en-US" sz="3600">
                <a:latin typeface="Arial"/>
                <a:cs typeface="Arial"/>
              </a:rPr>
              <a:t>•690°C (GARB)</a:t>
            </a:r>
          </a:p>
          <a:p>
            <a:pPr algn="r"/>
            <a:r>
              <a:rPr lang="en-US" sz="3600">
                <a:latin typeface="Arial"/>
                <a:cs typeface="Arial"/>
              </a:rPr>
              <a:t>•Fowler-Gerace, Keck 2011/2012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632864" y="17781915"/>
            <a:ext cx="5069407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>
                <a:latin typeface="Arial"/>
                <a:cs typeface="Arial"/>
              </a:rPr>
              <a:t>11NFG72 -&gt;</a:t>
            </a:r>
          </a:p>
          <a:p>
            <a:pPr algn="r"/>
            <a:r>
              <a:rPr lang="en-US" sz="3600">
                <a:latin typeface="Arial"/>
                <a:cs typeface="Arial"/>
              </a:rPr>
              <a:t>•South Minden area</a:t>
            </a:r>
          </a:p>
          <a:p>
            <a:pPr algn="r"/>
            <a:r>
              <a:rPr lang="en-US" sz="3600">
                <a:latin typeface="Arial"/>
                <a:cs typeface="Arial"/>
              </a:rPr>
              <a:t>•Biotite Gneiss: quartz, plagiocalse, rutile, ilmenite, apatite</a:t>
            </a:r>
          </a:p>
          <a:p>
            <a:pPr algn="r"/>
            <a:r>
              <a:rPr lang="en-US" sz="3600">
                <a:latin typeface="Arial"/>
                <a:cs typeface="Arial"/>
              </a:rPr>
              <a:t>•Garnet-rich leucosome</a:t>
            </a:r>
          </a:p>
          <a:p>
            <a:pPr algn="r"/>
            <a:r>
              <a:rPr lang="en-US" sz="3600">
                <a:latin typeface="Arial"/>
                <a:cs typeface="Arial"/>
              </a:rPr>
              <a:t>•Blue dots are xenotime</a:t>
            </a:r>
          </a:p>
          <a:p>
            <a:pPr algn="r"/>
            <a:r>
              <a:rPr lang="en-US" sz="3600">
                <a:latin typeface="Arial"/>
                <a:cs typeface="Arial"/>
              </a:rPr>
              <a:t>•710°C (GARB)</a:t>
            </a:r>
          </a:p>
          <a:p>
            <a:pPr algn="r"/>
            <a:r>
              <a:rPr lang="en-US" sz="3600">
                <a:latin typeface="Arial"/>
                <a:cs typeface="Arial"/>
              </a:rPr>
              <a:t>•Fowler-Gerace, Keck 2011/2012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3020025" y="24570370"/>
            <a:ext cx="529766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>
                <a:latin typeface="Arial"/>
                <a:cs typeface="Arial"/>
              </a:rPr>
              <a:t>11NFG82 -&gt;</a:t>
            </a:r>
          </a:p>
          <a:p>
            <a:pPr algn="r"/>
            <a:r>
              <a:rPr lang="en-US" sz="3600">
                <a:latin typeface="Arial"/>
                <a:cs typeface="Arial"/>
              </a:rPr>
              <a:t>•South Minden area</a:t>
            </a:r>
          </a:p>
          <a:p>
            <a:pPr algn="r"/>
            <a:r>
              <a:rPr lang="en-US" sz="3600">
                <a:latin typeface="Arial"/>
                <a:cs typeface="Arial"/>
              </a:rPr>
              <a:t>•Garnet Sillimanite Gneiss: quartz, plagioclase, biotite</a:t>
            </a:r>
          </a:p>
          <a:p>
            <a:pPr algn="r"/>
            <a:r>
              <a:rPr lang="en-US" sz="3600">
                <a:latin typeface="Arial"/>
                <a:cs typeface="Arial"/>
              </a:rPr>
              <a:t>•660°C (GARB)</a:t>
            </a:r>
          </a:p>
          <a:p>
            <a:pPr algn="r"/>
            <a:r>
              <a:rPr lang="en-US" sz="3600">
                <a:latin typeface="Arial"/>
                <a:cs typeface="Arial"/>
              </a:rPr>
              <a:t>•6kbar (GASP, GRIPS, &amp; GRAIL)</a:t>
            </a:r>
          </a:p>
          <a:p>
            <a:pPr algn="r"/>
            <a:r>
              <a:rPr lang="en-US" sz="3600">
                <a:latin typeface="Arial"/>
                <a:cs typeface="Arial"/>
              </a:rPr>
              <a:t>•Fowler-Gerace, Keck 2011/2012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5601395" y="28165558"/>
            <a:ext cx="1127439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accent5"/>
                </a:solidFill>
                <a:latin typeface="Arial"/>
                <a:cs typeface="Arial"/>
              </a:rPr>
              <a:t>THANKS to</a:t>
            </a:r>
            <a:r>
              <a:rPr lang="en-US" sz="3600">
                <a:latin typeface="Arial"/>
                <a:cs typeface="Arial"/>
              </a:rPr>
              <a:t> all nine participants in the 2011 Grenville Keck Undergraduate Research Project “Anatomy of a mid-crustal suture: petrology of the Central Metasedimentray Belt Boundary Thrust Zone, Grenville Province, Ontario,” especially </a:t>
            </a:r>
            <a:r>
              <a:rPr lang="en-US" sz="3600">
                <a:solidFill>
                  <a:schemeClr val="accent5"/>
                </a:solidFill>
                <a:latin typeface="Arial"/>
                <a:cs typeface="Arial"/>
              </a:rPr>
              <a:t>Neva Fowler-Gerace</a:t>
            </a:r>
            <a:r>
              <a:rPr lang="en-US" sz="3600">
                <a:latin typeface="Arial"/>
                <a:cs typeface="Arial"/>
              </a:rPr>
              <a:t>, who collected the three 11NFG samples, </a:t>
            </a:r>
            <a:r>
              <a:rPr lang="en-US" sz="3600">
                <a:solidFill>
                  <a:schemeClr val="accent5"/>
                </a:solidFill>
                <a:latin typeface="Arial"/>
                <a:cs typeface="Arial"/>
              </a:rPr>
              <a:t>and Abby Monreal</a:t>
            </a:r>
            <a:r>
              <a:rPr lang="en-US" sz="3600">
                <a:latin typeface="Arial"/>
                <a:cs typeface="Arial"/>
              </a:rPr>
              <a:t>, who collected the three 11AM samples.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72484" y="24102689"/>
            <a:ext cx="9882367" cy="6186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accent5"/>
                </a:solidFill>
                <a:latin typeface="Arial"/>
                <a:cs typeface="Arial"/>
              </a:rPr>
              <a:t>CONSIDER McEachern &amp; Van Breemen’s (1993 CJES)</a:t>
            </a:r>
            <a:r>
              <a:rPr lang="en-US" sz="3600">
                <a:latin typeface="Arial"/>
                <a:cs typeface="Arial"/>
              </a:rPr>
              <a:t> U-Pb zircon study of syntectonic granite veins in the CMBbtz (the six “MVB” locations on the location map at left). Our West Guilford samples are close to McEachern and Van Breemen’s </a:t>
            </a:r>
            <a:r>
              <a:rPr lang="en-US" sz="3600">
                <a:solidFill>
                  <a:schemeClr val="accent5"/>
                </a:solidFill>
                <a:latin typeface="Arial"/>
                <a:cs typeface="Arial"/>
              </a:rPr>
              <a:t>Sample #3, with a U-Pb zircon date of 1078 +- 3</a:t>
            </a:r>
            <a:r>
              <a:rPr lang="en-US" sz="3600">
                <a:latin typeface="Arial"/>
                <a:cs typeface="Arial"/>
              </a:rPr>
              <a:t>. Their study suggests that imbrication of the CMBbtz started before 1190 Ma, that re-imbrication of the CMBbtz “took place ca. 1080-1060 Ma,” but that “deformation persisted in the shear zone until ca. 1000 Ma.”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24884" y="2859253"/>
            <a:ext cx="8036038" cy="6186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accent5"/>
                </a:solidFill>
                <a:latin typeface="Arial"/>
                <a:cs typeface="Arial"/>
              </a:rPr>
              <a:t>CONSIDER Rivers’ (2012 CJES) </a:t>
            </a:r>
            <a:r>
              <a:rPr lang="en-US" sz="3600">
                <a:latin typeface="Arial"/>
                <a:cs typeface="Arial"/>
              </a:rPr>
              <a:t>tectono-thermo-chronological sythesis of the Ottawan Orogeny:</a:t>
            </a:r>
          </a:p>
          <a:p>
            <a:r>
              <a:rPr lang="en-US" sz="3600">
                <a:solidFill>
                  <a:schemeClr val="accent5"/>
                </a:solidFill>
                <a:latin typeface="Arial"/>
                <a:cs typeface="Arial"/>
              </a:rPr>
              <a:t>1090-1050 Ma: </a:t>
            </a:r>
            <a:r>
              <a:rPr lang="en-US" sz="3600">
                <a:latin typeface="Arial"/>
                <a:cs typeface="Arial"/>
              </a:rPr>
              <a:t>thrusting and peak granulite metamorphism in the aMP (allochthonous mid-pressure) belt .</a:t>
            </a:r>
          </a:p>
          <a:p>
            <a:r>
              <a:rPr lang="en-US" sz="3600">
                <a:solidFill>
                  <a:schemeClr val="accent5"/>
                </a:solidFill>
                <a:latin typeface="Arial"/>
                <a:cs typeface="Arial"/>
              </a:rPr>
              <a:t>1050-1020 Ma:</a:t>
            </a:r>
            <a:r>
              <a:rPr lang="en-US" sz="3600">
                <a:latin typeface="Arial"/>
                <a:cs typeface="Arial"/>
              </a:rPr>
              <a:t> thrusting and peak amphibolite metamorphism in the aLP (allochthonous low-pressure) belt.</a:t>
            </a:r>
          </a:p>
          <a:p>
            <a:r>
              <a:rPr lang="en-US" sz="3600">
                <a:solidFill>
                  <a:schemeClr val="accent5"/>
                </a:solidFill>
                <a:latin typeface="Arial"/>
                <a:cs typeface="Arial"/>
              </a:rPr>
              <a:t>1020-990 Ma:</a:t>
            </a:r>
            <a:r>
              <a:rPr lang="en-US" sz="3600">
                <a:latin typeface="Arial"/>
                <a:cs typeface="Arial"/>
              </a:rPr>
              <a:t> extension and late heating of OOL (Ottawan orogenic lid).</a:t>
            </a:r>
          </a:p>
        </p:txBody>
      </p:sp>
      <p:pic>
        <p:nvPicPr>
          <p:cNvPr id="2" name="Picture 1" descr="11AM-1_10Y-1-Monazite-ages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2536" y="3224143"/>
            <a:ext cx="5715000" cy="780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560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532</Words>
  <Application>Microsoft Macintosh PowerPoint</Application>
  <PresentationFormat>Custom</PresentationFormat>
  <Paragraphs>46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Mount Holyoke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CTS LITS</dc:creator>
  <cp:lastModifiedBy>CTS LITS</cp:lastModifiedBy>
  <cp:revision>23</cp:revision>
  <cp:lastPrinted>2014-10-10T20:52:46Z</cp:lastPrinted>
  <dcterms:created xsi:type="dcterms:W3CDTF">2014-10-09T15:39:52Z</dcterms:created>
  <dcterms:modified xsi:type="dcterms:W3CDTF">2014-10-14T18:04:09Z</dcterms:modified>
</cp:coreProperties>
</file>