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
  </p:handoutMasterIdLst>
  <p:sldIdLst>
    <p:sldId id="256" r:id="rId2"/>
  </p:sldIdLst>
  <p:sldSz cx="51206400" cy="43891200"/>
  <p:notesSz cx="9601200" cy="7315200"/>
  <p:defaultTextStyle>
    <a:defPPr>
      <a:defRPr lang="en-US"/>
    </a:defPPr>
    <a:lvl1pPr marL="0" algn="l" defTabSz="4564685" rtl="0" eaLnBrk="1" latinLnBrk="0" hangingPunct="1">
      <a:defRPr sz="8986" kern="1200">
        <a:solidFill>
          <a:schemeClr val="tx1"/>
        </a:solidFill>
        <a:latin typeface="+mn-lt"/>
        <a:ea typeface="+mn-ea"/>
        <a:cs typeface="+mn-cs"/>
      </a:defRPr>
    </a:lvl1pPr>
    <a:lvl2pPr marL="2282342" algn="l" defTabSz="4564685" rtl="0" eaLnBrk="1" latinLnBrk="0" hangingPunct="1">
      <a:defRPr sz="8986" kern="1200">
        <a:solidFill>
          <a:schemeClr val="tx1"/>
        </a:solidFill>
        <a:latin typeface="+mn-lt"/>
        <a:ea typeface="+mn-ea"/>
        <a:cs typeface="+mn-cs"/>
      </a:defRPr>
    </a:lvl2pPr>
    <a:lvl3pPr marL="4564685" algn="l" defTabSz="4564685" rtl="0" eaLnBrk="1" latinLnBrk="0" hangingPunct="1">
      <a:defRPr sz="8986" kern="1200">
        <a:solidFill>
          <a:schemeClr val="tx1"/>
        </a:solidFill>
        <a:latin typeface="+mn-lt"/>
        <a:ea typeface="+mn-ea"/>
        <a:cs typeface="+mn-cs"/>
      </a:defRPr>
    </a:lvl3pPr>
    <a:lvl4pPr marL="6847027" algn="l" defTabSz="4564685" rtl="0" eaLnBrk="1" latinLnBrk="0" hangingPunct="1">
      <a:defRPr sz="8986" kern="1200">
        <a:solidFill>
          <a:schemeClr val="tx1"/>
        </a:solidFill>
        <a:latin typeface="+mn-lt"/>
        <a:ea typeface="+mn-ea"/>
        <a:cs typeface="+mn-cs"/>
      </a:defRPr>
    </a:lvl4pPr>
    <a:lvl5pPr marL="9129370" algn="l" defTabSz="4564685" rtl="0" eaLnBrk="1" latinLnBrk="0" hangingPunct="1">
      <a:defRPr sz="8986" kern="1200">
        <a:solidFill>
          <a:schemeClr val="tx1"/>
        </a:solidFill>
        <a:latin typeface="+mn-lt"/>
        <a:ea typeface="+mn-ea"/>
        <a:cs typeface="+mn-cs"/>
      </a:defRPr>
    </a:lvl5pPr>
    <a:lvl6pPr marL="11411712" algn="l" defTabSz="4564685" rtl="0" eaLnBrk="1" latinLnBrk="0" hangingPunct="1">
      <a:defRPr sz="8986" kern="1200">
        <a:solidFill>
          <a:schemeClr val="tx1"/>
        </a:solidFill>
        <a:latin typeface="+mn-lt"/>
        <a:ea typeface="+mn-ea"/>
        <a:cs typeface="+mn-cs"/>
      </a:defRPr>
    </a:lvl6pPr>
    <a:lvl7pPr marL="13694054" algn="l" defTabSz="4564685" rtl="0" eaLnBrk="1" latinLnBrk="0" hangingPunct="1">
      <a:defRPr sz="8986" kern="1200">
        <a:solidFill>
          <a:schemeClr val="tx1"/>
        </a:solidFill>
        <a:latin typeface="+mn-lt"/>
        <a:ea typeface="+mn-ea"/>
        <a:cs typeface="+mn-cs"/>
      </a:defRPr>
    </a:lvl7pPr>
    <a:lvl8pPr marL="15976397" algn="l" defTabSz="4564685" rtl="0" eaLnBrk="1" latinLnBrk="0" hangingPunct="1">
      <a:defRPr sz="8986" kern="1200">
        <a:solidFill>
          <a:schemeClr val="tx1"/>
        </a:solidFill>
        <a:latin typeface="+mn-lt"/>
        <a:ea typeface="+mn-ea"/>
        <a:cs typeface="+mn-cs"/>
      </a:defRPr>
    </a:lvl8pPr>
    <a:lvl9pPr marL="18258739" algn="l" defTabSz="4564685" rtl="0" eaLnBrk="1" latinLnBrk="0" hangingPunct="1">
      <a:defRPr sz="8986"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3776" userDrawn="1">
          <p15:clr>
            <a:srgbClr val="A4A3A4"/>
          </p15:clr>
        </p15:guide>
        <p15:guide id="2" pos="161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CC00"/>
    <a:srgbClr val="7A81FD"/>
    <a:srgbClr val="7DB77D"/>
    <a:srgbClr val="FF82FF"/>
    <a:srgbClr val="828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6981" autoAdjust="0"/>
    <p:restoredTop sz="99763" autoAdjust="0"/>
  </p:normalViewPr>
  <p:slideViewPr>
    <p:cSldViewPr snapToGrid="0" showGuides="1">
      <p:cViewPr>
        <p:scale>
          <a:sx n="100" d="100"/>
          <a:sy n="100" d="100"/>
        </p:scale>
        <p:origin x="12768" y="12198"/>
      </p:cViewPr>
      <p:guideLst>
        <p:guide orient="horz" pos="13776"/>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2400" b="1" i="0" u="none" strike="noStrike" kern="1200" cap="all" spc="0" baseline="0">
                <a:solidFill>
                  <a:schemeClr val="tx1">
                    <a:lumMod val="65000"/>
                    <a:lumOff val="35000"/>
                  </a:schemeClr>
                </a:solidFill>
                <a:latin typeface="Book Antiqua" panose="02040602050305030304" pitchFamily="18" charset="0"/>
                <a:ea typeface="+mn-ea"/>
                <a:cs typeface="+mn-cs"/>
              </a:defRPr>
            </a:pPr>
            <a:r>
              <a:rPr lang="en-US" b="1" cap="all" baseline="0" dirty="0" smtClean="0">
                <a:solidFill>
                  <a:schemeClr val="tx1"/>
                </a:solidFill>
              </a:rPr>
              <a:t>Occurrence of </a:t>
            </a:r>
            <a:r>
              <a:rPr lang="en-US" b="1" cap="all" baseline="0" dirty="0">
                <a:solidFill>
                  <a:schemeClr val="tx1"/>
                </a:solidFill>
              </a:rPr>
              <a:t>Ripple Types</a:t>
            </a:r>
          </a:p>
        </c:rich>
      </c:tx>
      <c:layout/>
      <c:overlay val="0"/>
      <c:spPr>
        <a:noFill/>
        <a:ln>
          <a:noFill/>
        </a:ln>
        <a:effectLst/>
      </c:spPr>
    </c:title>
    <c:autoTitleDeleted val="0"/>
    <c:plotArea>
      <c:layout>
        <c:manualLayout>
          <c:layoutTarget val="inner"/>
          <c:xMode val="edge"/>
          <c:yMode val="edge"/>
          <c:x val="0.13737172564000213"/>
          <c:y val="8.338296435603125E-2"/>
          <c:w val="0.84331809823123638"/>
          <c:h val="0.8324148817630308"/>
        </c:manualLayout>
      </c:layout>
      <c:barChart>
        <c:barDir val="col"/>
        <c:grouping val="clustered"/>
        <c:varyColors val="0"/>
        <c:ser>
          <c:idx val="0"/>
          <c:order val="0"/>
          <c:spPr>
            <a:solidFill>
              <a:schemeClr val="accent2"/>
            </a:solidFill>
            <a:ln>
              <a:noFill/>
            </a:ln>
            <a:effectLst/>
          </c:spPr>
          <c:invertIfNegative val="0"/>
          <c:dPt>
            <c:idx val="0"/>
            <c:invertIfNegative val="0"/>
            <c:bubble3D val="0"/>
            <c:spPr>
              <a:solidFill>
                <a:srgbClr val="FF82FF"/>
              </a:solidFill>
              <a:ln>
                <a:noFill/>
              </a:ln>
              <a:effectLst/>
            </c:spPr>
          </c:dPt>
          <c:dPt>
            <c:idx val="1"/>
            <c:invertIfNegative val="0"/>
            <c:bubble3D val="0"/>
            <c:spPr>
              <a:solidFill>
                <a:srgbClr val="7DB77D"/>
              </a:solidFill>
              <a:ln>
                <a:noFill/>
              </a:ln>
              <a:effectLst/>
            </c:spPr>
          </c:dPt>
          <c:dPt>
            <c:idx val="2"/>
            <c:invertIfNegative val="0"/>
            <c:bubble3D val="0"/>
            <c:spPr>
              <a:solidFill>
                <a:srgbClr val="7A81FD"/>
              </a:solidFill>
              <a:ln>
                <a:noFill/>
              </a:ln>
              <a:effectLst/>
            </c:spPr>
          </c:dPt>
          <c:cat>
            <c:strRef>
              <c:f>Sheet2!$H$4:$H$6</c:f>
              <c:strCache>
                <c:ptCount val="3"/>
                <c:pt idx="0">
                  <c:v>Asymmetrical</c:v>
                </c:pt>
                <c:pt idx="1">
                  <c:v>Symmetrical</c:v>
                </c:pt>
                <c:pt idx="2">
                  <c:v>Indiscernible</c:v>
                </c:pt>
              </c:strCache>
            </c:strRef>
          </c:cat>
          <c:val>
            <c:numRef>
              <c:f>Sheet2!$I$4:$I$6</c:f>
              <c:numCache>
                <c:formatCode>General</c:formatCode>
                <c:ptCount val="3"/>
                <c:pt idx="0">
                  <c:v>13</c:v>
                </c:pt>
                <c:pt idx="1">
                  <c:v>12</c:v>
                </c:pt>
                <c:pt idx="2">
                  <c:v>4</c:v>
                </c:pt>
              </c:numCache>
            </c:numRef>
          </c:val>
        </c:ser>
        <c:dLbls>
          <c:showLegendKey val="0"/>
          <c:showVal val="0"/>
          <c:showCatName val="0"/>
          <c:showSerName val="0"/>
          <c:showPercent val="0"/>
          <c:showBubbleSize val="0"/>
        </c:dLbls>
        <c:gapWidth val="219"/>
        <c:overlap val="-27"/>
        <c:axId val="93296128"/>
        <c:axId val="93297664"/>
      </c:barChart>
      <c:catAx>
        <c:axId val="93296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Book Antiqua" panose="02040602050305030304" pitchFamily="18" charset="0"/>
                <a:ea typeface="+mn-ea"/>
                <a:cs typeface="+mn-cs"/>
              </a:defRPr>
            </a:pPr>
            <a:endParaRPr lang="en-US"/>
          </a:p>
        </c:txPr>
        <c:crossAx val="93297664"/>
        <c:crosses val="autoZero"/>
        <c:auto val="1"/>
        <c:lblAlgn val="ctr"/>
        <c:lblOffset val="100"/>
        <c:noMultiLvlLbl val="0"/>
      </c:catAx>
      <c:valAx>
        <c:axId val="93297664"/>
        <c:scaling>
          <c:orientation val="minMax"/>
        </c:scaling>
        <c:delete val="0"/>
        <c:axPos val="l"/>
        <c:majorGridlines>
          <c:spPr>
            <a:ln w="9525" cap="flat" cmpd="sng" algn="ctr">
              <a:solidFill>
                <a:schemeClr val="bg2">
                  <a:lumMod val="50000"/>
                </a:schemeClr>
              </a:solidFill>
              <a:round/>
            </a:ln>
            <a:effectLst/>
          </c:spPr>
        </c:majorGridlines>
        <c:title>
          <c:tx>
            <c:rich>
              <a:bodyPr rot="-5400000" vert="horz"/>
              <a:lstStyle/>
              <a:p>
                <a:pPr>
                  <a:defRPr/>
                </a:pPr>
                <a:r>
                  <a:rPr lang="en-US" sz="2400" dirty="0" smtClean="0"/>
                  <a:t>Frequency</a:t>
                </a:r>
                <a:endParaRPr lang="en-US" sz="2400" dirty="0"/>
              </a:p>
            </c:rich>
          </c:tx>
          <c:layout>
            <c:manualLayout>
              <c:xMode val="edge"/>
              <c:yMode val="edge"/>
              <c:x val="2.7244601691610821E-2"/>
              <c:y val="0.4116040435243532"/>
            </c:manualLayout>
          </c:layout>
          <c:overlay val="0"/>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Book Antiqua" panose="02040602050305030304" pitchFamily="18" charset="0"/>
                <a:ea typeface="+mn-ea"/>
                <a:cs typeface="+mn-cs"/>
              </a:defRPr>
            </a:pPr>
            <a:endParaRPr lang="en-US"/>
          </a:p>
        </c:txPr>
        <c:crossAx val="93296128"/>
        <c:crosses val="autoZero"/>
        <c:crossBetween val="between"/>
      </c:valAx>
      <c:spPr>
        <a:noFill/>
        <a:ln>
          <a:noFill/>
        </a:ln>
        <a:effectLst/>
      </c:spPr>
    </c:plotArea>
    <c:plotVisOnly val="1"/>
    <c:dispBlanksAs val="gap"/>
    <c:showDLblsOverMax val="0"/>
  </c:chart>
  <c:spPr>
    <a:noFill/>
    <a:ln>
      <a:solidFill>
        <a:schemeClr val="tx1">
          <a:lumMod val="65000"/>
          <a:lumOff val="35000"/>
        </a:schemeClr>
      </a:solidFill>
    </a:ln>
    <a:effectLst/>
  </c:spPr>
  <c:txPr>
    <a:bodyPr/>
    <a:lstStyle/>
    <a:p>
      <a:pPr>
        <a:defRPr sz="2000">
          <a:latin typeface="Book Antiqua" panose="02040602050305030304" pitchFamily="18"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160314" cy="365854"/>
          </a:xfrm>
          <a:prstGeom prst="rect">
            <a:avLst/>
          </a:prstGeom>
        </p:spPr>
        <p:txBody>
          <a:bodyPr vert="horz" lIns="20570" tIns="10286" rIns="20570" bIns="10286" rtlCol="0"/>
          <a:lstStyle>
            <a:lvl1pPr algn="l">
              <a:defRPr sz="300"/>
            </a:lvl1pPr>
          </a:lstStyle>
          <a:p>
            <a:endParaRPr lang="en-US"/>
          </a:p>
        </p:txBody>
      </p:sp>
      <p:sp>
        <p:nvSpPr>
          <p:cNvPr id="3" name="Date Placeholder 2"/>
          <p:cNvSpPr>
            <a:spLocks noGrp="1"/>
          </p:cNvSpPr>
          <p:nvPr>
            <p:ph type="dt" sz="quarter" idx="1"/>
          </p:nvPr>
        </p:nvSpPr>
        <p:spPr>
          <a:xfrm>
            <a:off x="5438513" y="0"/>
            <a:ext cx="4160314" cy="365854"/>
          </a:xfrm>
          <a:prstGeom prst="rect">
            <a:avLst/>
          </a:prstGeom>
        </p:spPr>
        <p:txBody>
          <a:bodyPr vert="horz" lIns="20570" tIns="10286" rIns="20570" bIns="10286" rtlCol="0"/>
          <a:lstStyle>
            <a:lvl1pPr algn="r">
              <a:defRPr sz="300"/>
            </a:lvl1pPr>
          </a:lstStyle>
          <a:p>
            <a:fld id="{BBB409BC-A7A6-44E1-8786-C6940356C9DF}" type="datetimeFigureOut">
              <a:rPr lang="en-US" smtClean="0"/>
              <a:t>10/16/2014</a:t>
            </a:fld>
            <a:endParaRPr lang="en-US"/>
          </a:p>
        </p:txBody>
      </p:sp>
      <p:sp>
        <p:nvSpPr>
          <p:cNvPr id="4" name="Footer Placeholder 3"/>
          <p:cNvSpPr>
            <a:spLocks noGrp="1"/>
          </p:cNvSpPr>
          <p:nvPr>
            <p:ph type="ftr" sz="quarter" idx="2"/>
          </p:nvPr>
        </p:nvSpPr>
        <p:spPr>
          <a:xfrm>
            <a:off x="2" y="6948268"/>
            <a:ext cx="4160314" cy="365585"/>
          </a:xfrm>
          <a:prstGeom prst="rect">
            <a:avLst/>
          </a:prstGeom>
        </p:spPr>
        <p:txBody>
          <a:bodyPr vert="horz" lIns="20570" tIns="10286" rIns="20570" bIns="10286" rtlCol="0" anchor="b"/>
          <a:lstStyle>
            <a:lvl1pPr algn="l">
              <a:defRPr sz="300"/>
            </a:lvl1pPr>
          </a:lstStyle>
          <a:p>
            <a:endParaRPr lang="en-US"/>
          </a:p>
        </p:txBody>
      </p:sp>
      <p:sp>
        <p:nvSpPr>
          <p:cNvPr id="5" name="Slide Number Placeholder 4"/>
          <p:cNvSpPr>
            <a:spLocks noGrp="1"/>
          </p:cNvSpPr>
          <p:nvPr>
            <p:ph type="sldNum" sz="quarter" idx="3"/>
          </p:nvPr>
        </p:nvSpPr>
        <p:spPr>
          <a:xfrm>
            <a:off x="5438513" y="6948268"/>
            <a:ext cx="4160314" cy="365585"/>
          </a:xfrm>
          <a:prstGeom prst="rect">
            <a:avLst/>
          </a:prstGeom>
        </p:spPr>
        <p:txBody>
          <a:bodyPr vert="horz" lIns="20570" tIns="10286" rIns="20570" bIns="10286" rtlCol="0" anchor="b"/>
          <a:lstStyle>
            <a:lvl1pPr algn="r">
              <a:defRPr sz="300"/>
            </a:lvl1pPr>
          </a:lstStyle>
          <a:p>
            <a:fld id="{A206D56C-A558-4F4E-A4B3-0E7647F628C7}" type="slidenum">
              <a:rPr lang="en-US" smtClean="0"/>
              <a:t>‹#›</a:t>
            </a:fld>
            <a:endParaRPr lang="en-US"/>
          </a:p>
        </p:txBody>
      </p:sp>
    </p:spTree>
    <p:extLst>
      <p:ext uri="{BB962C8B-B14F-4D97-AF65-F5344CB8AC3E}">
        <p14:creationId xmlns:p14="http://schemas.microsoft.com/office/powerpoint/2010/main" val="285583903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7183123"/>
            <a:ext cx="43525440" cy="15280640"/>
          </a:xfrm>
        </p:spPr>
        <p:txBody>
          <a:bodyPr anchor="b"/>
          <a:lstStyle>
            <a:lvl1pPr algn="ctr">
              <a:defRPr sz="33601"/>
            </a:lvl1pPr>
          </a:lstStyle>
          <a:p>
            <a:r>
              <a:rPr lang="en-US" smtClean="0"/>
              <a:t>Click to edit Master title style</a:t>
            </a:r>
            <a:endParaRPr lang="en-US" dirty="0"/>
          </a:p>
        </p:txBody>
      </p:sp>
      <p:sp>
        <p:nvSpPr>
          <p:cNvPr id="3" name="Subtitle 2"/>
          <p:cNvSpPr>
            <a:spLocks noGrp="1"/>
          </p:cNvSpPr>
          <p:nvPr>
            <p:ph type="subTitle" idx="1"/>
          </p:nvPr>
        </p:nvSpPr>
        <p:spPr>
          <a:xfrm>
            <a:off x="6400800" y="23053044"/>
            <a:ext cx="38404800" cy="10596877"/>
          </a:xfrm>
        </p:spPr>
        <p:txBody>
          <a:bodyPr/>
          <a:lstStyle>
            <a:lvl1pPr marL="0" indent="0" algn="ctr">
              <a:buNone/>
              <a:defRPr sz="13441"/>
            </a:lvl1pPr>
            <a:lvl2pPr marL="2560416" indent="0" algn="ctr">
              <a:buNone/>
              <a:defRPr sz="11200"/>
            </a:lvl2pPr>
            <a:lvl3pPr marL="5120832" indent="0" algn="ctr">
              <a:buNone/>
              <a:defRPr sz="10080"/>
            </a:lvl3pPr>
            <a:lvl4pPr marL="7681248" indent="0" algn="ctr">
              <a:buNone/>
              <a:defRPr sz="8960"/>
            </a:lvl4pPr>
            <a:lvl5pPr marL="10241664" indent="0" algn="ctr">
              <a:buNone/>
              <a:defRPr sz="8960"/>
            </a:lvl5pPr>
            <a:lvl6pPr marL="12802080" indent="0" algn="ctr">
              <a:buNone/>
              <a:defRPr sz="8960"/>
            </a:lvl6pPr>
            <a:lvl7pPr marL="15362496" indent="0" algn="ctr">
              <a:buNone/>
              <a:defRPr sz="8960"/>
            </a:lvl7pPr>
            <a:lvl8pPr marL="17922912" indent="0" algn="ctr">
              <a:buNone/>
              <a:defRPr sz="8960"/>
            </a:lvl8pPr>
            <a:lvl9pPr marL="20483328" indent="0" algn="ctr">
              <a:buNone/>
              <a:defRPr sz="89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BA01020-AA1D-49A8-AE03-5CEC9450BB74}"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52A82-795F-4991-8047-863B2053BC13}" type="slidenum">
              <a:rPr lang="en-US" smtClean="0"/>
              <a:t>‹#›</a:t>
            </a:fld>
            <a:endParaRPr lang="en-US"/>
          </a:p>
        </p:txBody>
      </p:sp>
    </p:spTree>
    <p:extLst>
      <p:ext uri="{BB962C8B-B14F-4D97-AF65-F5344CB8AC3E}">
        <p14:creationId xmlns:p14="http://schemas.microsoft.com/office/powerpoint/2010/main" val="3091311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A01020-AA1D-49A8-AE03-5CEC9450BB74}"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52A82-795F-4991-8047-863B2053BC13}" type="slidenum">
              <a:rPr lang="en-US" smtClean="0"/>
              <a:t>‹#›</a:t>
            </a:fld>
            <a:endParaRPr lang="en-US"/>
          </a:p>
        </p:txBody>
      </p:sp>
    </p:spTree>
    <p:extLst>
      <p:ext uri="{BB962C8B-B14F-4D97-AF65-F5344CB8AC3E}">
        <p14:creationId xmlns:p14="http://schemas.microsoft.com/office/powerpoint/2010/main" val="1893116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3" y="2336801"/>
            <a:ext cx="11041380" cy="3719576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520443" y="2336801"/>
            <a:ext cx="32484060" cy="37195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A01020-AA1D-49A8-AE03-5CEC9450BB74}"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52A82-795F-4991-8047-863B2053BC13}" type="slidenum">
              <a:rPr lang="en-US" smtClean="0"/>
              <a:t>‹#›</a:t>
            </a:fld>
            <a:endParaRPr lang="en-US"/>
          </a:p>
        </p:txBody>
      </p:sp>
    </p:spTree>
    <p:extLst>
      <p:ext uri="{BB962C8B-B14F-4D97-AF65-F5344CB8AC3E}">
        <p14:creationId xmlns:p14="http://schemas.microsoft.com/office/powerpoint/2010/main" val="3499599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A01020-AA1D-49A8-AE03-5CEC9450BB74}"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52A82-795F-4991-8047-863B2053BC13}" type="slidenum">
              <a:rPr lang="en-US" smtClean="0"/>
              <a:t>‹#›</a:t>
            </a:fld>
            <a:endParaRPr lang="en-US"/>
          </a:p>
        </p:txBody>
      </p:sp>
    </p:spTree>
    <p:extLst>
      <p:ext uri="{BB962C8B-B14F-4D97-AF65-F5344CB8AC3E}">
        <p14:creationId xmlns:p14="http://schemas.microsoft.com/office/powerpoint/2010/main" val="1331439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3" y="10942334"/>
            <a:ext cx="44165520" cy="18257517"/>
          </a:xfrm>
        </p:spPr>
        <p:txBody>
          <a:bodyPr anchor="b"/>
          <a:lstStyle>
            <a:lvl1pPr>
              <a:defRPr sz="33601"/>
            </a:lvl1pPr>
          </a:lstStyle>
          <a:p>
            <a:r>
              <a:rPr lang="en-US" smtClean="0"/>
              <a:t>Click to edit Master title style</a:t>
            </a:r>
            <a:endParaRPr lang="en-US" dirty="0"/>
          </a:p>
        </p:txBody>
      </p:sp>
      <p:sp>
        <p:nvSpPr>
          <p:cNvPr id="3" name="Text Placeholder 2"/>
          <p:cNvSpPr>
            <a:spLocks noGrp="1"/>
          </p:cNvSpPr>
          <p:nvPr>
            <p:ph type="body" idx="1"/>
          </p:nvPr>
        </p:nvSpPr>
        <p:spPr>
          <a:xfrm>
            <a:off x="3493773" y="29372574"/>
            <a:ext cx="44165520" cy="9601197"/>
          </a:xfrm>
        </p:spPr>
        <p:txBody>
          <a:bodyPr/>
          <a:lstStyle>
            <a:lvl1pPr marL="0" indent="0">
              <a:buNone/>
              <a:defRPr sz="13441">
                <a:solidFill>
                  <a:schemeClr val="tx1"/>
                </a:solidFill>
              </a:defRPr>
            </a:lvl1pPr>
            <a:lvl2pPr marL="2560416" indent="0">
              <a:buNone/>
              <a:defRPr sz="11200">
                <a:solidFill>
                  <a:schemeClr val="tx1">
                    <a:tint val="75000"/>
                  </a:schemeClr>
                </a:solidFill>
              </a:defRPr>
            </a:lvl2pPr>
            <a:lvl3pPr marL="5120832" indent="0">
              <a:buNone/>
              <a:defRPr sz="10080">
                <a:solidFill>
                  <a:schemeClr val="tx1">
                    <a:tint val="75000"/>
                  </a:schemeClr>
                </a:solidFill>
              </a:defRPr>
            </a:lvl3pPr>
            <a:lvl4pPr marL="7681248" indent="0">
              <a:buNone/>
              <a:defRPr sz="8960">
                <a:solidFill>
                  <a:schemeClr val="tx1">
                    <a:tint val="75000"/>
                  </a:schemeClr>
                </a:solidFill>
              </a:defRPr>
            </a:lvl4pPr>
            <a:lvl5pPr marL="10241664" indent="0">
              <a:buNone/>
              <a:defRPr sz="8960">
                <a:solidFill>
                  <a:schemeClr val="tx1">
                    <a:tint val="75000"/>
                  </a:schemeClr>
                </a:solidFill>
              </a:defRPr>
            </a:lvl5pPr>
            <a:lvl6pPr marL="12802080" indent="0">
              <a:buNone/>
              <a:defRPr sz="8960">
                <a:solidFill>
                  <a:schemeClr val="tx1">
                    <a:tint val="75000"/>
                  </a:schemeClr>
                </a:solidFill>
              </a:defRPr>
            </a:lvl6pPr>
            <a:lvl7pPr marL="15362496" indent="0">
              <a:buNone/>
              <a:defRPr sz="8960">
                <a:solidFill>
                  <a:schemeClr val="tx1">
                    <a:tint val="75000"/>
                  </a:schemeClr>
                </a:solidFill>
              </a:defRPr>
            </a:lvl7pPr>
            <a:lvl8pPr marL="17922912" indent="0">
              <a:buNone/>
              <a:defRPr sz="8960">
                <a:solidFill>
                  <a:schemeClr val="tx1">
                    <a:tint val="75000"/>
                  </a:schemeClr>
                </a:solidFill>
              </a:defRPr>
            </a:lvl8pPr>
            <a:lvl9pPr marL="20483328" indent="0">
              <a:buNone/>
              <a:defRPr sz="896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A01020-AA1D-49A8-AE03-5CEC9450BB74}"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A52A82-795F-4991-8047-863B2053BC13}" type="slidenum">
              <a:rPr lang="en-US" smtClean="0"/>
              <a:t>‹#›</a:t>
            </a:fld>
            <a:endParaRPr lang="en-US"/>
          </a:p>
        </p:txBody>
      </p:sp>
    </p:spTree>
    <p:extLst>
      <p:ext uri="{BB962C8B-B14F-4D97-AF65-F5344CB8AC3E}">
        <p14:creationId xmlns:p14="http://schemas.microsoft.com/office/powerpoint/2010/main" val="1181655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520440" y="11684001"/>
            <a:ext cx="21762720" cy="27848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25923240" y="11684001"/>
            <a:ext cx="21762720" cy="27848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A01020-AA1D-49A8-AE03-5CEC9450BB74}" type="datetimeFigureOut">
              <a:rPr lang="en-US" smtClean="0"/>
              <a:t>10/16/2014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A52A82-795F-4991-8047-863B2053BC13}" type="slidenum">
              <a:rPr lang="en-US" smtClean="0"/>
              <a:t>‹#›</a:t>
            </a:fld>
            <a:endParaRPr lang="en-US"/>
          </a:p>
        </p:txBody>
      </p:sp>
    </p:spTree>
    <p:extLst>
      <p:ext uri="{BB962C8B-B14F-4D97-AF65-F5344CB8AC3E}">
        <p14:creationId xmlns:p14="http://schemas.microsoft.com/office/powerpoint/2010/main" val="856417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336811"/>
            <a:ext cx="44165520" cy="848360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527115" y="10759444"/>
            <a:ext cx="21662704" cy="5273037"/>
          </a:xfrm>
        </p:spPr>
        <p:txBody>
          <a:bodyPr anchor="b"/>
          <a:lstStyle>
            <a:lvl1pPr marL="0" indent="0">
              <a:buNone/>
              <a:defRPr sz="13441" b="1"/>
            </a:lvl1pPr>
            <a:lvl2pPr marL="2560416" indent="0">
              <a:buNone/>
              <a:defRPr sz="11200" b="1"/>
            </a:lvl2pPr>
            <a:lvl3pPr marL="5120832" indent="0">
              <a:buNone/>
              <a:defRPr sz="10080" b="1"/>
            </a:lvl3pPr>
            <a:lvl4pPr marL="7681248" indent="0">
              <a:buNone/>
              <a:defRPr sz="8960" b="1"/>
            </a:lvl4pPr>
            <a:lvl5pPr marL="10241664" indent="0">
              <a:buNone/>
              <a:defRPr sz="8960" b="1"/>
            </a:lvl5pPr>
            <a:lvl6pPr marL="12802080" indent="0">
              <a:buNone/>
              <a:defRPr sz="8960" b="1"/>
            </a:lvl6pPr>
            <a:lvl7pPr marL="15362496" indent="0">
              <a:buNone/>
              <a:defRPr sz="8960" b="1"/>
            </a:lvl7pPr>
            <a:lvl8pPr marL="17922912" indent="0">
              <a:buNone/>
              <a:defRPr sz="8960" b="1"/>
            </a:lvl8pPr>
            <a:lvl9pPr marL="20483328" indent="0">
              <a:buNone/>
              <a:defRPr sz="8960" b="1"/>
            </a:lvl9pPr>
          </a:lstStyle>
          <a:p>
            <a:pPr lvl="0"/>
            <a:r>
              <a:rPr lang="en-US" smtClean="0"/>
              <a:t>Click to edit Master text styles</a:t>
            </a:r>
          </a:p>
        </p:txBody>
      </p:sp>
      <p:sp>
        <p:nvSpPr>
          <p:cNvPr id="4" name="Content Placeholder 3"/>
          <p:cNvSpPr>
            <a:spLocks noGrp="1"/>
          </p:cNvSpPr>
          <p:nvPr>
            <p:ph sz="half" idx="2"/>
          </p:nvPr>
        </p:nvSpPr>
        <p:spPr>
          <a:xfrm>
            <a:off x="3527115" y="16032481"/>
            <a:ext cx="21662704" cy="23581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25923243" y="10759444"/>
            <a:ext cx="21769390" cy="5273037"/>
          </a:xfrm>
        </p:spPr>
        <p:txBody>
          <a:bodyPr anchor="b"/>
          <a:lstStyle>
            <a:lvl1pPr marL="0" indent="0">
              <a:buNone/>
              <a:defRPr sz="13441" b="1"/>
            </a:lvl1pPr>
            <a:lvl2pPr marL="2560416" indent="0">
              <a:buNone/>
              <a:defRPr sz="11200" b="1"/>
            </a:lvl2pPr>
            <a:lvl3pPr marL="5120832" indent="0">
              <a:buNone/>
              <a:defRPr sz="10080" b="1"/>
            </a:lvl3pPr>
            <a:lvl4pPr marL="7681248" indent="0">
              <a:buNone/>
              <a:defRPr sz="8960" b="1"/>
            </a:lvl4pPr>
            <a:lvl5pPr marL="10241664" indent="0">
              <a:buNone/>
              <a:defRPr sz="8960" b="1"/>
            </a:lvl5pPr>
            <a:lvl6pPr marL="12802080" indent="0">
              <a:buNone/>
              <a:defRPr sz="8960" b="1"/>
            </a:lvl6pPr>
            <a:lvl7pPr marL="15362496" indent="0">
              <a:buNone/>
              <a:defRPr sz="8960" b="1"/>
            </a:lvl7pPr>
            <a:lvl8pPr marL="17922912" indent="0">
              <a:buNone/>
              <a:defRPr sz="8960" b="1"/>
            </a:lvl8pPr>
            <a:lvl9pPr marL="20483328" indent="0">
              <a:buNone/>
              <a:defRPr sz="8960" b="1"/>
            </a:lvl9pPr>
          </a:lstStyle>
          <a:p>
            <a:pPr lvl="0"/>
            <a:r>
              <a:rPr lang="en-US" smtClean="0"/>
              <a:t>Click to edit Master text styles</a:t>
            </a:r>
          </a:p>
        </p:txBody>
      </p:sp>
      <p:sp>
        <p:nvSpPr>
          <p:cNvPr id="6" name="Content Placeholder 5"/>
          <p:cNvSpPr>
            <a:spLocks noGrp="1"/>
          </p:cNvSpPr>
          <p:nvPr>
            <p:ph sz="quarter" idx="4"/>
          </p:nvPr>
        </p:nvSpPr>
        <p:spPr>
          <a:xfrm>
            <a:off x="25923243" y="16032481"/>
            <a:ext cx="21769390" cy="23581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BA01020-AA1D-49A8-AE03-5CEC9450BB74}" type="datetimeFigureOut">
              <a:rPr lang="en-US" smtClean="0"/>
              <a:t>10/16/2014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A52A82-795F-4991-8047-863B2053BC13}" type="slidenum">
              <a:rPr lang="en-US" smtClean="0"/>
              <a:t>‹#›</a:t>
            </a:fld>
            <a:endParaRPr lang="en-US"/>
          </a:p>
        </p:txBody>
      </p:sp>
    </p:spTree>
    <p:extLst>
      <p:ext uri="{BB962C8B-B14F-4D97-AF65-F5344CB8AC3E}">
        <p14:creationId xmlns:p14="http://schemas.microsoft.com/office/powerpoint/2010/main" val="1035055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BA01020-AA1D-49A8-AE03-5CEC9450BB74}" type="datetimeFigureOut">
              <a:rPr lang="en-US" smtClean="0"/>
              <a:t>10/16/2014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A52A82-795F-4991-8047-863B2053BC13}" type="slidenum">
              <a:rPr lang="en-US" smtClean="0"/>
              <a:t>‹#›</a:t>
            </a:fld>
            <a:endParaRPr lang="en-US"/>
          </a:p>
        </p:txBody>
      </p:sp>
    </p:spTree>
    <p:extLst>
      <p:ext uri="{BB962C8B-B14F-4D97-AF65-F5344CB8AC3E}">
        <p14:creationId xmlns:p14="http://schemas.microsoft.com/office/powerpoint/2010/main" val="3811176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A01020-AA1D-49A8-AE03-5CEC9450BB74}" type="datetimeFigureOut">
              <a:rPr lang="en-US" smtClean="0"/>
              <a:t>10/16/2014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A52A82-795F-4991-8047-863B2053BC13}" type="slidenum">
              <a:rPr lang="en-US" smtClean="0"/>
              <a:t>‹#›</a:t>
            </a:fld>
            <a:endParaRPr lang="en-US"/>
          </a:p>
        </p:txBody>
      </p:sp>
    </p:spTree>
    <p:extLst>
      <p:ext uri="{BB962C8B-B14F-4D97-AF65-F5344CB8AC3E}">
        <p14:creationId xmlns:p14="http://schemas.microsoft.com/office/powerpoint/2010/main" val="967162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926080"/>
            <a:ext cx="16515397" cy="10241280"/>
          </a:xfrm>
        </p:spPr>
        <p:txBody>
          <a:bodyPr anchor="b"/>
          <a:lstStyle>
            <a:lvl1pPr>
              <a:defRPr sz="17921"/>
            </a:lvl1pPr>
          </a:lstStyle>
          <a:p>
            <a:r>
              <a:rPr lang="en-US" smtClean="0"/>
              <a:t>Click to edit Master title style</a:t>
            </a:r>
            <a:endParaRPr lang="en-US" dirty="0"/>
          </a:p>
        </p:txBody>
      </p:sp>
      <p:sp>
        <p:nvSpPr>
          <p:cNvPr id="3" name="Content Placeholder 2"/>
          <p:cNvSpPr>
            <a:spLocks noGrp="1"/>
          </p:cNvSpPr>
          <p:nvPr>
            <p:ph idx="1"/>
          </p:nvPr>
        </p:nvSpPr>
        <p:spPr>
          <a:xfrm>
            <a:off x="21769390" y="6319530"/>
            <a:ext cx="25923240" cy="31191200"/>
          </a:xfrm>
        </p:spPr>
        <p:txBody>
          <a:bodyPr/>
          <a:lstStyle>
            <a:lvl1pPr>
              <a:defRPr sz="17921"/>
            </a:lvl1pPr>
            <a:lvl2pPr>
              <a:defRPr sz="15681"/>
            </a:lvl2pPr>
            <a:lvl3pPr>
              <a:defRPr sz="13441"/>
            </a:lvl3pPr>
            <a:lvl4pPr>
              <a:defRPr sz="11200"/>
            </a:lvl4pPr>
            <a:lvl5pPr>
              <a:defRPr sz="11200"/>
            </a:lvl5pPr>
            <a:lvl6pPr>
              <a:defRPr sz="11200"/>
            </a:lvl6pPr>
            <a:lvl7pPr>
              <a:defRPr sz="11200"/>
            </a:lvl7pPr>
            <a:lvl8pPr>
              <a:defRPr sz="11200"/>
            </a:lvl8pPr>
            <a:lvl9pPr>
              <a:defRPr sz="1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527112" y="13167361"/>
            <a:ext cx="16515397" cy="24394163"/>
          </a:xfrm>
        </p:spPr>
        <p:txBody>
          <a:bodyPr/>
          <a:lstStyle>
            <a:lvl1pPr marL="0" indent="0">
              <a:buNone/>
              <a:defRPr sz="8960"/>
            </a:lvl1pPr>
            <a:lvl2pPr marL="2560416" indent="0">
              <a:buNone/>
              <a:defRPr sz="7840"/>
            </a:lvl2pPr>
            <a:lvl3pPr marL="5120832" indent="0">
              <a:buNone/>
              <a:defRPr sz="6720"/>
            </a:lvl3pPr>
            <a:lvl4pPr marL="7681248" indent="0">
              <a:buNone/>
              <a:defRPr sz="5600"/>
            </a:lvl4pPr>
            <a:lvl5pPr marL="10241664" indent="0">
              <a:buNone/>
              <a:defRPr sz="5600"/>
            </a:lvl5pPr>
            <a:lvl6pPr marL="12802080" indent="0">
              <a:buNone/>
              <a:defRPr sz="5600"/>
            </a:lvl6pPr>
            <a:lvl7pPr marL="15362496" indent="0">
              <a:buNone/>
              <a:defRPr sz="5600"/>
            </a:lvl7pPr>
            <a:lvl8pPr marL="17922912" indent="0">
              <a:buNone/>
              <a:defRPr sz="5600"/>
            </a:lvl8pPr>
            <a:lvl9pPr marL="20483328" indent="0">
              <a:buNone/>
              <a:defRPr sz="5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A01020-AA1D-49A8-AE03-5CEC9450BB74}" type="datetimeFigureOut">
              <a:rPr lang="en-US" smtClean="0"/>
              <a:t>10/16/2014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A52A82-795F-4991-8047-863B2053BC13}" type="slidenum">
              <a:rPr lang="en-US" smtClean="0"/>
              <a:t>‹#›</a:t>
            </a:fld>
            <a:endParaRPr lang="en-US"/>
          </a:p>
        </p:txBody>
      </p:sp>
    </p:spTree>
    <p:extLst>
      <p:ext uri="{BB962C8B-B14F-4D97-AF65-F5344CB8AC3E}">
        <p14:creationId xmlns:p14="http://schemas.microsoft.com/office/powerpoint/2010/main" val="1465212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926080"/>
            <a:ext cx="16515397" cy="10241280"/>
          </a:xfrm>
        </p:spPr>
        <p:txBody>
          <a:bodyPr anchor="b"/>
          <a:lstStyle>
            <a:lvl1pPr>
              <a:defRPr sz="1792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1769390" y="6319530"/>
            <a:ext cx="25923240" cy="31191200"/>
          </a:xfrm>
        </p:spPr>
        <p:txBody>
          <a:bodyPr anchor="t"/>
          <a:lstStyle>
            <a:lvl1pPr marL="0" indent="0">
              <a:buNone/>
              <a:defRPr sz="17921"/>
            </a:lvl1pPr>
            <a:lvl2pPr marL="2560416" indent="0">
              <a:buNone/>
              <a:defRPr sz="15681"/>
            </a:lvl2pPr>
            <a:lvl3pPr marL="5120832" indent="0">
              <a:buNone/>
              <a:defRPr sz="13441"/>
            </a:lvl3pPr>
            <a:lvl4pPr marL="7681248" indent="0">
              <a:buNone/>
              <a:defRPr sz="11200"/>
            </a:lvl4pPr>
            <a:lvl5pPr marL="10241664" indent="0">
              <a:buNone/>
              <a:defRPr sz="11200"/>
            </a:lvl5pPr>
            <a:lvl6pPr marL="12802080" indent="0">
              <a:buNone/>
              <a:defRPr sz="11200"/>
            </a:lvl6pPr>
            <a:lvl7pPr marL="15362496" indent="0">
              <a:buNone/>
              <a:defRPr sz="11200"/>
            </a:lvl7pPr>
            <a:lvl8pPr marL="17922912" indent="0">
              <a:buNone/>
              <a:defRPr sz="11200"/>
            </a:lvl8pPr>
            <a:lvl9pPr marL="20483328" indent="0">
              <a:buNone/>
              <a:defRPr sz="11200"/>
            </a:lvl9pPr>
          </a:lstStyle>
          <a:p>
            <a:r>
              <a:rPr lang="en-US" smtClean="0"/>
              <a:t>Click icon to add picture</a:t>
            </a:r>
            <a:endParaRPr lang="en-US" dirty="0"/>
          </a:p>
        </p:txBody>
      </p:sp>
      <p:sp>
        <p:nvSpPr>
          <p:cNvPr id="4" name="Text Placeholder 3"/>
          <p:cNvSpPr>
            <a:spLocks noGrp="1"/>
          </p:cNvSpPr>
          <p:nvPr>
            <p:ph type="body" sz="half" idx="2"/>
          </p:nvPr>
        </p:nvSpPr>
        <p:spPr>
          <a:xfrm>
            <a:off x="3527112" y="13167361"/>
            <a:ext cx="16515397" cy="24394163"/>
          </a:xfrm>
        </p:spPr>
        <p:txBody>
          <a:bodyPr/>
          <a:lstStyle>
            <a:lvl1pPr marL="0" indent="0">
              <a:buNone/>
              <a:defRPr sz="8960"/>
            </a:lvl1pPr>
            <a:lvl2pPr marL="2560416" indent="0">
              <a:buNone/>
              <a:defRPr sz="7840"/>
            </a:lvl2pPr>
            <a:lvl3pPr marL="5120832" indent="0">
              <a:buNone/>
              <a:defRPr sz="6720"/>
            </a:lvl3pPr>
            <a:lvl4pPr marL="7681248" indent="0">
              <a:buNone/>
              <a:defRPr sz="5600"/>
            </a:lvl4pPr>
            <a:lvl5pPr marL="10241664" indent="0">
              <a:buNone/>
              <a:defRPr sz="5600"/>
            </a:lvl5pPr>
            <a:lvl6pPr marL="12802080" indent="0">
              <a:buNone/>
              <a:defRPr sz="5600"/>
            </a:lvl6pPr>
            <a:lvl7pPr marL="15362496" indent="0">
              <a:buNone/>
              <a:defRPr sz="5600"/>
            </a:lvl7pPr>
            <a:lvl8pPr marL="17922912" indent="0">
              <a:buNone/>
              <a:defRPr sz="5600"/>
            </a:lvl8pPr>
            <a:lvl9pPr marL="20483328" indent="0">
              <a:buNone/>
              <a:defRPr sz="5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A01020-AA1D-49A8-AE03-5CEC9450BB74}" type="datetimeFigureOut">
              <a:rPr lang="en-US" smtClean="0"/>
              <a:t>10/16/2014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A52A82-795F-4991-8047-863B2053BC13}" type="slidenum">
              <a:rPr lang="en-US" smtClean="0"/>
              <a:t>‹#›</a:t>
            </a:fld>
            <a:endParaRPr lang="en-US"/>
          </a:p>
        </p:txBody>
      </p:sp>
    </p:spTree>
    <p:extLst>
      <p:ext uri="{BB962C8B-B14F-4D97-AF65-F5344CB8AC3E}">
        <p14:creationId xmlns:p14="http://schemas.microsoft.com/office/powerpoint/2010/main" val="2662495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2336811"/>
            <a:ext cx="44165520" cy="848360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0440" y="11684001"/>
            <a:ext cx="44165520" cy="27848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0440" y="40680650"/>
            <a:ext cx="11521440" cy="2336800"/>
          </a:xfrm>
          <a:prstGeom prst="rect">
            <a:avLst/>
          </a:prstGeom>
        </p:spPr>
        <p:txBody>
          <a:bodyPr vert="horz" lIns="91440" tIns="45720" rIns="91440" bIns="45720" rtlCol="0" anchor="ctr"/>
          <a:lstStyle>
            <a:lvl1pPr algn="l">
              <a:defRPr sz="6720">
                <a:solidFill>
                  <a:schemeClr val="tx1">
                    <a:tint val="75000"/>
                  </a:schemeClr>
                </a:solidFill>
              </a:defRPr>
            </a:lvl1pPr>
          </a:lstStyle>
          <a:p>
            <a:fld id="{3BA01020-AA1D-49A8-AE03-5CEC9450BB74}" type="datetimeFigureOut">
              <a:rPr lang="en-US" smtClean="0"/>
              <a:t>10/16/2014</a:t>
            </a:fld>
            <a:endParaRPr lang="en-US"/>
          </a:p>
        </p:txBody>
      </p:sp>
      <p:sp>
        <p:nvSpPr>
          <p:cNvPr id="5" name="Footer Placeholder 4"/>
          <p:cNvSpPr>
            <a:spLocks noGrp="1"/>
          </p:cNvSpPr>
          <p:nvPr>
            <p:ph type="ftr" sz="quarter" idx="3"/>
          </p:nvPr>
        </p:nvSpPr>
        <p:spPr>
          <a:xfrm>
            <a:off x="16962120" y="40680650"/>
            <a:ext cx="17282160" cy="2336800"/>
          </a:xfrm>
          <a:prstGeom prst="rect">
            <a:avLst/>
          </a:prstGeom>
        </p:spPr>
        <p:txBody>
          <a:bodyPr vert="horz" lIns="91440" tIns="45720" rIns="91440" bIns="45720" rtlCol="0" anchor="ctr"/>
          <a:lstStyle>
            <a:lvl1pPr algn="ctr">
              <a:defRPr sz="67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40680650"/>
            <a:ext cx="11521440" cy="2336800"/>
          </a:xfrm>
          <a:prstGeom prst="rect">
            <a:avLst/>
          </a:prstGeom>
        </p:spPr>
        <p:txBody>
          <a:bodyPr vert="horz" lIns="91440" tIns="45720" rIns="91440" bIns="45720" rtlCol="0" anchor="ctr"/>
          <a:lstStyle>
            <a:lvl1pPr algn="r">
              <a:defRPr sz="6720">
                <a:solidFill>
                  <a:schemeClr val="tx1">
                    <a:tint val="75000"/>
                  </a:schemeClr>
                </a:solidFill>
              </a:defRPr>
            </a:lvl1pPr>
          </a:lstStyle>
          <a:p>
            <a:fld id="{4CA52A82-795F-4991-8047-863B2053BC13}" type="slidenum">
              <a:rPr lang="en-US" smtClean="0"/>
              <a:t>‹#›</a:t>
            </a:fld>
            <a:endParaRPr lang="en-US"/>
          </a:p>
        </p:txBody>
      </p:sp>
    </p:spTree>
    <p:extLst>
      <p:ext uri="{BB962C8B-B14F-4D97-AF65-F5344CB8AC3E}">
        <p14:creationId xmlns:p14="http://schemas.microsoft.com/office/powerpoint/2010/main" val="31814873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120832" rtl="0" eaLnBrk="1" latinLnBrk="0" hangingPunct="1">
        <a:lnSpc>
          <a:spcPct val="90000"/>
        </a:lnSpc>
        <a:spcBef>
          <a:spcPct val="0"/>
        </a:spcBef>
        <a:buNone/>
        <a:defRPr sz="24641" kern="1200">
          <a:solidFill>
            <a:schemeClr val="tx1"/>
          </a:solidFill>
          <a:latin typeface="+mj-lt"/>
          <a:ea typeface="+mj-ea"/>
          <a:cs typeface="+mj-cs"/>
        </a:defRPr>
      </a:lvl1pPr>
    </p:titleStyle>
    <p:bodyStyle>
      <a:lvl1pPr marL="1280208" indent="-1280208" algn="l" defTabSz="5120832" rtl="0" eaLnBrk="1" latinLnBrk="0" hangingPunct="1">
        <a:lnSpc>
          <a:spcPct val="90000"/>
        </a:lnSpc>
        <a:spcBef>
          <a:spcPts val="5600"/>
        </a:spcBef>
        <a:buFont typeface="Arial" panose="020B0604020202020204" pitchFamily="34" charset="0"/>
        <a:buChar char="•"/>
        <a:defRPr sz="15681" kern="1200">
          <a:solidFill>
            <a:schemeClr val="tx1"/>
          </a:solidFill>
          <a:latin typeface="+mn-lt"/>
          <a:ea typeface="+mn-ea"/>
          <a:cs typeface="+mn-cs"/>
        </a:defRPr>
      </a:lvl1pPr>
      <a:lvl2pPr marL="3840624" indent="-1280208" algn="l" defTabSz="5120832" rtl="0" eaLnBrk="1" latinLnBrk="0" hangingPunct="1">
        <a:lnSpc>
          <a:spcPct val="90000"/>
        </a:lnSpc>
        <a:spcBef>
          <a:spcPts val="2800"/>
        </a:spcBef>
        <a:buFont typeface="Arial" panose="020B0604020202020204" pitchFamily="34" charset="0"/>
        <a:buChar char="•"/>
        <a:defRPr sz="13441" kern="1200">
          <a:solidFill>
            <a:schemeClr val="tx1"/>
          </a:solidFill>
          <a:latin typeface="+mn-lt"/>
          <a:ea typeface="+mn-ea"/>
          <a:cs typeface="+mn-cs"/>
        </a:defRPr>
      </a:lvl2pPr>
      <a:lvl3pPr marL="6401040" indent="-1280208" algn="l" defTabSz="5120832" rtl="0" eaLnBrk="1" latinLnBrk="0" hangingPunct="1">
        <a:lnSpc>
          <a:spcPct val="90000"/>
        </a:lnSpc>
        <a:spcBef>
          <a:spcPts val="2800"/>
        </a:spcBef>
        <a:buFont typeface="Arial" panose="020B0604020202020204" pitchFamily="34" charset="0"/>
        <a:buChar char="•"/>
        <a:defRPr sz="11200" kern="1200">
          <a:solidFill>
            <a:schemeClr val="tx1"/>
          </a:solidFill>
          <a:latin typeface="+mn-lt"/>
          <a:ea typeface="+mn-ea"/>
          <a:cs typeface="+mn-cs"/>
        </a:defRPr>
      </a:lvl3pPr>
      <a:lvl4pPr marL="8961456" indent="-1280208" algn="l" defTabSz="5120832"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4pPr>
      <a:lvl5pPr marL="11521872" indent="-1280208" algn="l" defTabSz="5120832"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5pPr>
      <a:lvl6pPr marL="14082288" indent="-1280208" algn="l" defTabSz="5120832"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6pPr>
      <a:lvl7pPr marL="16642704" indent="-1280208" algn="l" defTabSz="5120832"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7pPr>
      <a:lvl8pPr marL="19203120" indent="-1280208" algn="l" defTabSz="5120832"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8pPr>
      <a:lvl9pPr marL="21763536" indent="-1280208" algn="l" defTabSz="5120832"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9pPr>
    </p:bodyStyle>
    <p:otherStyle>
      <a:defPPr>
        <a:defRPr lang="en-US"/>
      </a:defPPr>
      <a:lvl1pPr marL="0" algn="l" defTabSz="5120832" rtl="0" eaLnBrk="1" latinLnBrk="0" hangingPunct="1">
        <a:defRPr sz="10080" kern="1200">
          <a:solidFill>
            <a:schemeClr val="tx1"/>
          </a:solidFill>
          <a:latin typeface="+mn-lt"/>
          <a:ea typeface="+mn-ea"/>
          <a:cs typeface="+mn-cs"/>
        </a:defRPr>
      </a:lvl1pPr>
      <a:lvl2pPr marL="2560416" algn="l" defTabSz="5120832" rtl="0" eaLnBrk="1" latinLnBrk="0" hangingPunct="1">
        <a:defRPr sz="10080" kern="1200">
          <a:solidFill>
            <a:schemeClr val="tx1"/>
          </a:solidFill>
          <a:latin typeface="+mn-lt"/>
          <a:ea typeface="+mn-ea"/>
          <a:cs typeface="+mn-cs"/>
        </a:defRPr>
      </a:lvl2pPr>
      <a:lvl3pPr marL="5120832" algn="l" defTabSz="5120832" rtl="0" eaLnBrk="1" latinLnBrk="0" hangingPunct="1">
        <a:defRPr sz="10080" kern="1200">
          <a:solidFill>
            <a:schemeClr val="tx1"/>
          </a:solidFill>
          <a:latin typeface="+mn-lt"/>
          <a:ea typeface="+mn-ea"/>
          <a:cs typeface="+mn-cs"/>
        </a:defRPr>
      </a:lvl3pPr>
      <a:lvl4pPr marL="7681248" algn="l" defTabSz="5120832" rtl="0" eaLnBrk="1" latinLnBrk="0" hangingPunct="1">
        <a:defRPr sz="10080" kern="1200">
          <a:solidFill>
            <a:schemeClr val="tx1"/>
          </a:solidFill>
          <a:latin typeface="+mn-lt"/>
          <a:ea typeface="+mn-ea"/>
          <a:cs typeface="+mn-cs"/>
        </a:defRPr>
      </a:lvl4pPr>
      <a:lvl5pPr marL="10241664" algn="l" defTabSz="5120832" rtl="0" eaLnBrk="1" latinLnBrk="0" hangingPunct="1">
        <a:defRPr sz="10080" kern="1200">
          <a:solidFill>
            <a:schemeClr val="tx1"/>
          </a:solidFill>
          <a:latin typeface="+mn-lt"/>
          <a:ea typeface="+mn-ea"/>
          <a:cs typeface="+mn-cs"/>
        </a:defRPr>
      </a:lvl5pPr>
      <a:lvl6pPr marL="12802080" algn="l" defTabSz="5120832" rtl="0" eaLnBrk="1" latinLnBrk="0" hangingPunct="1">
        <a:defRPr sz="10080" kern="1200">
          <a:solidFill>
            <a:schemeClr val="tx1"/>
          </a:solidFill>
          <a:latin typeface="+mn-lt"/>
          <a:ea typeface="+mn-ea"/>
          <a:cs typeface="+mn-cs"/>
        </a:defRPr>
      </a:lvl6pPr>
      <a:lvl7pPr marL="15362496" algn="l" defTabSz="5120832" rtl="0" eaLnBrk="1" latinLnBrk="0" hangingPunct="1">
        <a:defRPr sz="10080" kern="1200">
          <a:solidFill>
            <a:schemeClr val="tx1"/>
          </a:solidFill>
          <a:latin typeface="+mn-lt"/>
          <a:ea typeface="+mn-ea"/>
          <a:cs typeface="+mn-cs"/>
        </a:defRPr>
      </a:lvl7pPr>
      <a:lvl8pPr marL="17922912" algn="l" defTabSz="5120832" rtl="0" eaLnBrk="1" latinLnBrk="0" hangingPunct="1">
        <a:defRPr sz="10080" kern="1200">
          <a:solidFill>
            <a:schemeClr val="tx1"/>
          </a:solidFill>
          <a:latin typeface="+mn-lt"/>
          <a:ea typeface="+mn-ea"/>
          <a:cs typeface="+mn-cs"/>
        </a:defRPr>
      </a:lvl8pPr>
      <a:lvl9pPr marL="20483328" algn="l" defTabSz="5120832" rtl="0" eaLnBrk="1" latinLnBrk="0" hangingPunct="1">
        <a:defRPr sz="10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2.gif"/><Relationship Id="rId7" Type="http://schemas.openxmlformats.org/officeDocument/2006/relationships/chart" Target="../charts/chart1.xml"/><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p:cNvSpPr/>
          <p:nvPr/>
        </p:nvSpPr>
        <p:spPr>
          <a:xfrm>
            <a:off x="14713527" y="6121978"/>
            <a:ext cx="21779345" cy="32025739"/>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87"/>
          </a:p>
        </p:txBody>
      </p:sp>
      <p:sp>
        <p:nvSpPr>
          <p:cNvPr id="28" name="Rectangle 27"/>
          <p:cNvSpPr/>
          <p:nvPr/>
        </p:nvSpPr>
        <p:spPr>
          <a:xfrm>
            <a:off x="15352325" y="7159898"/>
            <a:ext cx="20501747" cy="3055910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237505" y="1163783"/>
            <a:ext cx="46731383" cy="4156363"/>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87" dirty="0"/>
          </a:p>
        </p:txBody>
      </p:sp>
      <p:sp>
        <p:nvSpPr>
          <p:cNvPr id="5" name="Rectangle 4"/>
          <p:cNvSpPr/>
          <p:nvPr/>
        </p:nvSpPr>
        <p:spPr>
          <a:xfrm>
            <a:off x="38245470" y="6125579"/>
            <a:ext cx="10723418" cy="23649571"/>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87"/>
          </a:p>
        </p:txBody>
      </p:sp>
      <p:sp>
        <p:nvSpPr>
          <p:cNvPr id="9" name="Rectangle 8"/>
          <p:cNvSpPr/>
          <p:nvPr/>
        </p:nvSpPr>
        <p:spPr>
          <a:xfrm>
            <a:off x="2095500" y="39047275"/>
            <a:ext cx="46873388" cy="2826327"/>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87"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04403" y="28194843"/>
            <a:ext cx="7877175" cy="7709971"/>
          </a:xfrm>
          <a:prstGeom prst="rect">
            <a:avLst/>
          </a:prstGeom>
        </p:spPr>
      </p:pic>
      <p:graphicFrame>
        <p:nvGraphicFramePr>
          <p:cNvPr id="16" name="Table 15"/>
          <p:cNvGraphicFramePr>
            <a:graphicFrameLocks noGrp="1"/>
          </p:cNvGraphicFramePr>
          <p:nvPr>
            <p:extLst>
              <p:ext uri="{D42A27DB-BD31-4B8C-83A1-F6EECF244321}">
                <p14:modId xmlns:p14="http://schemas.microsoft.com/office/powerpoint/2010/main" val="2118229176"/>
              </p:ext>
            </p:extLst>
          </p:nvPr>
        </p:nvGraphicFramePr>
        <p:xfrm>
          <a:off x="16062712" y="7961803"/>
          <a:ext cx="10288516" cy="11840034"/>
        </p:xfrm>
        <a:graphic>
          <a:graphicData uri="http://schemas.openxmlformats.org/drawingml/2006/table">
            <a:tbl>
              <a:tblPr>
                <a:tableStyleId>{6E25E649-3F16-4E02-A733-19D2CDBF48F0}</a:tableStyleId>
              </a:tblPr>
              <a:tblGrid>
                <a:gridCol w="648124"/>
                <a:gridCol w="1897028"/>
                <a:gridCol w="2690036"/>
                <a:gridCol w="2175589"/>
                <a:gridCol w="1341820"/>
                <a:gridCol w="1535919"/>
              </a:tblGrid>
              <a:tr h="956769">
                <a:tc>
                  <a:txBody>
                    <a:bodyPr/>
                    <a:lstStyle/>
                    <a:p>
                      <a:pPr algn="ctr" fontAlgn="b"/>
                      <a:r>
                        <a:rPr lang="en-US" sz="2200" u="none" strike="noStrike" cap="all" baseline="0" dirty="0">
                          <a:effectLst/>
                          <a:latin typeface="Book Antiqua" pitchFamily="18" charset="0"/>
                        </a:rPr>
                        <a:t>No.</a:t>
                      </a:r>
                      <a:endParaRPr lang="en-US" sz="2200" b="1" i="0" u="none" strike="noStrike" cap="all" baseline="0" dirty="0">
                        <a:solidFill>
                          <a:srgbClr val="3A3838"/>
                        </a:solidFill>
                        <a:effectLst/>
                        <a:latin typeface="Book Antiqua"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fontAlgn="b"/>
                      <a:r>
                        <a:rPr lang="en-US" sz="2200" u="none" strike="noStrike" cap="all" baseline="0" dirty="0">
                          <a:effectLst/>
                          <a:latin typeface="Book Antiqua" pitchFamily="18" charset="0"/>
                        </a:rPr>
                        <a:t>Ripple Type</a:t>
                      </a:r>
                      <a:endParaRPr lang="en-US" sz="2200" b="1" i="0" u="none" strike="noStrike" cap="all" baseline="0" dirty="0">
                        <a:solidFill>
                          <a:srgbClr val="3A3838"/>
                        </a:solidFill>
                        <a:effectLst/>
                        <a:latin typeface="Book Antiqua"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fontAlgn="b"/>
                      <a:r>
                        <a:rPr lang="en-US" sz="2200" u="none" strike="noStrike" cap="all" baseline="0" dirty="0">
                          <a:effectLst/>
                          <a:latin typeface="Book Antiqua" pitchFamily="18" charset="0"/>
                        </a:rPr>
                        <a:t>Grain Size</a:t>
                      </a:r>
                      <a:endParaRPr lang="en-US" sz="2200" b="1" i="0" u="none" strike="noStrike" cap="all" baseline="0" dirty="0">
                        <a:solidFill>
                          <a:srgbClr val="3A3838"/>
                        </a:solidFill>
                        <a:effectLst/>
                        <a:latin typeface="Book Antiqua"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fontAlgn="b"/>
                      <a:r>
                        <a:rPr lang="en-US" sz="2200" u="none" strike="noStrike" cap="all" baseline="0" dirty="0" smtClean="0">
                          <a:effectLst/>
                          <a:latin typeface="Book Antiqua" pitchFamily="18" charset="0"/>
                        </a:rPr>
                        <a:t>Wave</a:t>
                      </a:r>
                    </a:p>
                    <a:p>
                      <a:pPr algn="ctr" fontAlgn="b"/>
                      <a:r>
                        <a:rPr lang="en-US" sz="2200" u="none" strike="noStrike" cap="all" baseline="0" dirty="0" smtClean="0">
                          <a:effectLst/>
                          <a:latin typeface="Book Antiqua" pitchFamily="18" charset="0"/>
                        </a:rPr>
                        <a:t>Length (CM)</a:t>
                      </a:r>
                      <a:endParaRPr lang="en-US" sz="2200" b="1" i="0" u="none" strike="noStrike" cap="all" baseline="0" dirty="0">
                        <a:solidFill>
                          <a:srgbClr val="3A3838"/>
                        </a:solidFill>
                        <a:effectLst/>
                        <a:latin typeface="Book Antiqua"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fontAlgn="b"/>
                      <a:r>
                        <a:rPr lang="en-US" sz="2200" u="none" strike="noStrike" cap="all" baseline="0" dirty="0" smtClean="0">
                          <a:effectLst/>
                          <a:latin typeface="Book Antiqua" pitchFamily="18" charset="0"/>
                        </a:rPr>
                        <a:t>Plunge (DEG.)</a:t>
                      </a:r>
                      <a:endParaRPr lang="en-US" sz="2200" b="1" i="0" u="none" strike="noStrike" cap="all" baseline="0" dirty="0">
                        <a:solidFill>
                          <a:srgbClr val="3A3838"/>
                        </a:solidFill>
                        <a:effectLst/>
                        <a:latin typeface="Book Antiqua"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fontAlgn="b"/>
                      <a:r>
                        <a:rPr lang="en-US" sz="2200" u="none" strike="noStrike" cap="all" baseline="0" dirty="0">
                          <a:effectLst/>
                          <a:latin typeface="Book Antiqua" pitchFamily="18" charset="0"/>
                        </a:rPr>
                        <a:t> Bearing</a:t>
                      </a:r>
                      <a:endParaRPr lang="en-US" sz="2200" b="1" i="0" u="none" strike="noStrike" cap="all" baseline="0" dirty="0">
                        <a:solidFill>
                          <a:srgbClr val="3A3838"/>
                        </a:solidFill>
                        <a:effectLst/>
                        <a:latin typeface="Book Antiqua"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r>
              <a:tr h="353627">
                <a:tc>
                  <a:txBody>
                    <a:bodyPr/>
                    <a:lstStyle/>
                    <a:p>
                      <a:pPr algn="ctr" fontAlgn="b"/>
                      <a:r>
                        <a:rPr lang="en-US" sz="2400" u="none" strike="noStrike" dirty="0">
                          <a:effectLst/>
                          <a:latin typeface="Book Antiqua" pitchFamily="18" charset="0"/>
                        </a:rPr>
                        <a:t>1</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b"/>
                      <a:r>
                        <a:rPr lang="en-US" sz="2400" u="none" strike="noStrike" dirty="0" smtClean="0">
                          <a:effectLst/>
                          <a:latin typeface="Book Antiqua" pitchFamily="18" charset="0"/>
                        </a:rPr>
                        <a:t>Asym.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b"/>
                      <a:r>
                        <a:rPr lang="en-US" sz="2400" u="none" strike="noStrike" dirty="0" smtClean="0">
                          <a:effectLst/>
                          <a:latin typeface="Book Antiqua" pitchFamily="18" charset="0"/>
                        </a:rPr>
                        <a:t>8.50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b"/>
                      <a:r>
                        <a:rPr lang="en-US" sz="2400" u="none" strike="noStrike" dirty="0" smtClean="0">
                          <a:effectLst/>
                          <a:latin typeface="Book Antiqua" pitchFamily="18" charset="0"/>
                        </a:rPr>
                        <a:t>32</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b"/>
                      <a:r>
                        <a:rPr lang="en-US" sz="2400" u="none" strike="noStrike" dirty="0">
                          <a:effectLst/>
                          <a:latin typeface="Book Antiqua" pitchFamily="18" charset="0"/>
                        </a:rPr>
                        <a:t>N42W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r>
              <a:tr h="353627">
                <a:tc>
                  <a:txBody>
                    <a:bodyPr/>
                    <a:lstStyle/>
                    <a:p>
                      <a:pPr algn="ctr" fontAlgn="b"/>
                      <a:r>
                        <a:rPr lang="en-US" sz="2400" u="none" strike="noStrike">
                          <a:effectLst/>
                          <a:latin typeface="Book Antiqua" pitchFamily="18" charset="0"/>
                        </a:rPr>
                        <a:t>2</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Asym.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Med. to 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9.0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10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a:effectLst/>
                          <a:latin typeface="Book Antiqua" pitchFamily="18" charset="0"/>
                        </a:rPr>
                        <a:t>N61W</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3</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indent="0" algn="ctr" defTabSz="5120832" rtl="0" eaLnBrk="1" fontAlgn="b" latinLnBrk="0" hangingPunct="1">
                        <a:lnSpc>
                          <a:spcPct val="100000"/>
                        </a:lnSpc>
                        <a:spcBef>
                          <a:spcPts val="0"/>
                        </a:spcBef>
                        <a:spcAft>
                          <a:spcPts val="0"/>
                        </a:spcAft>
                        <a:buClrTx/>
                        <a:buSzTx/>
                        <a:buFontTx/>
                        <a:buNone/>
                        <a:tabLst/>
                        <a:defRPr/>
                      </a:pPr>
                      <a:r>
                        <a:rPr lang="en-US" sz="2400" u="none" strike="noStrike" dirty="0" smtClean="0">
                          <a:effectLst/>
                          <a:latin typeface="Book Antiqua" pitchFamily="18" charset="0"/>
                        </a:rPr>
                        <a:t>Asym.</a:t>
                      </a:r>
                      <a:endParaRPr lang="en-US" sz="2400" b="0" i="0" u="none" strike="noStrike" dirty="0" smtClean="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Med. to 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7.75</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2</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N30E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353627">
                <a:tc>
                  <a:txBody>
                    <a:bodyPr/>
                    <a:lstStyle/>
                    <a:p>
                      <a:pPr algn="ctr" fontAlgn="b"/>
                      <a:r>
                        <a:rPr lang="en-US" sz="2400" u="none" strike="noStrike">
                          <a:effectLst/>
                          <a:latin typeface="Book Antiqua" pitchFamily="18" charset="0"/>
                        </a:rPr>
                        <a:t>4</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Ind.</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12.0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11</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a:effectLst/>
                          <a:latin typeface="Book Antiqua" pitchFamily="18" charset="0"/>
                        </a:rPr>
                        <a:t>N15W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5</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14.50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4</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S45E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353627">
                <a:tc>
                  <a:txBody>
                    <a:bodyPr/>
                    <a:lstStyle/>
                    <a:p>
                      <a:pPr algn="ctr" fontAlgn="b"/>
                      <a:r>
                        <a:rPr lang="en-US" sz="2400" u="none" strike="noStrike">
                          <a:effectLst/>
                          <a:latin typeface="Book Antiqua" pitchFamily="18" charset="0"/>
                        </a:rPr>
                        <a:t>6</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5120832" rtl="0" eaLnBrk="1" fontAlgn="b" latinLnBrk="0" hangingPunct="1">
                        <a:lnSpc>
                          <a:spcPct val="100000"/>
                        </a:lnSpc>
                        <a:spcBef>
                          <a:spcPts val="0"/>
                        </a:spcBef>
                        <a:spcAft>
                          <a:spcPts val="0"/>
                        </a:spcAft>
                        <a:buClrTx/>
                        <a:buSzTx/>
                        <a:buFontTx/>
                        <a:buNone/>
                        <a:tabLst/>
                        <a:defRPr/>
                      </a:pPr>
                      <a:r>
                        <a:rPr lang="en-US" sz="2400" u="none" strike="noStrike" dirty="0" smtClean="0">
                          <a:effectLst/>
                          <a:latin typeface="Book Antiqua" pitchFamily="18" charset="0"/>
                        </a:rPr>
                        <a:t>Sym.</a:t>
                      </a:r>
                      <a:endParaRPr lang="en-US" sz="2400" b="0" i="0" u="none" strike="noStrike" dirty="0" smtClean="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14.50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11</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a:effectLst/>
                          <a:latin typeface="Book Antiqua" pitchFamily="18" charset="0"/>
                        </a:rPr>
                        <a:t>S56W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7</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indent="0" algn="ctr" defTabSz="5120832" rtl="0" eaLnBrk="1" fontAlgn="b" latinLnBrk="0" hangingPunct="1">
                        <a:lnSpc>
                          <a:spcPct val="100000"/>
                        </a:lnSpc>
                        <a:spcBef>
                          <a:spcPts val="0"/>
                        </a:spcBef>
                        <a:spcAft>
                          <a:spcPts val="0"/>
                        </a:spcAft>
                        <a:buClrTx/>
                        <a:buSzTx/>
                        <a:buFontTx/>
                        <a:buNone/>
                        <a:tabLst/>
                        <a:defRPr/>
                      </a:pPr>
                      <a:r>
                        <a:rPr lang="en-US" sz="2400" u="none" strike="noStrike" dirty="0" smtClean="0">
                          <a:effectLst/>
                          <a:latin typeface="Book Antiqua" pitchFamily="18" charset="0"/>
                        </a:rPr>
                        <a:t>Sym.</a:t>
                      </a:r>
                      <a:endParaRPr lang="en-US" sz="2400" b="0" i="0" u="none" strike="noStrike" dirty="0" smtClean="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15.50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26</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S26W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353627">
                <a:tc>
                  <a:txBody>
                    <a:bodyPr/>
                    <a:lstStyle/>
                    <a:p>
                      <a:pPr algn="ctr" fontAlgn="b"/>
                      <a:r>
                        <a:rPr lang="en-US" sz="2400" u="none" strike="noStrike">
                          <a:effectLst/>
                          <a:latin typeface="Book Antiqua" pitchFamily="18" charset="0"/>
                        </a:rPr>
                        <a:t>8</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13.75</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42</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a:effectLst/>
                          <a:latin typeface="Book Antiqua" pitchFamily="18" charset="0"/>
                        </a:rPr>
                        <a:t>S60W</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9</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12.50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21</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S13W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353627">
                <a:tc>
                  <a:txBody>
                    <a:bodyPr/>
                    <a:lstStyle/>
                    <a:p>
                      <a:pPr algn="ctr" fontAlgn="b"/>
                      <a:r>
                        <a:rPr lang="en-US" sz="2400" u="none" strike="noStrike">
                          <a:effectLst/>
                          <a:latin typeface="Book Antiqua" pitchFamily="18" charset="0"/>
                        </a:rPr>
                        <a:t>10</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9.0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2</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a:effectLst/>
                          <a:latin typeface="Book Antiqua" pitchFamily="18" charset="0"/>
                        </a:rPr>
                        <a:t>S78W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11</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14.25</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11</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S27W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353627">
                <a:tc>
                  <a:txBody>
                    <a:bodyPr/>
                    <a:lstStyle/>
                    <a:p>
                      <a:pPr algn="ctr" fontAlgn="b"/>
                      <a:r>
                        <a:rPr lang="en-US" sz="2400" u="none" strike="noStrike">
                          <a:effectLst/>
                          <a:latin typeface="Book Antiqua" pitchFamily="18" charset="0"/>
                        </a:rPr>
                        <a:t>12</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12.75</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4</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a:effectLst/>
                          <a:latin typeface="Book Antiqua" pitchFamily="18" charset="0"/>
                        </a:rPr>
                        <a:t>S20E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13</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14.50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21</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S50W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353627">
                <a:tc>
                  <a:txBody>
                    <a:bodyPr/>
                    <a:lstStyle/>
                    <a:p>
                      <a:pPr algn="ctr" fontAlgn="b"/>
                      <a:r>
                        <a:rPr lang="en-US" sz="2400" u="none" strike="noStrike">
                          <a:effectLst/>
                          <a:latin typeface="Book Antiqua" pitchFamily="18" charset="0"/>
                        </a:rPr>
                        <a:t>14</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13.50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26</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a:effectLst/>
                          <a:latin typeface="Book Antiqua" pitchFamily="18" charset="0"/>
                        </a:rPr>
                        <a:t>S39W</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15</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12.75</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18</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S44W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353627">
                <a:tc>
                  <a:txBody>
                    <a:bodyPr/>
                    <a:lstStyle/>
                    <a:p>
                      <a:pPr algn="ctr" fontAlgn="b"/>
                      <a:r>
                        <a:rPr lang="en-US" sz="2400" u="none" strike="noStrike">
                          <a:effectLst/>
                          <a:latin typeface="Book Antiqua" pitchFamily="18" charset="0"/>
                        </a:rPr>
                        <a:t>16</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12.0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39</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a:effectLst/>
                          <a:latin typeface="Book Antiqua" pitchFamily="18" charset="0"/>
                        </a:rPr>
                        <a:t>S59W</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17</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Ind.</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Med. to 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7.0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7</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N34W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353627">
                <a:tc>
                  <a:txBody>
                    <a:bodyPr/>
                    <a:lstStyle/>
                    <a:p>
                      <a:pPr algn="ctr" fontAlgn="b"/>
                      <a:r>
                        <a:rPr lang="en-US" sz="2400" u="none" strike="noStrike">
                          <a:effectLst/>
                          <a:latin typeface="Book Antiqua" pitchFamily="18" charset="0"/>
                        </a:rPr>
                        <a:t>18</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Ind.</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Med. </a:t>
                      </a:r>
                      <a:r>
                        <a:rPr lang="en-US" sz="2400" u="none" strike="noStrike" dirty="0">
                          <a:effectLst/>
                          <a:latin typeface="Book Antiqua" pitchFamily="18" charset="0"/>
                        </a:rPr>
                        <a:t>to </a:t>
                      </a:r>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5.0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31</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a:effectLst/>
                          <a:latin typeface="Book Antiqua" pitchFamily="18" charset="0"/>
                        </a:rPr>
                        <a:t>N58W</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19</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Ind.</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Med. </a:t>
                      </a:r>
                      <a:r>
                        <a:rPr lang="en-US" sz="2400" u="none" strike="noStrike" dirty="0">
                          <a:effectLst/>
                          <a:latin typeface="Book Antiqua" pitchFamily="18" charset="0"/>
                        </a:rPr>
                        <a:t>to </a:t>
                      </a:r>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7.0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16</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S82W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353627">
                <a:tc>
                  <a:txBody>
                    <a:bodyPr/>
                    <a:lstStyle/>
                    <a:p>
                      <a:pPr algn="ctr" fontAlgn="b"/>
                      <a:r>
                        <a:rPr lang="en-US" sz="2400" u="none" strike="noStrike">
                          <a:effectLst/>
                          <a:latin typeface="Book Antiqua" pitchFamily="18" charset="0"/>
                        </a:rPr>
                        <a:t>20</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5120832" rtl="0" eaLnBrk="1" fontAlgn="b" latinLnBrk="0" hangingPunct="1">
                        <a:lnSpc>
                          <a:spcPct val="100000"/>
                        </a:lnSpc>
                        <a:spcBef>
                          <a:spcPts val="0"/>
                        </a:spcBef>
                        <a:spcAft>
                          <a:spcPts val="0"/>
                        </a:spcAft>
                        <a:buClrTx/>
                        <a:buSzTx/>
                        <a:buFontTx/>
                        <a:buNone/>
                        <a:tabLst/>
                        <a:defRPr/>
                      </a:pPr>
                      <a:r>
                        <a:rPr lang="en-US" sz="2400" u="none" strike="noStrike" dirty="0" smtClean="0">
                          <a:effectLst/>
                          <a:latin typeface="Book Antiqua" pitchFamily="18" charset="0"/>
                        </a:rPr>
                        <a:t>Asym.</a:t>
                      </a:r>
                      <a:endParaRPr lang="en-US" sz="2400" b="0" i="0" u="none" strike="noStrike" dirty="0" smtClean="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7.25</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29</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a:effectLst/>
                          <a:latin typeface="Book Antiqua" pitchFamily="18" charset="0"/>
                        </a:rPr>
                        <a:t>S26W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21</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Asym.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Med. </a:t>
                      </a:r>
                      <a:r>
                        <a:rPr lang="en-US" sz="2400" u="none" strike="noStrike" dirty="0">
                          <a:effectLst/>
                          <a:latin typeface="Book Antiqua" pitchFamily="18" charset="0"/>
                        </a:rPr>
                        <a:t>to </a:t>
                      </a:r>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6.50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40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S75W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353627">
                <a:tc>
                  <a:txBody>
                    <a:bodyPr/>
                    <a:lstStyle/>
                    <a:p>
                      <a:pPr algn="ctr" fontAlgn="b"/>
                      <a:r>
                        <a:rPr lang="en-US" sz="2400" u="none" strike="noStrike">
                          <a:effectLst/>
                          <a:latin typeface="Book Antiqua" pitchFamily="18" charset="0"/>
                        </a:rPr>
                        <a:t>22</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5120832" rtl="0" eaLnBrk="1" fontAlgn="b" latinLnBrk="0" hangingPunct="1">
                        <a:lnSpc>
                          <a:spcPct val="100000"/>
                        </a:lnSpc>
                        <a:spcBef>
                          <a:spcPts val="0"/>
                        </a:spcBef>
                        <a:spcAft>
                          <a:spcPts val="0"/>
                        </a:spcAft>
                        <a:buClrTx/>
                        <a:buSzTx/>
                        <a:buFontTx/>
                        <a:buNone/>
                        <a:tabLst/>
                        <a:defRPr/>
                      </a:pPr>
                      <a:r>
                        <a:rPr lang="en-US" sz="2400" u="none" strike="noStrike" dirty="0" smtClean="0">
                          <a:effectLst/>
                          <a:latin typeface="Book Antiqua" pitchFamily="18" charset="0"/>
                        </a:rPr>
                        <a:t>Asym.</a:t>
                      </a:r>
                      <a:endParaRPr lang="en-US" sz="2400" b="0" i="0" u="none" strike="noStrike" dirty="0" smtClean="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Med. </a:t>
                      </a:r>
                      <a:r>
                        <a:rPr lang="en-US" sz="2400" u="none" strike="noStrike" dirty="0">
                          <a:effectLst/>
                          <a:latin typeface="Book Antiqua" pitchFamily="18" charset="0"/>
                        </a:rPr>
                        <a:t>to </a:t>
                      </a:r>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6.25</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22</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a:effectLst/>
                          <a:latin typeface="Book Antiqua" pitchFamily="18" charset="0"/>
                        </a:rPr>
                        <a:t>N47W</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23</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Asym.</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Med. </a:t>
                      </a:r>
                      <a:r>
                        <a:rPr lang="en-US" sz="2400" u="none" strike="noStrike" dirty="0">
                          <a:effectLst/>
                          <a:latin typeface="Book Antiqua" pitchFamily="18" charset="0"/>
                        </a:rPr>
                        <a:t>to </a:t>
                      </a:r>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8.0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38</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S43W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353627">
                <a:tc>
                  <a:txBody>
                    <a:bodyPr/>
                    <a:lstStyle/>
                    <a:p>
                      <a:pPr algn="ctr" fontAlgn="b"/>
                      <a:r>
                        <a:rPr lang="en-US" sz="2400" u="none" strike="noStrike">
                          <a:effectLst/>
                          <a:latin typeface="Book Antiqua" pitchFamily="18" charset="0"/>
                        </a:rPr>
                        <a:t>24</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5120832" rtl="0" eaLnBrk="1" fontAlgn="b" latinLnBrk="0" hangingPunct="1">
                        <a:lnSpc>
                          <a:spcPct val="100000"/>
                        </a:lnSpc>
                        <a:spcBef>
                          <a:spcPts val="0"/>
                        </a:spcBef>
                        <a:spcAft>
                          <a:spcPts val="0"/>
                        </a:spcAft>
                        <a:buClrTx/>
                        <a:buSzTx/>
                        <a:buFontTx/>
                        <a:buNone/>
                        <a:tabLst/>
                        <a:defRPr/>
                      </a:pPr>
                      <a:r>
                        <a:rPr lang="en-US" sz="2400" u="none" strike="noStrike" dirty="0" smtClean="0">
                          <a:effectLst/>
                          <a:latin typeface="Book Antiqua" pitchFamily="18" charset="0"/>
                        </a:rPr>
                        <a:t>Asym.</a:t>
                      </a:r>
                      <a:endParaRPr lang="en-US" sz="2400" b="0" i="0" u="none" strike="noStrike" dirty="0" smtClean="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Med. </a:t>
                      </a:r>
                      <a:r>
                        <a:rPr lang="en-US" sz="2400" u="none" strike="noStrike" dirty="0">
                          <a:effectLst/>
                          <a:latin typeface="Book Antiqua" pitchFamily="18" charset="0"/>
                        </a:rPr>
                        <a:t>to </a:t>
                      </a:r>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3.75</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6</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a:effectLst/>
                          <a:latin typeface="Book Antiqua" pitchFamily="18" charset="0"/>
                        </a:rPr>
                        <a:t>S38E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25</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indent="0" algn="ctr" defTabSz="5120832" rtl="0" eaLnBrk="1" fontAlgn="b" latinLnBrk="0" hangingPunct="1">
                        <a:lnSpc>
                          <a:spcPct val="100000"/>
                        </a:lnSpc>
                        <a:spcBef>
                          <a:spcPts val="0"/>
                        </a:spcBef>
                        <a:spcAft>
                          <a:spcPts val="0"/>
                        </a:spcAft>
                        <a:buClrTx/>
                        <a:buSzTx/>
                        <a:buFontTx/>
                        <a:buNone/>
                        <a:tabLst/>
                        <a:defRPr/>
                      </a:pPr>
                      <a:r>
                        <a:rPr lang="en-US" sz="2400" u="none" strike="noStrike" dirty="0" smtClean="0">
                          <a:effectLst/>
                          <a:latin typeface="Book Antiqua" pitchFamily="18" charset="0"/>
                        </a:rPr>
                        <a:t>Asym.</a:t>
                      </a:r>
                      <a:endParaRPr lang="en-US" sz="2400" b="0" i="0" u="none" strike="noStrike" dirty="0" smtClean="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Med. </a:t>
                      </a:r>
                      <a:r>
                        <a:rPr lang="en-US" sz="2400" u="none" strike="noStrike" dirty="0">
                          <a:effectLst/>
                          <a:latin typeface="Book Antiqua" pitchFamily="18" charset="0"/>
                        </a:rPr>
                        <a:t>to </a:t>
                      </a:r>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5.50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9</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S70W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353627">
                <a:tc>
                  <a:txBody>
                    <a:bodyPr/>
                    <a:lstStyle/>
                    <a:p>
                      <a:pPr algn="ctr" fontAlgn="b"/>
                      <a:r>
                        <a:rPr lang="en-US" sz="2400" u="none" strike="noStrike">
                          <a:effectLst/>
                          <a:latin typeface="Book Antiqua" pitchFamily="18" charset="0"/>
                        </a:rPr>
                        <a:t>26</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5120832" rtl="0" eaLnBrk="1" fontAlgn="b" latinLnBrk="0" hangingPunct="1">
                        <a:lnSpc>
                          <a:spcPct val="100000"/>
                        </a:lnSpc>
                        <a:spcBef>
                          <a:spcPts val="0"/>
                        </a:spcBef>
                        <a:spcAft>
                          <a:spcPts val="0"/>
                        </a:spcAft>
                        <a:buClrTx/>
                        <a:buSzTx/>
                        <a:buFontTx/>
                        <a:buNone/>
                        <a:tabLst/>
                        <a:defRPr/>
                      </a:pPr>
                      <a:r>
                        <a:rPr lang="en-US" sz="2400" u="none" strike="noStrike" dirty="0" smtClean="0">
                          <a:effectLst/>
                          <a:latin typeface="Book Antiqua" pitchFamily="18" charset="0"/>
                        </a:rPr>
                        <a:t>Asym.</a:t>
                      </a:r>
                      <a:endParaRPr lang="en-US" sz="2400" b="0" i="0" u="none" strike="noStrike" dirty="0" smtClean="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a:effectLst/>
                          <a:latin typeface="Book Antiqua" pitchFamily="18" charset="0"/>
                        </a:rPr>
                        <a:t>Fine grained</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10.0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19</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a:effectLst/>
                          <a:latin typeface="Book Antiqua" pitchFamily="18" charset="0"/>
                        </a:rPr>
                        <a:t>S79W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27</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marL="0" marR="0" indent="0" algn="ctr" defTabSz="5120832" rtl="0" eaLnBrk="1" fontAlgn="b" latinLnBrk="0" hangingPunct="1">
                        <a:lnSpc>
                          <a:spcPct val="100000"/>
                        </a:lnSpc>
                        <a:spcBef>
                          <a:spcPts val="0"/>
                        </a:spcBef>
                        <a:spcAft>
                          <a:spcPts val="0"/>
                        </a:spcAft>
                        <a:buClrTx/>
                        <a:buSzTx/>
                        <a:buFontTx/>
                        <a:buNone/>
                        <a:tabLst/>
                        <a:defRPr/>
                      </a:pPr>
                      <a:r>
                        <a:rPr lang="en-US" sz="2400" u="none" strike="noStrike" dirty="0" smtClean="0">
                          <a:effectLst/>
                          <a:latin typeface="Book Antiqua" pitchFamily="18" charset="0"/>
                        </a:rPr>
                        <a:t>Asym.</a:t>
                      </a:r>
                      <a:endParaRPr lang="en-US" sz="2400" b="0" i="0" u="none" strike="noStrike" dirty="0" smtClean="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Fine grained</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14.25</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smtClean="0">
                          <a:effectLst/>
                          <a:latin typeface="Book Antiqua" pitchFamily="18" charset="0"/>
                        </a:rPr>
                        <a:t>20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fontAlgn="b"/>
                      <a:r>
                        <a:rPr lang="en-US" sz="2400" u="none" strike="noStrike" dirty="0">
                          <a:effectLst/>
                          <a:latin typeface="Book Antiqua" pitchFamily="18" charset="0"/>
                        </a:rPr>
                        <a:t>N69W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r>
              <a:tr h="353627">
                <a:tc>
                  <a:txBody>
                    <a:bodyPr/>
                    <a:lstStyle/>
                    <a:p>
                      <a:pPr algn="ctr" fontAlgn="b"/>
                      <a:r>
                        <a:rPr lang="en-US" sz="2400" u="none" strike="noStrike">
                          <a:effectLst/>
                          <a:latin typeface="Book Antiqua" pitchFamily="18" charset="0"/>
                        </a:rPr>
                        <a:t>28</a:t>
                      </a:r>
                      <a:endParaRPr lang="en-US" sz="2400" b="0" i="0" u="none" strike="noStrike">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5120832" rtl="0" eaLnBrk="1" fontAlgn="b" latinLnBrk="0" hangingPunct="1">
                        <a:lnSpc>
                          <a:spcPct val="100000"/>
                        </a:lnSpc>
                        <a:spcBef>
                          <a:spcPts val="0"/>
                        </a:spcBef>
                        <a:spcAft>
                          <a:spcPts val="0"/>
                        </a:spcAft>
                        <a:buClrTx/>
                        <a:buSzTx/>
                        <a:buFontTx/>
                        <a:buNone/>
                        <a:tabLst/>
                        <a:defRPr/>
                      </a:pPr>
                      <a:r>
                        <a:rPr lang="en-US" sz="2400" u="none" strike="noStrike" dirty="0" smtClean="0">
                          <a:effectLst/>
                          <a:latin typeface="Book Antiqua" pitchFamily="18" charset="0"/>
                        </a:rPr>
                        <a:t>Asym.</a:t>
                      </a:r>
                      <a:endParaRPr lang="en-US" sz="2400" b="0" i="0" u="none" strike="noStrike" dirty="0" smtClean="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Med. </a:t>
                      </a:r>
                      <a:r>
                        <a:rPr lang="en-US" sz="2400" u="none" strike="noStrike" dirty="0">
                          <a:effectLst/>
                          <a:latin typeface="Book Antiqua" pitchFamily="18" charset="0"/>
                        </a:rPr>
                        <a:t>to </a:t>
                      </a:r>
                      <a:r>
                        <a:rPr lang="en-US" sz="2400" u="none" strike="noStrike" dirty="0" smtClean="0">
                          <a:effectLst/>
                          <a:latin typeface="Book Antiqua" pitchFamily="18" charset="0"/>
                        </a:rPr>
                        <a:t>Fine</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5.0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smtClean="0">
                          <a:effectLst/>
                          <a:latin typeface="Book Antiqua" pitchFamily="18" charset="0"/>
                        </a:rPr>
                        <a:t>10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2400" u="none" strike="noStrike" dirty="0">
                          <a:effectLst/>
                          <a:latin typeface="Book Antiqua" pitchFamily="18" charset="0"/>
                        </a:rPr>
                        <a:t>N68W</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53627">
                <a:tc>
                  <a:txBody>
                    <a:bodyPr/>
                    <a:lstStyle/>
                    <a:p>
                      <a:pPr algn="ctr" fontAlgn="b"/>
                      <a:r>
                        <a:rPr lang="en-US" sz="2400" u="none" strike="noStrike" dirty="0">
                          <a:effectLst/>
                          <a:latin typeface="Book Antiqua" pitchFamily="18" charset="0"/>
                        </a:rPr>
                        <a:t>29</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400" u="none" strike="noStrike" dirty="0" smtClean="0">
                          <a:effectLst/>
                          <a:latin typeface="Book Antiqua" pitchFamily="18" charset="0"/>
                        </a:rPr>
                        <a:t>Asym.</a:t>
                      </a:r>
                      <a:r>
                        <a:rPr lang="en-US" sz="2400" u="none" strike="noStrike" baseline="0" dirty="0" smtClean="0">
                          <a:effectLst/>
                          <a:latin typeface="Book Antiqua" pitchFamily="18" charset="0"/>
                        </a:rPr>
                        <a:t> </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400" u="none" strike="noStrike" dirty="0" smtClean="0">
                          <a:effectLst/>
                          <a:latin typeface="Book Antiqua" pitchFamily="18" charset="0"/>
                        </a:rPr>
                        <a:t>Med. </a:t>
                      </a:r>
                      <a:r>
                        <a:rPr lang="en-US" sz="2400" u="none" strike="noStrike" dirty="0">
                          <a:effectLst/>
                          <a:latin typeface="Book Antiqua" pitchFamily="18" charset="0"/>
                        </a:rPr>
                        <a:t>to Fine </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400" u="none" strike="noStrike" dirty="0" smtClean="0">
                          <a:effectLst/>
                          <a:latin typeface="Book Antiqua" pitchFamily="18" charset="0"/>
                        </a:rPr>
                        <a:t>8.25</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400" u="none" strike="noStrike" dirty="0" smtClean="0">
                          <a:effectLst/>
                          <a:latin typeface="Book Antiqua" pitchFamily="18" charset="0"/>
                        </a:rPr>
                        <a:t>10</a:t>
                      </a:r>
                      <a:endParaRPr lang="en-US" sz="2400" b="0" i="0" u="none" strike="noStrike" dirty="0">
                        <a:solidFill>
                          <a:srgbClr val="3A3838"/>
                        </a:solidFill>
                        <a:effectLst/>
                        <a:latin typeface="Book Antiqua" pitchFamily="18"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b"/>
                      <a:r>
                        <a:rPr lang="en-US" sz="2400" u="none" strike="noStrike" dirty="0" smtClean="0">
                          <a:effectLst/>
                          <a:latin typeface="Book Antiqua" pitchFamily="18" charset="0"/>
                        </a:rPr>
                        <a:t>N14E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18" name="Rectangle 17"/>
          <p:cNvSpPr/>
          <p:nvPr/>
        </p:nvSpPr>
        <p:spPr>
          <a:xfrm>
            <a:off x="2237504" y="14433431"/>
            <a:ext cx="10723418" cy="23762413"/>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87"/>
          </a:p>
        </p:txBody>
      </p:sp>
      <p:grpSp>
        <p:nvGrpSpPr>
          <p:cNvPr id="13" name="Group 12"/>
          <p:cNvGrpSpPr/>
          <p:nvPr/>
        </p:nvGrpSpPr>
        <p:grpSpPr>
          <a:xfrm>
            <a:off x="28902795" y="7377028"/>
            <a:ext cx="6400800" cy="26539308"/>
            <a:chOff x="28902797" y="7854082"/>
            <a:chExt cx="6400800" cy="26539308"/>
          </a:xfrm>
        </p:grpSpPr>
        <p:pic>
          <p:nvPicPr>
            <p:cNvPr id="17" name="Picture 16"/>
            <p:cNvPicPr>
              <a:picLocks/>
            </p:cNvPicPr>
            <p:nvPr/>
          </p:nvPicPr>
          <p:blipFill rotWithShape="1">
            <a:blip r:embed="rId3">
              <a:extLst>
                <a:ext uri="{28A0092B-C50C-407E-A947-70E740481C1C}">
                  <a14:useLocalDpi xmlns:a14="http://schemas.microsoft.com/office/drawing/2010/main" val="0"/>
                </a:ext>
              </a:extLst>
            </a:blip>
            <a:srcRect l="17285" r="18341"/>
            <a:stretch/>
          </p:blipFill>
          <p:spPr>
            <a:xfrm>
              <a:off x="28902797" y="27992590"/>
              <a:ext cx="6400800" cy="6400800"/>
            </a:xfrm>
            <a:prstGeom prst="rect">
              <a:avLst/>
            </a:prstGeom>
          </p:spPr>
        </p:pic>
        <p:pic>
          <p:nvPicPr>
            <p:cNvPr id="20" name="Picture 19"/>
            <p:cNvPicPr>
              <a:picLocks/>
            </p:cNvPicPr>
            <p:nvPr/>
          </p:nvPicPr>
          <p:blipFill rotWithShape="1">
            <a:blip r:embed="rId4">
              <a:extLst>
                <a:ext uri="{28A0092B-C50C-407E-A947-70E740481C1C}">
                  <a14:useLocalDpi xmlns:a14="http://schemas.microsoft.com/office/drawing/2010/main" val="0"/>
                </a:ext>
              </a:extLst>
            </a:blip>
            <a:srcRect l="19397" r="18341"/>
            <a:stretch/>
          </p:blipFill>
          <p:spPr>
            <a:xfrm>
              <a:off x="28902797" y="7854082"/>
              <a:ext cx="6400800" cy="6400800"/>
            </a:xfrm>
            <a:prstGeom prst="rect">
              <a:avLst/>
            </a:prstGeom>
          </p:spPr>
        </p:pic>
        <p:pic>
          <p:nvPicPr>
            <p:cNvPr id="21" name="Picture 20"/>
            <p:cNvPicPr>
              <a:picLocks/>
            </p:cNvPicPr>
            <p:nvPr/>
          </p:nvPicPr>
          <p:blipFill rotWithShape="1">
            <a:blip r:embed="rId5">
              <a:extLst>
                <a:ext uri="{28A0092B-C50C-407E-A947-70E740481C1C}">
                  <a14:useLocalDpi xmlns:a14="http://schemas.microsoft.com/office/drawing/2010/main" val="0"/>
                </a:ext>
              </a:extLst>
            </a:blip>
            <a:srcRect l="16631" r="18995"/>
            <a:stretch/>
          </p:blipFill>
          <p:spPr>
            <a:xfrm>
              <a:off x="28902797" y="14566918"/>
              <a:ext cx="6400800" cy="6400800"/>
            </a:xfrm>
            <a:prstGeom prst="rect">
              <a:avLst/>
            </a:prstGeom>
          </p:spPr>
        </p:pic>
        <p:pic>
          <p:nvPicPr>
            <p:cNvPr id="22" name="Picture 21"/>
            <p:cNvPicPr>
              <a:picLocks/>
            </p:cNvPicPr>
            <p:nvPr/>
          </p:nvPicPr>
          <p:blipFill rotWithShape="1">
            <a:blip r:embed="rId6">
              <a:extLst>
                <a:ext uri="{28A0092B-C50C-407E-A947-70E740481C1C}">
                  <a14:useLocalDpi xmlns:a14="http://schemas.microsoft.com/office/drawing/2010/main" val="0"/>
                </a:ext>
              </a:extLst>
            </a:blip>
            <a:srcRect l="17688" r="20050"/>
            <a:stretch/>
          </p:blipFill>
          <p:spPr>
            <a:xfrm>
              <a:off x="28902797" y="21279754"/>
              <a:ext cx="6400800" cy="6400800"/>
            </a:xfrm>
            <a:prstGeom prst="rect">
              <a:avLst/>
            </a:prstGeom>
          </p:spPr>
        </p:pic>
      </p:grpSp>
      <p:graphicFrame>
        <p:nvGraphicFramePr>
          <p:cNvPr id="24" name="Chart 23"/>
          <p:cNvGraphicFramePr>
            <a:graphicFrameLocks/>
          </p:cNvGraphicFramePr>
          <p:nvPr>
            <p:extLst>
              <p:ext uri="{D42A27DB-BD31-4B8C-83A1-F6EECF244321}">
                <p14:modId xmlns:p14="http://schemas.microsoft.com/office/powerpoint/2010/main" val="1246243126"/>
              </p:ext>
            </p:extLst>
          </p:nvPr>
        </p:nvGraphicFramePr>
        <p:xfrm>
          <a:off x="16021479" y="20275486"/>
          <a:ext cx="10304131" cy="6461600"/>
        </p:xfrm>
        <a:graphic>
          <a:graphicData uri="http://schemas.openxmlformats.org/drawingml/2006/chart">
            <c:chart xmlns:c="http://schemas.openxmlformats.org/drawingml/2006/chart" xmlns:r="http://schemas.openxmlformats.org/officeDocument/2006/relationships" r:id="rId7"/>
          </a:graphicData>
        </a:graphic>
      </p:graphicFrame>
      <p:sp>
        <p:nvSpPr>
          <p:cNvPr id="25" name="TextBox 24"/>
          <p:cNvSpPr txBox="1"/>
          <p:nvPr/>
        </p:nvSpPr>
        <p:spPr>
          <a:xfrm>
            <a:off x="1672935" y="1289921"/>
            <a:ext cx="47015400" cy="2123658"/>
          </a:xfrm>
          <a:prstGeom prst="rect">
            <a:avLst/>
          </a:prstGeom>
          <a:noFill/>
        </p:spPr>
        <p:txBody>
          <a:bodyPr wrap="square" rtlCol="0">
            <a:spAutoFit/>
          </a:bodyPr>
          <a:lstStyle/>
          <a:p>
            <a:pPr algn="ctr"/>
            <a:r>
              <a:rPr lang="en-US" sz="6600" dirty="0">
                <a:latin typeface="Book Antiqua" panose="02040602050305030304" pitchFamily="18" charset="0"/>
              </a:rPr>
              <a:t>Analyzing Paleocurrents in Marine-Marginal Marine Cretaceous Strata while Developing a Schema for Field Work: Undergraduate Research </a:t>
            </a:r>
          </a:p>
        </p:txBody>
      </p:sp>
      <p:sp>
        <p:nvSpPr>
          <p:cNvPr id="26" name="TextBox 25"/>
          <p:cNvSpPr txBox="1"/>
          <p:nvPr/>
        </p:nvSpPr>
        <p:spPr>
          <a:xfrm>
            <a:off x="9053945" y="3654826"/>
            <a:ext cx="32253381" cy="1538883"/>
          </a:xfrm>
          <a:prstGeom prst="rect">
            <a:avLst/>
          </a:prstGeom>
          <a:noFill/>
        </p:spPr>
        <p:txBody>
          <a:bodyPr wrap="square" rtlCol="0">
            <a:spAutoFit/>
          </a:bodyPr>
          <a:lstStyle/>
          <a:p>
            <a:pPr algn="ctr"/>
            <a:r>
              <a:rPr lang="en-US" sz="5400" dirty="0">
                <a:latin typeface="Book Antiqua" panose="02040602050305030304" pitchFamily="18" charset="0"/>
              </a:rPr>
              <a:t>Victoria </a:t>
            </a:r>
            <a:r>
              <a:rPr lang="en-US" sz="5400" dirty="0" smtClean="0">
                <a:latin typeface="Book Antiqua" panose="02040602050305030304" pitchFamily="18" charset="0"/>
              </a:rPr>
              <a:t>Ives </a:t>
            </a:r>
            <a:r>
              <a:rPr lang="en-US" sz="5400" dirty="0">
                <a:latin typeface="Book Antiqua" panose="02040602050305030304" pitchFamily="18" charset="0"/>
              </a:rPr>
              <a:t>and Dr. Barbara </a:t>
            </a:r>
            <a:r>
              <a:rPr lang="en-US" sz="5400" dirty="0" err="1" smtClean="0">
                <a:latin typeface="Book Antiqua" panose="02040602050305030304" pitchFamily="18" charset="0"/>
              </a:rPr>
              <a:t>EchoHawk</a:t>
            </a:r>
            <a:r>
              <a:rPr lang="en-US" sz="5400" dirty="0" smtClean="0">
                <a:latin typeface="Book Antiqua" panose="02040602050305030304" pitchFamily="18" charset="0"/>
              </a:rPr>
              <a:t>, </a:t>
            </a:r>
            <a:r>
              <a:rPr lang="en-US" sz="5400" dirty="0">
                <a:latin typeface="Book Antiqua" panose="02040602050305030304" pitchFamily="18" charset="0"/>
              </a:rPr>
              <a:t>PhD</a:t>
            </a:r>
          </a:p>
          <a:p>
            <a:pPr algn="ctr"/>
            <a:r>
              <a:rPr lang="en-US" sz="4000" dirty="0">
                <a:latin typeface="Book Antiqua" panose="02040602050305030304" pitchFamily="18" charset="0"/>
              </a:rPr>
              <a:t>Metropolitan State University of Denver, Colorado, </a:t>
            </a:r>
            <a:r>
              <a:rPr lang="en-US" sz="4000" dirty="0" smtClean="0">
                <a:latin typeface="Book Antiqua" panose="02040602050305030304" pitchFamily="18" charset="0"/>
              </a:rPr>
              <a:t>US</a:t>
            </a:r>
            <a:r>
              <a:rPr lang="en-US" sz="4000" dirty="0">
                <a:latin typeface="Book Antiqua" panose="02040602050305030304" pitchFamily="18" charset="0"/>
              </a:rPr>
              <a:t> </a:t>
            </a:r>
            <a:r>
              <a:rPr lang="en-US" sz="4000" dirty="0" smtClean="0">
                <a:latin typeface="Book Antiqua" panose="02040602050305030304" pitchFamily="18" charset="0"/>
              </a:rPr>
              <a:t>   20 October 2014</a:t>
            </a:r>
          </a:p>
        </p:txBody>
      </p:sp>
      <p:sp>
        <p:nvSpPr>
          <p:cNvPr id="32" name="Rectangle 31"/>
          <p:cNvSpPr/>
          <p:nvPr/>
        </p:nvSpPr>
        <p:spPr>
          <a:xfrm>
            <a:off x="20674444" y="39047275"/>
            <a:ext cx="9857512" cy="670981"/>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4800" dirty="0">
                <a:solidFill>
                  <a:schemeClr val="tx1"/>
                </a:solidFill>
                <a:latin typeface="Book Antiqua" panose="02040602050305030304" pitchFamily="18" charset="0"/>
              </a:rPr>
              <a:t>ACKNOWLEDGEMENTS</a:t>
            </a:r>
            <a:endParaRPr lang="en-US" sz="6000" dirty="0">
              <a:solidFill>
                <a:schemeClr val="tx1"/>
              </a:solidFill>
              <a:latin typeface="Book Antiqua" panose="02040602050305030304" pitchFamily="18" charset="0"/>
            </a:endParaRPr>
          </a:p>
        </p:txBody>
      </p:sp>
      <p:sp>
        <p:nvSpPr>
          <p:cNvPr id="33" name="Rectangle 32"/>
          <p:cNvSpPr/>
          <p:nvPr/>
        </p:nvSpPr>
        <p:spPr>
          <a:xfrm>
            <a:off x="21904036" y="6121977"/>
            <a:ext cx="7398327" cy="1037921"/>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6000" dirty="0">
                <a:solidFill>
                  <a:schemeClr val="tx1"/>
                </a:solidFill>
                <a:latin typeface="Book Antiqua" panose="02040602050305030304" pitchFamily="18" charset="0"/>
              </a:rPr>
              <a:t>RESULTS</a:t>
            </a:r>
          </a:p>
        </p:txBody>
      </p:sp>
      <p:sp>
        <p:nvSpPr>
          <p:cNvPr id="34" name="Rectangle 33"/>
          <p:cNvSpPr/>
          <p:nvPr/>
        </p:nvSpPr>
        <p:spPr>
          <a:xfrm>
            <a:off x="39908016" y="6125579"/>
            <a:ext cx="7398327" cy="1037921"/>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6000" dirty="0">
                <a:solidFill>
                  <a:schemeClr val="tx1"/>
                </a:solidFill>
                <a:latin typeface="Book Antiqua" panose="02040602050305030304" pitchFamily="18" charset="0"/>
              </a:rPr>
              <a:t>DISCUSSION</a:t>
            </a:r>
          </a:p>
        </p:txBody>
      </p:sp>
      <p:sp>
        <p:nvSpPr>
          <p:cNvPr id="35" name="Rectangle 34"/>
          <p:cNvSpPr/>
          <p:nvPr/>
        </p:nvSpPr>
        <p:spPr>
          <a:xfrm>
            <a:off x="3895722" y="14433431"/>
            <a:ext cx="7398327" cy="1037921"/>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6000" dirty="0">
                <a:solidFill>
                  <a:schemeClr val="tx1"/>
                </a:solidFill>
                <a:latin typeface="Book Antiqua" panose="02040602050305030304" pitchFamily="18" charset="0"/>
              </a:rPr>
              <a:t>METHODOLOGY</a:t>
            </a:r>
          </a:p>
        </p:txBody>
      </p:sp>
      <p:sp>
        <p:nvSpPr>
          <p:cNvPr id="30" name="Rectangle 29"/>
          <p:cNvSpPr/>
          <p:nvPr/>
        </p:nvSpPr>
        <p:spPr>
          <a:xfrm>
            <a:off x="38778004" y="7163500"/>
            <a:ext cx="9658350" cy="220973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2765711" y="15471352"/>
            <a:ext cx="9658350" cy="2219370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5523318" y="7377028"/>
            <a:ext cx="10180320" cy="584775"/>
          </a:xfrm>
          <a:prstGeom prst="rect">
            <a:avLst/>
          </a:prstGeom>
          <a:noFill/>
        </p:spPr>
        <p:txBody>
          <a:bodyPr wrap="square" rtlCol="0">
            <a:spAutoFit/>
          </a:bodyPr>
          <a:lstStyle/>
          <a:p>
            <a:r>
              <a:rPr lang="en-US" sz="3200" dirty="0" smtClean="0">
                <a:latin typeface="Book Antiqua" pitchFamily="18" charset="0"/>
              </a:rPr>
              <a:t>Table 1: Results of paleocurrent study</a:t>
            </a:r>
            <a:endParaRPr lang="en-US" sz="3200" dirty="0">
              <a:latin typeface="Book Antiqua" pitchFamily="18" charset="0"/>
            </a:endParaRPr>
          </a:p>
        </p:txBody>
      </p:sp>
      <p:sp>
        <p:nvSpPr>
          <p:cNvPr id="12" name="TextBox 11"/>
          <p:cNvSpPr txBox="1"/>
          <p:nvPr/>
        </p:nvSpPr>
        <p:spPr>
          <a:xfrm>
            <a:off x="15584284" y="26901111"/>
            <a:ext cx="10180320" cy="584775"/>
          </a:xfrm>
          <a:prstGeom prst="rect">
            <a:avLst/>
          </a:prstGeom>
          <a:noFill/>
        </p:spPr>
        <p:txBody>
          <a:bodyPr wrap="square" rtlCol="0">
            <a:spAutoFit/>
          </a:bodyPr>
          <a:lstStyle/>
          <a:p>
            <a:r>
              <a:rPr lang="en-US" sz="3200" dirty="0" smtClean="0">
                <a:latin typeface="Book Antiqua" pitchFamily="18" charset="0"/>
              </a:rPr>
              <a:t>Figure 2: Occurrence of ripple types in study area</a:t>
            </a:r>
            <a:endParaRPr lang="en-US" sz="3200" dirty="0">
              <a:latin typeface="Book Antiqua" pitchFamily="18" charset="0"/>
            </a:endParaRPr>
          </a:p>
        </p:txBody>
      </p:sp>
      <p:sp>
        <p:nvSpPr>
          <p:cNvPr id="38" name="TextBox 37"/>
          <p:cNvSpPr txBox="1"/>
          <p:nvPr/>
        </p:nvSpPr>
        <p:spPr>
          <a:xfrm>
            <a:off x="15523318" y="35904814"/>
            <a:ext cx="10180320" cy="1569660"/>
          </a:xfrm>
          <a:prstGeom prst="rect">
            <a:avLst/>
          </a:prstGeom>
          <a:noFill/>
        </p:spPr>
        <p:txBody>
          <a:bodyPr wrap="square" rtlCol="0">
            <a:spAutoFit/>
          </a:bodyPr>
          <a:lstStyle/>
          <a:p>
            <a:pPr algn="just"/>
            <a:r>
              <a:rPr lang="en-US" sz="3200" dirty="0" smtClean="0">
                <a:latin typeface="Book Antiqua" pitchFamily="18" charset="0"/>
              </a:rPr>
              <a:t>Figure 3: 1% area contour analysis of reconstructed paleocurrent directions and magnitudes. Regional orientation also delineated. </a:t>
            </a:r>
            <a:endParaRPr lang="en-US" sz="3200" dirty="0">
              <a:latin typeface="Book Antiqua" pitchFamily="18" charset="0"/>
            </a:endParaRPr>
          </a:p>
        </p:txBody>
      </p:sp>
      <p:sp>
        <p:nvSpPr>
          <p:cNvPr id="39" name="TextBox 38"/>
          <p:cNvSpPr txBox="1"/>
          <p:nvPr/>
        </p:nvSpPr>
        <p:spPr>
          <a:xfrm>
            <a:off x="26424325" y="34217957"/>
            <a:ext cx="8879272" cy="3046988"/>
          </a:xfrm>
          <a:prstGeom prst="rect">
            <a:avLst/>
          </a:prstGeom>
          <a:noFill/>
        </p:spPr>
        <p:txBody>
          <a:bodyPr wrap="square" rtlCol="0">
            <a:spAutoFit/>
          </a:bodyPr>
          <a:lstStyle/>
          <a:p>
            <a:pPr algn="just"/>
            <a:r>
              <a:rPr lang="en-US" sz="3200" dirty="0" smtClean="0">
                <a:latin typeface="Book Antiqua" pitchFamily="18" charset="0"/>
              </a:rPr>
              <a:t>Figure 4: Rose diagrams of the distribution of bearings for asymmetrical, symmetrical, and indiscernible ripple marks, as well as for the entire data set. Mean vectors are shown in red and standard deviation curves are shown in orange around rim. </a:t>
            </a:r>
            <a:endParaRPr lang="en-US" sz="3200" dirty="0">
              <a:latin typeface="Book Antiqua" pitchFamily="18" charset="0"/>
            </a:endParaRPr>
          </a:p>
        </p:txBody>
      </p:sp>
      <p:pic>
        <p:nvPicPr>
          <p:cNvPr id="14" name="Picture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139678" y="25203150"/>
            <a:ext cx="8910410" cy="11934149"/>
          </a:xfrm>
          <a:prstGeom prst="rect">
            <a:avLst/>
          </a:prstGeom>
          <a:ln w="88900" cap="sq" cmpd="thickThin">
            <a:solidFill>
              <a:srgbClr val="000000"/>
            </a:solidFill>
            <a:prstDash val="solid"/>
            <a:miter lim="800000"/>
          </a:ln>
          <a:effectLst>
            <a:innerShdw blurRad="76200">
              <a:srgbClr val="000000"/>
            </a:innerShdw>
          </a:effectLst>
        </p:spPr>
      </p:pic>
      <p:sp>
        <p:nvSpPr>
          <p:cNvPr id="19" name="TextBox 18"/>
          <p:cNvSpPr txBox="1"/>
          <p:nvPr/>
        </p:nvSpPr>
        <p:spPr>
          <a:xfrm>
            <a:off x="3008728" y="15510474"/>
            <a:ext cx="9172311" cy="10002738"/>
          </a:xfrm>
          <a:prstGeom prst="rect">
            <a:avLst/>
          </a:prstGeom>
          <a:noFill/>
        </p:spPr>
        <p:txBody>
          <a:bodyPr wrap="square" rtlCol="0">
            <a:spAutoFit/>
          </a:bodyPr>
          <a:lstStyle/>
          <a:p>
            <a:pPr algn="ctr"/>
            <a:r>
              <a:rPr lang="en-US" sz="2800" u="sng" dirty="0" smtClean="0">
                <a:latin typeface="Book Antiqua" pitchFamily="18" charset="0"/>
              </a:rPr>
              <a:t>DATA COLLECTION</a:t>
            </a:r>
          </a:p>
          <a:p>
            <a:pPr algn="just"/>
            <a:r>
              <a:rPr lang="en-US" sz="2800" dirty="0">
                <a:latin typeface="Book Antiqua" pitchFamily="18" charset="0"/>
              </a:rPr>
              <a:t>Q</a:t>
            </a:r>
            <a:r>
              <a:rPr lang="en-US" sz="2800" dirty="0" smtClean="0">
                <a:latin typeface="Book Antiqua" pitchFamily="18" charset="0"/>
              </a:rPr>
              <a:t>ualitative observations regarding the lithology of the area were collected for the entire studied region. Quantitative data (wavelength, bearing, and plunge) were collected from the ripple sets themselves. </a:t>
            </a:r>
          </a:p>
          <a:p>
            <a:pPr algn="ctr">
              <a:lnSpc>
                <a:spcPct val="150000"/>
              </a:lnSpc>
            </a:pPr>
            <a:r>
              <a:rPr lang="en-US" sz="2800" u="sng" dirty="0" smtClean="0">
                <a:latin typeface="Book Antiqua" pitchFamily="18" charset="0"/>
              </a:rPr>
              <a:t>DATA MANAGEMENT</a:t>
            </a:r>
          </a:p>
          <a:p>
            <a:pPr algn="just"/>
            <a:r>
              <a:rPr lang="en-US" sz="2800" dirty="0" smtClean="0">
                <a:latin typeface="Book Antiqua" pitchFamily="18" charset="0"/>
              </a:rPr>
              <a:t>In addition to conventional field notes, a </a:t>
            </a:r>
            <a:r>
              <a:rPr lang="en-US" sz="2800" dirty="0">
                <a:latin typeface="Book Antiqua" pitchFamily="18" charset="0"/>
              </a:rPr>
              <a:t>systematic collection process was used </a:t>
            </a:r>
            <a:r>
              <a:rPr lang="en-US" sz="2800" dirty="0" smtClean="0">
                <a:latin typeface="Book Antiqua" pitchFamily="18" charset="0"/>
              </a:rPr>
              <a:t>to measure and record data from </a:t>
            </a:r>
            <a:r>
              <a:rPr lang="en-US" sz="2800" dirty="0">
                <a:latin typeface="Book Antiqua" pitchFamily="18" charset="0"/>
              </a:rPr>
              <a:t>each ripple </a:t>
            </a:r>
            <a:r>
              <a:rPr lang="en-US" sz="2800" dirty="0" smtClean="0">
                <a:latin typeface="Book Antiqua" pitchFamily="18" charset="0"/>
              </a:rPr>
              <a:t>set. The collected data were entered into a database for management. </a:t>
            </a:r>
          </a:p>
          <a:p>
            <a:pPr algn="ctr">
              <a:lnSpc>
                <a:spcPct val="150000"/>
              </a:lnSpc>
            </a:pPr>
            <a:r>
              <a:rPr lang="en-US" sz="2800" u="sng" dirty="0" smtClean="0">
                <a:latin typeface="Book Antiqua" pitchFamily="18" charset="0"/>
              </a:rPr>
              <a:t>DATA ANALYSIS</a:t>
            </a:r>
            <a:endParaRPr lang="en-US" sz="2800" u="sng" dirty="0">
              <a:latin typeface="Book Antiqua" pitchFamily="18" charset="0"/>
            </a:endParaRPr>
          </a:p>
          <a:p>
            <a:pPr algn="just"/>
            <a:r>
              <a:rPr lang="en-US" sz="2800" dirty="0" smtClean="0">
                <a:latin typeface="Book Antiqua" pitchFamily="18" charset="0"/>
              </a:rPr>
              <a:t>The original bearings </a:t>
            </a:r>
            <a:r>
              <a:rPr lang="en-US" sz="2800" dirty="0">
                <a:latin typeface="Book Antiqua" pitchFamily="18" charset="0"/>
              </a:rPr>
              <a:t>and  their magnitudes were reconstructed based on the spatial orientation of the region prior to analysis. The data </a:t>
            </a:r>
            <a:r>
              <a:rPr lang="en-US" sz="2800" dirty="0" smtClean="0">
                <a:latin typeface="Book Antiqua" pitchFamily="18" charset="0"/>
              </a:rPr>
              <a:t>were </a:t>
            </a:r>
            <a:r>
              <a:rPr lang="en-US" sz="2800" dirty="0">
                <a:latin typeface="Book Antiqua" pitchFamily="18" charset="0"/>
              </a:rPr>
              <a:t>graphed and analyzed with two software </a:t>
            </a:r>
            <a:r>
              <a:rPr lang="en-US" sz="2800" dirty="0" smtClean="0">
                <a:latin typeface="Book Antiqua" pitchFamily="18" charset="0"/>
              </a:rPr>
              <a:t>programs for visual </a:t>
            </a:r>
            <a:r>
              <a:rPr lang="en-US" sz="2800" dirty="0">
                <a:latin typeface="Book Antiqua" pitchFamily="18" charset="0"/>
              </a:rPr>
              <a:t>interpretation. The contour analysis (Figure 3) is used </a:t>
            </a:r>
            <a:r>
              <a:rPr lang="en-US" sz="2800" dirty="0" smtClean="0">
                <a:latin typeface="Book Antiqua" pitchFamily="18" charset="0"/>
              </a:rPr>
              <a:t>to visualize </a:t>
            </a:r>
            <a:r>
              <a:rPr lang="en-US" sz="2800" dirty="0">
                <a:latin typeface="Book Antiqua" pitchFamily="18" charset="0"/>
              </a:rPr>
              <a:t>the orientation of the paleocurrents in relation to the regional strike and dip (shown with the red line</a:t>
            </a:r>
            <a:r>
              <a:rPr lang="en-US" sz="2800" dirty="0" smtClean="0">
                <a:latin typeface="Book Antiqua" pitchFamily="18" charset="0"/>
              </a:rPr>
              <a:t>), </a:t>
            </a:r>
            <a:r>
              <a:rPr lang="en-US" sz="2800" dirty="0">
                <a:latin typeface="Book Antiqua" pitchFamily="18" charset="0"/>
              </a:rPr>
              <a:t>while the rose diagrams (Figure 4) illustrate the </a:t>
            </a:r>
            <a:r>
              <a:rPr lang="en-US" sz="2800" dirty="0" smtClean="0">
                <a:latin typeface="Book Antiqua" pitchFamily="18" charset="0"/>
              </a:rPr>
              <a:t>paleo-flow orientation </a:t>
            </a:r>
            <a:r>
              <a:rPr lang="en-US" sz="2800" dirty="0">
                <a:latin typeface="Book Antiqua" pitchFamily="18" charset="0"/>
              </a:rPr>
              <a:t>of the various </a:t>
            </a:r>
            <a:r>
              <a:rPr lang="en-US" sz="2800" dirty="0" smtClean="0">
                <a:latin typeface="Book Antiqua" pitchFamily="18" charset="0"/>
              </a:rPr>
              <a:t>ripples. </a:t>
            </a:r>
            <a:endParaRPr lang="en-US" sz="2800" dirty="0">
              <a:latin typeface="Book Antiqua" pitchFamily="18" charset="0"/>
            </a:endParaRPr>
          </a:p>
          <a:p>
            <a:pPr algn="just"/>
            <a:endParaRPr lang="en-US" sz="2800" dirty="0">
              <a:latin typeface="Book Antiqua" pitchFamily="18" charset="0"/>
            </a:endParaRPr>
          </a:p>
          <a:p>
            <a:pPr algn="just"/>
            <a:endParaRPr lang="en-US" sz="2800" dirty="0" smtClean="0">
              <a:latin typeface="Book Antiqua" pitchFamily="18" charset="0"/>
            </a:endParaRPr>
          </a:p>
        </p:txBody>
      </p:sp>
      <p:sp>
        <p:nvSpPr>
          <p:cNvPr id="41" name="TextBox 40"/>
          <p:cNvSpPr txBox="1"/>
          <p:nvPr/>
        </p:nvSpPr>
        <p:spPr>
          <a:xfrm>
            <a:off x="2795841" y="37264945"/>
            <a:ext cx="5413669" cy="400110"/>
          </a:xfrm>
          <a:prstGeom prst="rect">
            <a:avLst/>
          </a:prstGeom>
          <a:noFill/>
        </p:spPr>
        <p:txBody>
          <a:bodyPr wrap="square" rtlCol="0">
            <a:spAutoFit/>
          </a:bodyPr>
          <a:lstStyle/>
          <a:p>
            <a:r>
              <a:rPr lang="en-US" sz="2000" dirty="0" smtClean="0">
                <a:latin typeface="Book Antiqua" pitchFamily="18" charset="0"/>
              </a:rPr>
              <a:t>Figure 1: Geographic location of study sites</a:t>
            </a:r>
            <a:endParaRPr lang="en-US" sz="2000" dirty="0">
              <a:latin typeface="Book Antiqua" pitchFamily="18" charset="0"/>
            </a:endParaRPr>
          </a:p>
        </p:txBody>
      </p:sp>
      <p:sp>
        <p:nvSpPr>
          <p:cNvPr id="42" name="TextBox 41"/>
          <p:cNvSpPr txBox="1"/>
          <p:nvPr/>
        </p:nvSpPr>
        <p:spPr>
          <a:xfrm>
            <a:off x="39182487" y="7258498"/>
            <a:ext cx="8849384" cy="23298686"/>
          </a:xfrm>
          <a:prstGeom prst="rect">
            <a:avLst/>
          </a:prstGeom>
          <a:noFill/>
        </p:spPr>
        <p:txBody>
          <a:bodyPr wrap="square" rtlCol="0">
            <a:spAutoFit/>
          </a:bodyPr>
          <a:lstStyle/>
          <a:p>
            <a:pPr algn="ctr"/>
            <a:r>
              <a:rPr lang="en-US" sz="3200" u="sng" dirty="0" smtClean="0">
                <a:latin typeface="Book Antiqua" pitchFamily="18" charset="0"/>
              </a:rPr>
              <a:t>RESULTS</a:t>
            </a:r>
          </a:p>
          <a:p>
            <a:pPr algn="just"/>
            <a:r>
              <a:rPr lang="en-US" sz="2800" dirty="0" smtClean="0">
                <a:latin typeface="Book Antiqua" pitchFamily="18" charset="0"/>
              </a:rPr>
              <a:t>A paleocurrent trend is recognized with an analysis of the contour image. The resulting rose diagrams indicate paleocurrents flowing to both the northwest and southwest quadrants. The results indicate that the shoreline was oriented north-northwest to east-southeast. </a:t>
            </a:r>
            <a:r>
              <a:rPr lang="en-US" sz="2800" dirty="0">
                <a:latin typeface="Book Antiqua" pitchFamily="18" charset="0"/>
              </a:rPr>
              <a:t>A</a:t>
            </a:r>
            <a:r>
              <a:rPr lang="en-US" sz="2800" dirty="0" smtClean="0">
                <a:latin typeface="Book Antiqua" pitchFamily="18" charset="0"/>
              </a:rPr>
              <a:t> new pattern emerges when the ripple marks are analyzed by type. The results suggest that oscillatory currents, which produced the symmetrical ripples, flowed along a general southwest-northwest trend, at a high angle to the shore. Directed currents, which produced the asymmetrical ripples, may be associated with flow in channels or from storm events. If they indeed result from storm events, the paleocurrents that seem to flow into the sea may be the result of turbid flows or debris backwash. In this scenario, the indiscernible-type ripples may represent </a:t>
            </a:r>
            <a:r>
              <a:rPr lang="en-US" sz="2800" dirty="0">
                <a:latin typeface="Book Antiqua" pitchFamily="18" charset="0"/>
              </a:rPr>
              <a:t>normal digressions of the beach </a:t>
            </a:r>
            <a:r>
              <a:rPr lang="en-US" sz="2800" dirty="0" smtClean="0">
                <a:latin typeface="Book Antiqua" pitchFamily="18" charset="0"/>
              </a:rPr>
              <a:t>current. They are found at the boundary between what may be beach and channel zones, so they may record flow in a transitional zone. Alternatively, they may be symmetric or asymmetric ripples whose crests were blurred or removed by shoreline. More research is needed to support the validity of these interpretations.</a:t>
            </a:r>
          </a:p>
          <a:p>
            <a:pPr algn="just"/>
            <a:r>
              <a:rPr lang="en-US" sz="2800" dirty="0" smtClean="0">
                <a:latin typeface="Book Antiqua" pitchFamily="18" charset="0"/>
              </a:rPr>
              <a:t> </a:t>
            </a:r>
          </a:p>
          <a:p>
            <a:pPr algn="ctr">
              <a:lnSpc>
                <a:spcPct val="150000"/>
              </a:lnSpc>
            </a:pPr>
            <a:r>
              <a:rPr lang="en-US" sz="3200" u="sng" dirty="0" smtClean="0">
                <a:latin typeface="Book Antiqua" pitchFamily="18" charset="0"/>
              </a:rPr>
              <a:t>FIELD WORK</a:t>
            </a:r>
          </a:p>
          <a:p>
            <a:pPr algn="just"/>
            <a:r>
              <a:rPr lang="en-US" sz="2800" dirty="0" smtClean="0">
                <a:latin typeface="Book Antiqua" pitchFamily="18" charset="0"/>
              </a:rPr>
              <a:t>A secondary goal of this project was to develop a schema for field work and identify undergraduate field work challenges. The most significant challenge encountered was the disconnect between how geologic ideas are presented in the classroom and how they present themselves in the field. In order for students to understand geoscience principles, they are often taught as discrete categories, such as asymmetrical or symmetrical ripples. In the field, however, these principles infrequently occur as “textbook” end members but rather within a continuum of non-exclusive categories. Another issue encountered was the logistical aspect of obtaining research permitting. It is often difficult to identify what permits are needed and where to obtain them. For these reasons, </a:t>
            </a:r>
            <a:r>
              <a:rPr lang="en-US" sz="2800" dirty="0">
                <a:latin typeface="Book Antiqua" pitchFamily="18" charset="0"/>
              </a:rPr>
              <a:t>e</a:t>
            </a:r>
            <a:r>
              <a:rPr lang="en-US" sz="2800" dirty="0" smtClean="0">
                <a:latin typeface="Book Antiqua" pitchFamily="18" charset="0"/>
              </a:rPr>
              <a:t>ngaging in undergraduate research, especially in the field, is essential to gain the practical knowledge and experience in order to apply textbook concepts in future career situations. Undergraduate field work is also important when understanding the limitations of classroom learning in relation to the endless scenarios encountered when conducting field research.</a:t>
            </a:r>
          </a:p>
          <a:p>
            <a:pPr>
              <a:lnSpc>
                <a:spcPct val="150000"/>
              </a:lnSpc>
            </a:pPr>
            <a:endParaRPr lang="en-US" sz="2800" dirty="0" smtClean="0">
              <a:latin typeface="Book Antiqua" pitchFamily="18" charset="0"/>
            </a:endParaRPr>
          </a:p>
          <a:p>
            <a:pPr>
              <a:lnSpc>
                <a:spcPct val="150000"/>
              </a:lnSpc>
            </a:pPr>
            <a:endParaRPr lang="en-US" sz="2800" u="sng" dirty="0">
              <a:latin typeface="Book Antiqua" pitchFamily="18" charset="0"/>
            </a:endParaRPr>
          </a:p>
        </p:txBody>
      </p:sp>
      <p:sp>
        <p:nvSpPr>
          <p:cNvPr id="43" name="TextBox 42"/>
          <p:cNvSpPr txBox="1"/>
          <p:nvPr/>
        </p:nvSpPr>
        <p:spPr>
          <a:xfrm>
            <a:off x="3058830" y="41031514"/>
            <a:ext cx="44938304" cy="523220"/>
          </a:xfrm>
          <a:prstGeom prst="rect">
            <a:avLst/>
          </a:prstGeom>
          <a:noFill/>
        </p:spPr>
        <p:txBody>
          <a:bodyPr wrap="square" rtlCol="0">
            <a:spAutoFit/>
          </a:bodyPr>
          <a:lstStyle/>
          <a:p>
            <a:pPr algn="ctr"/>
            <a:r>
              <a:rPr lang="en-US" sz="2800" dirty="0" smtClean="0">
                <a:latin typeface="Book Antiqua" pitchFamily="18" charset="0"/>
              </a:rPr>
              <a:t>Victoria Ives is an undergraduate researcher in the earth and atmospheric sciences at Metropolitan State University of Denver, vives@msudenver.edu. Dr. Barbara EchoHawk is an associate professor in the Earth and Atmospheric Science Department, </a:t>
            </a:r>
            <a:r>
              <a:rPr lang="en-US" sz="2800" dirty="0">
                <a:latin typeface="Book Antiqua" pitchFamily="18" charset="0"/>
              </a:rPr>
              <a:t>echohwk@msudenver.edu</a:t>
            </a:r>
          </a:p>
        </p:txBody>
      </p:sp>
      <p:sp>
        <p:nvSpPr>
          <p:cNvPr id="44" name="TextBox 43"/>
          <p:cNvSpPr txBox="1"/>
          <p:nvPr/>
        </p:nvSpPr>
        <p:spPr>
          <a:xfrm>
            <a:off x="9152790" y="40168050"/>
            <a:ext cx="32750385" cy="584775"/>
          </a:xfrm>
          <a:prstGeom prst="rect">
            <a:avLst/>
          </a:prstGeom>
          <a:noFill/>
        </p:spPr>
        <p:txBody>
          <a:bodyPr wrap="square" rtlCol="0">
            <a:spAutoFit/>
          </a:bodyPr>
          <a:lstStyle/>
          <a:p>
            <a:r>
              <a:rPr lang="en-US" sz="3200" dirty="0" smtClean="0">
                <a:latin typeface="Book Antiqua" pitchFamily="18" charset="0"/>
              </a:rPr>
              <a:t>Special thanks to Dr. EchoHawk for her assistance and guidance throughout the course of this project as well as to the Friends of Dinosaur Ridge for  their cooperation and support.  </a:t>
            </a:r>
            <a:endParaRPr lang="en-US" sz="3200" dirty="0">
              <a:latin typeface="Book Antiqua" pitchFamily="18" charset="0"/>
            </a:endParaRPr>
          </a:p>
        </p:txBody>
      </p:sp>
      <p:sp>
        <p:nvSpPr>
          <p:cNvPr id="45" name="Rectangle 44"/>
          <p:cNvSpPr/>
          <p:nvPr/>
        </p:nvSpPr>
        <p:spPr>
          <a:xfrm>
            <a:off x="2237504" y="6121977"/>
            <a:ext cx="10723418" cy="7724653"/>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87"/>
          </a:p>
        </p:txBody>
      </p:sp>
      <p:sp>
        <p:nvSpPr>
          <p:cNvPr id="46" name="Rectangle 45"/>
          <p:cNvSpPr/>
          <p:nvPr/>
        </p:nvSpPr>
        <p:spPr>
          <a:xfrm>
            <a:off x="3900050" y="6125579"/>
            <a:ext cx="7398327" cy="1037921"/>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6000" dirty="0" smtClean="0">
                <a:solidFill>
                  <a:schemeClr val="tx1"/>
                </a:solidFill>
                <a:latin typeface="Book Antiqua" panose="02040602050305030304" pitchFamily="18" charset="0"/>
              </a:rPr>
              <a:t>BACKGROUND</a:t>
            </a:r>
            <a:endParaRPr lang="en-US" sz="6000" dirty="0">
              <a:solidFill>
                <a:schemeClr val="tx1"/>
              </a:solidFill>
              <a:latin typeface="Book Antiqua" panose="02040602050305030304" pitchFamily="18" charset="0"/>
            </a:endParaRPr>
          </a:p>
        </p:txBody>
      </p:sp>
      <p:sp>
        <p:nvSpPr>
          <p:cNvPr id="47" name="Rectangle 46"/>
          <p:cNvSpPr/>
          <p:nvPr/>
        </p:nvSpPr>
        <p:spPr>
          <a:xfrm>
            <a:off x="2765711" y="7159898"/>
            <a:ext cx="9658350" cy="61336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800" dirty="0">
              <a:latin typeface="Book Antiqua" pitchFamily="18" charset="0"/>
            </a:endParaRPr>
          </a:p>
        </p:txBody>
      </p:sp>
      <p:sp>
        <p:nvSpPr>
          <p:cNvPr id="2" name="TextBox 1"/>
          <p:cNvSpPr txBox="1"/>
          <p:nvPr/>
        </p:nvSpPr>
        <p:spPr>
          <a:xfrm>
            <a:off x="30655070" y="7258498"/>
            <a:ext cx="2896251" cy="584775"/>
          </a:xfrm>
          <a:prstGeom prst="rect">
            <a:avLst/>
          </a:prstGeom>
          <a:solidFill>
            <a:schemeClr val="bg1"/>
          </a:solidFill>
        </p:spPr>
        <p:txBody>
          <a:bodyPr wrap="square" rtlCol="0">
            <a:spAutoFit/>
          </a:bodyPr>
          <a:lstStyle/>
          <a:p>
            <a:r>
              <a:rPr lang="en-US" sz="3200" dirty="0" smtClean="0">
                <a:latin typeface="Book Antiqua" pitchFamily="18" charset="0"/>
              </a:rPr>
              <a:t>Asymmetrical</a:t>
            </a:r>
            <a:endParaRPr lang="en-US" sz="3200" dirty="0">
              <a:latin typeface="Book Antiqua" pitchFamily="18" charset="0"/>
            </a:endParaRPr>
          </a:p>
        </p:txBody>
      </p:sp>
      <p:sp>
        <p:nvSpPr>
          <p:cNvPr id="48" name="TextBox 47"/>
          <p:cNvSpPr txBox="1"/>
          <p:nvPr/>
        </p:nvSpPr>
        <p:spPr>
          <a:xfrm>
            <a:off x="30863962" y="13848656"/>
            <a:ext cx="2687360" cy="584775"/>
          </a:xfrm>
          <a:prstGeom prst="rect">
            <a:avLst/>
          </a:prstGeom>
          <a:solidFill>
            <a:schemeClr val="bg1"/>
          </a:solidFill>
        </p:spPr>
        <p:txBody>
          <a:bodyPr wrap="square" rtlCol="0">
            <a:spAutoFit/>
          </a:bodyPr>
          <a:lstStyle/>
          <a:p>
            <a:r>
              <a:rPr lang="en-US" sz="3200" dirty="0" smtClean="0">
                <a:latin typeface="Book Antiqua" pitchFamily="18" charset="0"/>
              </a:rPr>
              <a:t>Symmetrical</a:t>
            </a:r>
            <a:endParaRPr lang="en-US" sz="3200" dirty="0">
              <a:latin typeface="Book Antiqua" pitchFamily="18" charset="0"/>
            </a:endParaRPr>
          </a:p>
        </p:txBody>
      </p:sp>
      <p:sp>
        <p:nvSpPr>
          <p:cNvPr id="49" name="TextBox 48"/>
          <p:cNvSpPr txBox="1"/>
          <p:nvPr/>
        </p:nvSpPr>
        <p:spPr>
          <a:xfrm>
            <a:off x="30863961" y="20510312"/>
            <a:ext cx="2687360" cy="584775"/>
          </a:xfrm>
          <a:prstGeom prst="rect">
            <a:avLst/>
          </a:prstGeom>
          <a:solidFill>
            <a:schemeClr val="bg1"/>
          </a:solidFill>
        </p:spPr>
        <p:txBody>
          <a:bodyPr wrap="square" rtlCol="0">
            <a:spAutoFit/>
          </a:bodyPr>
          <a:lstStyle/>
          <a:p>
            <a:r>
              <a:rPr lang="en-US" sz="3200" dirty="0" smtClean="0">
                <a:latin typeface="Book Antiqua" pitchFamily="18" charset="0"/>
              </a:rPr>
              <a:t>Indiscernible</a:t>
            </a:r>
            <a:endParaRPr lang="en-US" sz="3200" dirty="0">
              <a:latin typeface="Book Antiqua" pitchFamily="18" charset="0"/>
            </a:endParaRPr>
          </a:p>
        </p:txBody>
      </p:sp>
      <p:sp>
        <p:nvSpPr>
          <p:cNvPr id="50" name="TextBox 49"/>
          <p:cNvSpPr txBox="1"/>
          <p:nvPr/>
        </p:nvSpPr>
        <p:spPr>
          <a:xfrm>
            <a:off x="31211954" y="27260254"/>
            <a:ext cx="1991376" cy="584775"/>
          </a:xfrm>
          <a:prstGeom prst="rect">
            <a:avLst/>
          </a:prstGeom>
          <a:solidFill>
            <a:schemeClr val="bg1"/>
          </a:solidFill>
        </p:spPr>
        <p:txBody>
          <a:bodyPr wrap="square" rtlCol="0">
            <a:spAutoFit/>
          </a:bodyPr>
          <a:lstStyle/>
          <a:p>
            <a:r>
              <a:rPr lang="en-US" sz="3200" dirty="0" smtClean="0">
                <a:latin typeface="Book Antiqua" pitchFamily="18" charset="0"/>
              </a:rPr>
              <a:t>Entire Set</a:t>
            </a:r>
            <a:endParaRPr lang="en-US" sz="3200" dirty="0">
              <a:latin typeface="Book Antiqua" pitchFamily="18" charset="0"/>
            </a:endParaRPr>
          </a:p>
        </p:txBody>
      </p:sp>
      <p:cxnSp>
        <p:nvCxnSpPr>
          <p:cNvPr id="6" name="Straight Arrow Connector 5"/>
          <p:cNvCxnSpPr/>
          <p:nvPr/>
        </p:nvCxnSpPr>
        <p:spPr>
          <a:xfrm flipH="1" flipV="1">
            <a:off x="29232226" y="10220325"/>
            <a:ext cx="2870969" cy="51435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H="1">
            <a:off x="29594175" y="30887492"/>
            <a:ext cx="2579156" cy="84980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flipH="1" flipV="1">
            <a:off x="29946600" y="22298025"/>
            <a:ext cx="2261042" cy="18651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H="1">
            <a:off x="30655068" y="17478376"/>
            <a:ext cx="1552571" cy="239077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28278425" y="9800671"/>
            <a:ext cx="953801" cy="461665"/>
          </a:xfrm>
          <a:prstGeom prst="rect">
            <a:avLst/>
          </a:prstGeom>
          <a:solidFill>
            <a:schemeClr val="bg1"/>
          </a:solidFill>
        </p:spPr>
        <p:txBody>
          <a:bodyPr wrap="square" rtlCol="0">
            <a:spAutoFit/>
          </a:bodyPr>
          <a:lstStyle/>
          <a:p>
            <a:r>
              <a:rPr lang="en-US" sz="2400" dirty="0" smtClean="0">
                <a:latin typeface="Book Antiqua" pitchFamily="18" charset="0"/>
              </a:rPr>
              <a:t>280.6</a:t>
            </a:r>
            <a:endParaRPr lang="en-US" sz="3200" dirty="0">
              <a:latin typeface="Book Antiqua" pitchFamily="18" charset="0"/>
            </a:endParaRPr>
          </a:p>
        </p:txBody>
      </p:sp>
      <p:sp>
        <p:nvSpPr>
          <p:cNvPr id="61" name="TextBox 60"/>
          <p:cNvSpPr txBox="1"/>
          <p:nvPr/>
        </p:nvSpPr>
        <p:spPr>
          <a:xfrm>
            <a:off x="29701267" y="20022461"/>
            <a:ext cx="953801" cy="461665"/>
          </a:xfrm>
          <a:prstGeom prst="rect">
            <a:avLst/>
          </a:prstGeom>
          <a:solidFill>
            <a:schemeClr val="bg1"/>
          </a:solidFill>
        </p:spPr>
        <p:txBody>
          <a:bodyPr wrap="square" rtlCol="0">
            <a:spAutoFit/>
          </a:bodyPr>
          <a:lstStyle/>
          <a:p>
            <a:r>
              <a:rPr lang="en-US" sz="2400" dirty="0" smtClean="0">
                <a:latin typeface="Book Antiqua" pitchFamily="18" charset="0"/>
              </a:rPr>
              <a:t>214.3</a:t>
            </a:r>
            <a:endParaRPr lang="en-US" sz="3200" dirty="0">
              <a:latin typeface="Book Antiqua" pitchFamily="18" charset="0"/>
            </a:endParaRPr>
          </a:p>
        </p:txBody>
      </p:sp>
      <p:sp>
        <p:nvSpPr>
          <p:cNvPr id="62" name="TextBox 61"/>
          <p:cNvSpPr txBox="1"/>
          <p:nvPr/>
        </p:nvSpPr>
        <p:spPr>
          <a:xfrm>
            <a:off x="28962924" y="21836360"/>
            <a:ext cx="953801" cy="461665"/>
          </a:xfrm>
          <a:prstGeom prst="rect">
            <a:avLst/>
          </a:prstGeom>
          <a:solidFill>
            <a:schemeClr val="bg1"/>
          </a:solidFill>
        </p:spPr>
        <p:txBody>
          <a:bodyPr wrap="square" rtlCol="0">
            <a:spAutoFit/>
          </a:bodyPr>
          <a:lstStyle/>
          <a:p>
            <a:r>
              <a:rPr lang="en-US" sz="2400" dirty="0" smtClean="0">
                <a:latin typeface="Book Antiqua" pitchFamily="18" charset="0"/>
              </a:rPr>
              <a:t>309.4</a:t>
            </a:r>
            <a:endParaRPr lang="en-US" sz="3200" dirty="0">
              <a:latin typeface="Book Antiqua" pitchFamily="18" charset="0"/>
            </a:endParaRPr>
          </a:p>
        </p:txBody>
      </p:sp>
      <p:sp>
        <p:nvSpPr>
          <p:cNvPr id="63" name="TextBox 62"/>
          <p:cNvSpPr txBox="1"/>
          <p:nvPr/>
        </p:nvSpPr>
        <p:spPr>
          <a:xfrm>
            <a:off x="28640374" y="31818995"/>
            <a:ext cx="953801" cy="461665"/>
          </a:xfrm>
          <a:prstGeom prst="rect">
            <a:avLst/>
          </a:prstGeom>
          <a:solidFill>
            <a:schemeClr val="bg1"/>
          </a:solidFill>
        </p:spPr>
        <p:txBody>
          <a:bodyPr wrap="square" rtlCol="0">
            <a:spAutoFit/>
          </a:bodyPr>
          <a:lstStyle/>
          <a:p>
            <a:r>
              <a:rPr lang="en-US" sz="2400" dirty="0" smtClean="0">
                <a:latin typeface="Book Antiqua" pitchFamily="18" charset="0"/>
              </a:rPr>
              <a:t>252.1</a:t>
            </a:r>
            <a:endParaRPr lang="en-US" sz="3200" dirty="0">
              <a:latin typeface="Book Antiqua" pitchFamily="18" charset="0"/>
            </a:endParaRPr>
          </a:p>
        </p:txBody>
      </p:sp>
      <p:sp>
        <p:nvSpPr>
          <p:cNvPr id="64" name="Rectangle 63"/>
          <p:cNvSpPr/>
          <p:nvPr/>
        </p:nvSpPr>
        <p:spPr>
          <a:xfrm>
            <a:off x="38245470" y="30565592"/>
            <a:ext cx="10723418" cy="7630252"/>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87"/>
          </a:p>
        </p:txBody>
      </p:sp>
      <p:sp>
        <p:nvSpPr>
          <p:cNvPr id="65" name="Rectangle 64"/>
          <p:cNvSpPr/>
          <p:nvPr/>
        </p:nvSpPr>
        <p:spPr>
          <a:xfrm>
            <a:off x="39908016" y="30565592"/>
            <a:ext cx="7398327" cy="1037921"/>
          </a:xfrm>
          <a:prstGeom prst="rect">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6000" dirty="0" smtClean="0">
                <a:solidFill>
                  <a:schemeClr val="tx1"/>
                </a:solidFill>
                <a:latin typeface="Book Antiqua" panose="02040602050305030304" pitchFamily="18" charset="0"/>
              </a:rPr>
              <a:t>REFERENCES</a:t>
            </a:r>
            <a:endParaRPr lang="en-US" sz="6000" dirty="0">
              <a:solidFill>
                <a:schemeClr val="tx1"/>
              </a:solidFill>
              <a:latin typeface="Book Antiqua" panose="02040602050305030304" pitchFamily="18" charset="0"/>
            </a:endParaRPr>
          </a:p>
        </p:txBody>
      </p:sp>
      <p:sp>
        <p:nvSpPr>
          <p:cNvPr id="66" name="Rectangle 65"/>
          <p:cNvSpPr/>
          <p:nvPr/>
        </p:nvSpPr>
        <p:spPr>
          <a:xfrm>
            <a:off x="38778004" y="31603512"/>
            <a:ext cx="9658350" cy="61154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7500" marR="0" indent="-317500">
              <a:spcBef>
                <a:spcPts val="0"/>
              </a:spcBef>
              <a:spcAft>
                <a:spcPts val="1000"/>
              </a:spcAft>
            </a:pPr>
            <a:r>
              <a:rPr lang="en-US" sz="2400" dirty="0">
                <a:solidFill>
                  <a:schemeClr val="tx1"/>
                </a:solidFill>
                <a:latin typeface="Book Antiqua" pitchFamily="18" charset="0"/>
                <a:ea typeface="Times New Roman"/>
                <a:cs typeface="Times New Roman"/>
              </a:rPr>
              <a:t>Allmendinger, R. (2013). Stereonet (Version 9). Cornell </a:t>
            </a:r>
            <a:r>
              <a:rPr lang="en-US" sz="2400" dirty="0" smtClean="0">
                <a:solidFill>
                  <a:schemeClr val="tx1"/>
                </a:solidFill>
                <a:latin typeface="Book Antiqua" pitchFamily="18" charset="0"/>
                <a:ea typeface="Times New Roman"/>
                <a:cs typeface="Times New Roman"/>
              </a:rPr>
              <a:t>University.</a:t>
            </a:r>
            <a:endParaRPr lang="en-US" sz="2400" dirty="0">
              <a:solidFill>
                <a:schemeClr val="tx1"/>
              </a:solidFill>
              <a:latin typeface="Book Antiqua" pitchFamily="18" charset="0"/>
              <a:ea typeface="Times New Roman"/>
              <a:cs typeface="Times New Roman"/>
            </a:endParaRPr>
          </a:p>
          <a:p>
            <a:pPr marL="317500" marR="0" indent="-317500">
              <a:spcBef>
                <a:spcPts val="0"/>
              </a:spcBef>
              <a:spcAft>
                <a:spcPts val="1000"/>
              </a:spcAft>
            </a:pPr>
            <a:r>
              <a:rPr lang="en-US" sz="2400" dirty="0">
                <a:solidFill>
                  <a:schemeClr val="tx1"/>
                </a:solidFill>
                <a:latin typeface="Book Antiqua" pitchFamily="18" charset="0"/>
                <a:ea typeface="Times New Roman"/>
                <a:cs typeface="Times New Roman"/>
              </a:rPr>
              <a:t>Freeman, T. (1999). </a:t>
            </a:r>
            <a:r>
              <a:rPr lang="en-US" sz="2400" i="1" dirty="0">
                <a:solidFill>
                  <a:schemeClr val="tx1"/>
                </a:solidFill>
                <a:latin typeface="Book Antiqua" pitchFamily="18" charset="0"/>
                <a:ea typeface="Times New Roman"/>
                <a:cs typeface="Times New Roman"/>
              </a:rPr>
              <a:t>Procedures in field geology</a:t>
            </a:r>
            <a:r>
              <a:rPr lang="en-US" sz="2400" dirty="0">
                <a:solidFill>
                  <a:schemeClr val="tx1"/>
                </a:solidFill>
                <a:latin typeface="Book Antiqua" pitchFamily="18" charset="0"/>
                <a:ea typeface="Times New Roman"/>
                <a:cs typeface="Times New Roman"/>
              </a:rPr>
              <a:t> (1st ed.). Maiden, Mass.: Blackwell Science.</a:t>
            </a:r>
          </a:p>
          <a:p>
            <a:pPr marL="317500" marR="0" indent="-317500">
              <a:spcBef>
                <a:spcPts val="0"/>
              </a:spcBef>
              <a:spcAft>
                <a:spcPts val="1000"/>
              </a:spcAft>
            </a:pPr>
            <a:r>
              <a:rPr lang="en-US" sz="2400" dirty="0">
                <a:solidFill>
                  <a:schemeClr val="tx1"/>
                </a:solidFill>
                <a:latin typeface="Book Antiqua" pitchFamily="18" charset="0"/>
                <a:ea typeface="Times New Roman"/>
                <a:cs typeface="Times New Roman"/>
              </a:rPr>
              <a:t>MacKenzie, D. (1965). Depositional environments of </a:t>
            </a:r>
            <a:r>
              <a:rPr lang="en-US" sz="2400" dirty="0" smtClean="0">
                <a:solidFill>
                  <a:schemeClr val="tx1"/>
                </a:solidFill>
                <a:latin typeface="Book Antiqua" pitchFamily="18" charset="0"/>
                <a:ea typeface="Times New Roman"/>
                <a:cs typeface="Times New Roman"/>
              </a:rPr>
              <a:t>Muddy </a:t>
            </a:r>
            <a:r>
              <a:rPr lang="en-US" sz="2400" dirty="0">
                <a:solidFill>
                  <a:schemeClr val="tx1"/>
                </a:solidFill>
                <a:latin typeface="Book Antiqua" pitchFamily="18" charset="0"/>
                <a:ea typeface="Times New Roman"/>
                <a:cs typeface="Times New Roman"/>
              </a:rPr>
              <a:t>S</a:t>
            </a:r>
            <a:r>
              <a:rPr lang="en-US" sz="2400" dirty="0" smtClean="0">
                <a:solidFill>
                  <a:schemeClr val="tx1"/>
                </a:solidFill>
                <a:latin typeface="Book Antiqua" pitchFamily="18" charset="0"/>
                <a:ea typeface="Times New Roman"/>
                <a:cs typeface="Times New Roman"/>
              </a:rPr>
              <a:t>andstone</a:t>
            </a:r>
            <a:r>
              <a:rPr lang="en-US" sz="2400" dirty="0">
                <a:solidFill>
                  <a:schemeClr val="tx1"/>
                </a:solidFill>
                <a:latin typeface="Book Antiqua" pitchFamily="18" charset="0"/>
                <a:ea typeface="Times New Roman"/>
                <a:cs typeface="Times New Roman"/>
              </a:rPr>
              <a:t>, western Denver Basin, Colorado. </a:t>
            </a:r>
            <a:r>
              <a:rPr lang="en-US" sz="2400" i="1" dirty="0">
                <a:solidFill>
                  <a:schemeClr val="tx1"/>
                </a:solidFill>
                <a:latin typeface="Book Antiqua" pitchFamily="18" charset="0"/>
                <a:ea typeface="Times New Roman"/>
                <a:cs typeface="Times New Roman"/>
              </a:rPr>
              <a:t>AAPG Bulletin</a:t>
            </a:r>
            <a:r>
              <a:rPr lang="en-US" sz="2400" dirty="0">
                <a:solidFill>
                  <a:schemeClr val="tx1"/>
                </a:solidFill>
                <a:latin typeface="Book Antiqua" pitchFamily="18" charset="0"/>
                <a:ea typeface="Times New Roman"/>
                <a:cs typeface="Times New Roman"/>
              </a:rPr>
              <a:t>, </a:t>
            </a:r>
            <a:r>
              <a:rPr lang="en-US" sz="2400" i="1" dirty="0">
                <a:solidFill>
                  <a:schemeClr val="tx1"/>
                </a:solidFill>
                <a:latin typeface="Book Antiqua" pitchFamily="18" charset="0"/>
                <a:ea typeface="Times New Roman"/>
                <a:cs typeface="Times New Roman"/>
              </a:rPr>
              <a:t>49</a:t>
            </a:r>
            <a:r>
              <a:rPr lang="en-US" sz="2400" dirty="0">
                <a:solidFill>
                  <a:schemeClr val="tx1"/>
                </a:solidFill>
                <a:latin typeface="Book Antiqua" pitchFamily="18" charset="0"/>
                <a:ea typeface="Times New Roman"/>
                <a:cs typeface="Times New Roman"/>
              </a:rPr>
              <a:t>(2), </a:t>
            </a:r>
            <a:r>
              <a:rPr lang="en-US" sz="2400" dirty="0" smtClean="0">
                <a:solidFill>
                  <a:schemeClr val="tx1"/>
                </a:solidFill>
                <a:latin typeface="Book Antiqua" pitchFamily="18" charset="0"/>
                <a:ea typeface="Times New Roman"/>
                <a:cs typeface="Times New Roman"/>
              </a:rPr>
              <a:t>186-206</a:t>
            </a:r>
            <a:r>
              <a:rPr lang="en-US" sz="2400" dirty="0">
                <a:solidFill>
                  <a:schemeClr val="tx1"/>
                </a:solidFill>
                <a:latin typeface="Book Antiqua" pitchFamily="18" charset="0"/>
                <a:ea typeface="Times New Roman"/>
                <a:cs typeface="Times New Roman"/>
              </a:rPr>
              <a:t>.</a:t>
            </a:r>
          </a:p>
          <a:p>
            <a:pPr marL="317500" marR="0" indent="-317500">
              <a:spcBef>
                <a:spcPts val="0"/>
              </a:spcBef>
              <a:spcAft>
                <a:spcPts val="1000"/>
              </a:spcAft>
            </a:pPr>
            <a:r>
              <a:rPr lang="en-US" sz="2400" dirty="0">
                <a:solidFill>
                  <a:schemeClr val="tx1"/>
                </a:solidFill>
                <a:latin typeface="Book Antiqua" pitchFamily="18" charset="0"/>
                <a:ea typeface="Times New Roman"/>
                <a:cs typeface="Times New Roman"/>
              </a:rPr>
              <a:t>Thompson, T. (2009). Rose.NET (Version 0.10.0). </a:t>
            </a:r>
            <a:r>
              <a:rPr lang="en-US" sz="2400" dirty="0" smtClean="0">
                <a:solidFill>
                  <a:schemeClr val="tx1"/>
                </a:solidFill>
                <a:latin typeface="Book Antiqua" pitchFamily="18" charset="0"/>
                <a:ea typeface="Times New Roman"/>
                <a:cs typeface="Times New Roman"/>
              </a:rPr>
              <a:t>Indiana </a:t>
            </a:r>
            <a:r>
              <a:rPr lang="en-US" sz="2400" dirty="0">
                <a:solidFill>
                  <a:schemeClr val="tx1"/>
                </a:solidFill>
                <a:latin typeface="Book Antiqua" pitchFamily="18" charset="0"/>
                <a:ea typeface="Times New Roman"/>
                <a:cs typeface="Times New Roman"/>
              </a:rPr>
              <a:t>University.</a:t>
            </a:r>
          </a:p>
          <a:p>
            <a:pPr marL="317500" marR="0" indent="-317500">
              <a:spcBef>
                <a:spcPts val="0"/>
              </a:spcBef>
              <a:spcAft>
                <a:spcPts val="1000"/>
              </a:spcAft>
            </a:pPr>
            <a:r>
              <a:rPr lang="en-US" sz="2400" dirty="0">
                <a:solidFill>
                  <a:schemeClr val="tx1"/>
                </a:solidFill>
                <a:latin typeface="Book Antiqua" pitchFamily="18" charset="0"/>
                <a:ea typeface="Times New Roman"/>
                <a:cs typeface="Times New Roman"/>
              </a:rPr>
              <a:t>Waage, K. (1955). Dakota Group in northern Front Range foothills, Colorado. </a:t>
            </a:r>
            <a:r>
              <a:rPr lang="en-US" sz="2400" i="1" dirty="0">
                <a:solidFill>
                  <a:schemeClr val="tx1"/>
                </a:solidFill>
                <a:latin typeface="Book Antiqua" pitchFamily="18" charset="0"/>
                <a:ea typeface="Times New Roman"/>
                <a:cs typeface="Times New Roman"/>
              </a:rPr>
              <a:t>Geological Survey Professional Paper</a:t>
            </a:r>
            <a:r>
              <a:rPr lang="en-US" sz="2400" dirty="0">
                <a:solidFill>
                  <a:schemeClr val="tx1"/>
                </a:solidFill>
                <a:latin typeface="Book Antiqua" pitchFamily="18" charset="0"/>
                <a:ea typeface="Times New Roman"/>
                <a:cs typeface="Times New Roman"/>
              </a:rPr>
              <a:t>, </a:t>
            </a:r>
            <a:r>
              <a:rPr lang="en-US" sz="2400" i="1" dirty="0">
                <a:solidFill>
                  <a:schemeClr val="tx1"/>
                </a:solidFill>
                <a:latin typeface="Book Antiqua" pitchFamily="18" charset="0"/>
                <a:ea typeface="Times New Roman"/>
                <a:cs typeface="Times New Roman"/>
              </a:rPr>
              <a:t>274-B</a:t>
            </a:r>
            <a:r>
              <a:rPr lang="en-US" sz="2400" dirty="0">
                <a:solidFill>
                  <a:schemeClr val="tx1"/>
                </a:solidFill>
                <a:latin typeface="Book Antiqua" pitchFamily="18" charset="0"/>
                <a:ea typeface="Times New Roman"/>
                <a:cs typeface="Times New Roman"/>
              </a:rPr>
              <a:t>.</a:t>
            </a:r>
          </a:p>
          <a:p>
            <a:pPr marL="317500" marR="0" indent="-317500">
              <a:spcBef>
                <a:spcPts val="0"/>
              </a:spcBef>
              <a:spcAft>
                <a:spcPts val="1000"/>
              </a:spcAft>
            </a:pPr>
            <a:r>
              <a:rPr lang="en-US" sz="2400" dirty="0">
                <a:solidFill>
                  <a:schemeClr val="tx1"/>
                </a:solidFill>
                <a:latin typeface="Book Antiqua" pitchFamily="18" charset="0"/>
                <a:ea typeface="Times New Roman"/>
                <a:cs typeface="Times New Roman"/>
              </a:rPr>
              <a:t>Weimer, R., &amp; Cooper, Jr., L. (1972). Field guide to Dakota </a:t>
            </a:r>
            <a:r>
              <a:rPr lang="en-US" sz="2400" dirty="0" smtClean="0">
                <a:solidFill>
                  <a:schemeClr val="tx1"/>
                </a:solidFill>
                <a:latin typeface="Book Antiqua" pitchFamily="18" charset="0"/>
                <a:ea typeface="Times New Roman"/>
                <a:cs typeface="Times New Roman"/>
              </a:rPr>
              <a:t>Group </a:t>
            </a:r>
            <a:r>
              <a:rPr lang="en-US" sz="2400" dirty="0">
                <a:solidFill>
                  <a:schemeClr val="tx1"/>
                </a:solidFill>
                <a:latin typeface="Book Antiqua" pitchFamily="18" charset="0"/>
                <a:ea typeface="Times New Roman"/>
                <a:cs typeface="Times New Roman"/>
              </a:rPr>
              <a:t>(Cretaceous) stratigraphy Golden-Morrison area, Colorado. </a:t>
            </a:r>
            <a:r>
              <a:rPr lang="en-US" sz="2400" i="1" dirty="0">
                <a:solidFill>
                  <a:schemeClr val="tx1"/>
                </a:solidFill>
                <a:latin typeface="Book Antiqua" pitchFamily="18" charset="0"/>
                <a:ea typeface="Times New Roman"/>
                <a:cs typeface="Times New Roman"/>
              </a:rPr>
              <a:t>The Mountain Geologist</a:t>
            </a:r>
            <a:r>
              <a:rPr lang="en-US" sz="2400" dirty="0">
                <a:solidFill>
                  <a:schemeClr val="tx1"/>
                </a:solidFill>
                <a:latin typeface="Book Antiqua" pitchFamily="18" charset="0"/>
                <a:ea typeface="Times New Roman"/>
                <a:cs typeface="Times New Roman"/>
              </a:rPr>
              <a:t>, </a:t>
            </a:r>
            <a:r>
              <a:rPr lang="en-US" sz="2400" i="1" dirty="0">
                <a:solidFill>
                  <a:schemeClr val="tx1"/>
                </a:solidFill>
                <a:latin typeface="Book Antiqua" pitchFamily="18" charset="0"/>
                <a:ea typeface="Times New Roman"/>
                <a:cs typeface="Times New Roman"/>
              </a:rPr>
              <a:t>9</a:t>
            </a:r>
            <a:r>
              <a:rPr lang="en-US" sz="2400" dirty="0">
                <a:solidFill>
                  <a:schemeClr val="tx1"/>
                </a:solidFill>
                <a:latin typeface="Book Antiqua" pitchFamily="18" charset="0"/>
                <a:ea typeface="Times New Roman"/>
                <a:cs typeface="Times New Roman"/>
              </a:rPr>
              <a:t>.</a:t>
            </a:r>
          </a:p>
          <a:p>
            <a:pPr marL="317500" marR="0" indent="-317500">
              <a:spcBef>
                <a:spcPts val="0"/>
              </a:spcBef>
              <a:spcAft>
                <a:spcPts val="1000"/>
              </a:spcAft>
            </a:pPr>
            <a:r>
              <a:rPr lang="en-US" sz="2400" dirty="0">
                <a:solidFill>
                  <a:schemeClr val="tx1"/>
                </a:solidFill>
                <a:latin typeface="Book Antiqua" pitchFamily="18" charset="0"/>
                <a:ea typeface="Times New Roman"/>
                <a:cs typeface="Times New Roman"/>
              </a:rPr>
              <a:t>Weimer, R. (1960). Upper </a:t>
            </a:r>
            <a:r>
              <a:rPr lang="en-US" sz="2400" dirty="0" smtClean="0">
                <a:solidFill>
                  <a:schemeClr val="tx1"/>
                </a:solidFill>
                <a:latin typeface="Book Antiqua" pitchFamily="18" charset="0"/>
                <a:ea typeface="Times New Roman"/>
                <a:cs typeface="Times New Roman"/>
              </a:rPr>
              <a:t>Cretaceous </a:t>
            </a:r>
            <a:r>
              <a:rPr lang="en-US" sz="2400" dirty="0">
                <a:solidFill>
                  <a:schemeClr val="tx1"/>
                </a:solidFill>
                <a:latin typeface="Book Antiqua" pitchFamily="18" charset="0"/>
                <a:ea typeface="Times New Roman"/>
                <a:cs typeface="Times New Roman"/>
              </a:rPr>
              <a:t>stratigraphy, </a:t>
            </a:r>
            <a:r>
              <a:rPr lang="en-US" sz="2400" dirty="0" smtClean="0">
                <a:solidFill>
                  <a:schemeClr val="tx1"/>
                </a:solidFill>
                <a:latin typeface="Book Antiqua" pitchFamily="18" charset="0"/>
                <a:ea typeface="Times New Roman"/>
                <a:cs typeface="Times New Roman"/>
              </a:rPr>
              <a:t>Rocky </a:t>
            </a:r>
            <a:r>
              <a:rPr lang="en-US" sz="2400" dirty="0">
                <a:solidFill>
                  <a:schemeClr val="tx1"/>
                </a:solidFill>
                <a:latin typeface="Book Antiqua" pitchFamily="18" charset="0"/>
                <a:ea typeface="Times New Roman"/>
                <a:cs typeface="Times New Roman"/>
              </a:rPr>
              <a:t>Mountain area. </a:t>
            </a:r>
            <a:r>
              <a:rPr lang="en-US" sz="2400" i="1" dirty="0">
                <a:solidFill>
                  <a:schemeClr val="tx1"/>
                </a:solidFill>
                <a:latin typeface="Book Antiqua" pitchFamily="18" charset="0"/>
                <a:ea typeface="Times New Roman"/>
                <a:cs typeface="Times New Roman"/>
              </a:rPr>
              <a:t>AAPG Bulletin</a:t>
            </a:r>
            <a:r>
              <a:rPr lang="en-US" sz="2400" dirty="0">
                <a:solidFill>
                  <a:schemeClr val="tx1"/>
                </a:solidFill>
                <a:latin typeface="Book Antiqua" pitchFamily="18" charset="0"/>
                <a:ea typeface="Times New Roman"/>
                <a:cs typeface="Times New Roman"/>
              </a:rPr>
              <a:t>, </a:t>
            </a:r>
            <a:r>
              <a:rPr lang="en-US" sz="2400" i="1" dirty="0">
                <a:solidFill>
                  <a:schemeClr val="tx1"/>
                </a:solidFill>
                <a:latin typeface="Book Antiqua" pitchFamily="18" charset="0"/>
                <a:ea typeface="Times New Roman"/>
                <a:cs typeface="Times New Roman"/>
              </a:rPr>
              <a:t>44</a:t>
            </a:r>
            <a:r>
              <a:rPr lang="en-US" sz="2400" dirty="0">
                <a:solidFill>
                  <a:schemeClr val="tx1"/>
                </a:solidFill>
                <a:latin typeface="Book Antiqua" pitchFamily="18" charset="0"/>
                <a:ea typeface="Times New Roman"/>
                <a:cs typeface="Times New Roman"/>
              </a:rPr>
              <a:t>(1), </a:t>
            </a:r>
            <a:r>
              <a:rPr lang="en-US" sz="2400" dirty="0" smtClean="0">
                <a:solidFill>
                  <a:schemeClr val="tx1"/>
                </a:solidFill>
                <a:latin typeface="Book Antiqua" pitchFamily="18" charset="0"/>
                <a:ea typeface="Times New Roman"/>
                <a:cs typeface="Times New Roman"/>
              </a:rPr>
              <a:t>1-20</a:t>
            </a:r>
            <a:r>
              <a:rPr lang="en-US" sz="2400" dirty="0">
                <a:solidFill>
                  <a:schemeClr val="tx1"/>
                </a:solidFill>
                <a:latin typeface="Book Antiqua" pitchFamily="18" charset="0"/>
                <a:ea typeface="Times New Roman"/>
                <a:cs typeface="Times New Roman"/>
              </a:rPr>
              <a:t>.</a:t>
            </a:r>
          </a:p>
        </p:txBody>
      </p:sp>
      <p:sp>
        <p:nvSpPr>
          <p:cNvPr id="68" name="TextBox 67"/>
          <p:cNvSpPr txBox="1"/>
          <p:nvPr/>
        </p:nvSpPr>
        <p:spPr>
          <a:xfrm>
            <a:off x="3008730" y="7525049"/>
            <a:ext cx="9172310" cy="5262979"/>
          </a:xfrm>
          <a:prstGeom prst="rect">
            <a:avLst/>
          </a:prstGeom>
          <a:noFill/>
        </p:spPr>
        <p:txBody>
          <a:bodyPr wrap="square" rtlCol="0">
            <a:spAutoFit/>
          </a:bodyPr>
          <a:lstStyle/>
          <a:p>
            <a:pPr algn="just"/>
            <a:r>
              <a:rPr lang="en-US" sz="2800" dirty="0" smtClean="0">
                <a:latin typeface="Book Antiqua" pitchFamily="18" charset="0"/>
              </a:rPr>
              <a:t>The Dakota Formation is composed of sediment deposited during the initial transgression of the Late Cretaceous Western Interior Sea. The study area is located at Dinosaur Ridge National Natural Landmark in Morrison, Colorado, US. Locally, the Dakota is mainly a fine to medium grained white to yellow sandstone composed primarily of well rounded quartz grains and accessory chert. In some areas, the sandstone is heavily oxidized and contains a high concentration of trace fossils. Ripple marks record the orientation and behavior of marginal marine processes along the  transgressive shore. </a:t>
            </a:r>
            <a:endParaRPr lang="en-US" sz="2800" dirty="0">
              <a:latin typeface="Book Antiqua" pitchFamily="18" charset="0"/>
            </a:endParaRPr>
          </a:p>
        </p:txBody>
      </p:sp>
    </p:spTree>
    <p:extLst>
      <p:ext uri="{BB962C8B-B14F-4D97-AF65-F5344CB8AC3E}">
        <p14:creationId xmlns:p14="http://schemas.microsoft.com/office/powerpoint/2010/main" val="35416454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853</TotalTime>
  <Words>1277</Words>
  <Application>Microsoft Office PowerPoint</Application>
  <PresentationFormat>Custom</PresentationFormat>
  <Paragraphs>226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Tori Ives</dc:creator>
  <cp:lastModifiedBy>infotech</cp:lastModifiedBy>
  <cp:revision>95</cp:revision>
  <cp:lastPrinted>2014-10-15T22:13:18Z</cp:lastPrinted>
  <dcterms:created xsi:type="dcterms:W3CDTF">2014-10-13T20:07:16Z</dcterms:created>
  <dcterms:modified xsi:type="dcterms:W3CDTF">2014-10-16T21:20:59Z</dcterms:modified>
</cp:coreProperties>
</file>