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20" r:id="rId1"/>
    <p:sldMasterId id="2147483928" r:id="rId2"/>
    <p:sldMasterId id="2147483936" r:id="rId3"/>
    <p:sldMasterId id="2147483938" r:id="rId4"/>
  </p:sldMasterIdLst>
  <p:notesMasterIdLst>
    <p:notesMasterId r:id="rId32"/>
  </p:notesMasterIdLst>
  <p:sldIdLst>
    <p:sldId id="274" r:id="rId5"/>
    <p:sldId id="277" r:id="rId6"/>
    <p:sldId id="279" r:id="rId7"/>
    <p:sldId id="280" r:id="rId8"/>
    <p:sldId id="321" r:id="rId9"/>
    <p:sldId id="329" r:id="rId10"/>
    <p:sldId id="324" r:id="rId11"/>
    <p:sldId id="296" r:id="rId12"/>
    <p:sldId id="314" r:id="rId13"/>
    <p:sldId id="265" r:id="rId14"/>
    <p:sldId id="269" r:id="rId15"/>
    <p:sldId id="320" r:id="rId16"/>
    <p:sldId id="301" r:id="rId17"/>
    <p:sldId id="303" r:id="rId18"/>
    <p:sldId id="305" r:id="rId19"/>
    <p:sldId id="310" r:id="rId20"/>
    <p:sldId id="306" r:id="rId21"/>
    <p:sldId id="307" r:id="rId22"/>
    <p:sldId id="328" r:id="rId23"/>
    <p:sldId id="308" r:id="rId24"/>
    <p:sldId id="309" r:id="rId25"/>
    <p:sldId id="315" r:id="rId26"/>
    <p:sldId id="319" r:id="rId27"/>
    <p:sldId id="325" r:id="rId28"/>
    <p:sldId id="317" r:id="rId29"/>
    <p:sldId id="316" r:id="rId30"/>
    <p:sldId id="29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600"/>
    <a:srgbClr val="FF3300"/>
    <a:srgbClr val="F43203"/>
    <a:srgbClr val="1E1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691" autoAdjust="0"/>
    <p:restoredTop sz="76060" autoAdjust="0"/>
  </p:normalViewPr>
  <p:slideViewPr>
    <p:cSldViewPr snapToGrid="0">
      <p:cViewPr varScale="1">
        <p:scale>
          <a:sx n="102" d="100"/>
          <a:sy n="102" d="100"/>
        </p:scale>
        <p:origin x="1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758FF-BDD5-4CBC-8038-172672C549CC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3B911-4046-463C-BB39-42758CF23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9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</a:t>
            </a:r>
            <a:r>
              <a:rPr lang="en-US" baseline="0" dirty="0" smtClean="0"/>
              <a:t> a spider and </a:t>
            </a:r>
            <a:r>
              <a:rPr lang="en-US" baseline="0" dirty="0" err="1" smtClean="0"/>
              <a:t>myriapod</a:t>
            </a:r>
            <a:r>
              <a:rPr lang="en-US" baseline="0" dirty="0" smtClean="0"/>
              <a:t> or two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6971F-73CA-9848-82CE-E06B943C59C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427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Identify</a:t>
            </a:r>
            <a:r>
              <a:rPr lang="en-US" baseline="0" dirty="0" smtClean="0"/>
              <a:t> fossils _____ 12 very different fossils</a:t>
            </a:r>
          </a:p>
          <a:p>
            <a:r>
              <a:rPr lang="en-US" baseline="0" dirty="0" smtClean="0"/>
              <a:t>Connect to Digital atlas (</a:t>
            </a:r>
            <a:r>
              <a:rPr lang="en-US" baseline="0" dirty="0" err="1" smtClean="0"/>
              <a:t>paleoniches</a:t>
            </a:r>
            <a:r>
              <a:rPr lang="en-US" baseline="0" dirty="0" smtClean="0"/>
              <a:t> TCN)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3B911-4046-463C-BB39-42758CF230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38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Approachable!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3B911-4046-463C-BB39-42758CF230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26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3B911-4046-463C-BB39-42758CF230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15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Interview with visiting researchers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3B911-4046-463C-BB39-42758CF230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56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1200" dirty="0" smtClean="0"/>
          </a:p>
          <a:p>
            <a:pPr>
              <a:lnSpc>
                <a:spcPct val="90000"/>
              </a:lnSpc>
            </a:pPr>
            <a:r>
              <a:rPr lang="en-US" sz="1200" dirty="0" smtClean="0"/>
              <a:t>Teacher workshop will explore potential uses in classroom, refine toolset, and create sample activities.</a:t>
            </a:r>
          </a:p>
          <a:p>
            <a:pPr>
              <a:lnSpc>
                <a:spcPct val="90000"/>
              </a:lnSpc>
            </a:pPr>
            <a:r>
              <a:rPr lang="en-US" sz="1200" dirty="0" smtClean="0"/>
              <a:t>EVOLUTIONS after-school students will work with YPM staff to test and ground-truth activities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3B911-4046-463C-BB39-42758CF2307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38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3B911-4046-463C-BB39-42758CF2307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87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065674-28CF-4163-9FAD-D4196B83A3B3}" type="slidenum">
              <a:rPr lang="en-US"/>
              <a:pPr/>
              <a:t>3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example, the idea of high value objects like a dinosaur skeleton that can be both displayed and </a:t>
            </a:r>
            <a:r>
              <a:rPr lang="en-US" dirty="0" smtClean="0"/>
              <a:t>studied</a:t>
            </a:r>
          </a:p>
          <a:p>
            <a:endParaRPr lang="en-US" dirty="0" smtClean="0"/>
          </a:p>
          <a:p>
            <a:r>
              <a:rPr lang="en-US" sz="1200" b="1" dirty="0" smtClean="0"/>
              <a:t>How good are we at </a:t>
            </a:r>
            <a:r>
              <a:rPr lang="en-US" sz="1200" b="1" dirty="0" smtClean="0">
                <a:solidFill>
                  <a:srgbClr val="FF3300"/>
                </a:solidFill>
              </a:rPr>
              <a:t>conveying</a:t>
            </a:r>
            <a:r>
              <a:rPr lang="en-US" sz="1200" b="1" dirty="0" smtClean="0"/>
              <a:t> this?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804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AEB985-F0A5-4520-9EF8-C867CDC21E55}" type="slidenum">
              <a:rPr lang="en-US"/>
              <a:pPr/>
              <a:t>4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good are we at conveying collections to our</a:t>
            </a:r>
            <a:r>
              <a:rPr lang="en-US" baseline="0" dirty="0" smtClean="0"/>
              <a:t> visitor public and to the public in general?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can take a limited number of people on behind the scene tours, </a:t>
            </a:r>
          </a:p>
          <a:p>
            <a:r>
              <a:rPr lang="en-US" baseline="0" dirty="0" smtClean="0"/>
              <a:t>but how many know the breadth of our function and purpose?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178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Kissel</a:t>
            </a:r>
            <a:r>
              <a:rPr lang="en-US" baseline="0" dirty="0" smtClean="0"/>
              <a:t> designed and had a YPM intern administer survey to visitors in August 2014 (prelim study N=57)</a:t>
            </a:r>
          </a:p>
          <a:p>
            <a:r>
              <a:rPr lang="en-US" baseline="0" dirty="0" smtClean="0"/>
              <a:t>ADVANCING SCIENCE!!!!?!?!??!! 0.0%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3B911-4046-463C-BB39-42758CF230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60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B4F08A-4AC5-4A6E-97D8-CD7AFC3E221E}" type="slidenum">
              <a:rPr lang="en-US"/>
              <a:pPr/>
              <a:t>8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000" dirty="0" smtClean="0"/>
              <a:t>limits </a:t>
            </a:r>
            <a:r>
              <a:rPr lang="en-US" sz="1000" dirty="0"/>
              <a:t>to the number of students that can have hands-on experience with the </a:t>
            </a:r>
            <a:r>
              <a:rPr lang="en-US" sz="1000" dirty="0" smtClean="0"/>
              <a:t>collections (city)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toolkit that can be used to extract and manipulate the data in the classroom.</a:t>
            </a:r>
          </a:p>
          <a:p>
            <a:pPr>
              <a:lnSpc>
                <a:spcPct val="90000"/>
              </a:lnSpc>
            </a:pPr>
            <a:endParaRPr lang="en-US" sz="1000" dirty="0" smtClean="0"/>
          </a:p>
          <a:p>
            <a:pPr>
              <a:lnSpc>
                <a:spcPct val="90000"/>
              </a:lnSpc>
            </a:pPr>
            <a:r>
              <a:rPr lang="en-US" sz="1000" dirty="0" smtClean="0"/>
              <a:t>real-time </a:t>
            </a:r>
            <a:r>
              <a:rPr lang="en-US" sz="1000" dirty="0"/>
              <a:t>access to the same data that researchers use, and being able to use it to ask the same questions that they do.</a:t>
            </a:r>
          </a:p>
          <a:p>
            <a:pPr>
              <a:lnSpc>
                <a:spcPct val="90000"/>
              </a:lnSpc>
            </a:pPr>
            <a:r>
              <a:rPr lang="en-US" sz="1000" dirty="0"/>
              <a:t>What does the changing distribution of that species tell us about the changing climate?</a:t>
            </a:r>
          </a:p>
          <a:p>
            <a:pPr>
              <a:lnSpc>
                <a:spcPct val="90000"/>
              </a:lnSpc>
            </a:pPr>
            <a:r>
              <a:rPr lang="en-US" sz="1000" dirty="0"/>
              <a:t>What is the relationship between an animal and the plants that it feeds on? Why might they be different?</a:t>
            </a:r>
          </a:p>
          <a:p>
            <a:pPr>
              <a:lnSpc>
                <a:spcPct val="90000"/>
              </a:lnSpc>
            </a:pPr>
            <a:r>
              <a:rPr lang="en-US" sz="1000" dirty="0"/>
              <a:t>How can fossils show the changing positions of the continents over time?</a:t>
            </a:r>
          </a:p>
          <a:p>
            <a:pPr>
              <a:lnSpc>
                <a:spcPct val="90000"/>
              </a:lnSpc>
            </a:pPr>
            <a:r>
              <a:rPr lang="en-US" sz="1000" dirty="0"/>
              <a:t>The data are there in museum collections and more and more of these data are becoming accessible on-line because of the global digitization efforts</a:t>
            </a:r>
            <a:r>
              <a:rPr lang="en-US" sz="1000" dirty="0" smtClean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53028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$2.3M – digitization</a:t>
            </a:r>
            <a:r>
              <a:rPr lang="en-US" baseline="0" dirty="0" smtClean="0"/>
              <a:t> grant from NSF</a:t>
            </a:r>
          </a:p>
          <a:p>
            <a:r>
              <a:rPr lang="en-US" baseline="0" dirty="0" smtClean="0"/>
              <a:t>4 year project 2013-2017</a:t>
            </a:r>
          </a:p>
          <a:p>
            <a:r>
              <a:rPr lang="en-US" baseline="0" dirty="0" smtClean="0"/>
              <a:t>TCN Thematic Collections Network – ADBC advancing digitization of biological collections</a:t>
            </a:r>
          </a:p>
          <a:p>
            <a:r>
              <a:rPr lang="en-US" baseline="0" dirty="0" smtClean="0"/>
              <a:t>Some of these slides are from the PIs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6971F-73CA-9848-82CE-E06B943C59C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890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PRODUCT: </a:t>
            </a:r>
            <a:r>
              <a:rPr lang="en-US" dirty="0" err="1" smtClean="0"/>
              <a:t>idigpaleo</a:t>
            </a:r>
            <a:endParaRPr lang="en-US" dirty="0" smtClean="0"/>
          </a:p>
          <a:p>
            <a:r>
              <a:rPr lang="en-US" dirty="0" smtClean="0"/>
              <a:t>Collaborate </a:t>
            </a:r>
            <a:r>
              <a:rPr lang="en-US" dirty="0" err="1" smtClean="0"/>
              <a:t>infrastrutures</a:t>
            </a:r>
            <a:r>
              <a:rPr lang="en-US" baseline="0" dirty="0" smtClean="0"/>
              <a:t> for answering BIG PICTURE questions – esp. biodiversity through time and climate change</a:t>
            </a:r>
          </a:p>
          <a:p>
            <a:r>
              <a:rPr lang="en-US" baseline="0" dirty="0" smtClean="0"/>
              <a:t>You will be able to :</a:t>
            </a:r>
          </a:p>
          <a:p>
            <a:r>
              <a:rPr lang="en-US" baseline="0" dirty="0" smtClean="0"/>
              <a:t>-query for insect groups</a:t>
            </a:r>
          </a:p>
          <a:p>
            <a:r>
              <a:rPr lang="en-US" baseline="0" dirty="0" smtClean="0"/>
              <a:t>-update taxonomic determinations (vetted by museum)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-assemble groups of photos (i.e. before you go out collecting in a certain area, you can make a faunal list with images)</a:t>
            </a:r>
            <a:endParaRPr lang="en-US" dirty="0" smtClean="0"/>
          </a:p>
          <a:p>
            <a:r>
              <a:rPr lang="en-US" baseline="0" dirty="0" smtClean="0"/>
              <a:t>-connect to social media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6971F-73CA-9848-82CE-E06B943C59C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26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4EE74E-31E6-41BC-8EBA-C20AD1D3EA6D}" type="slidenum">
              <a:rPr lang="en-US"/>
              <a:pPr/>
              <a:t>12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800" dirty="0"/>
              <a:t>One way to expose students to the collections is to have them work with the collections themselves…</a:t>
            </a:r>
          </a:p>
          <a:p>
            <a:pPr>
              <a:lnSpc>
                <a:spcPct val="80000"/>
              </a:lnSpc>
            </a:pPr>
            <a:r>
              <a:rPr lang="en-US" sz="800" dirty="0"/>
              <a:t>We do this through YPM’s after school program for high school students, EVOLUTIONS ("</a:t>
            </a:r>
            <a:r>
              <a:rPr lang="en-US" sz="800" dirty="0" err="1"/>
              <a:t>EVOking</a:t>
            </a:r>
            <a:r>
              <a:rPr lang="en-US" sz="800" dirty="0"/>
              <a:t> Learning and Understanding Through Investigations Of the Natural Sciences")</a:t>
            </a:r>
          </a:p>
          <a:p>
            <a:pPr>
              <a:lnSpc>
                <a:spcPct val="80000"/>
              </a:lnSpc>
            </a:pPr>
            <a:r>
              <a:rPr lang="en-US" sz="800" dirty="0"/>
              <a:t>EVOLUTIONS engages high school students in a curriculum that focuses on:</a:t>
            </a:r>
          </a:p>
          <a:p>
            <a:pPr>
              <a:lnSpc>
                <a:spcPct val="80000"/>
              </a:lnSpc>
            </a:pPr>
            <a:r>
              <a:rPr lang="en-US" sz="800" dirty="0"/>
              <a:t>Development of transferable skills, enhancing scientific literacy </a:t>
            </a:r>
          </a:p>
          <a:p>
            <a:pPr>
              <a:lnSpc>
                <a:spcPct val="80000"/>
              </a:lnSpc>
            </a:pPr>
            <a:r>
              <a:rPr lang="en-US" sz="800" dirty="0"/>
              <a:t>Making clear connections between secondary education and STEM (science, technology, engineering, and mathematics) careers </a:t>
            </a:r>
          </a:p>
          <a:p>
            <a:pPr>
              <a:lnSpc>
                <a:spcPct val="80000"/>
              </a:lnSpc>
            </a:pPr>
            <a:r>
              <a:rPr lang="en-US" sz="800" dirty="0"/>
              <a:t>Empowering students through </a:t>
            </a:r>
            <a:r>
              <a:rPr lang="en-US" sz="800" b="1" dirty="0"/>
              <a:t>hands-on science experiences</a:t>
            </a:r>
            <a:r>
              <a:rPr lang="en-US" sz="800" dirty="0"/>
              <a:t>, and </a:t>
            </a:r>
            <a:r>
              <a:rPr lang="en-US" sz="800" b="1" dirty="0"/>
              <a:t>reshaping student perceptions of what it means to be a scientist and do </a:t>
            </a:r>
            <a:r>
              <a:rPr lang="en-US" sz="800" b="1" dirty="0" smtClean="0"/>
              <a:t>science</a:t>
            </a:r>
          </a:p>
          <a:p>
            <a:pPr>
              <a:lnSpc>
                <a:spcPct val="80000"/>
              </a:lnSpc>
            </a:pPr>
            <a:endParaRPr lang="en-US" sz="800" dirty="0" smtClean="0"/>
          </a:p>
          <a:p>
            <a:pPr>
              <a:lnSpc>
                <a:spcPct val="80000"/>
              </a:lnSpc>
            </a:pPr>
            <a:r>
              <a:rPr lang="en-US" sz="800" dirty="0" smtClean="0"/>
              <a:t>Interns – One</a:t>
            </a:r>
            <a:r>
              <a:rPr lang="en-US" sz="800" baseline="0" dirty="0" smtClean="0"/>
              <a:t> year in collections - </a:t>
            </a:r>
            <a:r>
              <a:rPr lang="en-US" sz="800" dirty="0" smtClean="0"/>
              <a:t>digitization</a:t>
            </a:r>
            <a:r>
              <a:rPr lang="en-US" sz="800" baseline="0" dirty="0" smtClean="0"/>
              <a:t> and museum curation, develop </a:t>
            </a:r>
            <a:r>
              <a:rPr lang="en-US" sz="800" b="1" baseline="0" dirty="0" smtClean="0"/>
              <a:t>kiosk as a final product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1511969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/>
              <a:t>SIMPLE criteria for identification to higher taxon level </a:t>
            </a:r>
          </a:p>
          <a:p>
            <a:pPr marL="45720" indent="0">
              <a:buNone/>
            </a:pPr>
            <a:r>
              <a:rPr lang="en-US" dirty="0" smtClean="0"/>
              <a:t>Lead-in to video tour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3B911-4046-463C-BB39-42758CF230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89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516625"/>
            <a:ext cx="97536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166530"/>
            <a:ext cx="97536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D661-1836-44F7-8FAF-35E8F866ECD3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10/31/2014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8079A4-7AA8-4A4F-87E2-7781EC5097D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74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B357-51B9-47D2-A71D-0D06CB03185D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10/31/2014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06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E79E8-40C6-4990-A234-BA1B12BE0F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18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B357-51B9-47D2-A71D-0D06CB03185D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10/31/2014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78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E79E8-40C6-4990-A234-BA1B12BE0F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56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30C5BCB-3299-4FE0-BE75-403C240931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78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0F757D-1F1C-48C7-A780-30CCB3F2E3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07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B357-51B9-47D2-A71D-0D06CB03185D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10/31/2014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973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47024" y="573807"/>
            <a:ext cx="114981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25892" y="573807"/>
            <a:ext cx="76809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769834"/>
            <a:ext cx="97536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defTabSz="914400"/>
            <a:fld id="{DA47DADC-55EA-4839-91C8-5BCC0EC06F5C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 defTabSz="914400"/>
              <a:t>10/31/2014</a:t>
            </a:fld>
            <a:endParaRPr lang="en-US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914400"/>
            <a:fld id="{CE8079A4-7AA8-4A4F-87E2-7781EC5097DD}" type="slidenum">
              <a:rPr lang="en-US" smtClean="0">
                <a:solidFill>
                  <a:prstClr val="white"/>
                </a:solidFill>
              </a:rPr>
              <a:pPr defTabSz="9144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507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1" r:id="rId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47024" y="573807"/>
            <a:ext cx="114981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25892" y="573807"/>
            <a:ext cx="76809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769834"/>
            <a:ext cx="97536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defTabSz="914400"/>
            <a:fld id="{DA47DADC-55EA-4839-91C8-5BCC0EC06F5C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 defTabSz="914400"/>
              <a:t>10/31/2014</a:t>
            </a:fld>
            <a:endParaRPr lang="en-US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914400"/>
            <a:fld id="{CE8079A4-7AA8-4A4F-87E2-7781EC5097DD}" type="slidenum">
              <a:rPr lang="en-US" smtClean="0">
                <a:solidFill>
                  <a:prstClr val="white"/>
                </a:solidFill>
              </a:rPr>
              <a:pPr defTabSz="9144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51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9" r:id="rId1"/>
    <p:sldLayoutId id="2147483950" r:id="rId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47024" y="573807"/>
            <a:ext cx="114981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25892" y="573807"/>
            <a:ext cx="76809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769834"/>
            <a:ext cx="97536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defTabSz="914400"/>
            <a:fld id="{DA47DADC-55EA-4839-91C8-5BCC0EC06F5C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 defTabSz="914400"/>
              <a:t>10/31/2014</a:t>
            </a:fld>
            <a:endParaRPr lang="en-US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914400"/>
            <a:fld id="{CE8079A4-7AA8-4A4F-87E2-7781EC5097DD}" type="slidenum">
              <a:rPr lang="en-US" smtClean="0">
                <a:solidFill>
                  <a:prstClr val="white"/>
                </a:solidFill>
              </a:rPr>
              <a:pPr defTabSz="9144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931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42" r:id="rId2"/>
    <p:sldLayoutId id="2147483945" r:id="rId3"/>
    <p:sldLayoutId id="2147483949" r:id="rId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47024" y="573807"/>
            <a:ext cx="114981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25892" y="573807"/>
            <a:ext cx="76809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769834"/>
            <a:ext cx="97536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defTabSz="914400"/>
            <a:fld id="{DA47DADC-55EA-4839-91C8-5BCC0EC06F5C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 defTabSz="914400"/>
              <a:t>10/31/2014</a:t>
            </a:fld>
            <a:endParaRPr lang="en-US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914400"/>
            <a:fld id="{CE8079A4-7AA8-4A4F-87E2-7781EC5097DD}" type="slidenum">
              <a:rPr lang="en-US" smtClean="0">
                <a:solidFill>
                  <a:prstClr val="white"/>
                </a:solidFill>
              </a:rPr>
              <a:pPr defTabSz="9144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32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9" r:id="rId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1626" y="874420"/>
            <a:ext cx="8377309" cy="115409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/>
              <a:t>Collections in the Classroom</a:t>
            </a:r>
            <a:br>
              <a:rPr lang="en-US" b="1" i="1" dirty="0"/>
            </a:br>
            <a:r>
              <a:rPr lang="en-US" sz="3100" b="1" i="1" dirty="0"/>
              <a:t>Promoting the wider use of </a:t>
            </a:r>
            <a:r>
              <a:rPr lang="en-US" sz="3100" b="1" i="1" dirty="0" smtClean="0"/>
              <a:t/>
            </a:r>
            <a:br>
              <a:rPr lang="en-US" sz="3100" b="1" i="1" dirty="0" smtClean="0"/>
            </a:br>
            <a:r>
              <a:rPr lang="en-US" sz="3100" b="1" i="1" dirty="0" smtClean="0"/>
              <a:t>paleontological </a:t>
            </a:r>
            <a:r>
              <a:rPr lang="en-US" sz="3100" b="1" i="1" dirty="0"/>
              <a:t>collections data</a:t>
            </a:r>
            <a:endParaRPr lang="en-US" sz="31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2881957"/>
            <a:ext cx="3377219" cy="3774935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771900" y="3931224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b="1" dirty="0" smtClean="0">
                <a:solidFill>
                  <a:schemeClr val="tx2"/>
                </a:solidFill>
              </a:rPr>
              <a:t>Derek Briggs, Susan Butts, Richard Kissel, and Chris Norris</a:t>
            </a:r>
          </a:p>
          <a:p>
            <a:pPr marL="45720" indent="0" algn="ctr">
              <a:buNone/>
            </a:pPr>
            <a:r>
              <a:rPr lang="en-US" b="1" dirty="0" smtClean="0"/>
              <a:t>Yale Peabody Museum of Natural History</a:t>
            </a:r>
          </a:p>
          <a:p>
            <a:pPr marL="45720" indent="0" algn="ctr">
              <a:buNone/>
            </a:pPr>
            <a:endParaRPr lang="en-US" b="1" dirty="0"/>
          </a:p>
          <a:p>
            <a:pPr marL="45720" indent="0" algn="ctr">
              <a:buNone/>
            </a:pPr>
            <a:r>
              <a:rPr lang="en-US" b="1" dirty="0" smtClean="0">
                <a:solidFill>
                  <a:schemeClr val="tx2"/>
                </a:solidFill>
              </a:rPr>
              <a:t>Dena Smith and Talia Karim</a:t>
            </a:r>
          </a:p>
          <a:p>
            <a:pPr marL="45720" indent="0" algn="ctr">
              <a:buNone/>
            </a:pPr>
            <a:r>
              <a:rPr lang="en-US" b="1" dirty="0" smtClean="0"/>
              <a:t>University of Colorado Museum of Natural History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558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0225" y="272290"/>
            <a:ext cx="7315200" cy="92550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Fossil Insect Collaborative TCN</a:t>
            </a:r>
            <a:endParaRPr lang="en-US" sz="3600" dirty="0"/>
          </a:p>
        </p:txBody>
      </p:sp>
      <p:pic>
        <p:nvPicPr>
          <p:cNvPr id="4" name="Picture 3" descr="Copal spider 50mm 1-2 comp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819" y="1940086"/>
            <a:ext cx="4350816" cy="27484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18818" y="1953188"/>
            <a:ext cx="543149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200" b="1" dirty="0">
                <a:solidFill>
                  <a:prstClr val="white"/>
                </a:solidFill>
              </a:rPr>
              <a:t>TCN:  Fossil Insect Collaborative: A Deep-Time Approach to Studying Diversification and Response </a:t>
            </a:r>
          </a:p>
          <a:p>
            <a:pPr defTabSz="914400">
              <a:defRPr/>
            </a:pPr>
            <a:r>
              <a:rPr lang="en-US" sz="2200" b="1" dirty="0">
                <a:solidFill>
                  <a:prstClr val="white"/>
                </a:solidFill>
              </a:rPr>
              <a:t>to Environmental Change</a:t>
            </a:r>
          </a:p>
          <a:p>
            <a:pPr defTabSz="914400">
              <a:defRPr/>
            </a:pPr>
            <a:endParaRPr lang="en-US" sz="2200" b="1" dirty="0">
              <a:solidFill>
                <a:prstClr val="white"/>
              </a:solidFill>
            </a:endParaRPr>
          </a:p>
          <a:p>
            <a:pPr marL="285750" indent="-285750" defTabSz="914400">
              <a:buClr>
                <a:srgbClr val="D2610C"/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prstClr val="white"/>
                </a:solidFill>
              </a:rPr>
              <a:t>Lead: University of Colorado Museum of Natural History - Smith and Karim</a:t>
            </a:r>
          </a:p>
          <a:p>
            <a:pPr marL="285750" indent="-285750" defTabSz="914400">
              <a:buClr>
                <a:srgbClr val="D2610C"/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prstClr val="white"/>
                </a:solidFill>
              </a:rPr>
              <a:t>YPM: Butts and Norris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640" y="5016902"/>
            <a:ext cx="17811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96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idx="1"/>
          </p:nvPr>
        </p:nvSpPr>
        <p:spPr>
          <a:xfrm>
            <a:off x="3904691" y="1860840"/>
            <a:ext cx="7438187" cy="353952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aggregate specimen data and images from collaborators and then to serve these data to </a:t>
            </a:r>
            <a:r>
              <a:rPr lang="en-US" sz="2400" dirty="0" err="1"/>
              <a:t>iDigBio</a:t>
            </a:r>
            <a:r>
              <a:rPr lang="en-US" sz="2400" dirty="0"/>
              <a:t> (national hub</a:t>
            </a:r>
            <a:r>
              <a:rPr lang="en-US" sz="2400" dirty="0" smtClean="0"/>
              <a:t>)</a:t>
            </a: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educational resources for fossil </a:t>
            </a:r>
            <a:r>
              <a:rPr lang="en-US" sz="2400" dirty="0" smtClean="0"/>
              <a:t>insects</a:t>
            </a: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central resource to interact with bio and geo </a:t>
            </a:r>
            <a:r>
              <a:rPr lang="en-US" sz="2400" dirty="0" err="1"/>
              <a:t>cyberinfrastructure</a:t>
            </a:r>
            <a:r>
              <a:rPr lang="en-US" sz="2400" dirty="0"/>
              <a:t> </a:t>
            </a:r>
            <a:r>
              <a:rPr lang="en-US" sz="2400" dirty="0" smtClean="0"/>
              <a:t>initiatives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High school student involvement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" indent="0">
              <a:buNone/>
            </a:pP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45" y="2691954"/>
            <a:ext cx="2067388" cy="664518"/>
          </a:xfrm>
          <a:prstGeom prst="rect">
            <a:avLst/>
          </a:prstGeom>
        </p:spPr>
      </p:pic>
      <p:pic>
        <p:nvPicPr>
          <p:cNvPr id="12" name="Picture 7" descr="iD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822180"/>
            <a:ext cx="7203238" cy="203582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650600" y="281915"/>
            <a:ext cx="7315200" cy="9255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Fossil Insect Collaborative TCN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3968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IMG_06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812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IMG_06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12976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 descr="EVOlogo2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492" y="1867240"/>
            <a:ext cx="3859108" cy="131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762019" y="311246"/>
            <a:ext cx="7315200" cy="9255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EVOLUTIONS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46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1916" y="83976"/>
            <a:ext cx="2724778" cy="1154097"/>
          </a:xfrm>
        </p:spPr>
        <p:txBody>
          <a:bodyPr/>
          <a:lstStyle/>
          <a:p>
            <a:r>
              <a:rPr lang="en-US" dirty="0" smtClean="0"/>
              <a:t>EVO kiosk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281" y="1600201"/>
            <a:ext cx="2556242" cy="448646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SciCORPS</a:t>
            </a:r>
            <a:r>
              <a:rPr lang="en-US" dirty="0" smtClean="0"/>
              <a:t> Interpreters</a:t>
            </a:r>
          </a:p>
          <a:p>
            <a:pPr marL="45720" indent="0">
              <a:buNone/>
            </a:pPr>
            <a:r>
              <a:rPr lang="en-US" dirty="0" smtClean="0"/>
              <a:t>*</a:t>
            </a:r>
            <a:r>
              <a:rPr lang="en-US" dirty="0"/>
              <a:t>Do you want to look at/touch some real fossils?</a:t>
            </a:r>
          </a:p>
          <a:p>
            <a:pPr marL="45720" indent="0">
              <a:buNone/>
            </a:pPr>
            <a:r>
              <a:rPr lang="en-US" dirty="0"/>
              <a:t>*Do you know what type of fossil animal it is?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Ordovician assemblage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91"/>
          <a:stretch/>
        </p:blipFill>
        <p:spPr>
          <a:xfrm>
            <a:off x="6050280" y="4109085"/>
            <a:ext cx="1996440" cy="1529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29"/>
          <a:stretch/>
        </p:blipFill>
        <p:spPr>
          <a:xfrm>
            <a:off x="8839200" y="4190841"/>
            <a:ext cx="1630973" cy="134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1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3699" y="1511300"/>
            <a:ext cx="6934201" cy="50419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611916" y="83976"/>
            <a:ext cx="2724778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EVO kiosk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84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t="1685" r="1277" b="1557"/>
          <a:stretch/>
        </p:blipFill>
        <p:spPr>
          <a:xfrm>
            <a:off x="2696547" y="1315616"/>
            <a:ext cx="7221894" cy="527179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611916" y="83976"/>
            <a:ext cx="2724778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EVO kiosk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90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611916" y="83976"/>
            <a:ext cx="2724778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EVO kiosk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12" y="1262062"/>
            <a:ext cx="7648575" cy="4333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00286" y="6057074"/>
            <a:ext cx="5320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Watch the video:</a:t>
            </a:r>
          </a:p>
          <a:p>
            <a:r>
              <a:rPr lang="en-US" dirty="0"/>
              <a:t>https://www.youtube.com/watch?v=DhMHht-Cemk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28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5394" y="1600201"/>
            <a:ext cx="3637005" cy="4525963"/>
          </a:xfrm>
        </p:spPr>
        <p:txBody>
          <a:bodyPr/>
          <a:lstStyle/>
          <a:p>
            <a:r>
              <a:rPr lang="en-US" dirty="0"/>
              <a:t>Introduction: The </a:t>
            </a:r>
            <a:r>
              <a:rPr lang="en-US" dirty="0" smtClean="0"/>
              <a:t>Ordovician</a:t>
            </a:r>
            <a:endParaRPr lang="en-US" dirty="0"/>
          </a:p>
          <a:p>
            <a:r>
              <a:rPr lang="en-US" dirty="0"/>
              <a:t>Collecting </a:t>
            </a:r>
          </a:p>
          <a:p>
            <a:r>
              <a:rPr lang="en-US" dirty="0"/>
              <a:t>Digitization </a:t>
            </a:r>
            <a:endParaRPr lang="en-US" dirty="0" smtClean="0"/>
          </a:p>
          <a:p>
            <a:r>
              <a:rPr lang="en-US" dirty="0" smtClean="0"/>
              <a:t>Identification </a:t>
            </a:r>
          </a:p>
          <a:p>
            <a:r>
              <a:rPr lang="en-US" dirty="0" smtClean="0"/>
              <a:t>Behind </a:t>
            </a:r>
            <a:r>
              <a:rPr lang="en-US" dirty="0"/>
              <a:t>the Scenes</a:t>
            </a:r>
          </a:p>
          <a:p>
            <a:r>
              <a:rPr lang="en-US" dirty="0"/>
              <a:t>Big </a:t>
            </a:r>
            <a:r>
              <a:rPr lang="en-US" dirty="0" smtClean="0"/>
              <a:t>Ideas</a:t>
            </a:r>
          </a:p>
          <a:p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r>
              <a:rPr lang="en-US" dirty="0" smtClean="0"/>
              <a:t>Available online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996" y="1154097"/>
            <a:ext cx="7530475" cy="548800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611916" y="83976"/>
            <a:ext cx="2724778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EVO kiosk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4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9567" y="1257300"/>
            <a:ext cx="7166919" cy="51943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611916" y="83976"/>
            <a:ext cx="2724778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EVO kiosk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14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11916" y="83976"/>
            <a:ext cx="2724778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EVO kiosk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127" y="1453372"/>
            <a:ext cx="7746261" cy="43884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00285" y="5907782"/>
            <a:ext cx="583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Watch the video:</a:t>
            </a:r>
          </a:p>
          <a:p>
            <a:r>
              <a:rPr lang="en-US" dirty="0"/>
              <a:t>https://www.youtube.com/watch?v=iJUseYmTReU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618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1905000" y="838200"/>
            <a:ext cx="8229600" cy="1905000"/>
          </a:xfrm>
        </p:spPr>
        <p:txBody>
          <a:bodyPr/>
          <a:lstStyle/>
          <a:p>
            <a:r>
              <a:rPr lang="en-US" sz="3200" b="1"/>
              <a:t>Natural history collections enable us to reconstruct Earth’s </a:t>
            </a:r>
            <a:r>
              <a:rPr lang="en-US" sz="3200" b="1">
                <a:solidFill>
                  <a:srgbClr val="FF3300"/>
                </a:solidFill>
              </a:rPr>
              <a:t>past</a:t>
            </a:r>
            <a:r>
              <a:rPr lang="en-US" sz="3200" b="1"/>
              <a:t>, understand the </a:t>
            </a:r>
            <a:r>
              <a:rPr lang="en-US" sz="3200" b="1">
                <a:solidFill>
                  <a:srgbClr val="FF3300"/>
                </a:solidFill>
              </a:rPr>
              <a:t>present</a:t>
            </a:r>
            <a:r>
              <a:rPr lang="en-US" sz="3200" b="1"/>
              <a:t>, and forecast the </a:t>
            </a:r>
            <a:r>
              <a:rPr lang="en-US" sz="3200" b="1">
                <a:solidFill>
                  <a:srgbClr val="FF3300"/>
                </a:solidFill>
              </a:rPr>
              <a:t>future</a:t>
            </a:r>
            <a:endParaRPr lang="en-US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8839201" y="2667000"/>
            <a:ext cx="1300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SPNHC, 2008</a:t>
            </a:r>
          </a:p>
        </p:txBody>
      </p:sp>
      <p:grpSp>
        <p:nvGrpSpPr>
          <p:cNvPr id="5130" name="Group 10"/>
          <p:cNvGrpSpPr>
            <a:grpSpLocks/>
          </p:cNvGrpSpPr>
          <p:nvPr/>
        </p:nvGrpSpPr>
        <p:grpSpPr bwMode="auto">
          <a:xfrm>
            <a:off x="2895600" y="3505200"/>
            <a:ext cx="6477000" cy="2286000"/>
            <a:chOff x="864" y="1584"/>
            <a:chExt cx="4080" cy="1440"/>
          </a:xfrm>
        </p:grpSpPr>
        <p:graphicFrame>
          <p:nvGraphicFramePr>
            <p:cNvPr id="5126" name="Object 6"/>
            <p:cNvGraphicFramePr>
              <a:graphicFrameLocks noChangeAspect="1"/>
            </p:cNvGraphicFramePr>
            <p:nvPr/>
          </p:nvGraphicFramePr>
          <p:xfrm>
            <a:off x="864" y="1632"/>
            <a:ext cx="1140" cy="1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3" name="Image" r:id="rId3" imgW="609498" imgH="734383" progId="Photoshop.Image.12">
                    <p:embed/>
                  </p:oleObj>
                </mc:Choice>
                <mc:Fallback>
                  <p:oleObj name="Image" r:id="rId3" imgW="609498" imgH="734383" progId="Photoshop.Image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1632"/>
                          <a:ext cx="1140" cy="1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128" name="Picture 8" descr="prese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584"/>
              <a:ext cx="1212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9" name="Picture 9" descr="futur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584"/>
              <a:ext cx="1248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2814736" y="5791200"/>
            <a:ext cx="1116013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/>
              <a:t>Image sources:</a:t>
            </a:r>
          </a:p>
          <a:p>
            <a:r>
              <a:rPr lang="en-US" sz="800">
                <a:solidFill>
                  <a:srgbClr val="FF3300"/>
                </a:solidFill>
              </a:rPr>
              <a:t>National Geographic</a:t>
            </a:r>
          </a:p>
          <a:p>
            <a:r>
              <a:rPr lang="en-US" sz="800">
                <a:solidFill>
                  <a:srgbClr val="FF3300"/>
                </a:solidFill>
              </a:rPr>
              <a:t>www.causecast.com</a:t>
            </a:r>
          </a:p>
          <a:p>
            <a:r>
              <a:rPr lang="en-US" sz="800">
                <a:solidFill>
                  <a:srgbClr val="FF3300"/>
                </a:solidFill>
              </a:rPr>
              <a:t>wunc.org</a:t>
            </a:r>
          </a:p>
          <a:p>
            <a:endParaRPr lang="en-US" sz="8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399" y="1460500"/>
            <a:ext cx="7275383" cy="5283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611916" y="83976"/>
            <a:ext cx="2724778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EVO kiosk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39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5880" y="1600200"/>
            <a:ext cx="6309360" cy="4525963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en-US" dirty="0" smtClean="0"/>
              <a:t>Kristie M.</a:t>
            </a:r>
            <a:endParaRPr lang="en-US" dirty="0"/>
          </a:p>
          <a:p>
            <a:pPr marL="45720" indent="0">
              <a:buNone/>
            </a:pPr>
            <a:r>
              <a:rPr lang="en-US" dirty="0" smtClean="0"/>
              <a:t>Junior, Metropolitan Business School</a:t>
            </a:r>
            <a:endParaRPr lang="en-US" dirty="0"/>
          </a:p>
          <a:p>
            <a:pPr marL="45720" indent="0">
              <a:buNone/>
            </a:pPr>
            <a:r>
              <a:rPr lang="en-US" dirty="0"/>
              <a:t>Intern, development, text, host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r>
              <a:rPr lang="en-US" dirty="0" err="1" smtClean="0"/>
              <a:t>Kaussar</a:t>
            </a:r>
            <a:r>
              <a:rPr lang="en-US" dirty="0" smtClean="0"/>
              <a:t> R.</a:t>
            </a:r>
          </a:p>
          <a:p>
            <a:pPr marL="45720" indent="0">
              <a:buNone/>
            </a:pPr>
            <a:r>
              <a:rPr lang="en-US" dirty="0" smtClean="0"/>
              <a:t>Senior, West Haven High (now Mount Holyoke)</a:t>
            </a:r>
          </a:p>
          <a:p>
            <a:pPr marL="45720" indent="0">
              <a:buNone/>
            </a:pPr>
            <a:r>
              <a:rPr lang="en-US" dirty="0" smtClean="0"/>
              <a:t>Intern, development, text, host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r>
              <a:rPr lang="en-US" dirty="0" smtClean="0">
                <a:solidFill>
                  <a:srgbClr val="FF8600"/>
                </a:solidFill>
              </a:rPr>
              <a:t>Shawn D.</a:t>
            </a:r>
          </a:p>
          <a:p>
            <a:pPr marL="45720" indent="0">
              <a:buNone/>
            </a:pPr>
            <a:r>
              <a:rPr lang="en-US" dirty="0" smtClean="0"/>
              <a:t>Senior, Metropolitan Business School</a:t>
            </a:r>
          </a:p>
          <a:p>
            <a:pPr marL="45720" indent="0">
              <a:buNone/>
            </a:pPr>
            <a:r>
              <a:rPr lang="en-US" dirty="0" smtClean="0"/>
              <a:t>Programmer</a:t>
            </a:r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r>
              <a:rPr lang="en-US" dirty="0" smtClean="0"/>
              <a:t>TBD</a:t>
            </a:r>
            <a:endParaRPr lang="en-US" dirty="0"/>
          </a:p>
          <a:p>
            <a:pPr marL="45720" indent="0">
              <a:buNone/>
            </a:pPr>
            <a:r>
              <a:rPr lang="en-US" dirty="0" smtClean="0"/>
              <a:t>Interpretation developer</a:t>
            </a:r>
          </a:p>
          <a:p>
            <a:pPr marL="45720" indent="0">
              <a:buNone/>
            </a:pPr>
            <a:r>
              <a:rPr lang="en-US" dirty="0" err="1" smtClean="0"/>
              <a:t>Sci</a:t>
            </a:r>
            <a:r>
              <a:rPr lang="en-US" dirty="0" smtClean="0"/>
              <a:t> CORPS interpreters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64" y="1600200"/>
            <a:ext cx="3394472" cy="4525963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611916" y="83976"/>
            <a:ext cx="2724778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EVO kiosk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92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DP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7759" y="554321"/>
            <a:ext cx="9907211" cy="28000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1706880" y="3623253"/>
            <a:ext cx="7971124" cy="2796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600" dirty="0" smtClean="0"/>
              <a:t>Teacher </a:t>
            </a:r>
            <a:r>
              <a:rPr lang="en-US" sz="2600" dirty="0"/>
              <a:t>workshop</a:t>
            </a:r>
          </a:p>
          <a:p>
            <a:pPr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600" dirty="0"/>
              <a:t>EVO </a:t>
            </a:r>
            <a:r>
              <a:rPr lang="en-US" sz="2600" dirty="0" smtClean="0"/>
              <a:t>interns</a:t>
            </a:r>
          </a:p>
          <a:p>
            <a:pPr marL="18288" indent="0">
              <a:buNone/>
            </a:pPr>
            <a:endParaRPr lang="en-US" sz="2600" dirty="0"/>
          </a:p>
          <a:p>
            <a:pPr marL="18288" indent="0" algn="ctr">
              <a:buNone/>
            </a:pPr>
            <a:r>
              <a:rPr lang="en-US" sz="2600" dirty="0"/>
              <a:t>~94,323 specimen records</a:t>
            </a:r>
          </a:p>
          <a:p>
            <a:pPr marL="18288" indent="0" algn="ctr">
              <a:buNone/>
            </a:pPr>
            <a:r>
              <a:rPr lang="en-US" sz="2600" dirty="0"/>
              <a:t>~10,500 digital images</a:t>
            </a:r>
          </a:p>
          <a:p>
            <a:pPr marL="18288" indent="0" algn="ctr">
              <a:buNone/>
            </a:pPr>
            <a:endParaRPr lang="en-US" sz="2600" dirty="0"/>
          </a:p>
          <a:p>
            <a:pPr marL="18288" indent="0" algn="ctr">
              <a:buNone/>
            </a:pPr>
            <a:r>
              <a:rPr lang="en-US" sz="2600" dirty="0" smtClean="0"/>
              <a:t>Ultimately: 500,000 digitized specimens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48555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arch_resul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6085" y="206664"/>
            <a:ext cx="7469245" cy="634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8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368" y="621249"/>
            <a:ext cx="7940874" cy="557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7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lec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238" y="745713"/>
            <a:ext cx="8322818" cy="531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3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ghtbo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438" y="398062"/>
            <a:ext cx="7640180" cy="601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5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82716"/>
            <a:ext cx="9753600" cy="1154097"/>
          </a:xfrm>
        </p:spPr>
        <p:txBody>
          <a:bodyPr/>
          <a:lstStyle/>
          <a:p>
            <a:r>
              <a:rPr lang="en-US" b="1" dirty="0" smtClean="0"/>
              <a:t>Work on TCN/PEN allows students</a:t>
            </a:r>
            <a:endParaRPr lang="en-US" b="1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236434"/>
            <a:ext cx="9753600" cy="3539527"/>
          </a:xfrm>
        </p:spPr>
        <p:txBody>
          <a:bodyPr>
            <a:normAutofit/>
          </a:bodyPr>
          <a:lstStyle/>
          <a:p>
            <a:r>
              <a:rPr lang="en-US" sz="2800" dirty="0"/>
              <a:t>T</a:t>
            </a:r>
            <a:r>
              <a:rPr lang="en-US" sz="2800" dirty="0" smtClean="0"/>
              <a:t>o </a:t>
            </a:r>
            <a:r>
              <a:rPr lang="en-US" sz="2800" dirty="0"/>
              <a:t>gain an understanding of the </a:t>
            </a:r>
            <a:r>
              <a:rPr lang="en-US" sz="2800" dirty="0">
                <a:solidFill>
                  <a:srgbClr val="FF3300"/>
                </a:solidFill>
              </a:rPr>
              <a:t>size and scope</a:t>
            </a:r>
            <a:r>
              <a:rPr lang="en-US" sz="2800" dirty="0"/>
              <a:t> of museum collections</a:t>
            </a:r>
          </a:p>
          <a:p>
            <a:r>
              <a:rPr lang="en-US" sz="2800" dirty="0" smtClean="0"/>
              <a:t>To </a:t>
            </a:r>
            <a:r>
              <a:rPr lang="en-US" sz="2800" dirty="0"/>
              <a:t>build their own </a:t>
            </a:r>
            <a:r>
              <a:rPr lang="en-US" sz="2800" dirty="0" smtClean="0">
                <a:solidFill>
                  <a:srgbClr val="FF3300"/>
                </a:solidFill>
              </a:rPr>
              <a:t>virtual collections</a:t>
            </a:r>
            <a:r>
              <a:rPr lang="en-US" sz="2800" dirty="0" smtClean="0"/>
              <a:t> </a:t>
            </a:r>
            <a:r>
              <a:rPr lang="en-US" sz="2800" dirty="0"/>
              <a:t>in the classroom</a:t>
            </a:r>
          </a:p>
          <a:p>
            <a:r>
              <a:rPr lang="en-US" sz="2800" dirty="0" smtClean="0"/>
              <a:t>To </a:t>
            </a:r>
            <a:r>
              <a:rPr lang="en-US" sz="2800" dirty="0">
                <a:solidFill>
                  <a:srgbClr val="FF3300"/>
                </a:solidFill>
              </a:rPr>
              <a:t>use data</a:t>
            </a:r>
            <a:r>
              <a:rPr lang="en-US" sz="2800" dirty="0"/>
              <a:t> from those collections to answer </a:t>
            </a:r>
            <a:r>
              <a:rPr lang="en-US" sz="2800" dirty="0" smtClean="0">
                <a:solidFill>
                  <a:srgbClr val="FF3300"/>
                </a:solidFill>
              </a:rPr>
              <a:t>real</a:t>
            </a:r>
            <a:r>
              <a:rPr lang="en-US" sz="2800" dirty="0" smtClean="0"/>
              <a:t> scientific questions</a:t>
            </a:r>
          </a:p>
          <a:p>
            <a:pPr marL="45720" indent="0">
              <a:buNone/>
            </a:pPr>
            <a:endParaRPr lang="en-US" sz="2800" i="1" dirty="0" smtClean="0"/>
          </a:p>
          <a:p>
            <a:pPr marL="45720" indent="0" algn="ctr">
              <a:buNone/>
            </a:pPr>
            <a:r>
              <a:rPr lang="en-US" sz="2800" i="1" dirty="0" smtClean="0"/>
              <a:t>Bring the collection to the </a:t>
            </a:r>
            <a:r>
              <a:rPr lang="en-US" sz="2800" i="1" dirty="0" smtClean="0">
                <a:solidFill>
                  <a:srgbClr val="FF3300"/>
                </a:solidFill>
              </a:rPr>
              <a:t>classroom </a:t>
            </a:r>
            <a:r>
              <a:rPr lang="en-US" sz="2800" i="1" dirty="0" smtClean="0"/>
              <a:t>and the </a:t>
            </a:r>
            <a:r>
              <a:rPr lang="en-US" sz="2800" i="1" dirty="0" smtClean="0">
                <a:solidFill>
                  <a:srgbClr val="F43203"/>
                </a:solidFill>
              </a:rPr>
              <a:t>public</a:t>
            </a:r>
            <a:endParaRPr lang="en-US" sz="2800" i="1" dirty="0">
              <a:solidFill>
                <a:srgbClr val="F4320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1616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Some aspects of what we do are easy to </a:t>
            </a:r>
            <a:r>
              <a:rPr lang="en-US" b="1" dirty="0" smtClean="0"/>
              <a:t>grasp…</a:t>
            </a:r>
            <a:endParaRPr lang="en-US" b="1" dirty="0"/>
          </a:p>
        </p:txBody>
      </p:sp>
      <p:pic>
        <p:nvPicPr>
          <p:cNvPr id="8198" name="Picture 6" descr="Bscan0001_AM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" r="866"/>
          <a:stretch/>
        </p:blipFill>
        <p:spPr bwMode="auto">
          <a:xfrm>
            <a:off x="3200400" y="1735494"/>
            <a:ext cx="5514392" cy="428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116424" y="6019800"/>
            <a:ext cx="1604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/>
              <a:t>Image Source:</a:t>
            </a:r>
          </a:p>
          <a:p>
            <a:r>
              <a:rPr lang="en-US" sz="800">
                <a:solidFill>
                  <a:srgbClr val="FF3300"/>
                </a:solidFill>
              </a:rPr>
              <a:t>Dingus et al, Next of Kin (1996)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5" name="Picture 11" descr="aBotanyAlgae2_staff_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28800"/>
            <a:ext cx="4419600" cy="294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test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71601"/>
            <a:ext cx="3886200" cy="272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9956"/>
            <a:ext cx="9753600" cy="1154097"/>
          </a:xfrm>
        </p:spPr>
        <p:txBody>
          <a:bodyPr/>
          <a:lstStyle/>
          <a:p>
            <a:r>
              <a:rPr lang="en-US" dirty="0"/>
              <a:t>But two of the most critical features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0" y="1981200"/>
            <a:ext cx="1524000" cy="990600"/>
          </a:xfrm>
        </p:spPr>
        <p:txBody>
          <a:bodyPr/>
          <a:lstStyle/>
          <a:p>
            <a:pPr>
              <a:buFontTx/>
              <a:buNone/>
            </a:pPr>
            <a:r>
              <a:rPr lang="en-US" sz="4800" b="1" dirty="0">
                <a:solidFill>
                  <a:schemeClr val="bg1"/>
                </a:solidFill>
              </a:rPr>
              <a:t>Size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7772400" y="1600200"/>
            <a:ext cx="1752600" cy="990600"/>
          </a:xfrm>
        </p:spPr>
        <p:txBody>
          <a:bodyPr/>
          <a:lstStyle/>
          <a:p>
            <a:pPr>
              <a:buFontTx/>
              <a:buNone/>
            </a:pPr>
            <a:r>
              <a:rPr lang="en-US" sz="4800" b="1">
                <a:solidFill>
                  <a:srgbClr val="FF3300"/>
                </a:solidFill>
              </a:rPr>
              <a:t>Data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710543" y="5393094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dirty="0"/>
              <a:t>...are less suited to gallery-based outreach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2133600" y="4799806"/>
            <a:ext cx="900113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800" dirty="0"/>
              <a:t>Image Sources:</a:t>
            </a:r>
          </a:p>
          <a:p>
            <a:r>
              <a:rPr lang="en-US" sz="800" dirty="0">
                <a:solidFill>
                  <a:srgbClr val="FF3300"/>
                </a:solidFill>
              </a:rPr>
              <a:t>NMNH</a:t>
            </a:r>
          </a:p>
          <a:p>
            <a:r>
              <a:rPr lang="en-US" sz="800" dirty="0">
                <a:solidFill>
                  <a:srgbClr val="FF3300"/>
                </a:solidFill>
              </a:rPr>
              <a:t>AMNH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3520" y="1554480"/>
            <a:ext cx="9144000" cy="914400"/>
          </a:xfrm>
          <a:ln>
            <a:noFill/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2400">
                <a:latin typeface="Century Gothic" panose="020B0502020202020204" pitchFamily="34" charset="0"/>
              </a:rPr>
              <a:t>Please select the word that best describes</a:t>
            </a:r>
          </a:p>
          <a:p>
            <a:pPr marL="0" indent="0" algn="ctr">
              <a:buNone/>
              <a:defRPr/>
            </a:pPr>
            <a:r>
              <a:rPr lang="en-US" sz="2400">
                <a:latin typeface="Century Gothic" panose="020B0502020202020204" pitchFamily="34" charset="0"/>
              </a:rPr>
              <a:t>your view of the Museum</a:t>
            </a:r>
            <a:r>
              <a:rPr lang="en-US" altLang="en-US" sz="2400">
                <a:latin typeface="Century Gothic" panose="020B0502020202020204" pitchFamily="34" charset="0"/>
              </a:rPr>
              <a:t>’</a:t>
            </a:r>
            <a:r>
              <a:rPr lang="en-US" sz="2400">
                <a:latin typeface="Century Gothic" panose="020B0502020202020204" pitchFamily="34" charset="0"/>
              </a:rPr>
              <a:t>s role</a:t>
            </a:r>
          </a:p>
        </p:txBody>
      </p:sp>
      <p:pic>
        <p:nvPicPr>
          <p:cNvPr id="6147" name="Picture 7" descr="RoleOfMuseum-PieCh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468880"/>
            <a:ext cx="8602663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8314155" y="638341"/>
            <a:ext cx="4281055" cy="59055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YPM Survey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1" descr="Screen Shot 2014-10-18 at 1.26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27" y="533089"/>
            <a:ext cx="3162300" cy="6108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8314155" y="638341"/>
            <a:ext cx="4281055" cy="59055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YPM Survey</a:t>
            </a:r>
          </a:p>
        </p:txBody>
      </p:sp>
    </p:spTree>
    <p:extLst>
      <p:ext uri="{BB962C8B-B14F-4D97-AF65-F5344CB8AC3E}">
        <p14:creationId xmlns:p14="http://schemas.microsoft.com/office/powerpoint/2010/main" val="13702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37860" y="1670924"/>
            <a:ext cx="4343400" cy="4681616"/>
          </a:xfrm>
        </p:spPr>
        <p:txBody>
          <a:bodyPr/>
          <a:lstStyle/>
          <a:p>
            <a:pPr marL="0" indent="0" algn="r">
              <a:buNone/>
            </a:pPr>
            <a:r>
              <a:rPr lang="en-US" sz="1800" dirty="0">
                <a:latin typeface="+mj-lt"/>
                <a:cs typeface="Arabic Typesetting" panose="03020402040406030203" pitchFamily="66" charset="-78"/>
              </a:rPr>
              <a:t>Actual</a:t>
            </a:r>
            <a:r>
              <a:rPr lang="en-US" sz="1800" dirty="0">
                <a:latin typeface="+mj-lt"/>
              </a:rPr>
              <a:t> Number of Objects on </a:t>
            </a:r>
            <a:r>
              <a:rPr lang="en-US" sz="1800" dirty="0">
                <a:latin typeface="+mj-lt"/>
                <a:cs typeface="Arial" panose="020B0604020202020204" pitchFamily="34" charset="0"/>
              </a:rPr>
              <a:t>Display</a:t>
            </a:r>
          </a:p>
          <a:p>
            <a:pPr marL="0" indent="0" algn="r">
              <a:buNone/>
            </a:pPr>
            <a:endParaRPr lang="en-US" sz="1800" dirty="0">
              <a:latin typeface="+mj-lt"/>
            </a:endParaRPr>
          </a:p>
          <a:p>
            <a:pPr marL="0" indent="0" algn="r">
              <a:buNone/>
            </a:pPr>
            <a:r>
              <a:rPr lang="en-US" sz="1800" dirty="0">
                <a:latin typeface="+mj-lt"/>
              </a:rPr>
              <a:t>5,000</a:t>
            </a:r>
          </a:p>
          <a:p>
            <a:pPr marL="0" indent="0" algn="r">
              <a:buNone/>
            </a:pPr>
            <a:endParaRPr lang="en-US" sz="1800" dirty="0">
              <a:latin typeface="+mj-lt"/>
            </a:endParaRPr>
          </a:p>
          <a:p>
            <a:pPr marL="0" indent="0" algn="r">
              <a:buNone/>
            </a:pPr>
            <a:r>
              <a:rPr lang="en-US" sz="1800" dirty="0">
                <a:latin typeface="+mj-lt"/>
              </a:rPr>
              <a:t>Number of Objects within Collections</a:t>
            </a:r>
          </a:p>
          <a:p>
            <a:pPr marL="0" indent="0" algn="r">
              <a:buNone/>
            </a:pPr>
            <a:endParaRPr lang="en-US" sz="1800" dirty="0">
              <a:latin typeface="+mj-lt"/>
            </a:endParaRPr>
          </a:p>
          <a:p>
            <a:pPr marL="0" indent="0" algn="r">
              <a:buNone/>
            </a:pPr>
            <a:r>
              <a:rPr lang="en-US" sz="1800" dirty="0">
                <a:latin typeface="+mj-lt"/>
              </a:rPr>
              <a:t>13,000,000</a:t>
            </a:r>
          </a:p>
          <a:p>
            <a:pPr marL="0" indent="0" algn="r">
              <a:buNone/>
            </a:pPr>
            <a:endParaRPr lang="en-US" sz="1800" dirty="0">
              <a:latin typeface="+mj-lt"/>
            </a:endParaRPr>
          </a:p>
          <a:p>
            <a:pPr marL="0" indent="0" algn="r">
              <a:buNone/>
            </a:pPr>
            <a:r>
              <a:rPr lang="en-US" sz="1800" dirty="0">
                <a:latin typeface="+mj-lt"/>
              </a:rPr>
              <a:t>Percent of Objects on Display   0.04%</a:t>
            </a:r>
          </a:p>
          <a:p>
            <a:pPr marL="0" indent="0" algn="r">
              <a:buNone/>
            </a:pPr>
            <a:endParaRPr lang="en-US" sz="1800" dirty="0">
              <a:latin typeface="+mj-lt"/>
            </a:endParaRPr>
          </a:p>
          <a:p>
            <a:pPr marL="0" indent="0" algn="r">
              <a:buNone/>
            </a:pPr>
            <a:endParaRPr lang="en-US" sz="1800" dirty="0">
              <a:solidFill>
                <a:srgbClr val="FF0000"/>
              </a:solidFill>
              <a:latin typeface="+mj-lt"/>
            </a:endParaRPr>
          </a:p>
          <a:p>
            <a:pPr marL="0" indent="0" algn="r">
              <a:buNone/>
            </a:pPr>
            <a:r>
              <a:rPr lang="en-US" sz="1800" dirty="0">
                <a:solidFill>
                  <a:srgbClr val="FF0000"/>
                </a:solidFill>
                <a:latin typeface="+mj-lt"/>
              </a:rPr>
              <a:t>Visitor Impressions   27%</a:t>
            </a:r>
          </a:p>
        </p:txBody>
      </p:sp>
      <p:pic>
        <p:nvPicPr>
          <p:cNvPr id="9220" name="Picture 1" descr="Screen Shot 2014-10-18 at 1.26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27" y="533089"/>
            <a:ext cx="3162300" cy="6108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8314155" y="638341"/>
            <a:ext cx="4281055" cy="59055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YPM Survey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14739" y="658591"/>
            <a:ext cx="11677261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Students working with </a:t>
            </a:r>
            <a:r>
              <a:rPr lang="en-US" b="1" dirty="0">
                <a:solidFill>
                  <a:srgbClr val="FF3300"/>
                </a:solidFill>
              </a:rPr>
              <a:t>collections in the classroom</a:t>
            </a:r>
          </a:p>
        </p:txBody>
      </p:sp>
      <p:pic>
        <p:nvPicPr>
          <p:cNvPr id="36871" name="Picture 7" descr="iD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122488"/>
            <a:ext cx="4038600" cy="1141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3" name="Picture 9" descr="10155172_620373158057405_3951565369333410206_n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057400"/>
            <a:ext cx="40386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4" name="Picture 10" descr="pbdbcarb5withmapover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86200"/>
            <a:ext cx="39624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1981201" y="6172201"/>
            <a:ext cx="2176463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/>
              <a:t>Image sources:</a:t>
            </a:r>
          </a:p>
          <a:p>
            <a:r>
              <a:rPr lang="en-US" sz="800" dirty="0">
                <a:solidFill>
                  <a:srgbClr val="FF3300"/>
                </a:solidFill>
              </a:rPr>
              <a:t>Illinois Natural History Survey</a:t>
            </a:r>
          </a:p>
          <a:p>
            <a:r>
              <a:rPr lang="en-US" sz="800" dirty="0">
                <a:solidFill>
                  <a:srgbClr val="FF3300"/>
                </a:solidFill>
              </a:rPr>
              <a:t>Susan Butts/Richard Krause/Yale University</a:t>
            </a:r>
          </a:p>
          <a:p>
            <a:endParaRPr lang="en-US" sz="800" dirty="0">
              <a:solidFill>
                <a:srgbClr val="FF3300"/>
              </a:solidFill>
            </a:endParaRPr>
          </a:p>
          <a:p>
            <a:endParaRPr lang="en-US" sz="8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7301344" y="660796"/>
            <a:ext cx="4281055" cy="590550"/>
          </a:xfrm>
        </p:spPr>
        <p:txBody>
          <a:bodyPr>
            <a:normAutofit fontScale="90000"/>
          </a:bodyPr>
          <a:lstStyle/>
          <a:p>
            <a:r>
              <a:rPr lang="en-US" altLang="en-US" dirty="0" err="1" smtClean="0"/>
              <a:t>PaleoNiches</a:t>
            </a:r>
            <a:r>
              <a:rPr lang="en-US" altLang="en-US" dirty="0" smtClean="0"/>
              <a:t> PEN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83264" y="1648054"/>
            <a:ext cx="747756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/>
              <a:t>PEN: Increasing the Robustness of the Ordovician and Pennsylvanian Dataset of PALEONICHES-TCN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Lead (TCN): University of Kansas (Lieberman, Beach, and Farrell</a:t>
            </a:r>
            <a:r>
              <a:rPr lang="en-US" sz="2200" dirty="0" smtClean="0"/>
              <a:t>)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 smtClean="0"/>
              <a:t>YPM: Briggs</a:t>
            </a:r>
            <a:endParaRPr lang="en-US" sz="2200" dirty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YPM will digitize</a:t>
            </a:r>
          </a:p>
          <a:p>
            <a:pPr marL="800100" lvl="1" indent="-342900">
              <a:buClr>
                <a:schemeClr val="tx2"/>
              </a:buClr>
              <a:buAutoNum type="arabicPeriod"/>
              <a:defRPr/>
            </a:pPr>
            <a:r>
              <a:rPr lang="en-US" sz="2200" dirty="0" smtClean="0"/>
              <a:t>specimens </a:t>
            </a:r>
            <a:r>
              <a:rPr lang="en-US" sz="2200" dirty="0"/>
              <a:t>that have been cataloged in EMu, but lack </a:t>
            </a:r>
            <a:r>
              <a:rPr lang="en-US" sz="2200" dirty="0" err="1"/>
              <a:t>georeferenced</a:t>
            </a:r>
            <a:r>
              <a:rPr lang="en-US" sz="2200" dirty="0"/>
              <a:t> data</a:t>
            </a:r>
            <a:r>
              <a:rPr lang="en-US" sz="2200" dirty="0" smtClean="0"/>
              <a:t>, </a:t>
            </a:r>
          </a:p>
          <a:p>
            <a:pPr marL="800100" lvl="1" indent="-342900">
              <a:buClr>
                <a:schemeClr val="tx2"/>
              </a:buClr>
              <a:buAutoNum type="arabicPeriod"/>
              <a:defRPr/>
            </a:pPr>
            <a:r>
              <a:rPr lang="en-US" sz="2200" dirty="0" smtClean="0"/>
              <a:t>material </a:t>
            </a:r>
            <a:r>
              <a:rPr lang="en-US" sz="2200" dirty="0"/>
              <a:t>cataloged in ledgers, </a:t>
            </a:r>
            <a:r>
              <a:rPr lang="en-US" sz="2200" dirty="0" smtClean="0"/>
              <a:t>and</a:t>
            </a:r>
          </a:p>
          <a:p>
            <a:pPr marL="800100" lvl="1" indent="-342900">
              <a:buClr>
                <a:schemeClr val="tx2"/>
              </a:buClr>
              <a:buAutoNum type="arabicPeriod"/>
              <a:defRPr/>
            </a:pPr>
            <a:r>
              <a:rPr lang="en-US" sz="2200" dirty="0" err="1" smtClean="0"/>
              <a:t>uncataloged</a:t>
            </a:r>
            <a:r>
              <a:rPr lang="en-US" sz="2200" dirty="0" smtClean="0"/>
              <a:t> </a:t>
            </a:r>
            <a:r>
              <a:rPr lang="en-US" sz="2200" dirty="0"/>
              <a:t>material from our stratigraphic collection</a:t>
            </a:r>
            <a:r>
              <a:rPr lang="en-US" sz="2200" dirty="0" smtClean="0"/>
              <a:t>.</a:t>
            </a:r>
          </a:p>
          <a:p>
            <a:pPr marL="800100" lvl="1" indent="-342900">
              <a:buClr>
                <a:schemeClr val="tx2"/>
              </a:buClr>
              <a:buAutoNum type="arabicPeriod"/>
              <a:defRPr/>
            </a:pPr>
            <a:r>
              <a:rPr lang="en-US" sz="2200" dirty="0" smtClean="0">
                <a:latin typeface="Arial" charset="0"/>
              </a:rPr>
              <a:t>Broader impacts: interns and kiosk</a:t>
            </a:r>
            <a:endParaRPr lang="en-US" sz="2200" dirty="0">
              <a:latin typeface="Arial" charset="0"/>
            </a:endParaRPr>
          </a:p>
        </p:txBody>
      </p:sp>
      <p:pic>
        <p:nvPicPr>
          <p:cNvPr id="61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18" y="1825337"/>
            <a:ext cx="2311400" cy="3467100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76" y="5032676"/>
            <a:ext cx="17811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DMSmith_ECN TALK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DMSmith_ECN TALK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DMSmith_ECN TALK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2_DMSmith_ECN TALK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838</TotalTime>
  <Words>1043</Words>
  <Application>Microsoft Office PowerPoint</Application>
  <PresentationFormat>Widescreen</PresentationFormat>
  <Paragraphs>183</Paragraphs>
  <Slides>27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Arabic Typesetting</vt:lpstr>
      <vt:lpstr>Arial</vt:lpstr>
      <vt:lpstr>Calibri</vt:lpstr>
      <vt:lpstr>Century Gothic</vt:lpstr>
      <vt:lpstr>Wingdings</vt:lpstr>
      <vt:lpstr>3_DMSmith_ECN TALK</vt:lpstr>
      <vt:lpstr>7_DMSmith_ECN TALK</vt:lpstr>
      <vt:lpstr>11_DMSmith_ECN TALK</vt:lpstr>
      <vt:lpstr>12_DMSmith_ECN TALK</vt:lpstr>
      <vt:lpstr>Image</vt:lpstr>
      <vt:lpstr>Collections in the Classroom Promoting the wider use of  paleontological collections data</vt:lpstr>
      <vt:lpstr>Natural history collections enable us to reconstruct Earth’s past, understand the present, and forecast the future</vt:lpstr>
      <vt:lpstr>Some aspects of what we do are easy to grasp…</vt:lpstr>
      <vt:lpstr>But two of the most critical features</vt:lpstr>
      <vt:lpstr>YPM Survey</vt:lpstr>
      <vt:lpstr>YPM Survey</vt:lpstr>
      <vt:lpstr>YPM Survey</vt:lpstr>
      <vt:lpstr>Students working with collections in the classroom</vt:lpstr>
      <vt:lpstr>PaleoNiches PEN</vt:lpstr>
      <vt:lpstr>Fossil Insect Collaborative TCN</vt:lpstr>
      <vt:lpstr>PowerPoint Presentation</vt:lpstr>
      <vt:lpstr>PowerPoint Presentation</vt:lpstr>
      <vt:lpstr>EVO kiosk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on TCN/PEN allows students</vt:lpstr>
    </vt:vector>
  </TitlesOfParts>
  <Company>Yale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Butts, Susan</dc:creator>
  <cp:lastModifiedBy>Butts, Susan</cp:lastModifiedBy>
  <cp:revision>132</cp:revision>
  <dcterms:created xsi:type="dcterms:W3CDTF">2014-10-14T19:21:02Z</dcterms:created>
  <dcterms:modified xsi:type="dcterms:W3CDTF">2014-10-31T18:28:21Z</dcterms:modified>
</cp:coreProperties>
</file>