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19202400"/>
  <p:notesSz cx="18380075" cy="37582475"/>
  <p:defaultTextStyle>
    <a:defPPr>
      <a:defRPr lang="en-US"/>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533"/>
    <a:srgbClr val="F88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howGuides="1">
      <p:cViewPr>
        <p:scale>
          <a:sx n="40" d="100"/>
          <a:sy n="40" d="100"/>
        </p:scale>
        <p:origin x="-786" y="-120"/>
      </p:cViewPr>
      <p:guideLst>
        <p:guide orient="horz" pos="604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965191"/>
            <a:ext cx="32644080" cy="411607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10881360"/>
            <a:ext cx="26883360" cy="4907280"/>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155345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108095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768988"/>
            <a:ext cx="8641080" cy="163842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768988"/>
            <a:ext cx="25283160" cy="163842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395376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113772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2339321"/>
            <a:ext cx="32644080" cy="3813810"/>
          </a:xfrm>
        </p:spPr>
        <p:txBody>
          <a:bodyPr anchor="t"/>
          <a:lstStyle>
            <a:lvl1pPr algn="l">
              <a:defRPr sz="144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8138798"/>
            <a:ext cx="32644080" cy="4200524"/>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63373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4480562"/>
            <a:ext cx="16962120" cy="12672696"/>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4480562"/>
            <a:ext cx="16962120" cy="12672696"/>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286379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4298316"/>
            <a:ext cx="16968790" cy="1791334"/>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en-US" smtClean="0"/>
              <a:t>Click to edit Master text styles</a:t>
            </a:r>
          </a:p>
        </p:txBody>
      </p:sp>
      <p:sp>
        <p:nvSpPr>
          <p:cNvPr id="4" name="Content Placeholder 3"/>
          <p:cNvSpPr>
            <a:spLocks noGrp="1"/>
          </p:cNvSpPr>
          <p:nvPr>
            <p:ph sz="half" idx="2"/>
          </p:nvPr>
        </p:nvSpPr>
        <p:spPr>
          <a:xfrm>
            <a:off x="1920240" y="6089650"/>
            <a:ext cx="16968790" cy="1106360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4298316"/>
            <a:ext cx="16975455" cy="1791334"/>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en-US" smtClean="0"/>
              <a:t>Click to edit Master text styles</a:t>
            </a:r>
          </a:p>
        </p:txBody>
      </p:sp>
      <p:sp>
        <p:nvSpPr>
          <p:cNvPr id="6" name="Content Placeholder 5"/>
          <p:cNvSpPr>
            <a:spLocks noGrp="1"/>
          </p:cNvSpPr>
          <p:nvPr>
            <p:ph sz="quarter" idx="4"/>
          </p:nvPr>
        </p:nvSpPr>
        <p:spPr>
          <a:xfrm>
            <a:off x="19509107" y="6089650"/>
            <a:ext cx="16975455" cy="1106360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35632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402647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69978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764540"/>
            <a:ext cx="12634915" cy="3253740"/>
          </a:xfrm>
        </p:spPr>
        <p:txBody>
          <a:bodyPr anchor="b"/>
          <a:lstStyle>
            <a:lvl1pPr algn="l">
              <a:defRPr sz="7200" b="1"/>
            </a:lvl1pPr>
          </a:lstStyle>
          <a:p>
            <a:r>
              <a:rPr lang="en-US" smtClean="0"/>
              <a:t>Click to edit Master title style</a:t>
            </a:r>
            <a:endParaRPr lang="en-US"/>
          </a:p>
        </p:txBody>
      </p:sp>
      <p:sp>
        <p:nvSpPr>
          <p:cNvPr id="3" name="Content Placeholder 2"/>
          <p:cNvSpPr>
            <a:spLocks noGrp="1"/>
          </p:cNvSpPr>
          <p:nvPr>
            <p:ph idx="1"/>
          </p:nvPr>
        </p:nvSpPr>
        <p:spPr>
          <a:xfrm>
            <a:off x="15015210" y="764542"/>
            <a:ext cx="21469350" cy="16388716"/>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4018282"/>
            <a:ext cx="12634915" cy="13134976"/>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175899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3441680"/>
            <a:ext cx="23042880" cy="1586866"/>
          </a:xfrm>
        </p:spPr>
        <p:txBody>
          <a:bodyPr anchor="b"/>
          <a:lstStyle>
            <a:lvl1pPr algn="l">
              <a:defRPr sz="7200" b="1"/>
            </a:lvl1pPr>
          </a:lstStyle>
          <a:p>
            <a:r>
              <a:rPr lang="en-US" smtClean="0"/>
              <a:t>Click to edit Master title style</a:t>
            </a:r>
            <a:endParaRPr lang="en-US"/>
          </a:p>
        </p:txBody>
      </p:sp>
      <p:sp>
        <p:nvSpPr>
          <p:cNvPr id="3" name="Picture Placeholder 2"/>
          <p:cNvSpPr>
            <a:spLocks noGrp="1"/>
          </p:cNvSpPr>
          <p:nvPr>
            <p:ph type="pic" idx="1"/>
          </p:nvPr>
        </p:nvSpPr>
        <p:spPr>
          <a:xfrm>
            <a:off x="7527610" y="1715770"/>
            <a:ext cx="23042880" cy="11521440"/>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dirty="0"/>
          </a:p>
        </p:txBody>
      </p:sp>
      <p:sp>
        <p:nvSpPr>
          <p:cNvPr id="4" name="Text Placeholder 3"/>
          <p:cNvSpPr>
            <a:spLocks noGrp="1"/>
          </p:cNvSpPr>
          <p:nvPr>
            <p:ph type="body" sz="half" idx="2"/>
          </p:nvPr>
        </p:nvSpPr>
        <p:spPr>
          <a:xfrm>
            <a:off x="7527610" y="15028546"/>
            <a:ext cx="23042880" cy="2253614"/>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2F176-3DF5-4CB0-8575-043388E75598}" type="datetimeFigureOut">
              <a:rPr lang="en-US" smtClean="0"/>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25EB8-7E99-41E8-AC4E-156C64180AA2}" type="slidenum">
              <a:rPr lang="en-US" smtClean="0"/>
              <a:t>‹#›</a:t>
            </a:fld>
            <a:endParaRPr lang="en-US" dirty="0"/>
          </a:p>
        </p:txBody>
      </p:sp>
    </p:spTree>
    <p:extLst>
      <p:ext uri="{BB962C8B-B14F-4D97-AF65-F5344CB8AC3E}">
        <p14:creationId xmlns:p14="http://schemas.microsoft.com/office/powerpoint/2010/main" val="101963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768986"/>
            <a:ext cx="34564320" cy="3200400"/>
          </a:xfrm>
          <a:prstGeom prst="rect">
            <a:avLst/>
          </a:prstGeom>
        </p:spPr>
        <p:txBody>
          <a:bodyPr vert="horz" lIns="329184" tIns="164592" rIns="329184" bIns="16459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4480562"/>
            <a:ext cx="34564320" cy="12672696"/>
          </a:xfrm>
          <a:prstGeom prst="rect">
            <a:avLst/>
          </a:prstGeom>
        </p:spPr>
        <p:txBody>
          <a:bodyPr vert="horz" lIns="329184" tIns="164592" rIns="329184" bIns="1645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17797781"/>
            <a:ext cx="8961120" cy="1022350"/>
          </a:xfrm>
          <a:prstGeom prst="rect">
            <a:avLst/>
          </a:prstGeom>
        </p:spPr>
        <p:txBody>
          <a:bodyPr vert="horz" lIns="329184" tIns="164592" rIns="329184" bIns="164592" rtlCol="0" anchor="ctr"/>
          <a:lstStyle>
            <a:lvl1pPr algn="l">
              <a:defRPr sz="4300">
                <a:solidFill>
                  <a:schemeClr val="tx1">
                    <a:tint val="75000"/>
                  </a:schemeClr>
                </a:solidFill>
              </a:defRPr>
            </a:lvl1pPr>
          </a:lstStyle>
          <a:p>
            <a:fld id="{9DA2F176-3DF5-4CB0-8575-043388E75598}" type="datetimeFigureOut">
              <a:rPr lang="en-US" smtClean="0"/>
              <a:t>10/29/2014</a:t>
            </a:fld>
            <a:endParaRPr lang="en-US" dirty="0"/>
          </a:p>
        </p:txBody>
      </p:sp>
      <p:sp>
        <p:nvSpPr>
          <p:cNvPr id="5" name="Footer Placeholder 4"/>
          <p:cNvSpPr>
            <a:spLocks noGrp="1"/>
          </p:cNvSpPr>
          <p:nvPr>
            <p:ph type="ftr" sz="quarter" idx="3"/>
          </p:nvPr>
        </p:nvSpPr>
        <p:spPr>
          <a:xfrm>
            <a:off x="13121640" y="17797781"/>
            <a:ext cx="12161520" cy="1022350"/>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17797781"/>
            <a:ext cx="8961120" cy="1022350"/>
          </a:xfrm>
          <a:prstGeom prst="rect">
            <a:avLst/>
          </a:prstGeom>
        </p:spPr>
        <p:txBody>
          <a:bodyPr vert="horz" lIns="329184" tIns="164592" rIns="329184" bIns="164592" rtlCol="0" anchor="ctr"/>
          <a:lstStyle>
            <a:lvl1pPr algn="r">
              <a:defRPr sz="4300">
                <a:solidFill>
                  <a:schemeClr val="tx1">
                    <a:tint val="75000"/>
                  </a:schemeClr>
                </a:solidFill>
              </a:defRPr>
            </a:lvl1pPr>
          </a:lstStyle>
          <a:p>
            <a:fld id="{E8925EB8-7E99-41E8-AC4E-156C64180AA2}" type="slidenum">
              <a:rPr lang="en-US" smtClean="0"/>
              <a:t>‹#›</a:t>
            </a:fld>
            <a:endParaRPr lang="en-US" dirty="0"/>
          </a:p>
        </p:txBody>
      </p:sp>
    </p:spTree>
    <p:extLst>
      <p:ext uri="{BB962C8B-B14F-4D97-AF65-F5344CB8AC3E}">
        <p14:creationId xmlns:p14="http://schemas.microsoft.com/office/powerpoint/2010/main" val="337916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0" y="0"/>
            <a:ext cx="38404800" cy="1920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93093" y="83165"/>
            <a:ext cx="30949308" cy="243143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600" b="1" dirty="0" smtClean="0">
                <a:solidFill>
                  <a:schemeClr val="bg1"/>
                </a:solidFill>
                <a:latin typeface="Helvetica" panose="020B0604020202020204" pitchFamily="34" charset="0"/>
                <a:cs typeface="Helvetica" panose="020B0604020202020204" pitchFamily="34" charset="0"/>
              </a:rPr>
              <a:t>Spatiotemporal Analysis of Sinkhole Development in the Covered Karst Terrain of Dougherty County, Georgia</a:t>
            </a:r>
          </a:p>
        </p:txBody>
      </p:sp>
      <p:sp>
        <p:nvSpPr>
          <p:cNvPr id="5" name="TextBox 4"/>
          <p:cNvSpPr txBox="1"/>
          <p:nvPr/>
        </p:nvSpPr>
        <p:spPr>
          <a:xfrm>
            <a:off x="4589808" y="2491026"/>
            <a:ext cx="29014391" cy="861774"/>
          </a:xfrm>
          <a:prstGeom prst="rect">
            <a:avLst/>
          </a:prstGeom>
          <a:noFill/>
        </p:spPr>
        <p:txBody>
          <a:bodyPr wrap="square" rtlCol="0">
            <a:spAutoFit/>
          </a:bodyPr>
          <a:lstStyle/>
          <a:p>
            <a:pPr algn="ctr"/>
            <a:r>
              <a:rPr lang="en-US" sz="3000" b="1" dirty="0" smtClean="0">
                <a:solidFill>
                  <a:schemeClr val="bg1"/>
                </a:solidFill>
              </a:rPr>
              <a:t>Matthew Cahalan</a:t>
            </a:r>
            <a:r>
              <a:rPr lang="en-US" sz="3000" b="1" baseline="30000" dirty="0" smtClean="0">
                <a:solidFill>
                  <a:schemeClr val="bg1"/>
                </a:solidFill>
              </a:rPr>
              <a:t>1 </a:t>
            </a:r>
            <a:r>
              <a:rPr lang="en-US" sz="3000" dirty="0">
                <a:solidFill>
                  <a:schemeClr val="bg1"/>
                </a:solidFill>
              </a:rPr>
              <a:t> </a:t>
            </a:r>
            <a:r>
              <a:rPr lang="en-US" sz="3000" dirty="0" smtClean="0">
                <a:solidFill>
                  <a:schemeClr val="bg1"/>
                </a:solidFill>
              </a:rPr>
              <a:t>and Adam Milewski</a:t>
            </a:r>
            <a:r>
              <a:rPr lang="en-US" sz="3000" b="1" baseline="30000" dirty="0">
                <a:solidFill>
                  <a:schemeClr val="bg1"/>
                </a:solidFill>
              </a:rPr>
              <a:t>1 </a:t>
            </a:r>
            <a:endParaRPr lang="en-US" sz="3000" baseline="30000" dirty="0" smtClean="0">
              <a:solidFill>
                <a:schemeClr val="bg1"/>
              </a:solidFill>
            </a:endParaRPr>
          </a:p>
          <a:p>
            <a:pPr algn="ctr"/>
            <a:r>
              <a:rPr lang="en-US" sz="2000" baseline="30000" dirty="0" smtClean="0">
                <a:solidFill>
                  <a:schemeClr val="bg1"/>
                </a:solidFill>
              </a:rPr>
              <a:t>1 </a:t>
            </a:r>
            <a:r>
              <a:rPr lang="en-US" sz="2000" dirty="0" smtClean="0">
                <a:solidFill>
                  <a:schemeClr val="bg1"/>
                </a:solidFill>
              </a:rPr>
              <a:t>Department of Geology, University of Georgia, Athens, GA, 30602, USA  </a:t>
            </a:r>
          </a:p>
        </p:txBody>
      </p:sp>
      <p:sp>
        <p:nvSpPr>
          <p:cNvPr id="6" name="TextBox 5"/>
          <p:cNvSpPr txBox="1"/>
          <p:nvPr/>
        </p:nvSpPr>
        <p:spPr>
          <a:xfrm>
            <a:off x="304800" y="3598741"/>
            <a:ext cx="9144000" cy="15422684"/>
          </a:xfrm>
          <a:prstGeom prst="rect">
            <a:avLst/>
          </a:prstGeom>
          <a:ln>
            <a:noFill/>
          </a:ln>
        </p:spPr>
        <p:style>
          <a:lnRef idx="2">
            <a:schemeClr val="dk1"/>
          </a:lnRef>
          <a:fillRef idx="1">
            <a:schemeClr val="lt1"/>
          </a:fillRef>
          <a:effectRef idx="0">
            <a:schemeClr val="dk1"/>
          </a:effectRef>
          <a:fontRef idx="minor">
            <a:schemeClr val="dk1"/>
          </a:fontRef>
        </p:style>
        <p:txBody>
          <a:bodyPr wrap="square" lIns="182880" rIns="182880" bIns="18288" rtlCol="0">
            <a:spAutoFit/>
          </a:bodyPr>
          <a:lstStyle/>
          <a:p>
            <a:pPr algn="just"/>
            <a:r>
              <a:rPr lang="en-US" sz="2800" b="1" dirty="0">
                <a:latin typeface="Helvetica" panose="020B0604020202020204" pitchFamily="34" charset="0"/>
                <a:cs typeface="Helvetica" panose="020B0604020202020204" pitchFamily="34" charset="0"/>
              </a:rPr>
              <a:t>Abstract</a:t>
            </a:r>
            <a:r>
              <a:rPr lang="en-US" sz="2800" b="1" dirty="0" smtClean="0">
                <a:latin typeface="Helvetica" panose="020B0604020202020204" pitchFamily="34" charset="0"/>
                <a:cs typeface="Helvetica" panose="020B0604020202020204" pitchFamily="34" charset="0"/>
              </a:rPr>
              <a:t>:</a:t>
            </a:r>
          </a:p>
          <a:p>
            <a:pPr algn="just"/>
            <a:r>
              <a:rPr lang="en-US" sz="1800" dirty="0">
                <a:latin typeface="Times New Roman" panose="02020603050405020304" pitchFamily="18" charset="0"/>
                <a:cs typeface="Times New Roman" panose="02020603050405020304" pitchFamily="18" charset="0"/>
              </a:rPr>
              <a:t>The Upper Floridan Aquifer (UFA) has provided important ecosystem services in Dougherty County for several decades. Alongside increased water demand due to a growing populace in an agricultural area, this area has experienced short and long-term fluctuations in precipitation, surface water discharge, and </a:t>
            </a:r>
            <a:r>
              <a:rPr lang="en-US" sz="1800" dirty="0" smtClean="0">
                <a:latin typeface="Times New Roman" panose="02020603050405020304" pitchFamily="18" charset="0"/>
                <a:cs typeface="Times New Roman" panose="02020603050405020304" pitchFamily="18" charset="0"/>
              </a:rPr>
              <a:t>groundwater </a:t>
            </a:r>
            <a:r>
              <a:rPr lang="en-US" sz="1800" dirty="0">
                <a:latin typeface="Times New Roman" panose="02020603050405020304" pitchFamily="18" charset="0"/>
                <a:cs typeface="Times New Roman" panose="02020603050405020304" pitchFamily="18" charset="0"/>
              </a:rPr>
              <a:t>levels. Located within karst terrain in southwest Georgia, sinkhole development has placed many areas at risk. Evaluating the causes of sinkhole formation is essential for risk reduction within karst settings</a:t>
            </a:r>
            <a:r>
              <a:rPr lang="en-US" sz="1800" dirty="0" smtClean="0">
                <a:latin typeface="Times New Roman" panose="02020603050405020304" pitchFamily="18" charset="0"/>
                <a:cs typeface="Times New Roman" panose="02020603050405020304" pitchFamily="18" charset="0"/>
              </a:rPr>
              <a:t>.</a:t>
            </a:r>
          </a:p>
          <a:p>
            <a:pPr algn="just"/>
            <a:endParaRPr lang="en-US" sz="1800" dirty="0" smtClean="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In this study, we evaluate sinkhole development in Dougherty County utilizing digital elevation models (</a:t>
            </a:r>
            <a:r>
              <a:rPr lang="en-US" sz="1800" dirty="0" smtClean="0">
                <a:latin typeface="Times New Roman" panose="02020603050405020304" pitchFamily="18" charset="0"/>
                <a:cs typeface="Times New Roman" panose="02020603050405020304" pitchFamily="18" charset="0"/>
              </a:rPr>
              <a:t>DEM’s</a:t>
            </a:r>
            <a:r>
              <a:rPr lang="en-US" sz="1800" dirty="0">
                <a:latin typeface="Times New Roman" panose="02020603050405020304" pitchFamily="18" charset="0"/>
                <a:cs typeface="Times New Roman" panose="02020603050405020304" pitchFamily="18" charset="0"/>
              </a:rPr>
              <a:t>) from 1979, 1999, 2010, and 2011 processed using ArcGIS 10.1 software and compare them with one another to determine the change in the spatial variation and number of sinkholes through time. Alongside past sinkhole maps, geologic maps, and aerial imagery, well level, river discharge, precipitation, soil, and land use </a:t>
            </a:r>
            <a:r>
              <a:rPr lang="en-US" sz="1800" dirty="0" smtClean="0">
                <a:latin typeface="Times New Roman" panose="02020603050405020304" pitchFamily="18" charset="0"/>
                <a:cs typeface="Times New Roman" panose="02020603050405020304" pitchFamily="18" charset="0"/>
              </a:rPr>
              <a:t>data </a:t>
            </a:r>
            <a:r>
              <a:rPr lang="en-US" sz="1800" dirty="0">
                <a:latin typeface="Times New Roman" panose="02020603050405020304" pitchFamily="18" charset="0"/>
                <a:cs typeface="Times New Roman" panose="02020603050405020304" pitchFamily="18" charset="0"/>
              </a:rPr>
              <a:t>were used to correlate hydrologic, climatic, </a:t>
            </a:r>
            <a:r>
              <a:rPr lang="en-US" sz="1800" dirty="0" smtClean="0">
                <a:latin typeface="Times New Roman" panose="02020603050405020304" pitchFamily="18" charset="0"/>
                <a:cs typeface="Times New Roman" panose="02020603050405020304" pitchFamily="18" charset="0"/>
              </a:rPr>
              <a:t>and geologic </a:t>
            </a:r>
            <a:r>
              <a:rPr lang="en-US" sz="1800" dirty="0">
                <a:latin typeface="Times New Roman" panose="02020603050405020304" pitchFamily="18" charset="0"/>
                <a:cs typeface="Times New Roman" panose="02020603050405020304" pitchFamily="18" charset="0"/>
              </a:rPr>
              <a:t>phenomena with sinkhole formation</a:t>
            </a:r>
            <a:r>
              <a:rPr lang="en-US" sz="1800" dirty="0" smtClean="0">
                <a:latin typeface="Times New Roman" panose="02020603050405020304" pitchFamily="18" charset="0"/>
                <a:cs typeface="Times New Roman" panose="02020603050405020304" pitchFamily="18" charset="0"/>
              </a:rPr>
              <a:t>.</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Results indicate a direct relationship between hydrologic factors and sinkhole formation. DEM analysis results show a 77.2% ±5% increase in sink points from 1979 to 1999 and a 9.8% ±5% increase from 1999 to 2010. A 5% error was estimated due to variations in DEM resolution, source, and processing techniques. The increase in depressions is consistent with climatic and hydrogeologic data. </a:t>
            </a:r>
            <a:r>
              <a:rPr lang="en-US" sz="1800" dirty="0" smtClean="0">
                <a:latin typeface="Times New Roman" panose="02020603050405020304" pitchFamily="18" charset="0"/>
                <a:cs typeface="Times New Roman" panose="02020603050405020304" pitchFamily="18" charset="0"/>
              </a:rPr>
              <a:t>Furthermore, the </a:t>
            </a:r>
            <a:r>
              <a:rPr lang="en-US" sz="1800" dirty="0">
                <a:latin typeface="Times New Roman" panose="02020603050405020304" pitchFamily="18" charset="0"/>
                <a:cs typeface="Times New Roman" panose="02020603050405020304" pitchFamily="18" charset="0"/>
              </a:rPr>
              <a:t>Standardized Precipitation Index shows increases in frequency and magnitude of drought conditions from 1970 – </a:t>
            </a:r>
            <a:r>
              <a:rPr lang="en-US" sz="1800" dirty="0" smtClean="0">
                <a:latin typeface="Times New Roman" panose="02020603050405020304" pitchFamily="18" charset="0"/>
                <a:cs typeface="Times New Roman" panose="02020603050405020304" pitchFamily="18" charset="0"/>
              </a:rPr>
              <a:t>1999, and a prolonged drought period from 1999 - 2004. </a:t>
            </a:r>
            <a:r>
              <a:rPr lang="en-US" sz="1800" dirty="0">
                <a:latin typeface="Times New Roman" panose="02020603050405020304" pitchFamily="18" charset="0"/>
                <a:cs typeface="Times New Roman" panose="02020603050405020304" pitchFamily="18" charset="0"/>
              </a:rPr>
              <a:t>Historical analyses of precipitation, Flint River discharge, and well level data are consistent with average conditions from 1970 – 1990 (50 inches annually, 6,000 cubic feet per second (cfs), and average well levels, respectively). From 1990 – 2000, conditions were above average (53 inches annually, 7,000 cfs, and increasing well levels). Conditions were below average from 2000 – 2010 (45 inches annually, 5,000 cfs, and declining wells levels). </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Results from regression analysis provide further insights into sinkhole formation. Distance to fractures, interpolated groundwater elevation surfaces, soil type, and land use were used as explanatory variables. Groundwater elevation and distance to fractures proved to be the most influential variables in sinkhole location. </a:t>
            </a:r>
          </a:p>
          <a:p>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Future </a:t>
            </a:r>
            <a:r>
              <a:rPr lang="en-US" sz="1800" dirty="0">
                <a:latin typeface="Times New Roman" panose="02020603050405020304" pitchFamily="18" charset="0"/>
                <a:cs typeface="Times New Roman" panose="02020603050405020304" pitchFamily="18" charset="0"/>
              </a:rPr>
              <a:t>research efforts will focus on identifying the temporal evolution of county-wide subsidence using satellite data and radar interferometry. These data will provide higher temporal resolution for more precise correlations between sinkhole </a:t>
            </a:r>
            <a:r>
              <a:rPr lang="en-US" sz="1800" dirty="0" smtClean="0">
                <a:latin typeface="Times New Roman" panose="02020603050405020304" pitchFamily="18" charset="0"/>
                <a:cs typeface="Times New Roman" panose="02020603050405020304" pitchFamily="18" charset="0"/>
              </a:rPr>
              <a:t>formation, subsidence, </a:t>
            </a:r>
            <a:r>
              <a:rPr lang="en-US" sz="1800" dirty="0">
                <a:latin typeface="Times New Roman" panose="02020603050405020304" pitchFamily="18" charset="0"/>
                <a:cs typeface="Times New Roman" panose="02020603050405020304" pitchFamily="18" charset="0"/>
              </a:rPr>
              <a:t>and hydrologic and anthropogenic patterns.</a:t>
            </a:r>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p:txBody>
      </p:sp>
      <p:sp>
        <p:nvSpPr>
          <p:cNvPr id="8" name="Rectangle 7"/>
          <p:cNvSpPr/>
          <p:nvPr/>
        </p:nvSpPr>
        <p:spPr>
          <a:xfrm>
            <a:off x="9829800" y="3600510"/>
            <a:ext cx="9144000" cy="15449490"/>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9354800" y="3571220"/>
            <a:ext cx="9144000" cy="1547878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dirty="0"/>
          </a:p>
        </p:txBody>
      </p:sp>
      <p:sp>
        <p:nvSpPr>
          <p:cNvPr id="11" name="Rectangle 10"/>
          <p:cNvSpPr/>
          <p:nvPr/>
        </p:nvSpPr>
        <p:spPr>
          <a:xfrm>
            <a:off x="28879800" y="3581400"/>
            <a:ext cx="9144000" cy="15468600"/>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p:cNvSpPr/>
          <p:nvPr/>
        </p:nvSpPr>
        <p:spPr>
          <a:xfrm>
            <a:off x="304800" y="14097000"/>
            <a:ext cx="9144000" cy="49377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9" name="TextBox 108"/>
          <p:cNvSpPr txBox="1"/>
          <p:nvPr/>
        </p:nvSpPr>
        <p:spPr>
          <a:xfrm>
            <a:off x="28879800" y="1662178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Questions?</a:t>
            </a:r>
            <a:endParaRPr lang="en-US" sz="2800" b="1" dirty="0">
              <a:latin typeface="Helvetica" panose="020B0604020202020204" pitchFamily="34" charset="0"/>
              <a:cs typeface="Helvetica" panose="020B0604020202020204" pitchFamily="34" charset="0"/>
            </a:endParaRPr>
          </a:p>
        </p:txBody>
      </p:sp>
      <p:sp>
        <p:nvSpPr>
          <p:cNvPr id="116" name="TextBox 115"/>
          <p:cNvSpPr txBox="1"/>
          <p:nvPr/>
        </p:nvSpPr>
        <p:spPr>
          <a:xfrm>
            <a:off x="9829800" y="3643598"/>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Sinkhole Delineation and Regression Procedure</a:t>
            </a:r>
            <a:endParaRPr lang="en-US" sz="2800" b="1" dirty="0">
              <a:latin typeface="Helvetica" panose="020B0604020202020204" pitchFamily="34" charset="0"/>
              <a:cs typeface="Helvetica" panose="020B0604020202020204" pitchFamily="34" charset="0"/>
            </a:endParaRPr>
          </a:p>
        </p:txBody>
      </p:sp>
      <p:sp>
        <p:nvSpPr>
          <p:cNvPr id="118" name="TextBox 117"/>
          <p:cNvSpPr txBox="1"/>
          <p:nvPr/>
        </p:nvSpPr>
        <p:spPr>
          <a:xfrm>
            <a:off x="28879799" y="358140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Temporal Analysis</a:t>
            </a:r>
            <a:endParaRPr lang="en-US" sz="2800" b="1" dirty="0">
              <a:latin typeface="Helvetica" panose="020B0604020202020204" pitchFamily="34" charset="0"/>
              <a:cs typeface="Helvetica" panose="020B0604020202020204" pitchFamily="34" charset="0"/>
            </a:endParaRPr>
          </a:p>
        </p:txBody>
      </p:sp>
      <p:sp>
        <p:nvSpPr>
          <p:cNvPr id="66" name="TextBox 65"/>
          <p:cNvSpPr txBox="1"/>
          <p:nvPr/>
        </p:nvSpPr>
        <p:spPr>
          <a:xfrm>
            <a:off x="4398557" y="14478000"/>
            <a:ext cx="5412193" cy="523220"/>
          </a:xfrm>
          <a:prstGeom prst="rect">
            <a:avLst/>
          </a:prstGeom>
          <a:noFill/>
        </p:spPr>
        <p:txBody>
          <a:bodyPr wrap="square" rtlCol="0">
            <a:spAutoFit/>
          </a:bodyPr>
          <a:lstStyle/>
          <a:p>
            <a:pPr algn="ctr"/>
            <a:r>
              <a:rPr lang="en-US" sz="2800" b="1" dirty="0" smtClean="0"/>
              <a:t>Area of Investigation</a:t>
            </a:r>
            <a:endParaRPr lang="en-US" sz="2800" b="1" dirty="0"/>
          </a:p>
        </p:txBody>
      </p:sp>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4718" y="1539240"/>
            <a:ext cx="3840482"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 name="TextBox 126"/>
          <p:cNvSpPr txBox="1"/>
          <p:nvPr/>
        </p:nvSpPr>
        <p:spPr>
          <a:xfrm>
            <a:off x="388591" y="14371796"/>
            <a:ext cx="4640609" cy="4678204"/>
          </a:xfrm>
          <a:prstGeom prst="rect">
            <a:avLst/>
          </a:prstGeom>
          <a:noFill/>
        </p:spPr>
        <p:txBody>
          <a:bodyPr wrap="square" rtlCol="0">
            <a:spAutoFit/>
          </a:bodyPr>
          <a:lstStyle/>
          <a:p>
            <a:pPr marL="0" lvl="2"/>
            <a:r>
              <a:rPr lang="en-US" sz="2800" b="1" dirty="0" smtClean="0">
                <a:latin typeface="Helvetica" panose="020B0604020202020204" pitchFamily="34" charset="0"/>
                <a:cs typeface="Helvetica" panose="020B0604020202020204" pitchFamily="34" charset="0"/>
              </a:rPr>
              <a:t>Objectives:</a:t>
            </a:r>
          </a:p>
          <a:p>
            <a:pPr marL="0" lvl="2"/>
            <a:endParaRPr lang="en-US" sz="1000" dirty="0" smtClean="0">
              <a:latin typeface="Times New Roman" panose="02020603050405020304" pitchFamily="18" charset="0"/>
              <a:cs typeface="Times New Roman" panose="02020603050405020304" pitchFamily="18" charset="0"/>
            </a:endParaRPr>
          </a:p>
          <a:p>
            <a:pPr marL="457200" lvl="2" indent="-457200">
              <a:buFont typeface="+mj-lt"/>
              <a:buAutoNum type="arabicPeriod"/>
            </a:pPr>
            <a:r>
              <a:rPr lang="en-US" sz="2000" dirty="0" smtClean="0">
                <a:latin typeface="Times New Roman" panose="02020603050405020304" pitchFamily="18" charset="0"/>
                <a:cs typeface="Times New Roman" panose="02020603050405020304" pitchFamily="18" charset="0"/>
              </a:rPr>
              <a:t>Delineate both verified and potential sinkholes using ArcGIS software and DEM’s.</a:t>
            </a:r>
          </a:p>
          <a:p>
            <a:pPr marL="457200" lvl="2" indent="-457200">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lvl="2" indent="-457200">
              <a:buFont typeface="+mj-lt"/>
              <a:buAutoNum type="arabicPeriod"/>
            </a:pPr>
            <a:r>
              <a:rPr lang="en-US" sz="2000" dirty="0" smtClean="0">
                <a:latin typeface="Times New Roman" panose="02020603050405020304" pitchFamily="18" charset="0"/>
                <a:cs typeface="Times New Roman" panose="02020603050405020304" pitchFamily="18" charset="0"/>
              </a:rPr>
              <a:t>Evaluate the influences of  hydrologic and climatic variables on sinkhole formation rates.</a:t>
            </a:r>
          </a:p>
          <a:p>
            <a:pPr marL="457200" lvl="2" indent="-457200">
              <a:buFont typeface="+mj-lt"/>
              <a:buAutoNum type="arabicPeriod"/>
            </a:pPr>
            <a:endParaRPr lang="en-US" sz="2000" dirty="0" smtClean="0">
              <a:latin typeface="Times New Roman" panose="02020603050405020304" pitchFamily="18" charset="0"/>
              <a:cs typeface="Times New Roman" panose="02020603050405020304" pitchFamily="18" charset="0"/>
            </a:endParaRPr>
          </a:p>
          <a:p>
            <a:pPr marL="457200" lvl="2" indent="-457200">
              <a:buFont typeface="+mj-lt"/>
              <a:buAutoNum type="arabicPeriod"/>
            </a:pPr>
            <a:r>
              <a:rPr lang="en-US" sz="2000" dirty="0" smtClean="0">
                <a:latin typeface="Times New Roman" panose="02020603050405020304" pitchFamily="18" charset="0"/>
                <a:cs typeface="Times New Roman" panose="02020603050405020304" pitchFamily="18" charset="0"/>
              </a:rPr>
              <a:t>Apply regression models to better understand the relationship between sinkhole development and hydrologic, geologic, landscape, and climatic influences.</a:t>
            </a:r>
            <a:endParaRPr lang="en-US" sz="2000" dirty="0">
              <a:solidFill>
                <a:srgbClr val="00B050"/>
              </a:solidFill>
            </a:endParaRPr>
          </a:p>
        </p:txBody>
      </p:sp>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83" t="9770" b="9805"/>
          <a:stretch/>
        </p:blipFill>
        <p:spPr bwMode="auto">
          <a:xfrm>
            <a:off x="457200" y="1295400"/>
            <a:ext cx="2731093"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5" name="Straight Connector 114"/>
          <p:cNvCxnSpPr/>
          <p:nvPr/>
        </p:nvCxnSpPr>
        <p:spPr>
          <a:xfrm>
            <a:off x="19850099" y="15161560"/>
            <a:ext cx="8229600" cy="0"/>
          </a:xfrm>
          <a:prstGeom prst="line">
            <a:avLst/>
          </a:prstGeom>
          <a:ln w="28575">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163" name="Straight Connector 162"/>
          <p:cNvCxnSpPr/>
          <p:nvPr/>
        </p:nvCxnSpPr>
        <p:spPr>
          <a:xfrm>
            <a:off x="29367480" y="16611600"/>
            <a:ext cx="8229600" cy="0"/>
          </a:xfrm>
          <a:prstGeom prst="line">
            <a:avLst/>
          </a:prstGeom>
          <a:ln w="28575">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164" name="TextBox 163"/>
          <p:cNvSpPr txBox="1"/>
          <p:nvPr/>
        </p:nvSpPr>
        <p:spPr>
          <a:xfrm>
            <a:off x="29032200" y="17068800"/>
            <a:ext cx="8839200" cy="338554"/>
          </a:xfrm>
          <a:prstGeom prst="rect">
            <a:avLst/>
          </a:prstGeom>
          <a:noFill/>
        </p:spPr>
        <p:txBody>
          <a:bodyPr wrap="square" numCol="1" rtlCol="0">
            <a:spAutoFit/>
          </a:bodyPr>
          <a:lstStyle/>
          <a:p>
            <a:pPr algn="ctr"/>
            <a:r>
              <a:rPr lang="en-US" sz="1600" dirty="0" smtClean="0">
                <a:latin typeface="Times New Roman" panose="02020603050405020304" pitchFamily="18" charset="0"/>
                <a:cs typeface="Times New Roman" panose="02020603050405020304" pitchFamily="18" charset="0"/>
              </a:rPr>
              <a:t>Matthew Cahalan – mcahalan@uga.edu</a:t>
            </a:r>
            <a:endParaRPr lang="en-US" sz="1600" dirty="0">
              <a:latin typeface="Times New Roman" panose="02020603050405020304" pitchFamily="18" charset="0"/>
              <a:cs typeface="Times New Roman" panose="02020603050405020304" pitchFamily="18" charset="0"/>
            </a:endParaRPr>
          </a:p>
        </p:txBody>
      </p:sp>
      <p:sp>
        <p:nvSpPr>
          <p:cNvPr id="165" name="TextBox 164"/>
          <p:cNvSpPr txBox="1"/>
          <p:nvPr/>
        </p:nvSpPr>
        <p:spPr>
          <a:xfrm>
            <a:off x="28879799" y="1753618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Acknowledgements</a:t>
            </a:r>
            <a:endParaRPr lang="en-US" sz="2800" b="1" dirty="0">
              <a:latin typeface="Helvetica" panose="020B0604020202020204" pitchFamily="34" charset="0"/>
              <a:cs typeface="Helvetica" panose="020B0604020202020204" pitchFamily="34" charset="0"/>
            </a:endParaRPr>
          </a:p>
        </p:txBody>
      </p:sp>
      <p:sp>
        <p:nvSpPr>
          <p:cNvPr id="166" name="TextBox 165"/>
          <p:cNvSpPr txBox="1"/>
          <p:nvPr/>
        </p:nvSpPr>
        <p:spPr>
          <a:xfrm>
            <a:off x="29044900" y="17982183"/>
            <a:ext cx="8839200" cy="1138773"/>
          </a:xfrm>
          <a:prstGeom prst="rect">
            <a:avLst/>
          </a:prstGeom>
          <a:noFill/>
        </p:spPr>
        <p:txBody>
          <a:bodyPr wrap="square" numCol="1" rtlCol="0">
            <a:spAutoFit/>
          </a:bodyPr>
          <a:lstStyle/>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The Geological Society of America</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International Association for Mathematical </a:t>
            </a:r>
            <a:r>
              <a:rPr lang="en-US" sz="1400" dirty="0" smtClean="0">
                <a:latin typeface="Times New Roman" panose="02020603050405020304" pitchFamily="18" charset="0"/>
                <a:cs typeface="Times New Roman" panose="02020603050405020304" pitchFamily="18" charset="0"/>
              </a:rPr>
              <a:t>Geosciences </a:t>
            </a:r>
            <a:endParaRPr lang="en-US" sz="4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University of Georgia Office of the Vice President for Research</a:t>
            </a:r>
          </a:p>
          <a:p>
            <a:pPr marL="285750" indent="-285750" algn="just">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Randy Weathersby-Albany GIS </a:t>
            </a:r>
          </a:p>
          <a:p>
            <a:pPr marL="342900" indent="-342900" algn="just">
              <a:buFont typeface="Arial" pitchFamily="34" charset="0"/>
              <a:buChar char="•"/>
            </a:pPr>
            <a:endParaRPr lang="en-US" sz="1200" dirty="0" smtClean="0">
              <a:latin typeface="Times New Roman" panose="02020603050405020304" pitchFamily="18" charset="0"/>
              <a:cs typeface="Times New Roman" panose="02020603050405020304" pitchFamily="18" charset="0"/>
            </a:endParaRPr>
          </a:p>
        </p:txBody>
      </p:sp>
      <p:cxnSp>
        <p:nvCxnSpPr>
          <p:cNvPr id="167" name="Straight Connector 166"/>
          <p:cNvCxnSpPr/>
          <p:nvPr/>
        </p:nvCxnSpPr>
        <p:spPr>
          <a:xfrm>
            <a:off x="29367480" y="17478505"/>
            <a:ext cx="8275320" cy="0"/>
          </a:xfrm>
          <a:prstGeom prst="line">
            <a:avLst/>
          </a:prstGeom>
          <a:ln w="28575">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17" name="Rectangle 17"/>
          <p:cNvSpPr>
            <a:spLocks noChangeArrowheads="1"/>
          </p:cNvSpPr>
          <p:nvPr/>
        </p:nvSpPr>
        <p:spPr bwMode="auto">
          <a:xfrm>
            <a:off x="0" y="0"/>
            <a:ext cx="384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7" name="TextBox 76"/>
          <p:cNvSpPr txBox="1"/>
          <p:nvPr/>
        </p:nvSpPr>
        <p:spPr>
          <a:xfrm>
            <a:off x="19354800" y="359158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Hydrologic and Climatic Analysis</a:t>
            </a:r>
            <a:endParaRPr lang="en-US" sz="2800" b="1" dirty="0">
              <a:latin typeface="Helvetica" panose="020B0604020202020204" pitchFamily="34" charset="0"/>
              <a:cs typeface="Helvetica" panose="020B0604020202020204" pitchFamily="34" charset="0"/>
            </a:endParaRPr>
          </a:p>
        </p:txBody>
      </p:sp>
      <p:sp>
        <p:nvSpPr>
          <p:cNvPr id="78" name="Rectangle 77"/>
          <p:cNvSpPr/>
          <p:nvPr/>
        </p:nvSpPr>
        <p:spPr>
          <a:xfrm>
            <a:off x="19735800" y="7839670"/>
            <a:ext cx="3865680" cy="369332"/>
          </a:xfrm>
          <a:prstGeom prst="rect">
            <a:avLst/>
          </a:prstGeom>
        </p:spPr>
        <p:txBody>
          <a:bodyPr wrap="square">
            <a:spAutoFit/>
          </a:bodyPr>
          <a:lstStyle/>
          <a:p>
            <a:endParaRPr lang="en-US" sz="1800" dirty="0">
              <a:latin typeface="Times New Roman" panose="02020603050405020304" pitchFamily="18" charset="0"/>
              <a:cs typeface="Times New Roman" panose="02020603050405020304" pitchFamily="18" charset="0"/>
            </a:endParaRPr>
          </a:p>
        </p:txBody>
      </p:sp>
      <p:sp>
        <p:nvSpPr>
          <p:cNvPr id="80" name="Rectangle 79"/>
          <p:cNvSpPr/>
          <p:nvPr/>
        </p:nvSpPr>
        <p:spPr>
          <a:xfrm>
            <a:off x="23834782" y="12030670"/>
            <a:ext cx="4435418" cy="369332"/>
          </a:xfrm>
          <a:prstGeom prst="rect">
            <a:avLst/>
          </a:prstGeom>
        </p:spPr>
        <p:txBody>
          <a:bodyPr wrap="square">
            <a:spAutoFit/>
          </a:bodyPr>
          <a:lstStyle/>
          <a:p>
            <a:endParaRPr lang="en-US" sz="1800" dirty="0" smtClean="0">
              <a:latin typeface="Times New Roman" panose="02020603050405020304" pitchFamily="18" charset="0"/>
              <a:cs typeface="Times New Roman" panose="02020603050405020304" pitchFamily="18" charset="0"/>
            </a:endParaRPr>
          </a:p>
        </p:txBody>
      </p:sp>
      <p:sp>
        <p:nvSpPr>
          <p:cNvPr id="81" name="Rectangle 80"/>
          <p:cNvSpPr/>
          <p:nvPr/>
        </p:nvSpPr>
        <p:spPr>
          <a:xfrm>
            <a:off x="24231600" y="7848600"/>
            <a:ext cx="3883087" cy="246221"/>
          </a:xfrm>
          <a:prstGeom prst="rect">
            <a:avLst/>
          </a:prstGeom>
        </p:spPr>
        <p:txBody>
          <a:bodyPr wrap="square">
            <a:spAutoFit/>
          </a:bodyPr>
          <a:lstStyle/>
          <a:p>
            <a:endParaRPr lang="en-US" sz="1000" dirty="0">
              <a:latin typeface="Times New Roman" panose="02020603050405020304" pitchFamily="18" charset="0"/>
              <a:cs typeface="Times New Roman" panose="02020603050405020304" pitchFamily="18" charset="0"/>
            </a:endParaRPr>
          </a:p>
        </p:txBody>
      </p:sp>
      <p:sp>
        <p:nvSpPr>
          <p:cNvPr id="82" name="Rectangle 81"/>
          <p:cNvSpPr/>
          <p:nvPr/>
        </p:nvSpPr>
        <p:spPr>
          <a:xfrm>
            <a:off x="19812000" y="12039600"/>
            <a:ext cx="3657600" cy="369332"/>
          </a:xfrm>
          <a:prstGeom prst="rect">
            <a:avLst/>
          </a:prstGeom>
        </p:spPr>
        <p:txBody>
          <a:bodyPr wrap="square">
            <a:spAutoFit/>
          </a:bodyPr>
          <a:lstStyle/>
          <a:p>
            <a:endParaRPr lang="en-US" sz="1800" dirty="0">
              <a:latin typeface="Times New Roman" panose="02020603050405020304" pitchFamily="18" charset="0"/>
              <a:cs typeface="Times New Roman" panose="02020603050405020304" pitchFamily="18" charset="0"/>
            </a:endParaRPr>
          </a:p>
        </p:txBody>
      </p:sp>
      <p:cxnSp>
        <p:nvCxnSpPr>
          <p:cNvPr id="90" name="Straight Connector 89"/>
          <p:cNvCxnSpPr/>
          <p:nvPr/>
        </p:nvCxnSpPr>
        <p:spPr>
          <a:xfrm>
            <a:off x="10417135" y="14181217"/>
            <a:ext cx="8229600" cy="0"/>
          </a:xfrm>
          <a:prstGeom prst="line">
            <a:avLst/>
          </a:prstGeom>
          <a:ln w="28575">
            <a:headEnd type="diamond" w="med" len="med"/>
            <a:tailEnd type="diamond" w="med" len="med"/>
          </a:ln>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a:off x="761999" y="14249400"/>
            <a:ext cx="8229600" cy="0"/>
          </a:xfrm>
          <a:prstGeom prst="line">
            <a:avLst/>
          </a:prstGeom>
          <a:ln w="28575">
            <a:headEnd type="diamond" w="med" len="med"/>
            <a:tailEnd type="diamond" w="med" len="med"/>
          </a:ln>
        </p:spPr>
        <p:style>
          <a:lnRef idx="3">
            <a:schemeClr val="dk1"/>
          </a:lnRef>
          <a:fillRef idx="0">
            <a:schemeClr val="dk1"/>
          </a:fillRef>
          <a:effectRef idx="2">
            <a:schemeClr val="dk1"/>
          </a:effectRef>
          <a:fontRef idx="minor">
            <a:schemeClr val="tx1"/>
          </a:fontRef>
        </p:style>
      </p:cxnSp>
      <p:sp>
        <p:nvSpPr>
          <p:cNvPr id="60" name="Rectangle 59"/>
          <p:cNvSpPr/>
          <p:nvPr/>
        </p:nvSpPr>
        <p:spPr>
          <a:xfrm>
            <a:off x="304800" y="3581400"/>
            <a:ext cx="9144000" cy="1544949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n-US" sz="2000" dirty="0">
              <a:latin typeface="Times New Roman" panose="02020603050405020304" pitchFamily="18" charset="0"/>
              <a:cs typeface="Times New Roman" panose="02020603050405020304" pitchFamily="18" charset="0"/>
            </a:endParaRPr>
          </a:p>
        </p:txBody>
      </p:sp>
      <p:sp>
        <p:nvSpPr>
          <p:cNvPr id="71" name="Rectangle 70"/>
          <p:cNvSpPr/>
          <p:nvPr/>
        </p:nvSpPr>
        <p:spPr>
          <a:xfrm>
            <a:off x="5733053" y="17981166"/>
            <a:ext cx="2743200" cy="369332"/>
          </a:xfrm>
          <a:prstGeom prst="rect">
            <a:avLst/>
          </a:prstGeom>
        </p:spPr>
        <p:txBody>
          <a:bodyPr wrap="square">
            <a:spAutoFit/>
          </a:bodyPr>
          <a:lstStyle/>
          <a:p>
            <a:r>
              <a:rPr lang="en-US" sz="1800" dirty="0" smtClean="0">
                <a:latin typeface="Times New Roman" panose="02020603050405020304" pitchFamily="18" charset="0"/>
                <a:cs typeface="Times New Roman" panose="02020603050405020304" pitchFamily="18" charset="0"/>
              </a:rPr>
              <a:t>Fig. 1 - Map of study area.</a:t>
            </a:r>
            <a:endParaRPr lang="en-US" sz="1800" dirty="0">
              <a:latin typeface="Times New Roman" panose="02020603050405020304" pitchFamily="18" charset="0"/>
              <a:cs typeface="Times New Roman" panose="02020603050405020304" pitchFamily="18" charset="0"/>
            </a:endParaRPr>
          </a:p>
        </p:txBody>
      </p:sp>
      <p:sp>
        <p:nvSpPr>
          <p:cNvPr id="92" name="Rectangle 91"/>
          <p:cNvSpPr/>
          <p:nvPr/>
        </p:nvSpPr>
        <p:spPr>
          <a:xfrm>
            <a:off x="19811999" y="13030200"/>
            <a:ext cx="8305801" cy="369332"/>
          </a:xfrm>
          <a:prstGeom prst="rect">
            <a:avLst/>
          </a:prstGeom>
        </p:spPr>
        <p:txBody>
          <a:bodyPr wrap="square">
            <a:spAutoFit/>
          </a:bodyPr>
          <a:lstStyle/>
          <a:p>
            <a:endParaRPr lang="en-US" sz="1800" dirty="0" smtClean="0">
              <a:latin typeface="Times New Roman" panose="02020603050405020304" pitchFamily="18" charset="0"/>
              <a:cs typeface="Times New Roman" panose="02020603050405020304" pitchFamily="18" charset="0"/>
            </a:endParaRPr>
          </a:p>
        </p:txBody>
      </p:sp>
      <p:pic>
        <p:nvPicPr>
          <p:cNvPr id="1225" name="Picture 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0083" y="15161560"/>
            <a:ext cx="2369140" cy="259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17135" y="14478000"/>
            <a:ext cx="8229600" cy="546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p:cNvSpPr txBox="1"/>
          <p:nvPr/>
        </p:nvSpPr>
        <p:spPr>
          <a:xfrm>
            <a:off x="9829800" y="1425958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Proposed Sinkhole Maps*</a:t>
            </a:r>
            <a:endParaRPr lang="en-US" sz="2800" b="1" dirty="0">
              <a:latin typeface="Helvetica" panose="020B0604020202020204" pitchFamily="34" charset="0"/>
              <a:cs typeface="Helvetica" panose="020B0604020202020204" pitchFamily="34" charset="0"/>
            </a:endParaRPr>
          </a:p>
        </p:txBody>
      </p:sp>
      <p:sp>
        <p:nvSpPr>
          <p:cNvPr id="14" name="TextBox 13"/>
          <p:cNvSpPr txBox="1"/>
          <p:nvPr/>
        </p:nvSpPr>
        <p:spPr>
          <a:xfrm>
            <a:off x="10591800" y="16285035"/>
            <a:ext cx="3581276" cy="369332"/>
          </a:xfrm>
          <a:prstGeom prst="rect">
            <a:avLst/>
          </a:prstGeom>
          <a:noFill/>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Fig. 3 - 1979 sinkhole map.</a:t>
            </a:r>
            <a:endParaRPr lang="en-US" sz="18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33244" y="16763999"/>
            <a:ext cx="3578556" cy="1505290"/>
          </a:xfrm>
          <a:prstGeom prst="rect">
            <a:avLst/>
          </a:prstGeom>
        </p:spPr>
      </p:pic>
      <p:sp>
        <p:nvSpPr>
          <p:cNvPr id="16" name="TextBox 15"/>
          <p:cNvSpPr txBox="1"/>
          <p:nvPr/>
        </p:nvSpPr>
        <p:spPr>
          <a:xfrm>
            <a:off x="10591801" y="18280039"/>
            <a:ext cx="3581276" cy="369332"/>
          </a:xfrm>
          <a:prstGeom prst="rect">
            <a:avLst/>
          </a:prstGeom>
          <a:noFill/>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Fig. 4 - 1999 sinkhole map.</a:t>
            </a:r>
            <a:endParaRPr lang="en-US" sz="18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04669" y="14836555"/>
            <a:ext cx="3559572" cy="1449838"/>
          </a:xfrm>
          <a:prstGeom prst="rect">
            <a:avLst/>
          </a:prstGeom>
        </p:spPr>
      </p:pic>
      <p:sp>
        <p:nvSpPr>
          <p:cNvPr id="21" name="TextBox 20"/>
          <p:cNvSpPr txBox="1"/>
          <p:nvPr/>
        </p:nvSpPr>
        <p:spPr>
          <a:xfrm>
            <a:off x="14630525" y="16286393"/>
            <a:ext cx="3581275" cy="369332"/>
          </a:xfrm>
          <a:prstGeom prst="rect">
            <a:avLst/>
          </a:prstGeom>
          <a:noFill/>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Fig. 5 - 2010 sinkhole map.</a:t>
            </a:r>
            <a:endParaRPr lang="en-US" sz="18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1800" y="16763999"/>
            <a:ext cx="3581276" cy="1505289"/>
          </a:xfrm>
          <a:prstGeom prst="rect">
            <a:avLst/>
          </a:prstGeom>
        </p:spPr>
      </p:pic>
      <p:sp>
        <p:nvSpPr>
          <p:cNvPr id="23" name="TextBox 22"/>
          <p:cNvSpPr txBox="1"/>
          <p:nvPr/>
        </p:nvSpPr>
        <p:spPr>
          <a:xfrm>
            <a:off x="14633244" y="18280039"/>
            <a:ext cx="3578556" cy="369332"/>
          </a:xfrm>
          <a:prstGeom prst="rect">
            <a:avLst/>
          </a:prstGeom>
          <a:noFill/>
        </p:spPr>
        <p:txBody>
          <a:bodyPr wrap="square" rtlCol="0">
            <a:spAutoFit/>
          </a:bodyPr>
          <a:lstStyle/>
          <a:p>
            <a:pPr algn="ctr"/>
            <a:r>
              <a:rPr lang="en-US" sz="1800" dirty="0" smtClean="0">
                <a:latin typeface="Times New Roman" panose="02020603050405020304" pitchFamily="18" charset="0"/>
                <a:cs typeface="Times New Roman" panose="02020603050405020304" pitchFamily="18" charset="0"/>
              </a:rPr>
              <a:t>Fig. 6 - 2011 sinkhole map.</a:t>
            </a:r>
            <a:endParaRPr lang="en-US" sz="1800" dirty="0">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1800" y="14836555"/>
            <a:ext cx="3581276" cy="1448480"/>
          </a:xfrm>
          <a:prstGeom prst="rect">
            <a:avLst/>
          </a:prstGeom>
        </p:spPr>
      </p:pic>
      <p:grpSp>
        <p:nvGrpSpPr>
          <p:cNvPr id="87" name="Canvas 2"/>
          <p:cNvGrpSpPr/>
          <p:nvPr/>
        </p:nvGrpSpPr>
        <p:grpSpPr>
          <a:xfrm>
            <a:off x="10991850" y="4104620"/>
            <a:ext cx="6896100" cy="9207500"/>
            <a:chOff x="0" y="0"/>
            <a:chExt cx="6896100" cy="9207500"/>
          </a:xfrm>
        </p:grpSpPr>
        <p:sp>
          <p:nvSpPr>
            <p:cNvPr id="94" name="Rectangle 93"/>
            <p:cNvSpPr/>
            <p:nvPr/>
          </p:nvSpPr>
          <p:spPr>
            <a:xfrm>
              <a:off x="0" y="0"/>
              <a:ext cx="6896100" cy="9207500"/>
            </a:xfrm>
            <a:prstGeom prst="rect">
              <a:avLst/>
            </a:prstGeom>
          </p:spPr>
        </p:sp>
        <p:sp>
          <p:nvSpPr>
            <p:cNvPr id="95" name="Rectangle 94"/>
            <p:cNvSpPr/>
            <p:nvPr/>
          </p:nvSpPr>
          <p:spPr>
            <a:xfrm>
              <a:off x="2768843" y="327556"/>
              <a:ext cx="1187433" cy="351962"/>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Data acquisition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96" name="Rectangle 95"/>
            <p:cNvSpPr/>
            <p:nvPr/>
          </p:nvSpPr>
          <p:spPr>
            <a:xfrm>
              <a:off x="2768822" y="1215853"/>
              <a:ext cx="1187483" cy="475015"/>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Digital Elevation Model</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97" name="Straight Connector 96"/>
            <p:cNvCxnSpPr/>
            <p:nvPr/>
          </p:nvCxnSpPr>
          <p:spPr>
            <a:xfrm flipH="1">
              <a:off x="3361243" y="1690869"/>
              <a:ext cx="1" cy="355998"/>
            </a:xfrm>
            <a:prstGeom prst="line">
              <a:avLst/>
            </a:prstGeom>
            <a:noFill/>
            <a:ln w="28575" cap="flat" cmpd="sng" algn="ctr">
              <a:solidFill>
                <a:srgbClr val="FF0000"/>
              </a:solidFill>
              <a:prstDash val="solid"/>
            </a:ln>
            <a:effectLst/>
          </p:spPr>
        </p:cxnSp>
        <p:cxnSp>
          <p:nvCxnSpPr>
            <p:cNvPr id="98" name="Straight Arrow Connector 97"/>
            <p:cNvCxnSpPr/>
            <p:nvPr/>
          </p:nvCxnSpPr>
          <p:spPr>
            <a:xfrm>
              <a:off x="3362312" y="661488"/>
              <a:ext cx="3663" cy="550504"/>
            </a:xfrm>
            <a:prstGeom prst="straightConnector1">
              <a:avLst/>
            </a:prstGeom>
            <a:noFill/>
            <a:ln w="28575" cap="flat" cmpd="sng" algn="ctr">
              <a:solidFill>
                <a:srgbClr val="FF0000"/>
              </a:solidFill>
              <a:prstDash val="solid"/>
              <a:tailEnd type="arrow"/>
            </a:ln>
            <a:effectLst/>
          </p:spPr>
        </p:cxnSp>
        <p:sp>
          <p:nvSpPr>
            <p:cNvPr id="99" name="Rectangle 98"/>
            <p:cNvSpPr/>
            <p:nvPr/>
          </p:nvSpPr>
          <p:spPr>
            <a:xfrm>
              <a:off x="740619" y="1924267"/>
              <a:ext cx="1436440" cy="475012"/>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Fill in sinks to spill level</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100" name="Straight Arrow Connector 99"/>
            <p:cNvCxnSpPr>
              <a:stCxn id="95" idx="3"/>
            </p:cNvCxnSpPr>
            <p:nvPr/>
          </p:nvCxnSpPr>
          <p:spPr>
            <a:xfrm flipV="1">
              <a:off x="3956276" y="503532"/>
              <a:ext cx="593568" cy="5"/>
            </a:xfrm>
            <a:prstGeom prst="straightConnector1">
              <a:avLst/>
            </a:prstGeom>
            <a:noFill/>
            <a:ln w="28575" cap="flat" cmpd="sng" algn="ctr">
              <a:solidFill>
                <a:srgbClr val="FF0000"/>
              </a:solidFill>
              <a:prstDash val="solid"/>
              <a:tailEnd type="arrow"/>
            </a:ln>
            <a:effectLst/>
          </p:spPr>
        </p:cxnSp>
        <p:cxnSp>
          <p:nvCxnSpPr>
            <p:cNvPr id="101" name="Straight Arrow Connector 100"/>
            <p:cNvCxnSpPr/>
            <p:nvPr/>
          </p:nvCxnSpPr>
          <p:spPr>
            <a:xfrm flipH="1" flipV="1">
              <a:off x="2177055" y="515534"/>
              <a:ext cx="591594" cy="4298"/>
            </a:xfrm>
            <a:prstGeom prst="straightConnector1">
              <a:avLst/>
            </a:prstGeom>
            <a:noFill/>
            <a:ln w="28575" cap="flat" cmpd="sng" algn="ctr">
              <a:solidFill>
                <a:srgbClr val="FF0000"/>
              </a:solidFill>
              <a:prstDash val="solid"/>
              <a:tailEnd type="arrow"/>
            </a:ln>
            <a:effectLst/>
          </p:spPr>
        </p:cxnSp>
        <p:sp>
          <p:nvSpPr>
            <p:cNvPr id="102" name="Rectangle 101"/>
            <p:cNvSpPr/>
            <p:nvPr/>
          </p:nvSpPr>
          <p:spPr>
            <a:xfrm>
              <a:off x="4550126" y="380746"/>
              <a:ext cx="2131693" cy="672842"/>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DEM’s, aerial imagery, geology, land use/land cover, soils, hydrography</a:t>
              </a:r>
            </a:p>
          </p:txBody>
        </p:sp>
        <p:sp>
          <p:nvSpPr>
            <p:cNvPr id="103" name="Rectangle 102"/>
            <p:cNvSpPr/>
            <p:nvPr/>
          </p:nvSpPr>
          <p:spPr>
            <a:xfrm>
              <a:off x="283620" y="374646"/>
              <a:ext cx="1893570" cy="726031"/>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Times New Roman"/>
                  <a:cs typeface="Times New Roman"/>
                </a:rPr>
                <a:t>Climatic, discharge, extraction, well levels, roads, buildings, urban structures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104" name="Straight Arrow Connector 103"/>
            <p:cNvCxnSpPr/>
            <p:nvPr/>
          </p:nvCxnSpPr>
          <p:spPr>
            <a:xfrm flipH="1">
              <a:off x="2189733" y="2064121"/>
              <a:ext cx="1188841" cy="0"/>
            </a:xfrm>
            <a:prstGeom prst="straightConnector1">
              <a:avLst/>
            </a:prstGeom>
            <a:noFill/>
            <a:ln w="28575" cap="flat" cmpd="sng" algn="ctr">
              <a:solidFill>
                <a:srgbClr val="FF0000"/>
              </a:solidFill>
              <a:prstDash val="solid"/>
              <a:tailEnd type="arrow"/>
            </a:ln>
            <a:effectLst/>
          </p:spPr>
        </p:cxnSp>
        <p:sp>
          <p:nvSpPr>
            <p:cNvPr id="105" name="Rectangle 104"/>
            <p:cNvSpPr/>
            <p:nvPr/>
          </p:nvSpPr>
          <p:spPr>
            <a:xfrm>
              <a:off x="740619" y="3230508"/>
              <a:ext cx="1412090" cy="475175"/>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Generate a “fill-difference” raster</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106" name="Straight Connector 105"/>
            <p:cNvCxnSpPr/>
            <p:nvPr/>
          </p:nvCxnSpPr>
          <p:spPr>
            <a:xfrm>
              <a:off x="2189733" y="3469121"/>
              <a:ext cx="1209603" cy="29"/>
            </a:xfrm>
            <a:prstGeom prst="line">
              <a:avLst/>
            </a:prstGeom>
            <a:noFill/>
            <a:ln w="28575" cap="flat" cmpd="sng" algn="ctr">
              <a:solidFill>
                <a:srgbClr val="FF0000"/>
              </a:solidFill>
              <a:prstDash val="solid"/>
            </a:ln>
            <a:effectLst/>
          </p:spPr>
        </p:cxnSp>
        <p:sp>
          <p:nvSpPr>
            <p:cNvPr id="107" name="Rectangle 106"/>
            <p:cNvSpPr/>
            <p:nvPr/>
          </p:nvSpPr>
          <p:spPr>
            <a:xfrm>
              <a:off x="4550126" y="2165808"/>
              <a:ext cx="2019497" cy="472032"/>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Extract values greater than vertical accuracy of DEM</a:t>
              </a:r>
            </a:p>
          </p:txBody>
        </p:sp>
        <p:sp>
          <p:nvSpPr>
            <p:cNvPr id="108" name="Rectangle 107"/>
            <p:cNvSpPr/>
            <p:nvPr/>
          </p:nvSpPr>
          <p:spPr>
            <a:xfrm>
              <a:off x="4568570" y="2857500"/>
              <a:ext cx="2001053" cy="268204"/>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Reclassify to integer type raster</a:t>
              </a:r>
            </a:p>
          </p:txBody>
        </p:sp>
        <p:sp>
          <p:nvSpPr>
            <p:cNvPr id="111" name="Rectangle 110"/>
            <p:cNvSpPr/>
            <p:nvPr/>
          </p:nvSpPr>
          <p:spPr>
            <a:xfrm>
              <a:off x="4568570" y="3360653"/>
              <a:ext cx="2019079" cy="475175"/>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Convert to polygon layer without simplifying</a:t>
              </a:r>
            </a:p>
          </p:txBody>
        </p:sp>
        <p:cxnSp>
          <p:nvCxnSpPr>
            <p:cNvPr id="112" name="Straight Arrow Connector 111"/>
            <p:cNvCxnSpPr/>
            <p:nvPr/>
          </p:nvCxnSpPr>
          <p:spPr>
            <a:xfrm>
              <a:off x="1470955" y="2399221"/>
              <a:ext cx="0" cy="813089"/>
            </a:xfrm>
            <a:prstGeom prst="straightConnector1">
              <a:avLst/>
            </a:prstGeom>
            <a:noFill/>
            <a:ln w="28575" cap="flat" cmpd="sng" algn="ctr">
              <a:solidFill>
                <a:srgbClr val="FF0000"/>
              </a:solidFill>
              <a:prstDash val="solid"/>
              <a:tailEnd type="arrow"/>
            </a:ln>
            <a:effectLst/>
          </p:spPr>
        </p:cxnSp>
        <p:sp>
          <p:nvSpPr>
            <p:cNvPr id="114" name="Rectangle 113"/>
            <p:cNvSpPr/>
            <p:nvPr/>
          </p:nvSpPr>
          <p:spPr>
            <a:xfrm>
              <a:off x="4568808" y="4038600"/>
              <a:ext cx="2020798" cy="482862"/>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Calculate zonal geometry table and join to polygon layer</a:t>
              </a:r>
            </a:p>
          </p:txBody>
        </p:sp>
        <p:sp>
          <p:nvSpPr>
            <p:cNvPr id="117" name="Rectangle 116"/>
            <p:cNvSpPr/>
            <p:nvPr/>
          </p:nvSpPr>
          <p:spPr>
            <a:xfrm>
              <a:off x="4568808" y="4705350"/>
              <a:ext cx="2021036" cy="47513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Remove polygons based on threshold area</a:t>
              </a:r>
            </a:p>
          </p:txBody>
        </p:sp>
        <p:sp>
          <p:nvSpPr>
            <p:cNvPr id="119" name="Rectangle 118"/>
            <p:cNvSpPr/>
            <p:nvPr/>
          </p:nvSpPr>
          <p:spPr>
            <a:xfrm>
              <a:off x="4550669" y="5353050"/>
              <a:ext cx="2018954" cy="475146"/>
            </a:xfrm>
            <a:prstGeom prst="rect">
              <a:avLst/>
            </a:prstGeom>
            <a:solidFill>
              <a:sysClr val="window" lastClr="FFFFFF"/>
            </a:solidFill>
            <a:ln w="28575"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Validate with aerial imagery and previous sinkhole maps</a:t>
              </a:r>
            </a:p>
          </p:txBody>
        </p:sp>
        <p:sp>
          <p:nvSpPr>
            <p:cNvPr id="120" name="Rectangle 119"/>
            <p:cNvSpPr/>
            <p:nvPr/>
          </p:nvSpPr>
          <p:spPr>
            <a:xfrm>
              <a:off x="752475" y="7115175"/>
              <a:ext cx="2311525" cy="532575"/>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Attribute explanatory variables to threshold polygon layer</a:t>
              </a:r>
            </a:p>
          </p:txBody>
        </p:sp>
        <p:sp>
          <p:nvSpPr>
            <p:cNvPr id="121" name="Rectangle 120"/>
            <p:cNvSpPr/>
            <p:nvPr/>
          </p:nvSpPr>
          <p:spPr>
            <a:xfrm>
              <a:off x="752475" y="8429625"/>
              <a:ext cx="2324100" cy="322580"/>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Perform regression analysis</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cxnSp>
          <p:nvCxnSpPr>
            <p:cNvPr id="123" name="Straight Connector 122"/>
            <p:cNvCxnSpPr/>
            <p:nvPr/>
          </p:nvCxnSpPr>
          <p:spPr>
            <a:xfrm flipV="1">
              <a:off x="3368084" y="2457450"/>
              <a:ext cx="0" cy="1010675"/>
            </a:xfrm>
            <a:prstGeom prst="line">
              <a:avLst/>
            </a:prstGeom>
            <a:noFill/>
            <a:ln w="28575" cap="flat" cmpd="sng" algn="ctr">
              <a:solidFill>
                <a:srgbClr val="FF0000"/>
              </a:solidFill>
              <a:prstDash val="solid"/>
            </a:ln>
            <a:effectLst/>
          </p:spPr>
        </p:cxnSp>
        <p:cxnSp>
          <p:nvCxnSpPr>
            <p:cNvPr id="124" name="Straight Arrow Connector 123"/>
            <p:cNvCxnSpPr/>
            <p:nvPr/>
          </p:nvCxnSpPr>
          <p:spPr>
            <a:xfrm>
              <a:off x="3378574" y="2457450"/>
              <a:ext cx="1171270" cy="0"/>
            </a:xfrm>
            <a:prstGeom prst="straightConnector1">
              <a:avLst/>
            </a:prstGeom>
            <a:noFill/>
            <a:ln w="28575" cap="flat" cmpd="sng" algn="ctr">
              <a:solidFill>
                <a:srgbClr val="FF0000"/>
              </a:solidFill>
              <a:prstDash val="solid"/>
              <a:tailEnd type="arrow"/>
            </a:ln>
            <a:effectLst/>
          </p:spPr>
        </p:cxnSp>
        <p:cxnSp>
          <p:nvCxnSpPr>
            <p:cNvPr id="125" name="Straight Arrow Connector 124"/>
            <p:cNvCxnSpPr>
              <a:stCxn id="107" idx="2"/>
            </p:cNvCxnSpPr>
            <p:nvPr/>
          </p:nvCxnSpPr>
          <p:spPr>
            <a:xfrm>
              <a:off x="5559875" y="2637840"/>
              <a:ext cx="7381" cy="219660"/>
            </a:xfrm>
            <a:prstGeom prst="straightConnector1">
              <a:avLst/>
            </a:prstGeom>
            <a:noFill/>
            <a:ln w="28575" cap="flat" cmpd="sng" algn="ctr">
              <a:solidFill>
                <a:srgbClr val="FF0000"/>
              </a:solidFill>
              <a:prstDash val="solid"/>
              <a:tailEnd type="arrow"/>
            </a:ln>
            <a:effectLst/>
          </p:spPr>
        </p:cxnSp>
        <p:cxnSp>
          <p:nvCxnSpPr>
            <p:cNvPr id="126" name="Straight Arrow Connector 125"/>
            <p:cNvCxnSpPr>
              <a:stCxn id="108" idx="2"/>
            </p:cNvCxnSpPr>
            <p:nvPr/>
          </p:nvCxnSpPr>
          <p:spPr>
            <a:xfrm>
              <a:off x="5569097" y="3125704"/>
              <a:ext cx="0" cy="234949"/>
            </a:xfrm>
            <a:prstGeom prst="straightConnector1">
              <a:avLst/>
            </a:prstGeom>
            <a:noFill/>
            <a:ln w="28575" cap="flat" cmpd="sng" algn="ctr">
              <a:solidFill>
                <a:srgbClr val="FF0000"/>
              </a:solidFill>
              <a:prstDash val="solid"/>
              <a:tailEnd type="arrow"/>
            </a:ln>
            <a:effectLst/>
          </p:spPr>
        </p:cxnSp>
        <p:cxnSp>
          <p:nvCxnSpPr>
            <p:cNvPr id="128" name="Straight Arrow Connector 127"/>
            <p:cNvCxnSpPr>
              <a:stCxn id="111" idx="2"/>
            </p:cNvCxnSpPr>
            <p:nvPr/>
          </p:nvCxnSpPr>
          <p:spPr>
            <a:xfrm>
              <a:off x="5578110" y="3835828"/>
              <a:ext cx="5093" cy="202772"/>
            </a:xfrm>
            <a:prstGeom prst="straightConnector1">
              <a:avLst/>
            </a:prstGeom>
            <a:noFill/>
            <a:ln w="28575" cap="flat" cmpd="sng" algn="ctr">
              <a:solidFill>
                <a:srgbClr val="FF0000"/>
              </a:solidFill>
              <a:prstDash val="solid"/>
              <a:tailEnd type="arrow"/>
            </a:ln>
            <a:effectLst/>
          </p:spPr>
        </p:cxnSp>
        <p:cxnSp>
          <p:nvCxnSpPr>
            <p:cNvPr id="129" name="Straight Arrow Connector 128"/>
            <p:cNvCxnSpPr>
              <a:stCxn id="114" idx="2"/>
            </p:cNvCxnSpPr>
            <p:nvPr/>
          </p:nvCxnSpPr>
          <p:spPr>
            <a:xfrm>
              <a:off x="5579207" y="4521462"/>
              <a:ext cx="3996" cy="174363"/>
            </a:xfrm>
            <a:prstGeom prst="straightConnector1">
              <a:avLst/>
            </a:prstGeom>
            <a:noFill/>
            <a:ln w="28575" cap="flat" cmpd="sng" algn="ctr">
              <a:solidFill>
                <a:srgbClr val="FF0000"/>
              </a:solidFill>
              <a:prstDash val="solid"/>
              <a:tailEnd type="arrow"/>
            </a:ln>
            <a:effectLst/>
          </p:spPr>
        </p:cxnSp>
        <p:cxnSp>
          <p:nvCxnSpPr>
            <p:cNvPr id="130" name="Straight Arrow Connector 129"/>
            <p:cNvCxnSpPr/>
            <p:nvPr/>
          </p:nvCxnSpPr>
          <p:spPr>
            <a:xfrm>
              <a:off x="5583203" y="5180480"/>
              <a:ext cx="0" cy="172570"/>
            </a:xfrm>
            <a:prstGeom prst="straightConnector1">
              <a:avLst/>
            </a:prstGeom>
            <a:noFill/>
            <a:ln w="28575" cap="flat" cmpd="sng" algn="ctr">
              <a:solidFill>
                <a:srgbClr val="FF0000"/>
              </a:solidFill>
              <a:prstDash val="solid"/>
              <a:tailEnd type="arrow"/>
            </a:ln>
            <a:effectLst/>
          </p:spPr>
        </p:cxnSp>
        <p:cxnSp>
          <p:nvCxnSpPr>
            <p:cNvPr id="131" name="Straight Arrow Connector 130"/>
            <p:cNvCxnSpPr>
              <a:stCxn id="119" idx="1"/>
            </p:cNvCxnSpPr>
            <p:nvPr/>
          </p:nvCxnSpPr>
          <p:spPr>
            <a:xfrm flipH="1">
              <a:off x="3060700" y="5590623"/>
              <a:ext cx="1489969" cy="0"/>
            </a:xfrm>
            <a:prstGeom prst="straightConnector1">
              <a:avLst/>
            </a:prstGeom>
            <a:noFill/>
            <a:ln w="28575" cap="flat" cmpd="sng" algn="ctr">
              <a:solidFill>
                <a:srgbClr val="FF0000"/>
              </a:solidFill>
              <a:prstDash val="solid"/>
              <a:tailEnd type="arrow"/>
            </a:ln>
            <a:effectLst/>
          </p:spPr>
        </p:cxnSp>
        <p:cxnSp>
          <p:nvCxnSpPr>
            <p:cNvPr id="132" name="Straight Connector 131"/>
            <p:cNvCxnSpPr/>
            <p:nvPr/>
          </p:nvCxnSpPr>
          <p:spPr>
            <a:xfrm>
              <a:off x="3064000" y="7366000"/>
              <a:ext cx="1149350" cy="0"/>
            </a:xfrm>
            <a:prstGeom prst="line">
              <a:avLst/>
            </a:prstGeom>
            <a:noFill/>
            <a:ln w="28575" cap="flat" cmpd="sng" algn="ctr">
              <a:solidFill>
                <a:srgbClr val="FF0000"/>
              </a:solidFill>
              <a:prstDash val="solid"/>
            </a:ln>
            <a:effectLst/>
          </p:spPr>
        </p:cxnSp>
        <p:cxnSp>
          <p:nvCxnSpPr>
            <p:cNvPr id="133" name="Straight Connector 132"/>
            <p:cNvCxnSpPr/>
            <p:nvPr/>
          </p:nvCxnSpPr>
          <p:spPr>
            <a:xfrm flipH="1" flipV="1">
              <a:off x="4212953" y="6893749"/>
              <a:ext cx="2" cy="346076"/>
            </a:xfrm>
            <a:prstGeom prst="line">
              <a:avLst/>
            </a:prstGeom>
            <a:noFill/>
            <a:ln w="28575" cap="flat" cmpd="sng" algn="ctr">
              <a:solidFill>
                <a:srgbClr val="FF0000"/>
              </a:solidFill>
              <a:prstDash val="solid"/>
            </a:ln>
            <a:effectLst/>
          </p:spPr>
        </p:cxnSp>
        <p:cxnSp>
          <p:nvCxnSpPr>
            <p:cNvPr id="134" name="Straight Arrow Connector 133"/>
            <p:cNvCxnSpPr/>
            <p:nvPr/>
          </p:nvCxnSpPr>
          <p:spPr>
            <a:xfrm>
              <a:off x="4213350" y="6893749"/>
              <a:ext cx="377700" cy="0"/>
            </a:xfrm>
            <a:prstGeom prst="straightConnector1">
              <a:avLst/>
            </a:prstGeom>
            <a:noFill/>
            <a:ln w="28575" cap="flat" cmpd="sng" algn="ctr">
              <a:solidFill>
                <a:srgbClr val="FF0000"/>
              </a:solidFill>
              <a:prstDash val="solid"/>
              <a:tailEnd type="arrow"/>
            </a:ln>
            <a:effectLst/>
          </p:spPr>
        </p:cxnSp>
        <p:cxnSp>
          <p:nvCxnSpPr>
            <p:cNvPr id="135" name="Straight Arrow Connector 134"/>
            <p:cNvCxnSpPr/>
            <p:nvPr/>
          </p:nvCxnSpPr>
          <p:spPr>
            <a:xfrm>
              <a:off x="4236675" y="7379524"/>
              <a:ext cx="377699" cy="0"/>
            </a:xfrm>
            <a:prstGeom prst="straightConnector1">
              <a:avLst/>
            </a:prstGeom>
            <a:noFill/>
            <a:ln w="28575" cap="flat" cmpd="sng" algn="ctr">
              <a:solidFill>
                <a:srgbClr val="FF0000"/>
              </a:solidFill>
              <a:prstDash val="solid"/>
              <a:tailEnd type="arrow"/>
            </a:ln>
            <a:effectLst/>
          </p:spPr>
        </p:cxnSp>
        <p:cxnSp>
          <p:nvCxnSpPr>
            <p:cNvPr id="136" name="Straight Connector 135"/>
            <p:cNvCxnSpPr/>
            <p:nvPr/>
          </p:nvCxnSpPr>
          <p:spPr>
            <a:xfrm>
              <a:off x="4212955" y="7239824"/>
              <a:ext cx="23720" cy="1100561"/>
            </a:xfrm>
            <a:prstGeom prst="line">
              <a:avLst/>
            </a:prstGeom>
            <a:noFill/>
            <a:ln w="28575" cap="flat" cmpd="sng" algn="ctr">
              <a:solidFill>
                <a:srgbClr val="FF0000"/>
              </a:solidFill>
              <a:prstDash val="solid"/>
            </a:ln>
            <a:effectLst/>
          </p:spPr>
        </p:cxnSp>
        <p:cxnSp>
          <p:nvCxnSpPr>
            <p:cNvPr id="137" name="Straight Arrow Connector 136"/>
            <p:cNvCxnSpPr/>
            <p:nvPr/>
          </p:nvCxnSpPr>
          <p:spPr>
            <a:xfrm>
              <a:off x="4236675" y="8340385"/>
              <a:ext cx="358140" cy="0"/>
            </a:xfrm>
            <a:prstGeom prst="straightConnector1">
              <a:avLst/>
            </a:prstGeom>
            <a:noFill/>
            <a:ln w="28575" cap="flat" cmpd="sng" algn="ctr">
              <a:solidFill>
                <a:srgbClr val="FF0000"/>
              </a:solidFill>
              <a:prstDash val="solid"/>
              <a:tailEnd type="arrow"/>
            </a:ln>
            <a:effectLst/>
          </p:spPr>
        </p:cxnSp>
        <p:cxnSp>
          <p:nvCxnSpPr>
            <p:cNvPr id="138" name="Straight Arrow Connector 137"/>
            <p:cNvCxnSpPr/>
            <p:nvPr/>
          </p:nvCxnSpPr>
          <p:spPr>
            <a:xfrm>
              <a:off x="4236675" y="7835560"/>
              <a:ext cx="358140" cy="0"/>
            </a:xfrm>
            <a:prstGeom prst="straightConnector1">
              <a:avLst/>
            </a:prstGeom>
            <a:noFill/>
            <a:ln w="28575" cap="flat" cmpd="sng" algn="ctr">
              <a:solidFill>
                <a:srgbClr val="FF0000"/>
              </a:solidFill>
              <a:prstDash val="solid"/>
              <a:tailEnd type="arrow"/>
            </a:ln>
            <a:effectLst/>
          </p:spPr>
        </p:cxnSp>
        <p:cxnSp>
          <p:nvCxnSpPr>
            <p:cNvPr id="139" name="Straight Arrow Connector 138"/>
            <p:cNvCxnSpPr/>
            <p:nvPr/>
          </p:nvCxnSpPr>
          <p:spPr>
            <a:xfrm>
              <a:off x="1927288" y="6727825"/>
              <a:ext cx="2" cy="387350"/>
            </a:xfrm>
            <a:prstGeom prst="straightConnector1">
              <a:avLst/>
            </a:prstGeom>
            <a:noFill/>
            <a:ln w="28575" cap="flat" cmpd="sng" algn="ctr">
              <a:solidFill>
                <a:srgbClr val="FF0000"/>
              </a:solidFill>
              <a:prstDash val="solid"/>
              <a:tailEnd type="arrow"/>
            </a:ln>
            <a:effectLst/>
          </p:spPr>
        </p:cxnSp>
        <p:sp>
          <p:nvSpPr>
            <p:cNvPr id="140" name="Text Box 290"/>
            <p:cNvSpPr txBox="1"/>
            <p:nvPr/>
          </p:nvSpPr>
          <p:spPr>
            <a:xfrm>
              <a:off x="739775" y="5334000"/>
              <a:ext cx="2308225" cy="546100"/>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Calibri"/>
                  <a:ea typeface="Calibri"/>
                  <a:cs typeface="Times New Roman"/>
                </a:rPr>
                <a:t>Begin regression procedure on threshold sinkhole polygon layer</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41" name="Text Box 291"/>
            <p:cNvSpPr txBox="1"/>
            <p:nvPr/>
          </p:nvSpPr>
          <p:spPr>
            <a:xfrm>
              <a:off x="752475" y="6257925"/>
              <a:ext cx="2311525" cy="469900"/>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Produce interpolated aquifer elevation surface</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42" name="Text Box 292"/>
            <p:cNvSpPr txBox="1"/>
            <p:nvPr/>
          </p:nvSpPr>
          <p:spPr>
            <a:xfrm>
              <a:off x="4591050" y="6743700"/>
              <a:ext cx="1412620" cy="336550"/>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Land use/land cover</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43" name="Text Box 293"/>
            <p:cNvSpPr txBox="1"/>
            <p:nvPr/>
          </p:nvSpPr>
          <p:spPr>
            <a:xfrm>
              <a:off x="4594815" y="7239825"/>
              <a:ext cx="1438627" cy="317500"/>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Distance to fractures</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44" name="Text Box 294"/>
            <p:cNvSpPr txBox="1"/>
            <p:nvPr/>
          </p:nvSpPr>
          <p:spPr>
            <a:xfrm>
              <a:off x="4591050" y="7705725"/>
              <a:ext cx="1434862" cy="298450"/>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Aquifer levels</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sp>
          <p:nvSpPr>
            <p:cNvPr id="145" name="Text Box 295"/>
            <p:cNvSpPr txBox="1"/>
            <p:nvPr/>
          </p:nvSpPr>
          <p:spPr>
            <a:xfrm>
              <a:off x="4591050" y="8188325"/>
              <a:ext cx="1438627" cy="307975"/>
            </a:xfrm>
            <a:prstGeom prst="rect">
              <a:avLst/>
            </a:prstGeom>
            <a:solidFill>
              <a:sysClr val="window" lastClr="FFFFFF"/>
            </a:solidFill>
            <a:ln w="28575">
              <a:solidFill>
                <a:srgbClr val="F79646"/>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Soils</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rPr>
                <a:t> </a:t>
              </a:r>
            </a:p>
          </p:txBody>
        </p:sp>
        <p:cxnSp>
          <p:nvCxnSpPr>
            <p:cNvPr id="146" name="Straight Arrow Connector 145"/>
            <p:cNvCxnSpPr>
              <a:stCxn id="140" idx="2"/>
            </p:cNvCxnSpPr>
            <p:nvPr/>
          </p:nvCxnSpPr>
          <p:spPr>
            <a:xfrm>
              <a:off x="1893888" y="5880100"/>
              <a:ext cx="14350" cy="377825"/>
            </a:xfrm>
            <a:prstGeom prst="straightConnector1">
              <a:avLst/>
            </a:prstGeom>
            <a:noFill/>
            <a:ln w="28575" cap="flat" cmpd="sng" algn="ctr">
              <a:solidFill>
                <a:srgbClr val="FF0000"/>
              </a:solidFill>
              <a:prstDash val="solid"/>
              <a:tailEnd type="arrow"/>
            </a:ln>
            <a:effectLst/>
          </p:spPr>
        </p:cxnSp>
        <p:cxnSp>
          <p:nvCxnSpPr>
            <p:cNvPr id="147" name="Straight Arrow Connector 146"/>
            <p:cNvCxnSpPr>
              <a:stCxn id="120" idx="2"/>
              <a:endCxn id="121" idx="0"/>
            </p:cNvCxnSpPr>
            <p:nvPr/>
          </p:nvCxnSpPr>
          <p:spPr>
            <a:xfrm>
              <a:off x="1908238" y="7647750"/>
              <a:ext cx="6287" cy="781875"/>
            </a:xfrm>
            <a:prstGeom prst="straightConnector1">
              <a:avLst/>
            </a:prstGeom>
            <a:noFill/>
            <a:ln w="28575" cap="flat" cmpd="sng" algn="ctr">
              <a:solidFill>
                <a:srgbClr val="FF0000"/>
              </a:solidFill>
              <a:prstDash val="solid"/>
              <a:tailEnd type="arrow"/>
            </a:ln>
            <a:effectLst/>
          </p:spPr>
        </p:cxnSp>
      </p:grpSp>
      <p:sp>
        <p:nvSpPr>
          <p:cNvPr id="27" name="TextBox 26"/>
          <p:cNvSpPr txBox="1"/>
          <p:nvPr/>
        </p:nvSpPr>
        <p:spPr>
          <a:xfrm>
            <a:off x="19354798" y="15222360"/>
            <a:ext cx="9144000"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Standardized Precipitation Index</a:t>
            </a:r>
            <a:endParaRPr lang="en-US" sz="2800" b="1" dirty="0">
              <a:latin typeface="Helvetica" panose="020B0604020202020204" pitchFamily="34" charset="0"/>
              <a:cs typeface="Helvetica" panose="020B0604020202020204" pitchFamily="34" charset="0"/>
            </a:endParaRPr>
          </a:p>
        </p:txBody>
      </p:sp>
      <p:sp>
        <p:nvSpPr>
          <p:cNvPr id="29" name="TextBox 28"/>
          <p:cNvSpPr txBox="1"/>
          <p:nvPr/>
        </p:nvSpPr>
        <p:spPr>
          <a:xfrm>
            <a:off x="19812000" y="6565169"/>
            <a:ext cx="8153400"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7 - Overall hydrologic and climatic trends from 1979 – 2010. This area experiences highly fluctuating groundwater levels and discharges. </a:t>
            </a:r>
            <a:endParaRPr lang="en-US" sz="1800" dirty="0">
              <a:latin typeface="Times New Roman" panose="02020603050405020304" pitchFamily="18" charset="0"/>
              <a:cs typeface="Times New Roman" panose="02020603050405020304" pitchFamily="18" charset="0"/>
            </a:endParaRPr>
          </a:p>
        </p:txBody>
      </p:sp>
      <p:pic>
        <p:nvPicPr>
          <p:cNvPr id="1244" name="Picture 22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50099" y="15849600"/>
            <a:ext cx="8153399" cy="213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9805648" y="10065580"/>
            <a:ext cx="8153399" cy="369332"/>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8 - Trends in hydrologic and climatic variables from 1979 – 1999.</a:t>
            </a:r>
            <a:endParaRPr lang="en-US" sz="18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9850099" y="13198386"/>
            <a:ext cx="8153398"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9 - The frequency and magnitude of fluctuations are less than previous years, which may explain the decrease in sinkhole development.</a:t>
            </a:r>
            <a:endParaRPr lang="en-US" sz="1800" dirty="0">
              <a:latin typeface="Times New Roman" panose="02020603050405020304" pitchFamily="18" charset="0"/>
              <a:cs typeface="Times New Roman" panose="02020603050405020304" pitchFamily="18" charset="0"/>
            </a:endParaRPr>
          </a:p>
        </p:txBody>
      </p:sp>
      <p:pic>
        <p:nvPicPr>
          <p:cNvPr id="1248" name="Picture 22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11999" y="4343401"/>
            <a:ext cx="8153400" cy="221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 name="Picture 2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05647" y="7702859"/>
            <a:ext cx="8153400" cy="227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1" name="Picture 22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812000" y="10896600"/>
            <a:ext cx="8147047" cy="229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9850101" y="18059400"/>
            <a:ext cx="8153398"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10 - Standardized Precipitation Index (9 month) from two NOAA rain gauges. Dry conditions are prevalent from 1999 – 2013. However, more frequent fluctuations and greater magnitudes are observed from 1970 – 1999.</a:t>
            </a:r>
            <a:endParaRPr lang="en-US" sz="18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9261526" y="7003608"/>
            <a:ext cx="8348981"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11 - An increase in sink points was observed for every time-step. The relationships between varying spatial resolutions of DEM’s in sinkhole analysis can also be seen, particularly between 2010 and 2011.</a:t>
            </a:r>
            <a:endParaRPr lang="en-US" sz="1800" dirty="0">
              <a:latin typeface="Times New Roman" panose="02020603050405020304" pitchFamily="18" charset="0"/>
              <a:cs typeface="Times New Roman" panose="02020603050405020304" pitchFamily="18" charset="0"/>
            </a:endParaRPr>
          </a:p>
        </p:txBody>
      </p:sp>
      <p:pic>
        <p:nvPicPr>
          <p:cNvPr id="1254" name="Picture 2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61526" y="7967007"/>
            <a:ext cx="840740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8910280" y="8123041"/>
            <a:ext cx="9143999" cy="523220"/>
          </a:xfrm>
          <a:prstGeom prst="rect">
            <a:avLst/>
          </a:prstGeom>
          <a:noFill/>
        </p:spPr>
        <p:txBody>
          <a:bodyPr wrap="square" rtlCol="0">
            <a:spAutoFit/>
          </a:bodyPr>
          <a:lstStyle/>
          <a:p>
            <a:pPr algn="ctr"/>
            <a:r>
              <a:rPr lang="en-US" sz="2800" b="1" dirty="0" smtClean="0">
                <a:latin typeface="Helvetica" panose="020B0604020202020204" pitchFamily="34" charset="0"/>
                <a:cs typeface="Helvetica" panose="020B0604020202020204" pitchFamily="34" charset="0"/>
              </a:rPr>
              <a:t>Regression Results</a:t>
            </a:r>
            <a:endParaRPr lang="en-US" sz="2800" b="1" dirty="0">
              <a:latin typeface="Helvetica" panose="020B0604020202020204" pitchFamily="34" charset="0"/>
              <a:cs typeface="Helvetica" panose="020B0604020202020204" pitchFamily="34" charset="0"/>
            </a:endParaRPr>
          </a:p>
        </p:txBody>
      </p:sp>
      <p:pic>
        <p:nvPicPr>
          <p:cNvPr id="1255" name="Picture 2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31870" y="4111800"/>
            <a:ext cx="6781800" cy="303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7" name="Picture 2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19070" y="13560759"/>
            <a:ext cx="8407400"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0417135" y="13127454"/>
            <a:ext cx="8229600"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2 - Processing procedure for the Digital Elevation Models (DEM’s) from 1979, 1999, 2010, and 2011, which were used to analyze sinkhole development within an area of Dougherty County that experienced moderate to high groundwater extraction rates.  </a:t>
            </a:r>
            <a:endParaRPr lang="en-US" sz="18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29319944" y="11657082"/>
            <a:ext cx="8348982" cy="1754326"/>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Fig. 12 – Adj. R</a:t>
            </a:r>
            <a:r>
              <a:rPr lang="en-US" sz="1800" baseline="30000" dirty="0" smtClean="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results from the regression models (OLS) for each year. Explanatory variables were groundwater levels, soils, land use, and distance to fractures. Among the four regression models that were run for </a:t>
            </a:r>
            <a:r>
              <a:rPr lang="en-US" sz="1800" dirty="0">
                <a:latin typeface="Times New Roman" panose="02020603050405020304" pitchFamily="18" charset="0"/>
                <a:cs typeface="Times New Roman" panose="02020603050405020304" pitchFamily="18" charset="0"/>
              </a:rPr>
              <a:t>each year (1979, 1999, 2010, and 2011), </a:t>
            </a:r>
            <a:r>
              <a:rPr lang="en-US" sz="1800" dirty="0" smtClean="0">
                <a:latin typeface="Times New Roman" panose="02020603050405020304" pitchFamily="18" charset="0"/>
                <a:cs typeface="Times New Roman" panose="02020603050405020304" pitchFamily="18" charset="0"/>
              </a:rPr>
              <a:t>and between the different years, groundwater levels and distance to fractures were the most influential variables. However, the regression models performed best when all four explanatory variables were considered for each year. </a:t>
            </a:r>
            <a:endParaRPr lang="en-US" sz="18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8879799" y="13726180"/>
            <a:ext cx="9143998" cy="523220"/>
          </a:xfrm>
          <a:prstGeom prst="rect">
            <a:avLst/>
          </a:prstGeom>
          <a:noFill/>
        </p:spPr>
        <p:txBody>
          <a:bodyPr wrap="square" rtlCol="0">
            <a:spAutoFit/>
          </a:bodyPr>
          <a:lstStyle/>
          <a:p>
            <a:pPr algn="ctr"/>
            <a:r>
              <a:rPr lang="en-US" sz="2800" dirty="0" smtClean="0">
                <a:latin typeface="Helvetica" panose="020B0604020202020204" pitchFamily="34" charset="0"/>
                <a:cs typeface="Helvetica" panose="020B0604020202020204" pitchFamily="34" charset="0"/>
              </a:rPr>
              <a:t> </a:t>
            </a:r>
            <a:r>
              <a:rPr lang="en-US" sz="2800" b="1" dirty="0" smtClean="0">
                <a:latin typeface="Helvetica" panose="020B0604020202020204" pitchFamily="34" charset="0"/>
                <a:cs typeface="Helvetica" panose="020B0604020202020204" pitchFamily="34" charset="0"/>
              </a:rPr>
              <a:t>Conclusion</a:t>
            </a:r>
            <a:endParaRPr lang="en-US" sz="2800" dirty="0">
              <a:latin typeface="Helvetica" panose="020B0604020202020204" pitchFamily="34" charset="0"/>
              <a:cs typeface="Helvetica" panose="020B0604020202020204" pitchFamily="34" charset="0"/>
            </a:endParaRPr>
          </a:p>
        </p:txBody>
      </p:sp>
      <p:sp>
        <p:nvSpPr>
          <p:cNvPr id="39" name="TextBox 38"/>
          <p:cNvSpPr txBox="1"/>
          <p:nvPr/>
        </p:nvSpPr>
        <p:spPr>
          <a:xfrm>
            <a:off x="9829800" y="18631952"/>
            <a:ext cx="9144000" cy="338554"/>
          </a:xfrm>
          <a:prstGeom prst="rect">
            <a:avLst/>
          </a:prstGeom>
          <a:noFill/>
        </p:spPr>
        <p:txBody>
          <a:bodyPr wrap="square" rtlCol="0">
            <a:spAutoFit/>
          </a:bodyPr>
          <a:lstStyle/>
          <a:p>
            <a:pPr algn="ctr"/>
            <a:r>
              <a:rPr lang="en-US" sz="1600" dirty="0" smtClean="0">
                <a:latin typeface="Times New Roman" panose="02020603050405020304" pitchFamily="18" charset="0"/>
                <a:cs typeface="Times New Roman" panose="02020603050405020304" pitchFamily="18" charset="0"/>
              </a:rPr>
              <a:t>*Proposed sinkholes are in red</a:t>
            </a:r>
            <a:endParaRPr lang="en-US" sz="1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9507200" y="14050784"/>
            <a:ext cx="883920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*Discharge and well level data were collected from the National Water Information System (USGS). Precipitation data were gathered from the National Climatic Data Center (NOAA).</a:t>
            </a:r>
            <a:endParaRPr lang="en-US" sz="20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091379" y="8707320"/>
            <a:ext cx="6722291" cy="3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367480" y="14266244"/>
            <a:ext cx="8229600" cy="2031325"/>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Sinkhole formation showed varying rates of increase between 1979 – 2011. </a:t>
            </a:r>
            <a:r>
              <a:rPr lang="en-US" sz="1800" dirty="0">
                <a:latin typeface="Times New Roman" panose="02020603050405020304" pitchFamily="18" charset="0"/>
                <a:cs typeface="Times New Roman" panose="02020603050405020304" pitchFamily="18" charset="0"/>
              </a:rPr>
              <a:t>The proposed processing procedure was successful at delineating </a:t>
            </a:r>
            <a:r>
              <a:rPr lang="en-US" sz="1800" dirty="0" smtClean="0">
                <a:latin typeface="Times New Roman" panose="02020603050405020304" pitchFamily="18" charset="0"/>
                <a:cs typeface="Times New Roman" panose="02020603050405020304" pitchFamily="18" charset="0"/>
              </a:rPr>
              <a:t>sinkholes temporally </a:t>
            </a:r>
            <a:r>
              <a:rPr lang="en-US" sz="1800" dirty="0">
                <a:latin typeface="Times New Roman" panose="02020603050405020304" pitchFamily="18" charset="0"/>
                <a:cs typeface="Times New Roman" panose="02020603050405020304" pitchFamily="18" charset="0"/>
              </a:rPr>
              <a:t>and attributing their formation to various </a:t>
            </a:r>
            <a:r>
              <a:rPr lang="en-US" sz="1800" dirty="0" smtClean="0">
                <a:latin typeface="Times New Roman" panose="02020603050405020304" pitchFamily="18" charset="0"/>
                <a:cs typeface="Times New Roman" panose="02020603050405020304" pitchFamily="18" charset="0"/>
              </a:rPr>
              <a:t>factors spatially. The increase in sinkholes exhibited correlations with hydrologic (stream discharge), climatic (precipitation), and geologic (aquifer levels and distance to fracture traces) factors, as well as soil type and land use. The increased spatial resolution of </a:t>
            </a:r>
            <a:r>
              <a:rPr lang="en-US" sz="1800" dirty="0" err="1" smtClean="0">
                <a:latin typeface="Times New Roman" panose="02020603050405020304" pitchFamily="18" charset="0"/>
                <a:cs typeface="Times New Roman" panose="02020603050405020304" pitchFamily="18" charset="0"/>
              </a:rPr>
              <a:t>LiDAR</a:t>
            </a:r>
            <a:r>
              <a:rPr lang="en-US" sz="1800" dirty="0" smtClean="0">
                <a:latin typeface="Times New Roman" panose="02020603050405020304" pitchFamily="18" charset="0"/>
                <a:cs typeface="Times New Roman" panose="02020603050405020304" pitchFamily="18" charset="0"/>
              </a:rPr>
              <a:t> DEM’s and utilization of radar interferometry for subsidence analysis will improve the proposed processing procedure.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125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11378</TotalTime>
  <Words>1170</Words>
  <Application>Microsoft Office PowerPoint</Application>
  <PresentationFormat>Custom</PresentationFormat>
  <Paragraphs>98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Durham</dc:creator>
  <cp:lastModifiedBy>Matthew Callahan</cp:lastModifiedBy>
  <cp:revision>242</cp:revision>
  <cp:lastPrinted>2014-10-16T03:54:07Z</cp:lastPrinted>
  <dcterms:created xsi:type="dcterms:W3CDTF">2012-10-24T14:26:22Z</dcterms:created>
  <dcterms:modified xsi:type="dcterms:W3CDTF">2014-10-29T18:24:04Z</dcterms:modified>
</cp:coreProperties>
</file>