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9" r:id="rId3"/>
    <p:sldId id="266" r:id="rId4"/>
    <p:sldId id="267" r:id="rId5"/>
    <p:sldId id="262" r:id="rId6"/>
    <p:sldId id="263" r:id="rId7"/>
    <p:sldId id="270" r:id="rId8"/>
    <p:sldId id="264" r:id="rId9"/>
    <p:sldId id="280" r:id="rId10"/>
    <p:sldId id="278" r:id="rId11"/>
    <p:sldId id="272" r:id="rId12"/>
    <p:sldId id="273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1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5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9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7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2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5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6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3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0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11510-1343-1D40-B3AA-DB0DCC09AA4A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B049A-7145-0749-836E-2674E42D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7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72963" y="1603373"/>
            <a:ext cx="3810000" cy="3810000"/>
            <a:chOff x="2472963" y="1603373"/>
            <a:chExt cx="3810000" cy="3810000"/>
          </a:xfrm>
        </p:grpSpPr>
        <p:pic>
          <p:nvPicPr>
            <p:cNvPr id="3" name="Picture 2" descr="20090528_snowball_eart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963" y="1603373"/>
              <a:ext cx="3810000" cy="3810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18257" y="5238582"/>
              <a:ext cx="664706" cy="174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474259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Could Photosynthetic Eukaryotes have Survived in Nearly Enclosed Seas during the Snowball Earth Events?</a:t>
            </a:r>
            <a:endParaRPr lang="en-US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39750" y="4127499"/>
            <a:ext cx="3737130" cy="2455333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Adam J. Campbell</a:t>
            </a:r>
            <a:r>
              <a:rPr lang="en-US" sz="3800" baseline="30000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1</a:t>
            </a:r>
          </a:p>
          <a:p>
            <a:r>
              <a:rPr lang="en-US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Edwin D. Waddington</a:t>
            </a:r>
            <a:r>
              <a:rPr lang="en-US" baseline="30000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1</a:t>
            </a:r>
          </a:p>
          <a:p>
            <a:r>
              <a:rPr lang="en-US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Stephen G. Warren</a:t>
            </a:r>
            <a:r>
              <a:rPr lang="en-US" baseline="30000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2,3</a:t>
            </a:r>
          </a:p>
          <a:p>
            <a:endParaRPr lang="en-US" dirty="0" smtClean="0">
              <a:ln>
                <a:solidFill>
                  <a:srgbClr val="558ED5"/>
                </a:solidFill>
              </a:ln>
              <a:solidFill>
                <a:srgbClr val="FFFFFF"/>
              </a:solidFill>
            </a:endParaRPr>
          </a:p>
          <a:p>
            <a:r>
              <a:rPr lang="en-US" sz="3600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University of Washington </a:t>
            </a:r>
          </a:p>
          <a:p>
            <a:r>
              <a:rPr lang="en-US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Department of Earth and Space Sciences</a:t>
            </a:r>
            <a:r>
              <a:rPr lang="en-US" baseline="30000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1</a:t>
            </a:r>
          </a:p>
          <a:p>
            <a:r>
              <a:rPr lang="en-US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Department of Atmospheric Science</a:t>
            </a:r>
            <a:r>
              <a:rPr lang="en-US" baseline="30000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2</a:t>
            </a:r>
          </a:p>
          <a:p>
            <a:r>
              <a:rPr lang="en-US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Astrobiology Program</a:t>
            </a:r>
            <a:r>
              <a:rPr lang="en-US" baseline="30000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3</a:t>
            </a:r>
            <a:endParaRPr lang="en-US" baseline="30000" dirty="0">
              <a:ln>
                <a:solidFill>
                  <a:srgbClr val="558ED5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9" name="Subtitle 7"/>
          <p:cNvSpPr txBox="1">
            <a:spLocks/>
          </p:cNvSpPr>
          <p:nvPr/>
        </p:nvSpPr>
        <p:spPr>
          <a:xfrm>
            <a:off x="4873905" y="4185706"/>
            <a:ext cx="3853533" cy="2455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 Geological Society of America Meeting, Vancouver, B.C. </a:t>
            </a:r>
          </a:p>
          <a:p>
            <a:r>
              <a:rPr lang="en-US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October 21</a:t>
            </a:r>
            <a:r>
              <a:rPr lang="en-US" baseline="30000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st</a:t>
            </a:r>
            <a:r>
              <a:rPr lang="en-US" dirty="0" smtClean="0">
                <a:ln>
                  <a:solidFill>
                    <a:srgbClr val="558ED5"/>
                  </a:solidFill>
                </a:ln>
                <a:solidFill>
                  <a:srgbClr val="FFFFFF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99850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Do inland seas last?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inland_sea_illustra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00" b="-8900"/>
          <a:stretch>
            <a:fillRect/>
          </a:stretch>
        </p:blipFill>
        <p:spPr>
          <a:xfrm>
            <a:off x="457200" y="1140581"/>
            <a:ext cx="8229600" cy="4525963"/>
          </a:xfrm>
        </p:spPr>
      </p:pic>
      <p:sp>
        <p:nvSpPr>
          <p:cNvPr id="6" name="Right Arrow 5"/>
          <p:cNvSpPr/>
          <p:nvPr/>
        </p:nvSpPr>
        <p:spPr>
          <a:xfrm>
            <a:off x="457200" y="5400524"/>
            <a:ext cx="5237238" cy="36890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1190" y="5535359"/>
            <a:ext cx="489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Increasing temperature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1190" y="6184687"/>
            <a:ext cx="489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Increasing sublimation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1190" y="5840362"/>
            <a:ext cx="489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Increasing ice softness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4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Temperature profile of </a:t>
            </a:r>
            <a:br>
              <a:rPr lang="en-US" dirty="0" smtClean="0"/>
            </a:br>
            <a:r>
              <a:rPr lang="en-US" dirty="0" smtClean="0"/>
              <a:t>advancing sea glacier</a:t>
            </a:r>
            <a:endParaRPr lang="en-US" dirty="0"/>
          </a:p>
        </p:txBody>
      </p:sp>
      <p:pic>
        <p:nvPicPr>
          <p:cNvPr id="6" name="Content Placeholder 5" descr="thermal_profil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" b="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256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wins?  </a:t>
            </a:r>
            <a:br>
              <a:rPr lang="en-US" dirty="0" smtClean="0"/>
            </a:br>
            <a:r>
              <a:rPr lang="en-US" dirty="0" smtClean="0"/>
              <a:t>Softness or Sublimation?</a:t>
            </a:r>
            <a:endParaRPr lang="en-US" dirty="0"/>
          </a:p>
        </p:txBody>
      </p:sp>
      <p:pic>
        <p:nvPicPr>
          <p:cNvPr id="4" name="Content Placeholder 3" descr="sub_sof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11" b="-33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995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4000" y="0"/>
            <a:ext cx="3810000" cy="3810000"/>
            <a:chOff x="2472963" y="1603373"/>
            <a:chExt cx="3810000" cy="3810000"/>
          </a:xfrm>
        </p:grpSpPr>
        <p:pic>
          <p:nvPicPr>
            <p:cNvPr id="5" name="Picture 4" descr="20090528_snowball_eart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963" y="1603373"/>
              <a:ext cx="3810000" cy="381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618257" y="5238582"/>
              <a:ext cx="664706" cy="174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Conclusions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hotosynthetic life may have survived in inland seas during a Snowball Earth Event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Inland seas can keep sea glaciers out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Sea glacier penetration is reduced in channels with narrow entrances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Inland seas aren’t overridden coming out of a </a:t>
            </a:r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nowball Earth Event.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1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4000" y="0"/>
            <a:ext cx="3810000" cy="3810000"/>
            <a:chOff x="2472963" y="1603373"/>
            <a:chExt cx="3810000" cy="3810000"/>
          </a:xfrm>
        </p:grpSpPr>
        <p:pic>
          <p:nvPicPr>
            <p:cNvPr id="5" name="Picture 4" descr="20090528_snowball_eart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963" y="1603373"/>
              <a:ext cx="3810000" cy="381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618257" y="5238582"/>
              <a:ext cx="664706" cy="174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17638"/>
            <a:ext cx="5396700" cy="49934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Climate of a Snowball Earth with complete ocean cover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Where life could survive?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nland sea hypothesis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Inland seas could act as </a:t>
            </a:r>
            <a:r>
              <a:rPr lang="en-US" dirty="0" err="1" smtClean="0">
                <a:solidFill>
                  <a:srgbClr val="FFFFFF"/>
                </a:solidFill>
              </a:rPr>
              <a:t>refugia</a:t>
            </a:r>
            <a:r>
              <a:rPr lang="en-US" dirty="0" smtClean="0">
                <a:solidFill>
                  <a:srgbClr val="FFFFFF"/>
                </a:solidFill>
              </a:rPr>
              <a:t> for photosynthetic life during a Snowball Earth event</a:t>
            </a: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5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9B9B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9B9B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9B9B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4000" y="0"/>
            <a:ext cx="3810000" cy="3810000"/>
            <a:chOff x="2472963" y="1603373"/>
            <a:chExt cx="3810000" cy="3810000"/>
          </a:xfrm>
        </p:grpSpPr>
        <p:pic>
          <p:nvPicPr>
            <p:cNvPr id="5" name="Picture 4" descr="20090528_snowball_eart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963" y="1603373"/>
              <a:ext cx="3810000" cy="381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618257" y="5238582"/>
              <a:ext cx="664706" cy="174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Snowball Earth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17638"/>
            <a:ext cx="5396700" cy="49934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Worlds oceans completely covered in ice (hard snowball)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Temperatures range from -20°C at tropics to -70°C at poles (</a:t>
            </a:r>
            <a:r>
              <a:rPr lang="en-US" dirty="0" err="1" smtClean="0">
                <a:solidFill>
                  <a:srgbClr val="FFFFFF"/>
                </a:solidFill>
              </a:rPr>
              <a:t>Pierrehumbert</a:t>
            </a:r>
            <a:r>
              <a:rPr lang="en-US" dirty="0" smtClean="0">
                <a:solidFill>
                  <a:srgbClr val="FFFFFF"/>
                </a:solidFill>
              </a:rPr>
              <a:t> et al. 2011)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Thickness of ice covering the oceans ranges from 900m at tropics 3000m at poles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Thickness gradient allowed for flow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4-10-19 at 10.40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98" y="3810000"/>
            <a:ext cx="4828502" cy="2763789"/>
          </a:xfrm>
          <a:prstGeom prst="rect">
            <a:avLst/>
          </a:prstGeom>
        </p:spPr>
      </p:pic>
      <p:pic>
        <p:nvPicPr>
          <p:cNvPr id="8" name="Picture 7" descr="Screen Shot 2014-10-19 at 10.39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33" y="3778440"/>
            <a:ext cx="3958167" cy="287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5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ga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t="3883" r="7729" b="5743"/>
          <a:stretch/>
        </p:blipFill>
        <p:spPr>
          <a:xfrm>
            <a:off x="6233903" y="4235433"/>
            <a:ext cx="2452897" cy="2226920"/>
          </a:xfrm>
          <a:prstGeom prst="ellipse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34000" y="0"/>
            <a:ext cx="3810000" cy="3810000"/>
            <a:chOff x="2472963" y="1603373"/>
            <a:chExt cx="3810000" cy="3810000"/>
          </a:xfrm>
        </p:grpSpPr>
        <p:pic>
          <p:nvPicPr>
            <p:cNvPr id="5" name="Picture 4" descr="20090528_snowball_eart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963" y="1603373"/>
              <a:ext cx="3810000" cy="381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618257" y="5238582"/>
              <a:ext cx="664706" cy="174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role of life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5118357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Neoproterozoic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predates land plants and most animals.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Photosynthetic eukaryotes (Macdonald et al. 2010) were present prior to the Snowball Earth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Requires liquid water at surface</a:t>
            </a:r>
          </a:p>
        </p:txBody>
      </p:sp>
    </p:spTree>
    <p:extLst>
      <p:ext uri="{BB962C8B-B14F-4D97-AF65-F5344CB8AC3E}">
        <p14:creationId xmlns:p14="http://schemas.microsoft.com/office/powerpoint/2010/main" val="121483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owball_Earth_v14_no-labels_600dp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0" y="-1"/>
            <a:ext cx="7378605" cy="6837613"/>
          </a:xfrm>
          <a:prstGeom prst="rect">
            <a:avLst/>
          </a:prstGeom>
        </p:spPr>
      </p:pic>
      <p:sp>
        <p:nvSpPr>
          <p:cNvPr id="9" name="Curved Left Arrow 8"/>
          <p:cNvSpPr/>
          <p:nvPr/>
        </p:nvSpPr>
        <p:spPr>
          <a:xfrm>
            <a:off x="8002359" y="4158077"/>
            <a:ext cx="1035088" cy="205294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 rot="10800000">
            <a:off x="7963900" y="687213"/>
            <a:ext cx="1003960" cy="209643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0411" y="3524843"/>
            <a:ext cx="189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ublimation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50411" y="1000374"/>
            <a:ext cx="151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accumulation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50411" y="5841687"/>
            <a:ext cx="151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accumulation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206024" y="4386293"/>
            <a:ext cx="139172" cy="1313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995719" y="1000374"/>
            <a:ext cx="34792" cy="1209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361163" y="1156955"/>
            <a:ext cx="104379" cy="1052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386269" y="2209522"/>
            <a:ext cx="191361" cy="626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189648" y="4103579"/>
            <a:ext cx="156567" cy="9394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7606" y="1000374"/>
            <a:ext cx="125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17606" y="5841687"/>
            <a:ext cx="125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7606" y="3524843"/>
            <a:ext cx="125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warmer</a:t>
            </a:r>
            <a:endParaRPr lang="en-US" dirty="0"/>
          </a:p>
        </p:txBody>
      </p:sp>
      <p:sp>
        <p:nvSpPr>
          <p:cNvPr id="28" name="Round Same Side Corner Rectangle 27"/>
          <p:cNvSpPr/>
          <p:nvPr/>
        </p:nvSpPr>
        <p:spPr>
          <a:xfrm rot="5892645">
            <a:off x="4599877" y="3414608"/>
            <a:ext cx="157618" cy="196955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Same Side Corner Rectangle 28"/>
          <p:cNvSpPr/>
          <p:nvPr/>
        </p:nvSpPr>
        <p:spPr>
          <a:xfrm rot="9788199">
            <a:off x="3254002" y="3503665"/>
            <a:ext cx="148101" cy="353721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 Side Corner Rectangle 29"/>
          <p:cNvSpPr/>
          <p:nvPr/>
        </p:nvSpPr>
        <p:spPr>
          <a:xfrm rot="5183418">
            <a:off x="4277370" y="2838404"/>
            <a:ext cx="189593" cy="36813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577630" y="3899531"/>
            <a:ext cx="133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3175" cmpd="sng">
                  <a:noFill/>
                </a:ln>
              </a:rPr>
              <a:t>Inland seas?</a:t>
            </a:r>
            <a:endParaRPr lang="en-US" dirty="0">
              <a:ln w="3175" cmpd="sng">
                <a:noFill/>
              </a:ln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45297" y="1156955"/>
            <a:ext cx="163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glacier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9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/>
      <p:bldP spid="1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inlandSeaIde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9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how far does a sea glacier go?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538939" y="1260299"/>
            <a:ext cx="5373803" cy="3508896"/>
            <a:chOff x="3538939" y="1260299"/>
            <a:chExt cx="5373803" cy="3508896"/>
          </a:xfrm>
        </p:grpSpPr>
        <p:pic>
          <p:nvPicPr>
            <p:cNvPr id="13" name="Picture 12" descr="seaglacierPenetrationCarto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939" y="1260299"/>
              <a:ext cx="5373803" cy="3215747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3797706" y="4397755"/>
              <a:ext cx="4375203" cy="782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792148" y="4399863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</p:grpSp>
      <p:pic>
        <p:nvPicPr>
          <p:cNvPr id="9" name="Picture 8" descr="lateral_vertical_longitudinal_inGlaic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7" y="1109658"/>
            <a:ext cx="2667089" cy="3977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4078" y="4779005"/>
            <a:ext cx="3212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assumptions: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Lateral shear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stretching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Steady state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Uniform surface temperature and sublimation rate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47005" y="4779005"/>
            <a:ext cx="242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calculates: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Penetration distance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Velocity in 2-D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Thickness field</a:t>
            </a:r>
            <a:endParaRPr lang="en-US" dirty="0"/>
          </a:p>
        </p:txBody>
      </p:sp>
      <p:pic>
        <p:nvPicPr>
          <p:cNvPr id="14" name="Picture 13" descr="lateral_vertical_longitudin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5"/>
          <a:stretch/>
        </p:blipFill>
        <p:spPr>
          <a:xfrm>
            <a:off x="2002961" y="5087430"/>
            <a:ext cx="1288065" cy="1453069"/>
          </a:xfrm>
          <a:prstGeom prst="rect">
            <a:avLst/>
          </a:prstGeom>
        </p:spPr>
      </p:pic>
      <p:pic>
        <p:nvPicPr>
          <p:cNvPr id="17" name="Picture 16" descr="lateral_vertical_longitudin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2"/>
          <a:stretch/>
        </p:blipFill>
        <p:spPr>
          <a:xfrm>
            <a:off x="598047" y="5237192"/>
            <a:ext cx="1306953" cy="13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Scaled penetration length (L/W)</a:t>
            </a:r>
            <a:endParaRPr lang="en-US" dirty="0"/>
          </a:p>
        </p:txBody>
      </p:sp>
      <p:pic>
        <p:nvPicPr>
          <p:cNvPr id="4" name="Picture 3" descr="penetration_noThroat_LW_correction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6" y="1285737"/>
            <a:ext cx="6529805" cy="5572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7401" y="3331317"/>
            <a:ext cx="182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Upstream ice thickness: 650 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02123" y="1417638"/>
            <a:ext cx="1704851" cy="1000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41472" y="24704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77305" y="1709706"/>
            <a:ext cx="39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097745" y="1417638"/>
            <a:ext cx="0" cy="10006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202123" y="2496585"/>
            <a:ext cx="170485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321342" y="1548405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21342" y="1805191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321342" y="2074857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27846" y="2301030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778180" y="1548405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778180" y="1805191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778180" y="2074857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784684" y="2301030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228730" y="1548405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228730" y="1805191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228730" y="2074857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235234" y="2301030"/>
            <a:ext cx="2548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583555" y="1101071"/>
            <a:ext cx="56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H=0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327846" y="4469935"/>
            <a:ext cx="1589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 Sea:</a:t>
            </a:r>
          </a:p>
          <a:p>
            <a:r>
              <a:rPr lang="en-US" dirty="0" smtClean="0"/>
              <a:t>W – 200 km</a:t>
            </a:r>
          </a:p>
          <a:p>
            <a:r>
              <a:rPr lang="en-US" dirty="0" smtClean="0"/>
              <a:t>L – 1300 km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252543" y="1417638"/>
            <a:ext cx="5401593" cy="4784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-362505" y="5077317"/>
            <a:ext cx="175252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sublimation rate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43664" y="2752269"/>
            <a:ext cx="124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(Map view)</a:t>
            </a:r>
            <a:endParaRPr lang="en-US" dirty="0"/>
          </a:p>
        </p:txBody>
      </p:sp>
      <p:cxnSp>
        <p:nvCxnSpPr>
          <p:cNvPr id="30" name="Curved Connector 29"/>
          <p:cNvCxnSpPr/>
          <p:nvPr/>
        </p:nvCxnSpPr>
        <p:spPr>
          <a:xfrm rot="16200000" flipV="1">
            <a:off x="6799660" y="2838163"/>
            <a:ext cx="943219" cy="207871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meobaM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18" y="1548405"/>
            <a:ext cx="1145144" cy="12752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112870" y="4235095"/>
            <a:ext cx="1438922" cy="1438922"/>
            <a:chOff x="4112870" y="4235095"/>
            <a:chExt cx="1438922" cy="1438922"/>
          </a:xfrm>
        </p:grpSpPr>
        <p:pic>
          <p:nvPicPr>
            <p:cNvPr id="33" name="Picture 32" descr="ameobaMa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622" y="4314909"/>
              <a:ext cx="1145144" cy="1275288"/>
            </a:xfrm>
            <a:prstGeom prst="rect">
              <a:avLst/>
            </a:prstGeom>
          </p:spPr>
        </p:pic>
        <p:sp>
          <p:nvSpPr>
            <p:cNvPr id="34" name="Multiply 33"/>
            <p:cNvSpPr/>
            <p:nvPr/>
          </p:nvSpPr>
          <p:spPr>
            <a:xfrm>
              <a:off x="4112870" y="4235095"/>
              <a:ext cx="1438922" cy="1438922"/>
            </a:xfrm>
            <a:prstGeom prst="mathMultiply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113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Narrow entrance diminishes penetration </a:t>
            </a:r>
            <a:endParaRPr lang="en-US" dirty="0"/>
          </a:p>
        </p:txBody>
      </p:sp>
      <p:pic>
        <p:nvPicPr>
          <p:cNvPr id="6" name="Content Placeholder 5" descr="penetration_length_narrow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920" b="-13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860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4087</TotalTime>
  <Words>325</Words>
  <Application>Microsoft Macintosh PowerPoint</Application>
  <PresentationFormat>On-screen Show (4:3)</PresentationFormat>
  <Paragraphs>68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Could Photosynthetic Eukaryotes have Survived in Nearly Enclosed Seas during the Snowball Earth Events?</vt:lpstr>
      <vt:lpstr>Outline</vt:lpstr>
      <vt:lpstr>Snowball Earth</vt:lpstr>
      <vt:lpstr>The role of life</vt:lpstr>
      <vt:lpstr>PowerPoint Presentation</vt:lpstr>
      <vt:lpstr>PowerPoint Presentation</vt:lpstr>
      <vt:lpstr>Just how far does a sea glacier go?</vt:lpstr>
      <vt:lpstr>Scaled penetration length (L/W)</vt:lpstr>
      <vt:lpstr>Narrow entrance diminishes penetration </vt:lpstr>
      <vt:lpstr>Do inland seas last?</vt:lpstr>
      <vt:lpstr>Temperature profile of  advancing sea glacier</vt:lpstr>
      <vt:lpstr>What wins?   Softness or Sublimation?</vt:lpstr>
      <vt:lpstr>Conclusions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did life survive the Snowball?</dc:title>
  <dc:creator>Adam Campbell</dc:creator>
  <cp:lastModifiedBy>Adam Campbell</cp:lastModifiedBy>
  <cp:revision>34</cp:revision>
  <dcterms:created xsi:type="dcterms:W3CDTF">2013-10-16T21:00:49Z</dcterms:created>
  <dcterms:modified xsi:type="dcterms:W3CDTF">2014-10-21T19:00:44Z</dcterms:modified>
</cp:coreProperties>
</file>