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tif" ContentType="image/tif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57" r:id="rId5"/>
    <p:sldId id="275" r:id="rId6"/>
    <p:sldId id="261" r:id="rId7"/>
    <p:sldId id="273" r:id="rId8"/>
    <p:sldId id="276" r:id="rId9"/>
    <p:sldId id="262" r:id="rId10"/>
    <p:sldId id="264" r:id="rId11"/>
    <p:sldId id="263" r:id="rId12"/>
    <p:sldId id="265" r:id="rId13"/>
    <p:sldId id="281" r:id="rId14"/>
    <p:sldId id="266" r:id="rId15"/>
    <p:sldId id="268" r:id="rId16"/>
    <p:sldId id="269" r:id="rId17"/>
    <p:sldId id="271" r:id="rId18"/>
    <p:sldId id="272" r:id="rId19"/>
    <p:sldId id="282" r:id="rId20"/>
    <p:sldId id="283" r:id="rId21"/>
    <p:sldId id="279" r:id="rId22"/>
    <p:sldId id="284"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120" y="-2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mcmenam:Desktop:Vancouver:VRuns:DerstlersExce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mcmenam:Desktop:Vancouver:VRuns:DerstlersExc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mcmenam:Desktop:Vancouver:VRuns:DerstlersExc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mcmenam:Desktop:Vancouver:VRuns:Species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Sheet1!$A$1:$A$76</c:f>
              <c:numCache>
                <c:formatCode>General</c:formatCode>
                <c:ptCount val="76"/>
                <c:pt idx="0">
                  <c:v>0.0</c:v>
                </c:pt>
                <c:pt idx="1">
                  <c:v>0.0</c:v>
                </c:pt>
                <c:pt idx="2">
                  <c:v>0.0</c:v>
                </c:pt>
                <c:pt idx="3">
                  <c:v>0.0</c:v>
                </c:pt>
                <c:pt idx="4">
                  <c:v>0.0</c:v>
                </c:pt>
                <c:pt idx="5">
                  <c:v>0.0</c:v>
                </c:pt>
                <c:pt idx="6">
                  <c:v>0.0</c:v>
                </c:pt>
                <c:pt idx="7">
                  <c:v>0.0</c:v>
                </c:pt>
                <c:pt idx="8">
                  <c:v>0.0</c:v>
                </c:pt>
                <c:pt idx="9">
                  <c:v>0.0</c:v>
                </c:pt>
                <c:pt idx="10">
                  <c:v>0.083</c:v>
                </c:pt>
                <c:pt idx="11">
                  <c:v>0.17</c:v>
                </c:pt>
                <c:pt idx="12">
                  <c:v>0.17</c:v>
                </c:pt>
                <c:pt idx="13">
                  <c:v>0.25</c:v>
                </c:pt>
                <c:pt idx="14">
                  <c:v>0.25</c:v>
                </c:pt>
                <c:pt idx="15">
                  <c:v>0.25</c:v>
                </c:pt>
                <c:pt idx="16">
                  <c:v>0.33</c:v>
                </c:pt>
                <c:pt idx="17">
                  <c:v>0.33</c:v>
                </c:pt>
                <c:pt idx="18">
                  <c:v>0.33</c:v>
                </c:pt>
                <c:pt idx="19">
                  <c:v>0.33</c:v>
                </c:pt>
                <c:pt idx="20">
                  <c:v>0.33</c:v>
                </c:pt>
                <c:pt idx="21">
                  <c:v>0.33</c:v>
                </c:pt>
                <c:pt idx="22">
                  <c:v>0.25</c:v>
                </c:pt>
                <c:pt idx="23">
                  <c:v>0.25</c:v>
                </c:pt>
                <c:pt idx="24">
                  <c:v>0.17</c:v>
                </c:pt>
                <c:pt idx="25">
                  <c:v>0.17</c:v>
                </c:pt>
                <c:pt idx="26">
                  <c:v>0.17</c:v>
                </c:pt>
                <c:pt idx="27">
                  <c:v>0.25</c:v>
                </c:pt>
                <c:pt idx="28">
                  <c:v>0.25</c:v>
                </c:pt>
                <c:pt idx="29">
                  <c:v>0.17</c:v>
                </c:pt>
                <c:pt idx="30">
                  <c:v>0.17</c:v>
                </c:pt>
                <c:pt idx="31">
                  <c:v>0.25</c:v>
                </c:pt>
                <c:pt idx="32">
                  <c:v>0.25</c:v>
                </c:pt>
                <c:pt idx="33">
                  <c:v>0.25</c:v>
                </c:pt>
                <c:pt idx="34">
                  <c:v>0.25</c:v>
                </c:pt>
                <c:pt idx="35">
                  <c:v>0.17</c:v>
                </c:pt>
                <c:pt idx="36">
                  <c:v>0.17</c:v>
                </c:pt>
                <c:pt idx="37">
                  <c:v>0.17</c:v>
                </c:pt>
                <c:pt idx="38">
                  <c:v>0.083</c:v>
                </c:pt>
                <c:pt idx="39">
                  <c:v>0.083</c:v>
                </c:pt>
                <c:pt idx="40">
                  <c:v>0.083</c:v>
                </c:pt>
                <c:pt idx="41">
                  <c:v>0.083</c:v>
                </c:pt>
                <c:pt idx="42">
                  <c:v>0.17</c:v>
                </c:pt>
                <c:pt idx="43">
                  <c:v>0.083</c:v>
                </c:pt>
                <c:pt idx="44">
                  <c:v>0.083</c:v>
                </c:pt>
                <c:pt idx="45">
                  <c:v>0.083</c:v>
                </c:pt>
                <c:pt idx="46">
                  <c:v>0.083</c:v>
                </c:pt>
                <c:pt idx="47">
                  <c:v>0.083</c:v>
                </c:pt>
                <c:pt idx="48">
                  <c:v>0.083</c:v>
                </c:pt>
                <c:pt idx="49">
                  <c:v>0.083</c:v>
                </c:pt>
                <c:pt idx="50">
                  <c:v>0.083</c:v>
                </c:pt>
                <c:pt idx="51">
                  <c:v>0.083</c:v>
                </c:pt>
                <c:pt idx="52">
                  <c:v>0.083</c:v>
                </c:pt>
                <c:pt idx="53">
                  <c:v>0.083</c:v>
                </c:pt>
                <c:pt idx="54">
                  <c:v>0.0</c:v>
                </c:pt>
                <c:pt idx="55">
                  <c:v>0.0</c:v>
                </c:pt>
                <c:pt idx="56">
                  <c:v>0.0</c:v>
                </c:pt>
                <c:pt idx="57">
                  <c:v>0.0</c:v>
                </c:pt>
                <c:pt idx="58">
                  <c:v>0.0</c:v>
                </c:pt>
                <c:pt idx="59">
                  <c:v>0.0</c:v>
                </c:pt>
                <c:pt idx="60">
                  <c:v>0.0</c:v>
                </c:pt>
                <c:pt idx="61">
                  <c:v>0.0</c:v>
                </c:pt>
                <c:pt idx="62">
                  <c:v>0.0</c:v>
                </c:pt>
                <c:pt idx="63">
                  <c:v>0.0</c:v>
                </c:pt>
                <c:pt idx="64">
                  <c:v>0.0</c:v>
                </c:pt>
                <c:pt idx="65">
                  <c:v>0.0</c:v>
                </c:pt>
                <c:pt idx="66">
                  <c:v>0.0</c:v>
                </c:pt>
                <c:pt idx="67">
                  <c:v>0.0</c:v>
                </c:pt>
                <c:pt idx="68">
                  <c:v>0.0</c:v>
                </c:pt>
                <c:pt idx="69">
                  <c:v>0.0</c:v>
                </c:pt>
                <c:pt idx="70">
                  <c:v>0.0</c:v>
                </c:pt>
                <c:pt idx="71">
                  <c:v>0.0</c:v>
                </c:pt>
                <c:pt idx="72">
                  <c:v>0.0</c:v>
                </c:pt>
                <c:pt idx="73">
                  <c:v>0.0</c:v>
                </c:pt>
                <c:pt idx="74">
                  <c:v>0.0</c:v>
                </c:pt>
                <c:pt idx="75">
                  <c:v>0.0</c:v>
                </c:pt>
              </c:numCache>
            </c:numRef>
          </c:val>
          <c:smooth val="0"/>
        </c:ser>
        <c:dLbls>
          <c:showLegendKey val="0"/>
          <c:showVal val="0"/>
          <c:showCatName val="0"/>
          <c:showSerName val="0"/>
          <c:showPercent val="0"/>
          <c:showBubbleSize val="0"/>
        </c:dLbls>
        <c:marker val="1"/>
        <c:smooth val="0"/>
        <c:axId val="-2122042904"/>
        <c:axId val="-2121932328"/>
      </c:lineChart>
      <c:catAx>
        <c:axId val="-2122042904"/>
        <c:scaling>
          <c:orientation val="minMax"/>
        </c:scaling>
        <c:delete val="0"/>
        <c:axPos val="b"/>
        <c:majorTickMark val="out"/>
        <c:minorTickMark val="none"/>
        <c:tickLblPos val="nextTo"/>
        <c:crossAx val="-2121932328"/>
        <c:crosses val="autoZero"/>
        <c:auto val="1"/>
        <c:lblAlgn val="ctr"/>
        <c:lblOffset val="100"/>
        <c:noMultiLvlLbl val="0"/>
      </c:catAx>
      <c:valAx>
        <c:axId val="-2121932328"/>
        <c:scaling>
          <c:orientation val="minMax"/>
        </c:scaling>
        <c:delete val="0"/>
        <c:axPos val="l"/>
        <c:majorGridlines/>
        <c:numFmt formatCode="General" sourceLinked="1"/>
        <c:majorTickMark val="out"/>
        <c:minorTickMark val="none"/>
        <c:tickLblPos val="nextTo"/>
        <c:crossAx val="-21220429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Sheet1!$P$1:$P$76</c:f>
              <c:numCache>
                <c:formatCode>General</c:formatCode>
                <c:ptCount val="76"/>
                <c:pt idx="0">
                  <c:v>0.0</c:v>
                </c:pt>
                <c:pt idx="1">
                  <c:v>0.0</c:v>
                </c:pt>
                <c:pt idx="2">
                  <c:v>0.0</c:v>
                </c:pt>
                <c:pt idx="3">
                  <c:v>0.0</c:v>
                </c:pt>
                <c:pt idx="4">
                  <c:v>0.0</c:v>
                </c:pt>
                <c:pt idx="5">
                  <c:v>0.0</c:v>
                </c:pt>
                <c:pt idx="6">
                  <c:v>0.0</c:v>
                </c:pt>
                <c:pt idx="7">
                  <c:v>0.0</c:v>
                </c:pt>
                <c:pt idx="8">
                  <c:v>0.0</c:v>
                </c:pt>
                <c:pt idx="9">
                  <c:v>0.0</c:v>
                </c:pt>
                <c:pt idx="10">
                  <c:v>0.083</c:v>
                </c:pt>
                <c:pt idx="11">
                  <c:v>0.083</c:v>
                </c:pt>
                <c:pt idx="12">
                  <c:v>0.083</c:v>
                </c:pt>
                <c:pt idx="13">
                  <c:v>0.1265</c:v>
                </c:pt>
                <c:pt idx="14">
                  <c:v>0.1265</c:v>
                </c:pt>
                <c:pt idx="15">
                  <c:v>0.1265</c:v>
                </c:pt>
                <c:pt idx="16">
                  <c:v>0.1665</c:v>
                </c:pt>
                <c:pt idx="17">
                  <c:v>0.1665</c:v>
                </c:pt>
                <c:pt idx="18">
                  <c:v>0.1665</c:v>
                </c:pt>
                <c:pt idx="19">
                  <c:v>0.1665</c:v>
                </c:pt>
                <c:pt idx="20">
                  <c:v>0.1665</c:v>
                </c:pt>
                <c:pt idx="21">
                  <c:v>0.1665</c:v>
                </c:pt>
                <c:pt idx="22">
                  <c:v>0.085</c:v>
                </c:pt>
                <c:pt idx="23">
                  <c:v>0.1265</c:v>
                </c:pt>
                <c:pt idx="24">
                  <c:v>0.1265</c:v>
                </c:pt>
                <c:pt idx="25">
                  <c:v>0.083</c:v>
                </c:pt>
                <c:pt idx="26">
                  <c:v>0.1265</c:v>
                </c:pt>
                <c:pt idx="27">
                  <c:v>0.1265</c:v>
                </c:pt>
                <c:pt idx="28">
                  <c:v>0.083</c:v>
                </c:pt>
                <c:pt idx="29">
                  <c:v>0.083</c:v>
                </c:pt>
                <c:pt idx="30">
                  <c:v>0.083</c:v>
                </c:pt>
                <c:pt idx="31">
                  <c:v>0.1265</c:v>
                </c:pt>
                <c:pt idx="32">
                  <c:v>0.1265</c:v>
                </c:pt>
                <c:pt idx="33">
                  <c:v>0.1265</c:v>
                </c:pt>
                <c:pt idx="34">
                  <c:v>0.083</c:v>
                </c:pt>
                <c:pt idx="35">
                  <c:v>0.083</c:v>
                </c:pt>
                <c:pt idx="36">
                  <c:v>0.083</c:v>
                </c:pt>
                <c:pt idx="37">
                  <c:v>0.083</c:v>
                </c:pt>
                <c:pt idx="38">
                  <c:v>0.0415</c:v>
                </c:pt>
                <c:pt idx="39">
                  <c:v>0.085</c:v>
                </c:pt>
                <c:pt idx="40">
                  <c:v>0.085</c:v>
                </c:pt>
                <c:pt idx="41">
                  <c:v>0.1665</c:v>
                </c:pt>
                <c:pt idx="42">
                  <c:v>0.17</c:v>
                </c:pt>
                <c:pt idx="43">
                  <c:v>0.17</c:v>
                </c:pt>
                <c:pt idx="44">
                  <c:v>0.21</c:v>
                </c:pt>
                <c:pt idx="45">
                  <c:v>0.21</c:v>
                </c:pt>
                <c:pt idx="46">
                  <c:v>0.21</c:v>
                </c:pt>
                <c:pt idx="47">
                  <c:v>0.25</c:v>
                </c:pt>
                <c:pt idx="48">
                  <c:v>0.25</c:v>
                </c:pt>
                <c:pt idx="49">
                  <c:v>0.25</c:v>
                </c:pt>
                <c:pt idx="50">
                  <c:v>0.25</c:v>
                </c:pt>
                <c:pt idx="51">
                  <c:v>0.21</c:v>
                </c:pt>
                <c:pt idx="52">
                  <c:v>0.25</c:v>
                </c:pt>
                <c:pt idx="53">
                  <c:v>0.1665</c:v>
                </c:pt>
                <c:pt idx="54">
                  <c:v>0.1265</c:v>
                </c:pt>
                <c:pt idx="55">
                  <c:v>0.1265</c:v>
                </c:pt>
                <c:pt idx="56">
                  <c:v>0.083</c:v>
                </c:pt>
                <c:pt idx="57">
                  <c:v>0.083</c:v>
                </c:pt>
                <c:pt idx="58">
                  <c:v>0.083</c:v>
                </c:pt>
                <c:pt idx="59">
                  <c:v>0.083</c:v>
                </c:pt>
                <c:pt idx="60">
                  <c:v>0.083</c:v>
                </c:pt>
                <c:pt idx="61">
                  <c:v>0.083</c:v>
                </c:pt>
                <c:pt idx="62">
                  <c:v>0.083</c:v>
                </c:pt>
                <c:pt idx="63">
                  <c:v>0.0415</c:v>
                </c:pt>
                <c:pt idx="64">
                  <c:v>0.0415</c:v>
                </c:pt>
                <c:pt idx="65">
                  <c:v>0.0415</c:v>
                </c:pt>
                <c:pt idx="66">
                  <c:v>0.0415</c:v>
                </c:pt>
                <c:pt idx="67">
                  <c:v>0.0415</c:v>
                </c:pt>
                <c:pt idx="68">
                  <c:v>0.0415</c:v>
                </c:pt>
                <c:pt idx="69">
                  <c:v>0.0415</c:v>
                </c:pt>
                <c:pt idx="70">
                  <c:v>0.0</c:v>
                </c:pt>
                <c:pt idx="71">
                  <c:v>0.0</c:v>
                </c:pt>
                <c:pt idx="72">
                  <c:v>0.0</c:v>
                </c:pt>
                <c:pt idx="73">
                  <c:v>0.0</c:v>
                </c:pt>
                <c:pt idx="74">
                  <c:v>0.0</c:v>
                </c:pt>
                <c:pt idx="75">
                  <c:v>0.0</c:v>
                </c:pt>
              </c:numCache>
            </c:numRef>
          </c:val>
          <c:smooth val="0"/>
        </c:ser>
        <c:dLbls>
          <c:showLegendKey val="0"/>
          <c:showVal val="0"/>
          <c:showCatName val="0"/>
          <c:showSerName val="0"/>
          <c:showPercent val="0"/>
          <c:showBubbleSize val="0"/>
        </c:dLbls>
        <c:marker val="1"/>
        <c:smooth val="0"/>
        <c:axId val="-2121288376"/>
        <c:axId val="-2121317848"/>
      </c:lineChart>
      <c:catAx>
        <c:axId val="-2121288376"/>
        <c:scaling>
          <c:orientation val="minMax"/>
        </c:scaling>
        <c:delete val="0"/>
        <c:axPos val="b"/>
        <c:majorTickMark val="out"/>
        <c:minorTickMark val="none"/>
        <c:tickLblPos val="nextTo"/>
        <c:crossAx val="-2121317848"/>
        <c:crosses val="autoZero"/>
        <c:auto val="1"/>
        <c:lblAlgn val="ctr"/>
        <c:lblOffset val="100"/>
        <c:noMultiLvlLbl val="0"/>
      </c:catAx>
      <c:valAx>
        <c:axId val="-2121317848"/>
        <c:scaling>
          <c:orientation val="minMax"/>
        </c:scaling>
        <c:delete val="0"/>
        <c:axPos val="l"/>
        <c:majorGridlines/>
        <c:numFmt formatCode="General" sourceLinked="1"/>
        <c:majorTickMark val="out"/>
        <c:minorTickMark val="none"/>
        <c:tickLblPos val="nextTo"/>
        <c:crossAx val="-212128837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Sheet1!$D$1:$D$70</c:f>
              <c:numCache>
                <c:formatCode>General</c:formatCode>
                <c:ptCount val="70"/>
                <c:pt idx="0">
                  <c:v>0.0</c:v>
                </c:pt>
                <c:pt idx="1">
                  <c:v>0.0</c:v>
                </c:pt>
                <c:pt idx="2">
                  <c:v>0.0</c:v>
                </c:pt>
                <c:pt idx="3">
                  <c:v>0.0</c:v>
                </c:pt>
                <c:pt idx="4">
                  <c:v>0.0</c:v>
                </c:pt>
                <c:pt idx="5">
                  <c:v>0.083</c:v>
                </c:pt>
                <c:pt idx="6">
                  <c:v>0.083</c:v>
                </c:pt>
                <c:pt idx="7">
                  <c:v>0.083</c:v>
                </c:pt>
                <c:pt idx="8">
                  <c:v>0.083</c:v>
                </c:pt>
                <c:pt idx="9">
                  <c:v>0.083</c:v>
                </c:pt>
                <c:pt idx="10">
                  <c:v>0.083</c:v>
                </c:pt>
                <c:pt idx="11">
                  <c:v>0.083</c:v>
                </c:pt>
                <c:pt idx="12">
                  <c:v>0.083</c:v>
                </c:pt>
                <c:pt idx="13">
                  <c:v>0.083</c:v>
                </c:pt>
                <c:pt idx="14">
                  <c:v>0.083</c:v>
                </c:pt>
                <c:pt idx="15">
                  <c:v>0.083</c:v>
                </c:pt>
                <c:pt idx="16">
                  <c:v>0.083</c:v>
                </c:pt>
                <c:pt idx="17">
                  <c:v>0.0</c:v>
                </c:pt>
                <c:pt idx="18">
                  <c:v>0.0</c:v>
                </c:pt>
                <c:pt idx="19">
                  <c:v>0.0</c:v>
                </c:pt>
                <c:pt idx="20">
                  <c:v>0.0</c:v>
                </c:pt>
                <c:pt idx="21">
                  <c:v>0.0</c:v>
                </c:pt>
                <c:pt idx="22">
                  <c:v>0.0</c:v>
                </c:pt>
                <c:pt idx="23">
                  <c:v>0.0</c:v>
                </c:pt>
                <c:pt idx="24">
                  <c:v>0.0</c:v>
                </c:pt>
                <c:pt idx="25">
                  <c:v>0.083</c:v>
                </c:pt>
                <c:pt idx="26">
                  <c:v>0.083</c:v>
                </c:pt>
                <c:pt idx="27">
                  <c:v>0.083</c:v>
                </c:pt>
                <c:pt idx="28">
                  <c:v>0.083</c:v>
                </c:pt>
                <c:pt idx="29">
                  <c:v>0.083</c:v>
                </c:pt>
                <c:pt idx="30">
                  <c:v>0.17</c:v>
                </c:pt>
                <c:pt idx="31">
                  <c:v>0.17</c:v>
                </c:pt>
                <c:pt idx="32">
                  <c:v>0.17</c:v>
                </c:pt>
                <c:pt idx="33">
                  <c:v>0.17</c:v>
                </c:pt>
                <c:pt idx="34">
                  <c:v>0.17</c:v>
                </c:pt>
                <c:pt idx="35">
                  <c:v>0.17</c:v>
                </c:pt>
                <c:pt idx="36">
                  <c:v>0.17</c:v>
                </c:pt>
                <c:pt idx="37">
                  <c:v>0.083</c:v>
                </c:pt>
                <c:pt idx="38">
                  <c:v>0.17</c:v>
                </c:pt>
                <c:pt idx="39">
                  <c:v>0.17</c:v>
                </c:pt>
                <c:pt idx="40">
                  <c:v>0.17</c:v>
                </c:pt>
                <c:pt idx="41">
                  <c:v>0.25</c:v>
                </c:pt>
                <c:pt idx="42">
                  <c:v>0.17</c:v>
                </c:pt>
                <c:pt idx="43">
                  <c:v>0.17</c:v>
                </c:pt>
                <c:pt idx="44">
                  <c:v>0.17</c:v>
                </c:pt>
                <c:pt idx="45">
                  <c:v>0.17</c:v>
                </c:pt>
                <c:pt idx="46">
                  <c:v>0.17</c:v>
                </c:pt>
                <c:pt idx="47">
                  <c:v>0.17</c:v>
                </c:pt>
                <c:pt idx="48">
                  <c:v>0.17</c:v>
                </c:pt>
                <c:pt idx="49">
                  <c:v>0.17</c:v>
                </c:pt>
                <c:pt idx="50">
                  <c:v>0.083</c:v>
                </c:pt>
                <c:pt idx="51">
                  <c:v>0.083</c:v>
                </c:pt>
                <c:pt idx="52">
                  <c:v>0.083</c:v>
                </c:pt>
                <c:pt idx="53">
                  <c:v>0.0</c:v>
                </c:pt>
                <c:pt idx="54">
                  <c:v>0.083</c:v>
                </c:pt>
                <c:pt idx="55">
                  <c:v>0.083</c:v>
                </c:pt>
                <c:pt idx="56">
                  <c:v>0.083</c:v>
                </c:pt>
                <c:pt idx="57">
                  <c:v>0.083</c:v>
                </c:pt>
                <c:pt idx="58">
                  <c:v>0.083</c:v>
                </c:pt>
                <c:pt idx="59">
                  <c:v>0.083</c:v>
                </c:pt>
                <c:pt idx="60">
                  <c:v>0.083</c:v>
                </c:pt>
                <c:pt idx="61">
                  <c:v>0.083</c:v>
                </c:pt>
                <c:pt idx="62">
                  <c:v>0.17</c:v>
                </c:pt>
                <c:pt idx="63">
                  <c:v>0.17</c:v>
                </c:pt>
                <c:pt idx="64">
                  <c:v>0.17</c:v>
                </c:pt>
                <c:pt idx="65">
                  <c:v>0.17</c:v>
                </c:pt>
                <c:pt idx="66">
                  <c:v>0.083</c:v>
                </c:pt>
                <c:pt idx="67">
                  <c:v>0.083</c:v>
                </c:pt>
                <c:pt idx="68">
                  <c:v>0.083</c:v>
                </c:pt>
                <c:pt idx="69">
                  <c:v>0.083</c:v>
                </c:pt>
              </c:numCache>
            </c:numRef>
          </c:val>
          <c:smooth val="0"/>
        </c:ser>
        <c:dLbls>
          <c:showLegendKey val="0"/>
          <c:showVal val="0"/>
          <c:showCatName val="0"/>
          <c:showSerName val="0"/>
          <c:showPercent val="0"/>
          <c:showBubbleSize val="0"/>
        </c:dLbls>
        <c:marker val="1"/>
        <c:smooth val="0"/>
        <c:axId val="2137797320"/>
        <c:axId val="2138023256"/>
      </c:lineChart>
      <c:catAx>
        <c:axId val="2137797320"/>
        <c:scaling>
          <c:orientation val="minMax"/>
        </c:scaling>
        <c:delete val="0"/>
        <c:axPos val="b"/>
        <c:majorTickMark val="out"/>
        <c:minorTickMark val="none"/>
        <c:tickLblPos val="nextTo"/>
        <c:crossAx val="2138023256"/>
        <c:crosses val="autoZero"/>
        <c:auto val="1"/>
        <c:lblAlgn val="ctr"/>
        <c:lblOffset val="100"/>
        <c:noMultiLvlLbl val="0"/>
      </c:catAx>
      <c:valAx>
        <c:axId val="2138023256"/>
        <c:scaling>
          <c:orientation val="minMax"/>
        </c:scaling>
        <c:delete val="0"/>
        <c:axPos val="l"/>
        <c:majorGridlines/>
        <c:numFmt formatCode="General" sourceLinked="1"/>
        <c:majorTickMark val="out"/>
        <c:minorTickMark val="none"/>
        <c:tickLblPos val="nextTo"/>
        <c:crossAx val="21377973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marker>
            <c:symbol val="none"/>
          </c:marker>
          <c:val>
            <c:numRef>
              <c:f>Sheet1!$A$1:$A$60</c:f>
              <c:numCache>
                <c:formatCode>General</c:formatCode>
                <c:ptCount val="60"/>
                <c:pt idx="0">
                  <c:v>1.0</c:v>
                </c:pt>
                <c:pt idx="1">
                  <c:v>2.0</c:v>
                </c:pt>
                <c:pt idx="2">
                  <c:v>3.0</c:v>
                </c:pt>
                <c:pt idx="3">
                  <c:v>4.0</c:v>
                </c:pt>
                <c:pt idx="4">
                  <c:v>5.0</c:v>
                </c:pt>
                <c:pt idx="5">
                  <c:v>6.0</c:v>
                </c:pt>
                <c:pt idx="6">
                  <c:v>7.0</c:v>
                </c:pt>
                <c:pt idx="7">
                  <c:v>8.0</c:v>
                </c:pt>
                <c:pt idx="8">
                  <c:v>8.0</c:v>
                </c:pt>
                <c:pt idx="9">
                  <c:v>9.0</c:v>
                </c:pt>
                <c:pt idx="10">
                  <c:v>10.0</c:v>
                </c:pt>
                <c:pt idx="11">
                  <c:v>10.0</c:v>
                </c:pt>
                <c:pt idx="12">
                  <c:v>10.0</c:v>
                </c:pt>
                <c:pt idx="13">
                  <c:v>11.0</c:v>
                </c:pt>
                <c:pt idx="14">
                  <c:v>11.0</c:v>
                </c:pt>
                <c:pt idx="15">
                  <c:v>12.0</c:v>
                </c:pt>
                <c:pt idx="16">
                  <c:v>13.0</c:v>
                </c:pt>
                <c:pt idx="17">
                  <c:v>13.0</c:v>
                </c:pt>
                <c:pt idx="18">
                  <c:v>14.0</c:v>
                </c:pt>
                <c:pt idx="19">
                  <c:v>14.0</c:v>
                </c:pt>
                <c:pt idx="20">
                  <c:v>14.0</c:v>
                </c:pt>
                <c:pt idx="21">
                  <c:v>15.0</c:v>
                </c:pt>
                <c:pt idx="22">
                  <c:v>16.0</c:v>
                </c:pt>
                <c:pt idx="23">
                  <c:v>16.0</c:v>
                </c:pt>
                <c:pt idx="24">
                  <c:v>17.0</c:v>
                </c:pt>
                <c:pt idx="25">
                  <c:v>17.0</c:v>
                </c:pt>
                <c:pt idx="26">
                  <c:v>17.0</c:v>
                </c:pt>
                <c:pt idx="27">
                  <c:v>18.0</c:v>
                </c:pt>
                <c:pt idx="28">
                  <c:v>18.0</c:v>
                </c:pt>
                <c:pt idx="29">
                  <c:v>18.0</c:v>
                </c:pt>
                <c:pt idx="30">
                  <c:v>18.0</c:v>
                </c:pt>
                <c:pt idx="31">
                  <c:v>18.0</c:v>
                </c:pt>
                <c:pt idx="32">
                  <c:v>19.0</c:v>
                </c:pt>
                <c:pt idx="33">
                  <c:v>20.0</c:v>
                </c:pt>
                <c:pt idx="34">
                  <c:v>21.0</c:v>
                </c:pt>
                <c:pt idx="35">
                  <c:v>21.0</c:v>
                </c:pt>
                <c:pt idx="36">
                  <c:v>21.0</c:v>
                </c:pt>
                <c:pt idx="37">
                  <c:v>21.0</c:v>
                </c:pt>
                <c:pt idx="38">
                  <c:v>22.0</c:v>
                </c:pt>
                <c:pt idx="39">
                  <c:v>23.0</c:v>
                </c:pt>
                <c:pt idx="40">
                  <c:v>23.0</c:v>
                </c:pt>
                <c:pt idx="41">
                  <c:v>23.0</c:v>
                </c:pt>
                <c:pt idx="42">
                  <c:v>23.0</c:v>
                </c:pt>
                <c:pt idx="43">
                  <c:v>23.0</c:v>
                </c:pt>
                <c:pt idx="44">
                  <c:v>23.0</c:v>
                </c:pt>
                <c:pt idx="45">
                  <c:v>23.0</c:v>
                </c:pt>
                <c:pt idx="46">
                  <c:v>23.0</c:v>
                </c:pt>
                <c:pt idx="47">
                  <c:v>24.0</c:v>
                </c:pt>
                <c:pt idx="48">
                  <c:v>24.0</c:v>
                </c:pt>
                <c:pt idx="49">
                  <c:v>24.0</c:v>
                </c:pt>
                <c:pt idx="50">
                  <c:v>25.0</c:v>
                </c:pt>
                <c:pt idx="51">
                  <c:v>25.0</c:v>
                </c:pt>
                <c:pt idx="52">
                  <c:v>25.0</c:v>
                </c:pt>
                <c:pt idx="53">
                  <c:v>25.0</c:v>
                </c:pt>
                <c:pt idx="54">
                  <c:v>25.0</c:v>
                </c:pt>
                <c:pt idx="55">
                  <c:v>25.0</c:v>
                </c:pt>
                <c:pt idx="56">
                  <c:v>25.0</c:v>
                </c:pt>
                <c:pt idx="57">
                  <c:v>25.0</c:v>
                </c:pt>
                <c:pt idx="58">
                  <c:v>25.0</c:v>
                </c:pt>
                <c:pt idx="59">
                  <c:v>25.0</c:v>
                </c:pt>
              </c:numCache>
            </c:numRef>
          </c:val>
          <c:smooth val="0"/>
        </c:ser>
        <c:ser>
          <c:idx val="1"/>
          <c:order val="1"/>
          <c:marker>
            <c:symbol val="none"/>
          </c:marker>
          <c:val>
            <c:numRef>
              <c:f>Sheet1!$B$1:$B$60</c:f>
              <c:numCache>
                <c:formatCode>General</c:formatCode>
                <c:ptCount val="60"/>
                <c:pt idx="0">
                  <c:v>0.5</c:v>
                </c:pt>
                <c:pt idx="1">
                  <c:v>1.0</c:v>
                </c:pt>
                <c:pt idx="2">
                  <c:v>1.5</c:v>
                </c:pt>
                <c:pt idx="3">
                  <c:v>2.0</c:v>
                </c:pt>
                <c:pt idx="4">
                  <c:v>2.5</c:v>
                </c:pt>
                <c:pt idx="5">
                  <c:v>3.0</c:v>
                </c:pt>
                <c:pt idx="6">
                  <c:v>3.5</c:v>
                </c:pt>
                <c:pt idx="7">
                  <c:v>4.0</c:v>
                </c:pt>
                <c:pt idx="8">
                  <c:v>4.0</c:v>
                </c:pt>
                <c:pt idx="9">
                  <c:v>4.5</c:v>
                </c:pt>
                <c:pt idx="10">
                  <c:v>5.0</c:v>
                </c:pt>
                <c:pt idx="11">
                  <c:v>5.0</c:v>
                </c:pt>
                <c:pt idx="12">
                  <c:v>5.0</c:v>
                </c:pt>
                <c:pt idx="13">
                  <c:v>5.5</c:v>
                </c:pt>
                <c:pt idx="14">
                  <c:v>5.5</c:v>
                </c:pt>
                <c:pt idx="15">
                  <c:v>6.0</c:v>
                </c:pt>
                <c:pt idx="16">
                  <c:v>6.5</c:v>
                </c:pt>
                <c:pt idx="17">
                  <c:v>6.5</c:v>
                </c:pt>
                <c:pt idx="18">
                  <c:v>7.0</c:v>
                </c:pt>
                <c:pt idx="19">
                  <c:v>7.0</c:v>
                </c:pt>
                <c:pt idx="20">
                  <c:v>7.0</c:v>
                </c:pt>
                <c:pt idx="21">
                  <c:v>7.5</c:v>
                </c:pt>
                <c:pt idx="22">
                  <c:v>8.0</c:v>
                </c:pt>
                <c:pt idx="23">
                  <c:v>8.0</c:v>
                </c:pt>
                <c:pt idx="24">
                  <c:v>8.5</c:v>
                </c:pt>
                <c:pt idx="25">
                  <c:v>8.5</c:v>
                </c:pt>
                <c:pt idx="26">
                  <c:v>8.5</c:v>
                </c:pt>
                <c:pt idx="27">
                  <c:v>9.0</c:v>
                </c:pt>
                <c:pt idx="28">
                  <c:v>9.0</c:v>
                </c:pt>
                <c:pt idx="29">
                  <c:v>9.5</c:v>
                </c:pt>
                <c:pt idx="30">
                  <c:v>9.5</c:v>
                </c:pt>
                <c:pt idx="31">
                  <c:v>10.0</c:v>
                </c:pt>
                <c:pt idx="32">
                  <c:v>11.0</c:v>
                </c:pt>
                <c:pt idx="33">
                  <c:v>12.0</c:v>
                </c:pt>
                <c:pt idx="34">
                  <c:v>13.0</c:v>
                </c:pt>
                <c:pt idx="35">
                  <c:v>13.5</c:v>
                </c:pt>
                <c:pt idx="36">
                  <c:v>13.5</c:v>
                </c:pt>
                <c:pt idx="37">
                  <c:v>14.0</c:v>
                </c:pt>
                <c:pt idx="38">
                  <c:v>15.0</c:v>
                </c:pt>
                <c:pt idx="39">
                  <c:v>16.0</c:v>
                </c:pt>
                <c:pt idx="40">
                  <c:v>16.5</c:v>
                </c:pt>
                <c:pt idx="41">
                  <c:v>17.0</c:v>
                </c:pt>
                <c:pt idx="42">
                  <c:v>17.0</c:v>
                </c:pt>
                <c:pt idx="43">
                  <c:v>17.5</c:v>
                </c:pt>
                <c:pt idx="44">
                  <c:v>17.5</c:v>
                </c:pt>
                <c:pt idx="45">
                  <c:v>17.5</c:v>
                </c:pt>
                <c:pt idx="46">
                  <c:v>18.0</c:v>
                </c:pt>
                <c:pt idx="47">
                  <c:v>19.0</c:v>
                </c:pt>
                <c:pt idx="48">
                  <c:v>19.0</c:v>
                </c:pt>
                <c:pt idx="49">
                  <c:v>19.5</c:v>
                </c:pt>
                <c:pt idx="50">
                  <c:v>20.5</c:v>
                </c:pt>
                <c:pt idx="51">
                  <c:v>21.0</c:v>
                </c:pt>
                <c:pt idx="52">
                  <c:v>21.0</c:v>
                </c:pt>
                <c:pt idx="53">
                  <c:v>21.0</c:v>
                </c:pt>
                <c:pt idx="54">
                  <c:v>21.5</c:v>
                </c:pt>
                <c:pt idx="55">
                  <c:v>21.5</c:v>
                </c:pt>
                <c:pt idx="56">
                  <c:v>21.5</c:v>
                </c:pt>
                <c:pt idx="57">
                  <c:v>21.5</c:v>
                </c:pt>
                <c:pt idx="58">
                  <c:v>21.5</c:v>
                </c:pt>
                <c:pt idx="59">
                  <c:v>21.5</c:v>
                </c:pt>
              </c:numCache>
            </c:numRef>
          </c:val>
          <c:smooth val="0"/>
        </c:ser>
        <c:ser>
          <c:idx val="2"/>
          <c:order val="2"/>
          <c:marker>
            <c:symbol val="none"/>
          </c:marker>
          <c:val>
            <c:numRef>
              <c:f>Sheet1!$C$1:$C$60</c:f>
              <c:numCache>
                <c:formatCode>General</c:formatCode>
                <c:ptCount val="60"/>
                <c:pt idx="0">
                  <c:v>0.0</c:v>
                </c:pt>
                <c:pt idx="1">
                  <c:v>1.0</c:v>
                </c:pt>
                <c:pt idx="2">
                  <c:v>2.0</c:v>
                </c:pt>
                <c:pt idx="3">
                  <c:v>2.0</c:v>
                </c:pt>
                <c:pt idx="4">
                  <c:v>3.0</c:v>
                </c:pt>
                <c:pt idx="5">
                  <c:v>4.0</c:v>
                </c:pt>
                <c:pt idx="6">
                  <c:v>4.0</c:v>
                </c:pt>
                <c:pt idx="7">
                  <c:v>5.0</c:v>
                </c:pt>
                <c:pt idx="8">
                  <c:v>5.0</c:v>
                </c:pt>
                <c:pt idx="9">
                  <c:v>5.0</c:v>
                </c:pt>
                <c:pt idx="10">
                  <c:v>5.0</c:v>
                </c:pt>
                <c:pt idx="11">
                  <c:v>5.0</c:v>
                </c:pt>
                <c:pt idx="12">
                  <c:v>5.0</c:v>
                </c:pt>
                <c:pt idx="13">
                  <c:v>5.0</c:v>
                </c:pt>
                <c:pt idx="14">
                  <c:v>5.0</c:v>
                </c:pt>
                <c:pt idx="15">
                  <c:v>5.0</c:v>
                </c:pt>
                <c:pt idx="16">
                  <c:v>5.0</c:v>
                </c:pt>
                <c:pt idx="17">
                  <c:v>5.0</c:v>
                </c:pt>
                <c:pt idx="18">
                  <c:v>6.0</c:v>
                </c:pt>
                <c:pt idx="19">
                  <c:v>6.0</c:v>
                </c:pt>
                <c:pt idx="20">
                  <c:v>6.0</c:v>
                </c:pt>
                <c:pt idx="21">
                  <c:v>7.0</c:v>
                </c:pt>
                <c:pt idx="22">
                  <c:v>8.0</c:v>
                </c:pt>
                <c:pt idx="23">
                  <c:v>8.0</c:v>
                </c:pt>
                <c:pt idx="24">
                  <c:v>8.0</c:v>
                </c:pt>
                <c:pt idx="25">
                  <c:v>8.0</c:v>
                </c:pt>
                <c:pt idx="26">
                  <c:v>9.0</c:v>
                </c:pt>
                <c:pt idx="27">
                  <c:v>10.0</c:v>
                </c:pt>
                <c:pt idx="28">
                  <c:v>10.0</c:v>
                </c:pt>
                <c:pt idx="29">
                  <c:v>10.0</c:v>
                </c:pt>
                <c:pt idx="30">
                  <c:v>11.0</c:v>
                </c:pt>
                <c:pt idx="31">
                  <c:v>11.0</c:v>
                </c:pt>
                <c:pt idx="32">
                  <c:v>11.0</c:v>
                </c:pt>
                <c:pt idx="33">
                  <c:v>12.0</c:v>
                </c:pt>
                <c:pt idx="34">
                  <c:v>13.0</c:v>
                </c:pt>
                <c:pt idx="35">
                  <c:v>13.0</c:v>
                </c:pt>
                <c:pt idx="36">
                  <c:v>13.0</c:v>
                </c:pt>
                <c:pt idx="37">
                  <c:v>14.0</c:v>
                </c:pt>
                <c:pt idx="38">
                  <c:v>15.0</c:v>
                </c:pt>
                <c:pt idx="39">
                  <c:v>16.0</c:v>
                </c:pt>
                <c:pt idx="40">
                  <c:v>16.0</c:v>
                </c:pt>
                <c:pt idx="41">
                  <c:v>17.0</c:v>
                </c:pt>
                <c:pt idx="42">
                  <c:v>17.0</c:v>
                </c:pt>
                <c:pt idx="43">
                  <c:v>17.0</c:v>
                </c:pt>
                <c:pt idx="44">
                  <c:v>17.0</c:v>
                </c:pt>
                <c:pt idx="45">
                  <c:v>17.0</c:v>
                </c:pt>
                <c:pt idx="46">
                  <c:v>17.0</c:v>
                </c:pt>
                <c:pt idx="47">
                  <c:v>17.0</c:v>
                </c:pt>
                <c:pt idx="48">
                  <c:v>17.0</c:v>
                </c:pt>
                <c:pt idx="49">
                  <c:v>17.0</c:v>
                </c:pt>
                <c:pt idx="50">
                  <c:v>18.0</c:v>
                </c:pt>
                <c:pt idx="51">
                  <c:v>18.0</c:v>
                </c:pt>
                <c:pt idx="52">
                  <c:v>18.0</c:v>
                </c:pt>
                <c:pt idx="53">
                  <c:v>18.0</c:v>
                </c:pt>
                <c:pt idx="54">
                  <c:v>18.0</c:v>
                </c:pt>
                <c:pt idx="55">
                  <c:v>18.0</c:v>
                </c:pt>
                <c:pt idx="56">
                  <c:v>18.0</c:v>
                </c:pt>
                <c:pt idx="57">
                  <c:v>18.0</c:v>
                </c:pt>
                <c:pt idx="58">
                  <c:v>19.0</c:v>
                </c:pt>
                <c:pt idx="59">
                  <c:v>19.0</c:v>
                </c:pt>
              </c:numCache>
            </c:numRef>
          </c:val>
          <c:smooth val="0"/>
        </c:ser>
        <c:dLbls>
          <c:showLegendKey val="0"/>
          <c:showVal val="0"/>
          <c:showCatName val="0"/>
          <c:showSerName val="0"/>
          <c:showPercent val="0"/>
          <c:showBubbleSize val="0"/>
        </c:dLbls>
        <c:marker val="1"/>
        <c:smooth val="0"/>
        <c:axId val="2137110344"/>
        <c:axId val="2137750776"/>
      </c:lineChart>
      <c:catAx>
        <c:axId val="2137110344"/>
        <c:scaling>
          <c:orientation val="minMax"/>
        </c:scaling>
        <c:delete val="0"/>
        <c:axPos val="b"/>
        <c:majorTickMark val="out"/>
        <c:minorTickMark val="none"/>
        <c:tickLblPos val="nextTo"/>
        <c:crossAx val="2137750776"/>
        <c:crosses val="autoZero"/>
        <c:auto val="1"/>
        <c:lblAlgn val="ctr"/>
        <c:lblOffset val="100"/>
        <c:noMultiLvlLbl val="0"/>
      </c:catAx>
      <c:valAx>
        <c:axId val="2137750776"/>
        <c:scaling>
          <c:orientation val="minMax"/>
        </c:scaling>
        <c:delete val="0"/>
        <c:axPos val="l"/>
        <c:majorGridlines/>
        <c:numFmt formatCode="General" sourceLinked="1"/>
        <c:majorTickMark val="out"/>
        <c:minorTickMark val="none"/>
        <c:tickLblPos val="nextTo"/>
        <c:crossAx val="2137110344"/>
        <c:crosses val="autoZero"/>
        <c:crossBetween val="between"/>
      </c:valAx>
    </c:plotArea>
    <c:legend>
      <c:legendPos val="r"/>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10/27/14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10/27/14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10/27/14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10/27/14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10/27/14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10/27/14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10/27/14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547137"/>
            <a:ext cx="7196328" cy="1470025"/>
          </a:xfrm>
        </p:spPr>
        <p:txBody>
          <a:bodyPr>
            <a:noAutofit/>
          </a:bodyPr>
          <a:lstStyle/>
          <a:p>
            <a:r>
              <a:rPr lang="en-US" dirty="0" smtClean="0">
                <a:solidFill>
                  <a:schemeClr val="tx1"/>
                </a:solidFill>
              </a:rPr>
              <a:t>“</a:t>
            </a:r>
            <a:r>
              <a:rPr lang="en-US" dirty="0" err="1" smtClean="0">
                <a:solidFill>
                  <a:schemeClr val="tx1"/>
                </a:solidFill>
              </a:rPr>
              <a:t>Lignor-Sipps</a:t>
            </a:r>
            <a:r>
              <a:rPr lang="en-US" dirty="0" smtClean="0">
                <a:solidFill>
                  <a:schemeClr val="tx1"/>
                </a:solidFill>
              </a:rPr>
              <a:t> Effect” and the Cambrian Explosion</a:t>
            </a:r>
            <a:endParaRPr lang="en-US" dirty="0">
              <a:solidFill>
                <a:schemeClr val="tx1"/>
              </a:solidFill>
            </a:endParaRPr>
          </a:p>
        </p:txBody>
      </p:sp>
      <p:sp>
        <p:nvSpPr>
          <p:cNvPr id="3" name="Subtitle 2"/>
          <p:cNvSpPr>
            <a:spLocks noGrp="1"/>
          </p:cNvSpPr>
          <p:nvPr>
            <p:ph type="subTitle" idx="1"/>
          </p:nvPr>
        </p:nvSpPr>
        <p:spPr/>
        <p:txBody>
          <a:bodyPr/>
          <a:lstStyle/>
          <a:p>
            <a:r>
              <a:rPr lang="en-US" sz="2800" b="1" dirty="0" smtClean="0">
                <a:solidFill>
                  <a:schemeClr val="tx1"/>
                </a:solidFill>
              </a:rPr>
              <a:t>Mark </a:t>
            </a:r>
            <a:r>
              <a:rPr lang="en-US" sz="2800" b="1" dirty="0" err="1" smtClean="0">
                <a:solidFill>
                  <a:schemeClr val="tx1"/>
                </a:solidFill>
              </a:rPr>
              <a:t>McMenamin</a:t>
            </a:r>
            <a:r>
              <a:rPr lang="en-US" sz="2800" b="1" dirty="0" smtClean="0">
                <a:solidFill>
                  <a:schemeClr val="tx1"/>
                </a:solidFill>
              </a:rPr>
              <a:t>	           Oct. 2014</a:t>
            </a:r>
          </a:p>
          <a:p>
            <a:r>
              <a:rPr lang="en-US" sz="2800" b="1" dirty="0" smtClean="0">
                <a:solidFill>
                  <a:schemeClr val="tx1"/>
                </a:solidFill>
              </a:rPr>
              <a:t>Mount Holyoke College  GSA Vancouver</a:t>
            </a:r>
            <a:endParaRPr lang="en-US" sz="2800" b="1" dirty="0">
              <a:solidFill>
                <a:schemeClr val="tx1"/>
              </a:solidFill>
            </a:endParaRPr>
          </a:p>
        </p:txBody>
      </p:sp>
    </p:spTree>
    <p:extLst>
      <p:ext uri="{BB962C8B-B14F-4D97-AF65-F5344CB8AC3E}">
        <p14:creationId xmlns:p14="http://schemas.microsoft.com/office/powerpoint/2010/main" val="10128274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1981 Simulation</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Utilized 30 “species”</a:t>
            </a:r>
          </a:p>
          <a:p>
            <a:r>
              <a:rPr lang="en-US" dirty="0" smtClean="0"/>
              <a:t>These were arbitrarily divided into eight “phyla”</a:t>
            </a:r>
          </a:p>
          <a:p>
            <a:r>
              <a:rPr lang="en-US" dirty="0" smtClean="0"/>
              <a:t>“Phyla” species counts were: (9, 1, 2, 5, 4, 2, 3, 4)</a:t>
            </a:r>
          </a:p>
          <a:p>
            <a:r>
              <a:rPr lang="en-US" dirty="0" smtClean="0"/>
              <a:t>A species matrix was sampled (</a:t>
            </a:r>
            <a:r>
              <a:rPr lang="en-US" dirty="0" err="1" smtClean="0"/>
              <a:t>p</a:t>
            </a:r>
            <a:r>
              <a:rPr lang="en-US" baseline="-25000" dirty="0" err="1" smtClean="0"/>
              <a:t>collection</a:t>
            </a:r>
            <a:r>
              <a:rPr lang="en-US" dirty="0" smtClean="0"/>
              <a:t>=0.05) to generate diversity curves.</a:t>
            </a:r>
          </a:p>
          <a:p>
            <a:r>
              <a:rPr lang="en-US" dirty="0" smtClean="0"/>
              <a:t>Results showed an apparent gradual rise in “species” diversity.</a:t>
            </a:r>
            <a:endParaRPr lang="en-US" dirty="0"/>
          </a:p>
        </p:txBody>
      </p:sp>
    </p:spTree>
    <p:extLst>
      <p:ext uri="{BB962C8B-B14F-4D97-AF65-F5344CB8AC3E}">
        <p14:creationId xmlns:p14="http://schemas.microsoft.com/office/powerpoint/2010/main" val="34240422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“Clades” and “Species”</a:t>
            </a:r>
            <a:endParaRPr lang="en-US" dirty="0">
              <a:solidFill>
                <a:schemeClr val="tx1"/>
              </a:solidFill>
            </a:endParaRPr>
          </a:p>
        </p:txBody>
      </p:sp>
      <p:pic>
        <p:nvPicPr>
          <p:cNvPr id="4" name="Content Placeholder 3" descr="DerstlerGraphs.tif"/>
          <p:cNvPicPr>
            <a:picLocks noGrp="1" noChangeAspect="1"/>
          </p:cNvPicPr>
          <p:nvPr>
            <p:ph idx="1"/>
          </p:nvPr>
        </p:nvPicPr>
        <p:blipFill rotWithShape="1">
          <a:blip r:embed="rId2">
            <a:extLst>
              <a:ext uri="{28A0092B-C50C-407E-A947-70E740481C1C}">
                <a14:useLocalDpi xmlns:a14="http://schemas.microsoft.com/office/drawing/2010/main" val="0"/>
              </a:ext>
            </a:extLst>
          </a:blip>
          <a:srcRect t="2797" b="4102"/>
          <a:stretch/>
        </p:blipFill>
        <p:spPr>
          <a:xfrm>
            <a:off x="1834714" y="1948815"/>
            <a:ext cx="5295545" cy="4625059"/>
          </a:xfrm>
        </p:spPr>
      </p:pic>
    </p:spTree>
    <p:extLst>
      <p:ext uri="{BB962C8B-B14F-4D97-AF65-F5344CB8AC3E}">
        <p14:creationId xmlns:p14="http://schemas.microsoft.com/office/powerpoint/2010/main" val="21358311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Clade Curve was a close match to Echinoderm </a:t>
            </a:r>
            <a:r>
              <a:rPr lang="en-US" sz="3600" dirty="0">
                <a:solidFill>
                  <a:schemeClr val="tx1"/>
                </a:solidFill>
              </a:rPr>
              <a:t>C</a:t>
            </a:r>
            <a:r>
              <a:rPr lang="en-US" sz="3600" dirty="0" smtClean="0">
                <a:solidFill>
                  <a:schemeClr val="tx1"/>
                </a:solidFill>
              </a:rPr>
              <a:t>urve</a:t>
            </a:r>
            <a:endParaRPr lang="en-US" sz="3600" dirty="0">
              <a:solidFill>
                <a:schemeClr val="tx1"/>
              </a:solidFill>
            </a:endParaRPr>
          </a:p>
        </p:txBody>
      </p:sp>
      <p:pic>
        <p:nvPicPr>
          <p:cNvPr id="4" name="Content Placeholder 3" descr="DerstlerCladeGraphs.tif"/>
          <p:cNvPicPr>
            <a:picLocks noGrp="1" noChangeAspect="1"/>
          </p:cNvPicPr>
          <p:nvPr>
            <p:ph idx="1"/>
          </p:nvPr>
        </p:nvPicPr>
        <p:blipFill rotWithShape="1">
          <a:blip r:embed="rId2">
            <a:extLst>
              <a:ext uri="{28A0092B-C50C-407E-A947-70E740481C1C}">
                <a14:useLocalDpi xmlns:a14="http://schemas.microsoft.com/office/drawing/2010/main" val="0"/>
              </a:ext>
            </a:extLst>
          </a:blip>
          <a:srcRect t="4572" b="-1821"/>
          <a:stretch/>
        </p:blipFill>
        <p:spPr>
          <a:xfrm>
            <a:off x="2035253" y="1917770"/>
            <a:ext cx="5161853" cy="4650534"/>
          </a:xfrm>
        </p:spPr>
      </p:pic>
    </p:spTree>
    <p:extLst>
      <p:ext uri="{BB962C8B-B14F-4D97-AF65-F5344CB8AC3E}">
        <p14:creationId xmlns:p14="http://schemas.microsoft.com/office/powerpoint/2010/main" val="42553465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Replicating the 1981 results</a:t>
            </a:r>
            <a:endParaRPr lang="en-US"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9488184"/>
              </p:ext>
            </p:extLst>
          </p:nvPr>
        </p:nvGraphicFramePr>
        <p:xfrm>
          <a:off x="900641" y="2624667"/>
          <a:ext cx="7612063" cy="342053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02267" y="6216134"/>
            <a:ext cx="6687310" cy="369332"/>
          </a:xfrm>
          <a:prstGeom prst="rect">
            <a:avLst/>
          </a:prstGeom>
          <a:noFill/>
        </p:spPr>
        <p:txBody>
          <a:bodyPr wrap="none" rtlCol="0">
            <a:spAutoFit/>
          </a:bodyPr>
          <a:lstStyle/>
          <a:p>
            <a:r>
              <a:rPr lang="en-US" dirty="0" smtClean="0">
                <a:solidFill>
                  <a:srgbClr val="CCFFCC"/>
                </a:solidFill>
              </a:rPr>
              <a:t>Clade first appearances simulation; 12-interval running average</a:t>
            </a:r>
            <a:endParaRPr lang="en-US" dirty="0">
              <a:solidFill>
                <a:srgbClr val="CCFFCC"/>
              </a:solidFill>
            </a:endParaRPr>
          </a:p>
        </p:txBody>
      </p:sp>
    </p:spTree>
    <p:extLst>
      <p:ext uri="{BB962C8B-B14F-4D97-AF65-F5344CB8AC3E}">
        <p14:creationId xmlns:p14="http://schemas.microsoft.com/office/powerpoint/2010/main" val="20782846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Cambrian Tempo</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err="1"/>
              <a:t>Derstler’s</a:t>
            </a:r>
            <a:r>
              <a:rPr lang="en-US" dirty="0"/>
              <a:t> </a:t>
            </a:r>
            <a:r>
              <a:rPr lang="en-US" dirty="0" smtClean="0"/>
              <a:t>(1981) model </a:t>
            </a:r>
            <a:r>
              <a:rPr lang="en-US" dirty="0"/>
              <a:t>touched on a key </a:t>
            </a:r>
            <a:r>
              <a:rPr lang="en-US" dirty="0" smtClean="0"/>
              <a:t>question</a:t>
            </a:r>
            <a:r>
              <a:rPr lang="en-US" dirty="0"/>
              <a:t>:   </a:t>
            </a:r>
            <a:r>
              <a:rPr lang="en-US" b="1" i="1" dirty="0"/>
              <a:t>How abrupt was the Cambrian Explosion?</a:t>
            </a:r>
          </a:p>
          <a:p>
            <a:r>
              <a:rPr lang="en-US" dirty="0" smtClean="0"/>
              <a:t>“[S]</a:t>
            </a:r>
            <a:r>
              <a:rPr lang="en-US" dirty="0" err="1" smtClean="0"/>
              <a:t>ampling</a:t>
            </a:r>
            <a:r>
              <a:rPr lang="en-US" dirty="0" smtClean="0"/>
              <a:t> effects have probably made the Precambrian-Cambrian diversity rise appear smoother and more gradual than it really was.”</a:t>
            </a:r>
          </a:p>
          <a:p>
            <a:r>
              <a:rPr lang="en-US" dirty="0" smtClean="0"/>
              <a:t>The sudden appearance of Cambrian higher taxa </a:t>
            </a:r>
            <a:r>
              <a:rPr lang="en-US" dirty="0"/>
              <a:t>(</a:t>
            </a:r>
            <a:r>
              <a:rPr lang="en-US" dirty="0" smtClean="0"/>
              <a:t>at the beginning of the Cambrian, 541 million years ago) was </a:t>
            </a:r>
            <a:r>
              <a:rPr lang="en-US" u="sng" dirty="0" smtClean="0"/>
              <a:t>real,</a:t>
            </a:r>
            <a:r>
              <a:rPr lang="en-US" dirty="0" smtClean="0"/>
              <a:t> particularly after one accounts for sampling bias.</a:t>
            </a:r>
          </a:p>
          <a:p>
            <a:endParaRPr lang="en-US" dirty="0"/>
          </a:p>
        </p:txBody>
      </p:sp>
    </p:spTree>
    <p:extLst>
      <p:ext uri="{BB962C8B-B14F-4D97-AF65-F5344CB8AC3E}">
        <p14:creationId xmlns:p14="http://schemas.microsoft.com/office/powerpoint/2010/main" val="6648005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79468"/>
            <a:ext cx="7612063" cy="1417638"/>
          </a:xfrm>
        </p:spPr>
        <p:txBody>
          <a:bodyPr/>
          <a:lstStyle/>
          <a:p>
            <a:r>
              <a:rPr lang="en-US" dirty="0" smtClean="0">
                <a:solidFill>
                  <a:schemeClr val="tx1"/>
                </a:solidFill>
              </a:rPr>
              <a:t>3 Cognate Sampling Effects</a:t>
            </a:r>
            <a:endParaRPr lang="en-US"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smtClean="0"/>
              <a:t>Classic</a:t>
            </a:r>
            <a:r>
              <a:rPr lang="en-US" dirty="0" smtClean="0">
                <a:solidFill>
                  <a:srgbClr val="FF0000"/>
                </a:solidFill>
              </a:rPr>
              <a:t> </a:t>
            </a:r>
            <a:r>
              <a:rPr lang="en-US" b="1" cap="small" dirty="0" smtClean="0">
                <a:solidFill>
                  <a:srgbClr val="FF0000"/>
                </a:solidFill>
              </a:rPr>
              <a:t>Signor-</a:t>
            </a:r>
            <a:r>
              <a:rPr lang="en-US" b="1" cap="small" dirty="0" err="1" smtClean="0">
                <a:solidFill>
                  <a:srgbClr val="FF0000"/>
                </a:solidFill>
              </a:rPr>
              <a:t>Lipps</a:t>
            </a:r>
            <a:r>
              <a:rPr lang="en-US" b="1" cap="small" dirty="0" smtClean="0">
                <a:solidFill>
                  <a:srgbClr val="FF0000"/>
                </a:solidFill>
              </a:rPr>
              <a:t> Effect</a:t>
            </a:r>
            <a:r>
              <a:rPr lang="en-US" dirty="0" smtClean="0"/>
              <a:t> (explains why sudden mass extinctions may appear to be gradual due to sampling bias).</a:t>
            </a:r>
          </a:p>
          <a:p>
            <a:r>
              <a:rPr lang="en-US" dirty="0" smtClean="0"/>
              <a:t>The</a:t>
            </a:r>
            <a:r>
              <a:rPr lang="en-US" b="1" cap="small" dirty="0" smtClean="0">
                <a:solidFill>
                  <a:srgbClr val="FF0000"/>
                </a:solidFill>
              </a:rPr>
              <a:t> </a:t>
            </a:r>
            <a:r>
              <a:rPr lang="en-US" b="1" cap="small" dirty="0" err="1" smtClean="0">
                <a:solidFill>
                  <a:srgbClr val="FF0000"/>
                </a:solidFill>
              </a:rPr>
              <a:t>Lipps</a:t>
            </a:r>
            <a:r>
              <a:rPr lang="en-US" b="1" cap="small" dirty="0" smtClean="0">
                <a:solidFill>
                  <a:srgbClr val="FF0000"/>
                </a:solidFill>
              </a:rPr>
              <a:t>-Signor Effect</a:t>
            </a:r>
            <a:r>
              <a:rPr lang="en-US" dirty="0" smtClean="0"/>
              <a:t> (invokes imperfect sampling to explain why the earliest fossils may occur much later than the actual origination of a group. The effect was used by Darwin and Walcott in an attempt to efface [“</a:t>
            </a:r>
            <a:r>
              <a:rPr lang="en-US" dirty="0" err="1" smtClean="0"/>
              <a:t>gradualize</a:t>
            </a:r>
            <a:r>
              <a:rPr lang="en-US" dirty="0" smtClean="0"/>
              <a:t>”] the Cambrian Explosion).</a:t>
            </a:r>
          </a:p>
          <a:p>
            <a:r>
              <a:rPr lang="en-US" dirty="0" smtClean="0"/>
              <a:t>Now introducing . . . the</a:t>
            </a:r>
            <a:r>
              <a:rPr lang="en-US" dirty="0" smtClean="0">
                <a:solidFill>
                  <a:srgbClr val="FF0000"/>
                </a:solidFill>
              </a:rPr>
              <a:t> </a:t>
            </a:r>
            <a:r>
              <a:rPr lang="en-US" b="1" cap="small" dirty="0" err="1" smtClean="0">
                <a:solidFill>
                  <a:srgbClr val="FF0000"/>
                </a:solidFill>
              </a:rPr>
              <a:t>Lignor-Sipps</a:t>
            </a:r>
            <a:r>
              <a:rPr lang="en-US" b="1" cap="small" dirty="0" smtClean="0">
                <a:solidFill>
                  <a:srgbClr val="FF0000"/>
                </a:solidFill>
              </a:rPr>
              <a:t> Effect</a:t>
            </a:r>
            <a:r>
              <a:rPr lang="en-US" dirty="0" smtClean="0"/>
              <a:t>!</a:t>
            </a:r>
            <a:endParaRPr lang="en-US" dirty="0"/>
          </a:p>
        </p:txBody>
      </p:sp>
    </p:spTree>
    <p:extLst>
      <p:ext uri="{BB962C8B-B14F-4D97-AF65-F5344CB8AC3E}">
        <p14:creationId xmlns:p14="http://schemas.microsoft.com/office/powerpoint/2010/main" val="20846980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Lignor-Sipps</a:t>
            </a:r>
            <a:r>
              <a:rPr lang="en-US" dirty="0" smtClean="0">
                <a:solidFill>
                  <a:schemeClr val="tx1"/>
                </a:solidFill>
              </a:rPr>
              <a:t> Effect</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r>
              <a:rPr lang="en-US" dirty="0" smtClean="0"/>
              <a:t>In a sudden origination event , sampling effects will make the event appear gradual. This aspect can be seen as a mirror image of Signor-</a:t>
            </a:r>
            <a:r>
              <a:rPr lang="en-US" dirty="0" err="1" smtClean="0"/>
              <a:t>Lipps</a:t>
            </a:r>
            <a:r>
              <a:rPr lang="en-US" dirty="0" smtClean="0"/>
              <a:t>.</a:t>
            </a:r>
          </a:p>
          <a:p>
            <a:r>
              <a:rPr lang="en-US" dirty="0" smtClean="0"/>
              <a:t>When an evolving lineage undergoes </a:t>
            </a:r>
            <a:r>
              <a:rPr lang="en-US" dirty="0" err="1" smtClean="0"/>
              <a:t>skeletonization</a:t>
            </a:r>
            <a:r>
              <a:rPr lang="en-US" dirty="0" smtClean="0"/>
              <a:t>, its preservation potential increases dramatically.</a:t>
            </a:r>
          </a:p>
          <a:p>
            <a:r>
              <a:rPr lang="en-US" dirty="0" smtClean="0"/>
              <a:t>If there are delays in the onset of </a:t>
            </a:r>
            <a:r>
              <a:rPr lang="en-US" dirty="0" err="1" smtClean="0"/>
              <a:t>skeletonization</a:t>
            </a:r>
            <a:r>
              <a:rPr lang="en-US" dirty="0" smtClean="0"/>
              <a:t>, the appearance of particular clades will be delayed, making the event appear even more gradual than was actually the case. This introduces an additional sampling bias not shared in the case of mass extinctions, and thus has no direct counterpart in the Signor-</a:t>
            </a:r>
            <a:r>
              <a:rPr lang="en-US" dirty="0" err="1" smtClean="0"/>
              <a:t>Lipps</a:t>
            </a:r>
            <a:r>
              <a:rPr lang="en-US" dirty="0" smtClean="0"/>
              <a:t> Effect.</a:t>
            </a:r>
          </a:p>
          <a:p>
            <a:endParaRPr lang="en-US" dirty="0"/>
          </a:p>
        </p:txBody>
      </p:sp>
    </p:spTree>
    <p:extLst>
      <p:ext uri="{BB962C8B-B14F-4D97-AF65-F5344CB8AC3E}">
        <p14:creationId xmlns:p14="http://schemas.microsoft.com/office/powerpoint/2010/main" val="17077572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1"/>
                </a:solidFill>
              </a:rPr>
              <a:t>“The Emergence of Animals” (M. </a:t>
            </a:r>
            <a:r>
              <a:rPr lang="en-US" sz="3600" dirty="0" err="1" smtClean="0">
                <a:solidFill>
                  <a:schemeClr val="tx1"/>
                </a:solidFill>
              </a:rPr>
              <a:t>McMenamin</a:t>
            </a:r>
            <a:r>
              <a:rPr lang="en-US" sz="3600" dirty="0" smtClean="0">
                <a:solidFill>
                  <a:schemeClr val="tx1"/>
                </a:solidFill>
              </a:rPr>
              <a:t>, </a:t>
            </a:r>
            <a:r>
              <a:rPr lang="en-US" sz="3600" i="1" dirty="0" smtClean="0">
                <a:solidFill>
                  <a:schemeClr val="tx1"/>
                </a:solidFill>
              </a:rPr>
              <a:t>Scientific American</a:t>
            </a:r>
            <a:r>
              <a:rPr lang="en-US" sz="3600" dirty="0" smtClean="0">
                <a:solidFill>
                  <a:schemeClr val="tx1"/>
                </a:solidFill>
              </a:rPr>
              <a:t>)</a:t>
            </a:r>
            <a:endParaRPr lang="en-US" sz="3600" dirty="0">
              <a:solidFill>
                <a:schemeClr val="tx1"/>
              </a:solidFill>
            </a:endParaRPr>
          </a:p>
        </p:txBody>
      </p:sp>
      <p:pic>
        <p:nvPicPr>
          <p:cNvPr id="4" name="Content Placeholder 3" descr="SciAmImage.tif"/>
          <p:cNvPicPr>
            <a:picLocks noGrp="1" noChangeAspect="1"/>
          </p:cNvPicPr>
          <p:nvPr>
            <p:ph idx="1"/>
          </p:nvPr>
        </p:nvPicPr>
        <p:blipFill rotWithShape="1">
          <a:blip r:embed="rId2">
            <a:extLst>
              <a:ext uri="{28A0092B-C50C-407E-A947-70E740481C1C}">
                <a14:useLocalDpi xmlns:a14="http://schemas.microsoft.com/office/drawing/2010/main" val="0"/>
              </a:ext>
            </a:extLst>
          </a:blip>
          <a:srcRect t="3502" r="1903" b="1244"/>
          <a:stretch/>
        </p:blipFill>
        <p:spPr>
          <a:xfrm>
            <a:off x="1936398" y="1762892"/>
            <a:ext cx="5090935" cy="4925775"/>
          </a:xfrm>
        </p:spPr>
      </p:pic>
    </p:spTree>
    <p:extLst>
      <p:ext uri="{BB962C8B-B14F-4D97-AF65-F5344CB8AC3E}">
        <p14:creationId xmlns:p14="http://schemas.microsoft.com/office/powerpoint/2010/main" val="28070372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Lignor-Sipps</a:t>
            </a:r>
            <a:r>
              <a:rPr lang="en-US" dirty="0" smtClean="0">
                <a:solidFill>
                  <a:schemeClr val="tx1"/>
                </a:solidFill>
              </a:rPr>
              <a:t/>
            </a:r>
            <a:br>
              <a:rPr lang="en-US" dirty="0" smtClean="0">
                <a:solidFill>
                  <a:schemeClr val="tx1"/>
                </a:solidFill>
              </a:rPr>
            </a:br>
            <a:r>
              <a:rPr lang="en-US" dirty="0" smtClean="0">
                <a:solidFill>
                  <a:schemeClr val="tx1"/>
                </a:solidFill>
              </a:rPr>
              <a:t>Simulation</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a:t>U</a:t>
            </a:r>
            <a:r>
              <a:rPr lang="en-US" dirty="0" smtClean="0"/>
              <a:t>ses a modified </a:t>
            </a:r>
            <a:r>
              <a:rPr lang="en-US" dirty="0" err="1" smtClean="0"/>
              <a:t>Derstler</a:t>
            </a:r>
            <a:r>
              <a:rPr lang="en-US" dirty="0" smtClean="0"/>
              <a:t> (1981) simulation</a:t>
            </a:r>
            <a:r>
              <a:rPr lang="en-US" dirty="0"/>
              <a:t> </a:t>
            </a:r>
            <a:r>
              <a:rPr lang="en-US" dirty="0" smtClean="0"/>
              <a:t>to place quantitative constraints on the tempo of the Cambrian Explosion.</a:t>
            </a:r>
          </a:p>
          <a:p>
            <a:r>
              <a:rPr lang="en-US" dirty="0" smtClean="0"/>
              <a:t>This simulation introduces a time lag (two versions: single big pulse or many small pulses) for “phyla”(=clades) that are in the process of developing hard parts and for that reason might show a delayed appearance in the fossil record.</a:t>
            </a:r>
          </a:p>
          <a:p>
            <a:endParaRPr lang="en-US" dirty="0"/>
          </a:p>
          <a:p>
            <a:pPr marL="0" indent="0">
              <a:buNone/>
            </a:pPr>
            <a:endParaRPr lang="en-US" dirty="0"/>
          </a:p>
        </p:txBody>
      </p:sp>
    </p:spTree>
    <p:extLst>
      <p:ext uri="{BB962C8B-B14F-4D97-AF65-F5344CB8AC3E}">
        <p14:creationId xmlns:p14="http://schemas.microsoft.com/office/powerpoint/2010/main" val="32429029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Single Large Pulse in </a:t>
            </a:r>
            <a:r>
              <a:rPr lang="en-US" dirty="0" err="1" smtClean="0">
                <a:solidFill>
                  <a:schemeClr val="tx1"/>
                </a:solidFill>
              </a:rPr>
              <a:t>Skeletonization</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642772694"/>
              </p:ext>
            </p:extLst>
          </p:nvPr>
        </p:nvGraphicFramePr>
        <p:xfrm>
          <a:off x="1608667" y="2573867"/>
          <a:ext cx="6163733" cy="29188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29698" y="5606550"/>
            <a:ext cx="6542702" cy="646331"/>
          </a:xfrm>
          <a:prstGeom prst="rect">
            <a:avLst/>
          </a:prstGeom>
          <a:noFill/>
        </p:spPr>
        <p:txBody>
          <a:bodyPr wrap="none" rtlCol="0">
            <a:spAutoFit/>
          </a:bodyPr>
          <a:lstStyle/>
          <a:p>
            <a:pPr algn="ctr"/>
            <a:r>
              <a:rPr lang="en-US" dirty="0" smtClean="0">
                <a:solidFill>
                  <a:srgbClr val="CCFFCC"/>
                </a:solidFill>
              </a:rPr>
              <a:t>For first 30 samplings, odd-numbered clades do not register in</a:t>
            </a:r>
          </a:p>
          <a:p>
            <a:pPr algn="ctr"/>
            <a:r>
              <a:rPr lang="en-US" dirty="0" smtClean="0">
                <a:solidFill>
                  <a:srgbClr val="CCFFCC"/>
                </a:solidFill>
              </a:rPr>
              <a:t>this simulation of a delay in the onset of </a:t>
            </a:r>
            <a:r>
              <a:rPr lang="en-US" dirty="0" err="1" smtClean="0">
                <a:solidFill>
                  <a:srgbClr val="CCFFCC"/>
                </a:solidFill>
              </a:rPr>
              <a:t>skeletonization</a:t>
            </a:r>
            <a:r>
              <a:rPr lang="en-US" dirty="0" smtClean="0">
                <a:solidFill>
                  <a:srgbClr val="CCFFCC"/>
                </a:solidFill>
              </a:rPr>
              <a:t>.</a:t>
            </a:r>
            <a:endParaRPr lang="en-US" dirty="0">
              <a:solidFill>
                <a:srgbClr val="CCFFCC"/>
              </a:solidFill>
            </a:endParaRPr>
          </a:p>
        </p:txBody>
      </p:sp>
    </p:spTree>
    <p:extLst>
      <p:ext uri="{BB962C8B-B14F-4D97-AF65-F5344CB8AC3E}">
        <p14:creationId xmlns:p14="http://schemas.microsoft.com/office/powerpoint/2010/main" val="18300404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Paleontological Bias Factors, </a:t>
            </a:r>
            <a:r>
              <a:rPr lang="en-US" dirty="0">
                <a:solidFill>
                  <a:schemeClr val="tx1"/>
                </a:solidFill>
              </a:rPr>
              <a:t>3</a:t>
            </a:r>
            <a:r>
              <a:rPr lang="en-US" dirty="0" smtClean="0">
                <a:solidFill>
                  <a:schemeClr val="tx1"/>
                </a:solidFill>
              </a:rPr>
              <a:t> examples: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dirty="0" smtClean="0"/>
              <a:t>Some organisms are more interesting to study than are others, and hence may have a disproportionate representation in the literature.</a:t>
            </a:r>
          </a:p>
          <a:p>
            <a:r>
              <a:rPr lang="en-US" dirty="0" smtClean="0"/>
              <a:t>Some creatures are much more abundant or more widespread than are others, and hence they have a better chance of being preserved as fossils.</a:t>
            </a:r>
          </a:p>
          <a:p>
            <a:r>
              <a:rPr lang="en-US" dirty="0" smtClean="0"/>
              <a:t>Some organisms are most easily, or perhaps only, preserved at sites of exceptional preservation (</a:t>
            </a:r>
            <a:r>
              <a:rPr lang="en-US" dirty="0" err="1" smtClean="0"/>
              <a:t>Lagerstätten</a:t>
            </a:r>
            <a:r>
              <a:rPr lang="en-US" dirty="0"/>
              <a:t>,</a:t>
            </a:r>
            <a:r>
              <a:rPr lang="en-US" dirty="0" smtClean="0"/>
              <a:t> “monographic swelling”).</a:t>
            </a:r>
          </a:p>
          <a:p>
            <a:endParaRPr lang="en-US" dirty="0"/>
          </a:p>
        </p:txBody>
      </p:sp>
    </p:spTree>
    <p:extLst>
      <p:ext uri="{BB962C8B-B14F-4D97-AF65-F5344CB8AC3E}">
        <p14:creationId xmlns:p14="http://schemas.microsoft.com/office/powerpoint/2010/main" val="41928450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Gradual Appearance of Clades and/or Skeletons</a:t>
            </a:r>
            <a:endParaRPr lang="en-US"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4198089"/>
              </p:ext>
            </p:extLst>
          </p:nvPr>
        </p:nvGraphicFramePr>
        <p:xfrm>
          <a:off x="765175" y="2070100"/>
          <a:ext cx="7612063"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65200" y="6300801"/>
            <a:ext cx="6874072" cy="369332"/>
          </a:xfrm>
          <a:prstGeom prst="rect">
            <a:avLst/>
          </a:prstGeom>
          <a:noFill/>
        </p:spPr>
        <p:txBody>
          <a:bodyPr wrap="none" rtlCol="0">
            <a:spAutoFit/>
          </a:bodyPr>
          <a:lstStyle/>
          <a:p>
            <a:r>
              <a:rPr lang="en-US" dirty="0" smtClean="0">
                <a:solidFill>
                  <a:srgbClr val="CCFFCC"/>
                </a:solidFill>
              </a:rPr>
              <a:t>Clades appear in order, one at a time after each 8 sampling events.</a:t>
            </a:r>
            <a:endParaRPr lang="en-US" dirty="0">
              <a:solidFill>
                <a:srgbClr val="CCFFCC"/>
              </a:solidFill>
            </a:endParaRPr>
          </a:p>
        </p:txBody>
      </p:sp>
    </p:spTree>
    <p:extLst>
      <p:ext uri="{BB962C8B-B14F-4D97-AF65-F5344CB8AC3E}">
        <p14:creationId xmlns:p14="http://schemas.microsoft.com/office/powerpoint/2010/main" val="15481086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Lignor-Sipps</a:t>
            </a:r>
            <a:r>
              <a:rPr lang="en-US" dirty="0" smtClean="0">
                <a:solidFill>
                  <a:schemeClr val="tx1"/>
                </a:solidFill>
              </a:rPr>
              <a:t>: Double Bias</a:t>
            </a:r>
            <a:endParaRPr lang="en-US" dirty="0">
              <a:solidFill>
                <a:schemeClr val="tx1"/>
              </a:solidFill>
            </a:endParaRPr>
          </a:p>
        </p:txBody>
      </p:sp>
      <p:pic>
        <p:nvPicPr>
          <p:cNvPr id="4" name="Content Placeholder 3" descr="LignorSipps.tif"/>
          <p:cNvPicPr>
            <a:picLocks noGrp="1" noChangeAspect="1"/>
          </p:cNvPicPr>
          <p:nvPr>
            <p:ph idx="1"/>
          </p:nvPr>
        </p:nvPicPr>
        <p:blipFill rotWithShape="1">
          <a:blip r:embed="rId2">
            <a:extLst>
              <a:ext uri="{28A0092B-C50C-407E-A947-70E740481C1C}">
                <a14:useLocalDpi xmlns:a14="http://schemas.microsoft.com/office/drawing/2010/main" val="0"/>
              </a:ext>
            </a:extLst>
          </a:blip>
          <a:srcRect t="543" b="3194"/>
          <a:stretch/>
        </p:blipFill>
        <p:spPr>
          <a:xfrm>
            <a:off x="1510242" y="2167467"/>
            <a:ext cx="5821892" cy="4080934"/>
          </a:xfrm>
        </p:spPr>
      </p:pic>
      <p:sp>
        <p:nvSpPr>
          <p:cNvPr id="3" name="TextBox 2"/>
          <p:cNvSpPr txBox="1"/>
          <p:nvPr/>
        </p:nvSpPr>
        <p:spPr>
          <a:xfrm>
            <a:off x="1151466" y="6266935"/>
            <a:ext cx="6725406" cy="369332"/>
          </a:xfrm>
          <a:prstGeom prst="rect">
            <a:avLst/>
          </a:prstGeom>
          <a:noFill/>
        </p:spPr>
        <p:txBody>
          <a:bodyPr wrap="none" rtlCol="0">
            <a:spAutoFit/>
          </a:bodyPr>
          <a:lstStyle/>
          <a:p>
            <a:r>
              <a:rPr lang="en-US" dirty="0" smtClean="0">
                <a:solidFill>
                  <a:srgbClr val="CCFFCC"/>
                </a:solidFill>
              </a:rPr>
              <a:t>o, original sampling bias; *, </a:t>
            </a:r>
            <a:r>
              <a:rPr lang="en-US" dirty="0" err="1" smtClean="0">
                <a:solidFill>
                  <a:srgbClr val="CCFFCC"/>
                </a:solidFill>
              </a:rPr>
              <a:t>skeletonization</a:t>
            </a:r>
            <a:r>
              <a:rPr lang="en-US" dirty="0" smtClean="0">
                <a:solidFill>
                  <a:srgbClr val="CCFFCC"/>
                </a:solidFill>
              </a:rPr>
              <a:t> delay sampling bias. </a:t>
            </a:r>
            <a:endParaRPr lang="en-US" dirty="0">
              <a:solidFill>
                <a:srgbClr val="CCFFCC"/>
              </a:solidFill>
            </a:endParaRPr>
          </a:p>
        </p:txBody>
      </p:sp>
    </p:spTree>
    <p:extLst>
      <p:ext uri="{BB962C8B-B14F-4D97-AF65-F5344CB8AC3E}">
        <p14:creationId xmlns:p14="http://schemas.microsoft.com/office/powerpoint/2010/main" val="26904290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Three “Species” Curves</a:t>
            </a:r>
            <a:endParaRPr lang="en-US" dirty="0">
              <a:solidFill>
                <a:schemeClr val="tx1"/>
              </a:solidFill>
            </a:endParaRPr>
          </a:p>
        </p:txBody>
      </p:sp>
      <p:graphicFrame>
        <p:nvGraphicFramePr>
          <p:cNvPr id="4" name="Content Placeholder 3"/>
          <p:cNvGraphicFramePr>
            <a:graphicFrameLocks noGrp="1"/>
          </p:cNvGraphicFramePr>
          <p:nvPr>
            <p:ph idx="1"/>
          </p:nvPr>
        </p:nvGraphicFramePr>
        <p:xfrm>
          <a:off x="765175" y="2070100"/>
          <a:ext cx="7612063"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5175" y="6253163"/>
            <a:ext cx="7599819" cy="369332"/>
          </a:xfrm>
          <a:prstGeom prst="rect">
            <a:avLst/>
          </a:prstGeom>
          <a:noFill/>
        </p:spPr>
        <p:txBody>
          <a:bodyPr wrap="none" rtlCol="0">
            <a:spAutoFit/>
          </a:bodyPr>
          <a:lstStyle/>
          <a:p>
            <a:r>
              <a:rPr lang="en-US" dirty="0" smtClean="0">
                <a:solidFill>
                  <a:srgbClr val="FFFF00"/>
                </a:solidFill>
              </a:rPr>
              <a:t>One</a:t>
            </a:r>
            <a:r>
              <a:rPr lang="en-US" dirty="0" smtClean="0">
                <a:solidFill>
                  <a:srgbClr val="CCFFCC"/>
                </a:solidFill>
              </a:rPr>
              <a:t>, original curve;</a:t>
            </a:r>
            <a:r>
              <a:rPr lang="en-US" dirty="0" smtClean="0"/>
              <a:t> </a:t>
            </a:r>
            <a:r>
              <a:rPr lang="en-US" dirty="0" smtClean="0">
                <a:solidFill>
                  <a:srgbClr val="FF6600"/>
                </a:solidFill>
              </a:rPr>
              <a:t>Two</a:t>
            </a:r>
            <a:r>
              <a:rPr lang="en-US" dirty="0" smtClean="0">
                <a:solidFill>
                  <a:srgbClr val="CCFFCC"/>
                </a:solidFill>
              </a:rPr>
              <a:t>, single pulse curve; </a:t>
            </a:r>
            <a:r>
              <a:rPr lang="en-US" dirty="0" smtClean="0">
                <a:solidFill>
                  <a:srgbClr val="FF0000"/>
                </a:solidFill>
              </a:rPr>
              <a:t>Three</a:t>
            </a:r>
            <a:r>
              <a:rPr lang="en-US" dirty="0" smtClean="0">
                <a:solidFill>
                  <a:srgbClr val="CCFFCC"/>
                </a:solidFill>
              </a:rPr>
              <a:t>, multiple pulse curve</a:t>
            </a:r>
            <a:endParaRPr lang="en-US" dirty="0">
              <a:solidFill>
                <a:srgbClr val="CCFFCC"/>
              </a:solidFill>
            </a:endParaRPr>
          </a:p>
        </p:txBody>
      </p:sp>
    </p:spTree>
    <p:extLst>
      <p:ext uri="{BB962C8B-B14F-4D97-AF65-F5344CB8AC3E}">
        <p14:creationId xmlns:p14="http://schemas.microsoft.com/office/powerpoint/2010/main" val="34167612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Conclusions</a:t>
            </a:r>
            <a:endParaRPr lang="en-US" dirty="0">
              <a:solidFill>
                <a:schemeClr val="tx1"/>
              </a:solidFill>
            </a:endParaRPr>
          </a:p>
        </p:txBody>
      </p:sp>
      <p:sp>
        <p:nvSpPr>
          <p:cNvPr id="3" name="Content Placeholder 2"/>
          <p:cNvSpPr>
            <a:spLocks noGrp="1"/>
          </p:cNvSpPr>
          <p:nvPr>
            <p:ph idx="1"/>
          </p:nvPr>
        </p:nvSpPr>
        <p:spPr/>
        <p:txBody>
          <a:bodyPr>
            <a:normAutofit fontScale="92500"/>
          </a:bodyPr>
          <a:lstStyle/>
          <a:p>
            <a:r>
              <a:rPr lang="en-US" dirty="0" smtClean="0"/>
              <a:t>The Cambrian event looks very sudden due to the match between the Echinoderm Curve and </a:t>
            </a:r>
            <a:r>
              <a:rPr lang="en-US" dirty="0" err="1" smtClean="0"/>
              <a:t>Derstler’s</a:t>
            </a:r>
            <a:r>
              <a:rPr lang="en-US" dirty="0" smtClean="0"/>
              <a:t> 1981 experiment as replicated here (thus avoiding confirmation bias).</a:t>
            </a:r>
          </a:p>
          <a:p>
            <a:r>
              <a:rPr lang="en-US" dirty="0" smtClean="0"/>
              <a:t>New simulation is consistent with sudden Cambrian origination followed by pulses of </a:t>
            </a:r>
            <a:r>
              <a:rPr lang="en-US" dirty="0" err="1" smtClean="0"/>
              <a:t>skeletonization</a:t>
            </a:r>
            <a:r>
              <a:rPr lang="en-US" dirty="0" smtClean="0"/>
              <a:t>.</a:t>
            </a:r>
          </a:p>
          <a:p>
            <a:r>
              <a:rPr lang="en-US" dirty="0" smtClean="0"/>
              <a:t>Delay in the onset of </a:t>
            </a:r>
            <a:r>
              <a:rPr lang="en-US" dirty="0" err="1" smtClean="0"/>
              <a:t>skeletonization</a:t>
            </a:r>
            <a:r>
              <a:rPr lang="en-US" dirty="0" smtClean="0"/>
              <a:t>  (as either single or multiple pulse) makes the apparent “species” diversity rise appear even more gradual than in the original apparent species diversity curve.</a:t>
            </a:r>
            <a:endParaRPr lang="en-US" dirty="0"/>
          </a:p>
        </p:txBody>
      </p:sp>
    </p:spTree>
    <p:extLst>
      <p:ext uri="{BB962C8B-B14F-4D97-AF65-F5344CB8AC3E}">
        <p14:creationId xmlns:p14="http://schemas.microsoft.com/office/powerpoint/2010/main" val="39166920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Mass Extinctions: abrupt or gradual?</a:t>
            </a:r>
            <a:endParaRPr lang="en-US" dirty="0">
              <a:solidFill>
                <a:schemeClr val="tx1"/>
              </a:solidFill>
            </a:endParaRPr>
          </a:p>
        </p:txBody>
      </p:sp>
      <p:sp>
        <p:nvSpPr>
          <p:cNvPr id="3" name="Content Placeholder 2"/>
          <p:cNvSpPr>
            <a:spLocks noGrp="1"/>
          </p:cNvSpPr>
          <p:nvPr>
            <p:ph idx="1"/>
          </p:nvPr>
        </p:nvSpPr>
        <p:spPr/>
        <p:txBody>
          <a:bodyPr/>
          <a:lstStyle/>
          <a:p>
            <a:r>
              <a:rPr lang="en-US" dirty="0"/>
              <a:t>T</a:t>
            </a:r>
            <a:r>
              <a:rPr lang="en-US" dirty="0" smtClean="0"/>
              <a:t>he </a:t>
            </a:r>
            <a:r>
              <a:rPr lang="en-US" dirty="0" smtClean="0"/>
              <a:t>1980s saw vigorous debate about whether the end-Cretaceous (</a:t>
            </a:r>
            <a:r>
              <a:rPr lang="en-US" dirty="0"/>
              <a:t>66 million years ago) </a:t>
            </a:r>
            <a:r>
              <a:rPr lang="en-US" dirty="0" smtClean="0"/>
              <a:t>mass extinctions were abrupt or gradual.</a:t>
            </a:r>
          </a:p>
          <a:p>
            <a:r>
              <a:rPr lang="en-US" dirty="0"/>
              <a:t>L</a:t>
            </a:r>
            <a:r>
              <a:rPr lang="en-US" dirty="0" smtClean="0"/>
              <a:t>iteral reading of the fossil record seemed to indicate that certain groups had been in decline or had died out before the extinction event at the end of the Cretaceous.</a:t>
            </a:r>
          </a:p>
          <a:p>
            <a:r>
              <a:rPr lang="en-US" dirty="0" smtClean="0"/>
              <a:t>Enter the </a:t>
            </a:r>
            <a:r>
              <a:rPr lang="en-US" b="1" dirty="0" smtClean="0"/>
              <a:t>Signor-</a:t>
            </a:r>
            <a:r>
              <a:rPr lang="en-US" b="1" dirty="0" err="1" smtClean="0"/>
              <a:t>Lipps</a:t>
            </a:r>
            <a:r>
              <a:rPr lang="en-US" b="1" dirty="0" smtClean="0"/>
              <a:t> Effect</a:t>
            </a:r>
            <a:r>
              <a:rPr lang="en-US" dirty="0" smtClean="0"/>
              <a:t>.</a:t>
            </a:r>
            <a:endParaRPr lang="en-US" dirty="0"/>
          </a:p>
        </p:txBody>
      </p:sp>
    </p:spTree>
    <p:extLst>
      <p:ext uri="{BB962C8B-B14F-4D97-AF65-F5344CB8AC3E}">
        <p14:creationId xmlns:p14="http://schemas.microsoft.com/office/powerpoint/2010/main" val="3629923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Signor-</a:t>
            </a:r>
            <a:r>
              <a:rPr lang="en-US" dirty="0" err="1" smtClean="0">
                <a:solidFill>
                  <a:schemeClr val="tx1"/>
                </a:solidFill>
              </a:rPr>
              <a:t>Lipps</a:t>
            </a:r>
            <a:r>
              <a:rPr lang="en-US" dirty="0" smtClean="0">
                <a:solidFill>
                  <a:schemeClr val="tx1"/>
                </a:solidFill>
              </a:rPr>
              <a:t> Effect (1982):</a:t>
            </a:r>
            <a:br>
              <a:rPr lang="en-US" dirty="0" smtClean="0">
                <a:solidFill>
                  <a:schemeClr val="tx1"/>
                </a:solidFill>
              </a:rPr>
            </a:br>
            <a:r>
              <a:rPr lang="en-US" dirty="0" smtClean="0">
                <a:solidFill>
                  <a:schemeClr val="tx1"/>
                </a:solidFill>
              </a:rPr>
              <a:t>the K-T </a:t>
            </a:r>
            <a:r>
              <a:rPr lang="en-US" i="1" dirty="0" smtClean="0">
                <a:solidFill>
                  <a:schemeClr val="tx1"/>
                </a:solidFill>
              </a:rPr>
              <a:t>was</a:t>
            </a:r>
            <a:r>
              <a:rPr lang="en-US" dirty="0" smtClean="0">
                <a:solidFill>
                  <a:schemeClr val="tx1"/>
                </a:solidFill>
              </a:rPr>
              <a:t> abrupt!</a:t>
            </a:r>
            <a:endParaRPr lang="en-US" dirty="0">
              <a:solidFill>
                <a:schemeClr val="tx1"/>
              </a:solidFill>
            </a:endParaRPr>
          </a:p>
        </p:txBody>
      </p:sp>
      <p:pic>
        <p:nvPicPr>
          <p:cNvPr id="4" name="Content Placeholder 3" descr="siglip.gif"/>
          <p:cNvPicPr>
            <a:picLocks noGrp="1" noChangeAspect="1"/>
          </p:cNvPicPr>
          <p:nvPr>
            <p:ph idx="1"/>
          </p:nvPr>
        </p:nvPicPr>
        <p:blipFill>
          <a:blip r:embed="rId2">
            <a:extLst>
              <a:ext uri="{28A0092B-C50C-407E-A947-70E740481C1C}">
                <a14:useLocalDpi xmlns:a14="http://schemas.microsoft.com/office/drawing/2010/main" val="0"/>
              </a:ext>
            </a:extLst>
          </a:blip>
          <a:srcRect t="8785" b="8785"/>
          <a:stretch>
            <a:fillRect/>
          </a:stretch>
        </p:blipFill>
        <p:spPr/>
      </p:pic>
    </p:spTree>
    <p:extLst>
      <p:ext uri="{BB962C8B-B14F-4D97-AF65-F5344CB8AC3E}">
        <p14:creationId xmlns:p14="http://schemas.microsoft.com/office/powerpoint/2010/main" val="21763425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Charles D. Walcott tries to rescue gradual Darwinism</a:t>
            </a:r>
            <a:endParaRPr lang="en-US" dirty="0">
              <a:solidFill>
                <a:schemeClr val="tx1"/>
              </a:solidFill>
            </a:endParaRPr>
          </a:p>
        </p:txBody>
      </p:sp>
      <p:pic>
        <p:nvPicPr>
          <p:cNvPr id="4" name="Content Placeholder 3" descr="10.WalcottSm.JPG"/>
          <p:cNvPicPr>
            <a:picLocks noGrp="1" noChangeAspect="1"/>
          </p:cNvPicPr>
          <p:nvPr>
            <p:ph idx="1"/>
          </p:nvPr>
        </p:nvPicPr>
        <p:blipFill>
          <a:blip r:embed="rId2">
            <a:extLst>
              <a:ext uri="{28A0092B-C50C-407E-A947-70E740481C1C}">
                <a14:useLocalDpi xmlns:a14="http://schemas.microsoft.com/office/drawing/2010/main" val="0"/>
              </a:ext>
            </a:extLst>
          </a:blip>
          <a:srcRect t="14774" b="14774"/>
          <a:stretch>
            <a:fillRect/>
          </a:stretch>
        </p:blipFill>
        <p:spPr/>
      </p:pic>
      <p:sp>
        <p:nvSpPr>
          <p:cNvPr id="5" name="TextBox 4"/>
          <p:cNvSpPr txBox="1"/>
          <p:nvPr/>
        </p:nvSpPr>
        <p:spPr>
          <a:xfrm>
            <a:off x="1552297" y="6360203"/>
            <a:ext cx="6299246" cy="369332"/>
          </a:xfrm>
          <a:prstGeom prst="rect">
            <a:avLst/>
          </a:prstGeom>
          <a:noFill/>
        </p:spPr>
        <p:txBody>
          <a:bodyPr wrap="none" rtlCol="0">
            <a:spAutoFit/>
          </a:bodyPr>
          <a:lstStyle/>
          <a:p>
            <a:r>
              <a:rPr lang="en-US" dirty="0" smtClean="0">
                <a:solidFill>
                  <a:srgbClr val="CCFFCC"/>
                </a:solidFill>
              </a:rPr>
              <a:t>May 16, 1922. Photo credit: Smithsonian Institution Archives</a:t>
            </a:r>
            <a:endParaRPr lang="en-US" dirty="0">
              <a:solidFill>
                <a:srgbClr val="CCFFCC"/>
              </a:solidFill>
            </a:endParaRPr>
          </a:p>
        </p:txBody>
      </p:sp>
      <p:sp>
        <p:nvSpPr>
          <p:cNvPr id="6" name="TextBox 5"/>
          <p:cNvSpPr txBox="1"/>
          <p:nvPr/>
        </p:nvSpPr>
        <p:spPr>
          <a:xfrm>
            <a:off x="5912305" y="2394278"/>
            <a:ext cx="2177487" cy="923330"/>
          </a:xfrm>
          <a:prstGeom prst="rect">
            <a:avLst/>
          </a:prstGeom>
          <a:noFill/>
        </p:spPr>
        <p:txBody>
          <a:bodyPr wrap="none" rtlCol="0">
            <a:spAutoFit/>
          </a:bodyPr>
          <a:lstStyle/>
          <a:p>
            <a:r>
              <a:rPr lang="en-US" dirty="0" smtClean="0">
                <a:solidFill>
                  <a:srgbClr val="FFFF00"/>
                </a:solidFill>
              </a:rPr>
              <a:t>“What is all this</a:t>
            </a:r>
          </a:p>
          <a:p>
            <a:r>
              <a:rPr lang="en-US" dirty="0" smtClean="0">
                <a:solidFill>
                  <a:srgbClr val="FFFF00"/>
                </a:solidFill>
              </a:rPr>
              <a:t>nonsense about an</a:t>
            </a:r>
          </a:p>
          <a:p>
            <a:r>
              <a:rPr lang="en-US" dirty="0" smtClean="0">
                <a:solidFill>
                  <a:srgbClr val="FFFF00"/>
                </a:solidFill>
              </a:rPr>
              <a:t>abrupt Cambrian?”</a:t>
            </a:r>
            <a:endParaRPr lang="en-US" dirty="0">
              <a:solidFill>
                <a:srgbClr val="FFFF00"/>
              </a:solidFill>
            </a:endParaRPr>
          </a:p>
        </p:txBody>
      </p:sp>
    </p:spTree>
    <p:extLst>
      <p:ext uri="{BB962C8B-B14F-4D97-AF65-F5344CB8AC3E}">
        <p14:creationId xmlns:p14="http://schemas.microsoft.com/office/powerpoint/2010/main" val="3688963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a:t>
            </a:r>
            <a:r>
              <a:rPr lang="en-US" dirty="0" err="1" smtClean="0">
                <a:solidFill>
                  <a:schemeClr val="tx1"/>
                </a:solidFill>
              </a:rPr>
              <a:t>Lipps</a:t>
            </a:r>
            <a:r>
              <a:rPr lang="en-US" dirty="0" smtClean="0">
                <a:solidFill>
                  <a:schemeClr val="tx1"/>
                </a:solidFill>
              </a:rPr>
              <a:t>-Signor” Effect</a:t>
            </a:r>
            <a:endParaRPr lang="en-US" dirty="0">
              <a:solidFill>
                <a:schemeClr val="tx1"/>
              </a:solidFill>
            </a:endParaRPr>
          </a:p>
        </p:txBody>
      </p:sp>
      <p:pic>
        <p:nvPicPr>
          <p:cNvPr id="4" name="Content Placeholder 3" descr="lipsig.gif"/>
          <p:cNvPicPr>
            <a:picLocks noGrp="1" noChangeAspect="1"/>
          </p:cNvPicPr>
          <p:nvPr>
            <p:ph idx="1"/>
          </p:nvPr>
        </p:nvPicPr>
        <p:blipFill rotWithShape="1">
          <a:blip r:embed="rId2">
            <a:extLst>
              <a:ext uri="{28A0092B-C50C-407E-A947-70E740481C1C}">
                <a14:useLocalDpi xmlns:a14="http://schemas.microsoft.com/office/drawing/2010/main" val="0"/>
              </a:ext>
            </a:extLst>
          </a:blip>
          <a:srcRect l="-32669" t="-43084" r="-37013" b="-23438"/>
          <a:stretch/>
        </p:blipFill>
        <p:spPr>
          <a:xfrm>
            <a:off x="765174" y="247878"/>
            <a:ext cx="7612064" cy="6986244"/>
          </a:xfrm>
        </p:spPr>
      </p:pic>
    </p:spTree>
    <p:extLst>
      <p:ext uri="{BB962C8B-B14F-4D97-AF65-F5344CB8AC3E}">
        <p14:creationId xmlns:p14="http://schemas.microsoft.com/office/powerpoint/2010/main" val="24373014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Proterozoic </a:t>
            </a:r>
            <a:r>
              <a:rPr lang="en-US" dirty="0" err="1" smtClean="0">
                <a:solidFill>
                  <a:schemeClr val="tx1"/>
                </a:solidFill>
              </a:rPr>
              <a:t>Chiton</a:t>
            </a:r>
            <a:endParaRPr lang="en-US" dirty="0">
              <a:solidFill>
                <a:schemeClr val="tx1"/>
              </a:solidFill>
            </a:endParaRPr>
          </a:p>
        </p:txBody>
      </p:sp>
      <p:pic>
        <p:nvPicPr>
          <p:cNvPr id="4" name="Content Placeholder 3" descr="Figure5chtn.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9593" b="2927"/>
          <a:stretch/>
        </p:blipFill>
        <p:spPr>
          <a:xfrm>
            <a:off x="1301397" y="2161157"/>
            <a:ext cx="6364925" cy="3785265"/>
          </a:xfrm>
        </p:spPr>
      </p:pic>
      <p:sp>
        <p:nvSpPr>
          <p:cNvPr id="3" name="TextBox 2"/>
          <p:cNvSpPr txBox="1"/>
          <p:nvPr/>
        </p:nvSpPr>
        <p:spPr>
          <a:xfrm>
            <a:off x="609599" y="6199201"/>
            <a:ext cx="8005016" cy="369332"/>
          </a:xfrm>
          <a:prstGeom prst="rect">
            <a:avLst/>
          </a:prstGeom>
          <a:noFill/>
        </p:spPr>
        <p:txBody>
          <a:bodyPr wrap="none" rtlCol="0">
            <a:spAutoFit/>
          </a:bodyPr>
          <a:lstStyle/>
          <a:p>
            <a:r>
              <a:rPr lang="en-US" dirty="0" err="1" smtClean="0">
                <a:solidFill>
                  <a:srgbClr val="CCFFCC"/>
                </a:solidFill>
              </a:rPr>
              <a:t>Chiton</a:t>
            </a:r>
            <a:r>
              <a:rPr lang="en-US" dirty="0" smtClean="0">
                <a:solidFill>
                  <a:srgbClr val="CCFFCC"/>
                </a:solidFill>
              </a:rPr>
              <a:t> shell (plate or valve); Clemente Formation, Sonora, México; mm scale.</a:t>
            </a:r>
            <a:endParaRPr lang="en-US" dirty="0">
              <a:solidFill>
                <a:srgbClr val="CCFFCC"/>
              </a:solidFill>
            </a:endParaRPr>
          </a:p>
        </p:txBody>
      </p:sp>
    </p:spTree>
    <p:extLst>
      <p:ext uri="{BB962C8B-B14F-4D97-AF65-F5344CB8AC3E}">
        <p14:creationId xmlns:p14="http://schemas.microsoft.com/office/powerpoint/2010/main" val="35058120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580 million year old eye!</a:t>
            </a:r>
            <a:endParaRPr lang="en-US" dirty="0">
              <a:solidFill>
                <a:schemeClr val="tx1"/>
              </a:solidFill>
            </a:endParaRPr>
          </a:p>
        </p:txBody>
      </p:sp>
      <p:pic>
        <p:nvPicPr>
          <p:cNvPr id="4" name="Content Placeholder 3" descr="Figure8chtn.tif"/>
          <p:cNvPicPr>
            <a:picLocks noGrp="1" noChangeAspect="1"/>
          </p:cNvPicPr>
          <p:nvPr>
            <p:ph idx="1"/>
          </p:nvPr>
        </p:nvPicPr>
        <p:blipFill rotWithShape="1">
          <a:blip r:embed="rId2">
            <a:extLst>
              <a:ext uri="{28A0092B-C50C-407E-A947-70E740481C1C}">
                <a14:useLocalDpi xmlns:a14="http://schemas.microsoft.com/office/drawing/2010/main" val="0"/>
              </a:ext>
            </a:extLst>
          </a:blip>
          <a:srcRect t="-2774" b="-200"/>
          <a:stretch/>
        </p:blipFill>
        <p:spPr>
          <a:xfrm>
            <a:off x="2416175" y="1848556"/>
            <a:ext cx="4258380" cy="4521727"/>
          </a:xfrm>
        </p:spPr>
      </p:pic>
      <p:sp>
        <p:nvSpPr>
          <p:cNvPr id="3" name="TextBox 2"/>
          <p:cNvSpPr txBox="1"/>
          <p:nvPr/>
        </p:nvSpPr>
        <p:spPr>
          <a:xfrm>
            <a:off x="3081867" y="6390418"/>
            <a:ext cx="3097009" cy="369332"/>
          </a:xfrm>
          <a:prstGeom prst="rect">
            <a:avLst/>
          </a:prstGeom>
          <a:noFill/>
        </p:spPr>
        <p:txBody>
          <a:bodyPr wrap="none" rtlCol="0">
            <a:spAutoFit/>
          </a:bodyPr>
          <a:lstStyle/>
          <a:p>
            <a:r>
              <a:rPr lang="en-US" dirty="0" smtClean="0">
                <a:solidFill>
                  <a:srgbClr val="CCFFCC"/>
                </a:solidFill>
              </a:rPr>
              <a:t>Aesthetes in Sonoran </a:t>
            </a:r>
            <a:r>
              <a:rPr lang="en-US" dirty="0" err="1" smtClean="0">
                <a:solidFill>
                  <a:srgbClr val="CCFFCC"/>
                </a:solidFill>
              </a:rPr>
              <a:t>chiton</a:t>
            </a:r>
            <a:r>
              <a:rPr lang="en-US" dirty="0" smtClean="0">
                <a:solidFill>
                  <a:srgbClr val="CCFFCC"/>
                </a:solidFill>
              </a:rPr>
              <a:t>.</a:t>
            </a:r>
            <a:endParaRPr lang="en-US" dirty="0">
              <a:solidFill>
                <a:srgbClr val="CCFFCC"/>
              </a:solidFill>
            </a:endParaRPr>
          </a:p>
        </p:txBody>
      </p:sp>
    </p:spTree>
    <p:extLst>
      <p:ext uri="{BB962C8B-B14F-4D97-AF65-F5344CB8AC3E}">
        <p14:creationId xmlns:p14="http://schemas.microsoft.com/office/powerpoint/2010/main" val="39429573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K. </a:t>
            </a:r>
            <a:r>
              <a:rPr lang="en-US" dirty="0" err="1" smtClean="0">
                <a:solidFill>
                  <a:schemeClr val="tx1"/>
                </a:solidFill>
              </a:rPr>
              <a:t>Derstler</a:t>
            </a:r>
            <a:r>
              <a:rPr lang="en-US" dirty="0">
                <a:solidFill>
                  <a:schemeClr val="tx1"/>
                </a:solidFill>
              </a:rPr>
              <a:t> </a:t>
            </a:r>
            <a:r>
              <a:rPr lang="en-US" dirty="0" smtClean="0">
                <a:solidFill>
                  <a:schemeClr val="tx1"/>
                </a:solidFill>
              </a:rPr>
              <a:t>(1981)</a:t>
            </a:r>
            <a:endParaRPr lang="en-US" dirty="0">
              <a:solidFill>
                <a:schemeClr val="tx1"/>
              </a:solidFill>
            </a:endParaRPr>
          </a:p>
        </p:txBody>
      </p:sp>
      <p:pic>
        <p:nvPicPr>
          <p:cNvPr id="4" name="Content Placeholder 3" descr="Blue1981.tif"/>
          <p:cNvPicPr>
            <a:picLocks noGrp="1" noChangeAspect="1"/>
          </p:cNvPicPr>
          <p:nvPr>
            <p:ph idx="1"/>
          </p:nvPr>
        </p:nvPicPr>
        <p:blipFill rotWithShape="1">
          <a:blip r:embed="rId2">
            <a:extLst>
              <a:ext uri="{28A0092B-C50C-407E-A947-70E740481C1C}">
                <a14:useLocalDpi xmlns:a14="http://schemas.microsoft.com/office/drawing/2010/main" val="0"/>
              </a:ext>
            </a:extLst>
          </a:blip>
          <a:srcRect t="26303" b="20275"/>
          <a:stretch/>
        </p:blipFill>
        <p:spPr>
          <a:xfrm>
            <a:off x="1426053" y="2155741"/>
            <a:ext cx="6282724" cy="4395850"/>
          </a:xfrm>
        </p:spPr>
      </p:pic>
    </p:spTree>
    <p:extLst>
      <p:ext uri="{BB962C8B-B14F-4D97-AF65-F5344CB8AC3E}">
        <p14:creationId xmlns:p14="http://schemas.microsoft.com/office/powerpoint/2010/main" val="25466777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3141</TotalTime>
  <Words>869</Words>
  <Application>Microsoft Macintosh PowerPoint</Application>
  <PresentationFormat>On-screen Show (4:3)</PresentationFormat>
  <Paragraphs>62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Habitat</vt:lpstr>
      <vt:lpstr>“Lignor-Sipps Effect” and the Cambrian Explosion</vt:lpstr>
      <vt:lpstr>Paleontological Bias Factors, 3 examples:</vt:lpstr>
      <vt:lpstr>Mass Extinctions: abrupt or gradual?</vt:lpstr>
      <vt:lpstr>Signor-Lipps Effect (1982): the K-T was abrupt!</vt:lpstr>
      <vt:lpstr>Charles D. Walcott tries to rescue gradual Darwinism</vt:lpstr>
      <vt:lpstr>The “Lipps-Signor” Effect</vt:lpstr>
      <vt:lpstr>Proterozoic Chiton</vt:lpstr>
      <vt:lpstr>580 million year old eye!</vt:lpstr>
      <vt:lpstr>K. Derstler (1981)</vt:lpstr>
      <vt:lpstr>The 1981 Simulation</vt:lpstr>
      <vt:lpstr>“Clades” and “Species”</vt:lpstr>
      <vt:lpstr>Clade Curve was a close match to Echinoderm Curve</vt:lpstr>
      <vt:lpstr>Replicating the 1981 results</vt:lpstr>
      <vt:lpstr>Cambrian Tempo</vt:lpstr>
      <vt:lpstr>3 Cognate Sampling Effects</vt:lpstr>
      <vt:lpstr>Lignor-Sipps Effect</vt:lpstr>
      <vt:lpstr>“The Emergence of Animals” (M. McMenamin, Scientific American)</vt:lpstr>
      <vt:lpstr>Lignor-Sipps Simulation</vt:lpstr>
      <vt:lpstr>Single Large Pulse in Skeletonization</vt:lpstr>
      <vt:lpstr>Gradual Appearance of Clades and/or Skeletons</vt:lpstr>
      <vt:lpstr>Lignor-Sipps: Double Bias</vt:lpstr>
      <vt:lpstr>Three “Species” Curves</vt:lpstr>
      <vt:lpstr>Conclusions</vt:lpstr>
    </vt:vector>
  </TitlesOfParts>
  <Company>MOUNT HOLYOKE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Paleontological Sampling Bias, Mass Extinctions and the Cambrian Explosion</dc:title>
  <dc:creator>CTS LITS</dc:creator>
  <cp:lastModifiedBy>CTS LITS</cp:lastModifiedBy>
  <cp:revision>145</cp:revision>
  <dcterms:created xsi:type="dcterms:W3CDTF">2014-09-09T15:13:23Z</dcterms:created>
  <dcterms:modified xsi:type="dcterms:W3CDTF">2014-10-27T20:35:57Z</dcterms:modified>
</cp:coreProperties>
</file>