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9283700" cy="6985000"/>
  <p:defaultTextStyle>
    <a:defPPr>
      <a:defRPr lang="en-US"/>
    </a:defPPr>
    <a:lvl1pPr marL="0" algn="l" defTabSz="4388902" rtl="0" eaLnBrk="1" latinLnBrk="0" hangingPunct="1">
      <a:defRPr sz="8700" kern="1200">
        <a:solidFill>
          <a:schemeClr val="tx1"/>
        </a:solidFill>
        <a:latin typeface="+mn-lt"/>
        <a:ea typeface="+mn-ea"/>
        <a:cs typeface="+mn-cs"/>
      </a:defRPr>
    </a:lvl1pPr>
    <a:lvl2pPr marL="2194451" algn="l" defTabSz="4388902" rtl="0" eaLnBrk="1" latinLnBrk="0" hangingPunct="1">
      <a:defRPr sz="8700" kern="1200">
        <a:solidFill>
          <a:schemeClr val="tx1"/>
        </a:solidFill>
        <a:latin typeface="+mn-lt"/>
        <a:ea typeface="+mn-ea"/>
        <a:cs typeface="+mn-cs"/>
      </a:defRPr>
    </a:lvl2pPr>
    <a:lvl3pPr marL="4388902" algn="l" defTabSz="4388902" rtl="0" eaLnBrk="1" latinLnBrk="0" hangingPunct="1">
      <a:defRPr sz="8700" kern="1200">
        <a:solidFill>
          <a:schemeClr val="tx1"/>
        </a:solidFill>
        <a:latin typeface="+mn-lt"/>
        <a:ea typeface="+mn-ea"/>
        <a:cs typeface="+mn-cs"/>
      </a:defRPr>
    </a:lvl3pPr>
    <a:lvl4pPr marL="6583353" algn="l" defTabSz="4388902" rtl="0" eaLnBrk="1" latinLnBrk="0" hangingPunct="1">
      <a:defRPr sz="8700" kern="1200">
        <a:solidFill>
          <a:schemeClr val="tx1"/>
        </a:solidFill>
        <a:latin typeface="+mn-lt"/>
        <a:ea typeface="+mn-ea"/>
        <a:cs typeface="+mn-cs"/>
      </a:defRPr>
    </a:lvl4pPr>
    <a:lvl5pPr marL="8777805" algn="l" defTabSz="4388902" rtl="0" eaLnBrk="1" latinLnBrk="0" hangingPunct="1">
      <a:defRPr sz="8700" kern="1200">
        <a:solidFill>
          <a:schemeClr val="tx1"/>
        </a:solidFill>
        <a:latin typeface="+mn-lt"/>
        <a:ea typeface="+mn-ea"/>
        <a:cs typeface="+mn-cs"/>
      </a:defRPr>
    </a:lvl5pPr>
    <a:lvl6pPr marL="10972256" algn="l" defTabSz="4388902" rtl="0" eaLnBrk="1" latinLnBrk="0" hangingPunct="1">
      <a:defRPr sz="8700" kern="1200">
        <a:solidFill>
          <a:schemeClr val="tx1"/>
        </a:solidFill>
        <a:latin typeface="+mn-lt"/>
        <a:ea typeface="+mn-ea"/>
        <a:cs typeface="+mn-cs"/>
      </a:defRPr>
    </a:lvl6pPr>
    <a:lvl7pPr marL="13166707" algn="l" defTabSz="4388902" rtl="0" eaLnBrk="1" latinLnBrk="0" hangingPunct="1">
      <a:defRPr sz="8700" kern="1200">
        <a:solidFill>
          <a:schemeClr val="tx1"/>
        </a:solidFill>
        <a:latin typeface="+mn-lt"/>
        <a:ea typeface="+mn-ea"/>
        <a:cs typeface="+mn-cs"/>
      </a:defRPr>
    </a:lvl7pPr>
    <a:lvl8pPr marL="15361158" algn="l" defTabSz="4388902" rtl="0" eaLnBrk="1" latinLnBrk="0" hangingPunct="1">
      <a:defRPr sz="8700" kern="1200">
        <a:solidFill>
          <a:schemeClr val="tx1"/>
        </a:solidFill>
        <a:latin typeface="+mn-lt"/>
        <a:ea typeface="+mn-ea"/>
        <a:cs typeface="+mn-cs"/>
      </a:defRPr>
    </a:lvl8pPr>
    <a:lvl9pPr marL="17555609" algn="l" defTabSz="4388902"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0BBD"/>
    <a:srgbClr val="3212F2"/>
    <a:srgbClr val="5F22B0"/>
    <a:srgbClr val="110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94" autoAdjust="0"/>
  </p:normalViewPr>
  <p:slideViewPr>
    <p:cSldViewPr>
      <p:cViewPr varScale="1">
        <p:scale>
          <a:sx n="21" d="100"/>
          <a:sy n="21" d="100"/>
        </p:scale>
        <p:origin x="-2712" y="-12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9152" y="0"/>
            <a:ext cx="4022937" cy="349250"/>
          </a:xfrm>
          <a:prstGeom prst="rect">
            <a:avLst/>
          </a:prstGeom>
        </p:spPr>
        <p:txBody>
          <a:bodyPr vert="horz" lIns="92958" tIns="46479" rIns="92958" bIns="46479" rtlCol="0"/>
          <a:lstStyle>
            <a:lvl1pPr algn="r">
              <a:defRPr sz="1200"/>
            </a:lvl1pPr>
          </a:lstStyle>
          <a:p>
            <a:fld id="{7932B9AA-9313-4603-9A11-F7F0ABADA170}" type="datetimeFigureOut">
              <a:rPr lang="en-US" smtClean="0"/>
              <a:t>10/27/14</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4134"/>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9152" y="6634134"/>
            <a:ext cx="4022937" cy="349250"/>
          </a:xfrm>
          <a:prstGeom prst="rect">
            <a:avLst/>
          </a:prstGeom>
        </p:spPr>
        <p:txBody>
          <a:bodyPr vert="horz" lIns="92958" tIns="46479" rIns="92958" bIns="46479" rtlCol="0" anchor="b"/>
          <a:lstStyle>
            <a:lvl1pPr algn="r">
              <a:defRPr sz="1200"/>
            </a:lvl1pPr>
          </a:lstStyle>
          <a:p>
            <a:fld id="{589B816C-5FEA-4705-B02E-13114106F1BE}" type="slidenum">
              <a:rPr lang="en-US" smtClean="0"/>
              <a:t>‹#›</a:t>
            </a:fld>
            <a:endParaRPr lang="en-US"/>
          </a:p>
        </p:txBody>
      </p:sp>
    </p:spTree>
    <p:extLst>
      <p:ext uri="{BB962C8B-B14F-4D97-AF65-F5344CB8AC3E}">
        <p14:creationId xmlns:p14="http://schemas.microsoft.com/office/powerpoint/2010/main" val="297981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B816C-5FEA-4705-B02E-13114106F1BE}" type="slidenum">
              <a:rPr lang="en-US" smtClean="0"/>
              <a:t>1</a:t>
            </a:fld>
            <a:endParaRPr lang="en-US"/>
          </a:p>
        </p:txBody>
      </p:sp>
    </p:spTree>
    <p:extLst>
      <p:ext uri="{BB962C8B-B14F-4D97-AF65-F5344CB8AC3E}">
        <p14:creationId xmlns:p14="http://schemas.microsoft.com/office/powerpoint/2010/main" val="334369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51" indent="0" algn="ctr">
              <a:buNone/>
              <a:defRPr>
                <a:solidFill>
                  <a:schemeClr val="tx1">
                    <a:tint val="75000"/>
                  </a:schemeClr>
                </a:solidFill>
              </a:defRPr>
            </a:lvl2pPr>
            <a:lvl3pPr marL="4388902" indent="0" algn="ctr">
              <a:buNone/>
              <a:defRPr>
                <a:solidFill>
                  <a:schemeClr val="tx1">
                    <a:tint val="75000"/>
                  </a:schemeClr>
                </a:solidFill>
              </a:defRPr>
            </a:lvl3pPr>
            <a:lvl4pPr marL="6583353" indent="0" algn="ctr">
              <a:buNone/>
              <a:defRPr>
                <a:solidFill>
                  <a:schemeClr val="tx1">
                    <a:tint val="75000"/>
                  </a:schemeClr>
                </a:solidFill>
              </a:defRPr>
            </a:lvl4pPr>
            <a:lvl5pPr marL="8777805" indent="0" algn="ctr">
              <a:buNone/>
              <a:defRPr>
                <a:solidFill>
                  <a:schemeClr val="tx1">
                    <a:tint val="75000"/>
                  </a:schemeClr>
                </a:solidFill>
              </a:defRPr>
            </a:lvl5pPr>
            <a:lvl6pPr marL="10972256" indent="0" algn="ctr">
              <a:buNone/>
              <a:defRPr>
                <a:solidFill>
                  <a:schemeClr val="tx1">
                    <a:tint val="75000"/>
                  </a:schemeClr>
                </a:solidFill>
              </a:defRPr>
            </a:lvl6pPr>
            <a:lvl7pPr marL="13166707" indent="0" algn="ctr">
              <a:buNone/>
              <a:defRPr>
                <a:solidFill>
                  <a:schemeClr val="tx1">
                    <a:tint val="75000"/>
                  </a:schemeClr>
                </a:solidFill>
              </a:defRPr>
            </a:lvl7pPr>
            <a:lvl8pPr marL="15361158" indent="0" algn="ctr">
              <a:buNone/>
              <a:defRPr>
                <a:solidFill>
                  <a:schemeClr val="tx1">
                    <a:tint val="75000"/>
                  </a:schemeClr>
                </a:solidFill>
              </a:defRPr>
            </a:lvl8pPr>
            <a:lvl9pPr marL="175556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EAD65C-F5B9-4B8C-83F7-BFD67C8DE7A1}"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107793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AD65C-F5B9-4B8C-83F7-BFD67C8DE7A1}"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404023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AD65C-F5B9-4B8C-83F7-BFD67C8DE7A1}"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167494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EAD65C-F5B9-4B8C-83F7-BFD67C8DE7A1}"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44389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7"/>
            <a:ext cx="37307520" cy="7200899"/>
          </a:xfrm>
        </p:spPr>
        <p:txBody>
          <a:bodyPr anchor="b"/>
          <a:lstStyle>
            <a:lvl1pPr marL="0" indent="0">
              <a:buNone/>
              <a:defRPr sz="9700">
                <a:solidFill>
                  <a:schemeClr val="tx1">
                    <a:tint val="75000"/>
                  </a:schemeClr>
                </a:solidFill>
              </a:defRPr>
            </a:lvl1pPr>
            <a:lvl2pPr marL="2194451" indent="0">
              <a:buNone/>
              <a:defRPr sz="8700">
                <a:solidFill>
                  <a:schemeClr val="tx1">
                    <a:tint val="75000"/>
                  </a:schemeClr>
                </a:solidFill>
              </a:defRPr>
            </a:lvl2pPr>
            <a:lvl3pPr marL="4388902" indent="0">
              <a:buNone/>
              <a:defRPr sz="7700">
                <a:solidFill>
                  <a:schemeClr val="tx1">
                    <a:tint val="75000"/>
                  </a:schemeClr>
                </a:solidFill>
              </a:defRPr>
            </a:lvl3pPr>
            <a:lvl4pPr marL="6583353" indent="0">
              <a:buNone/>
              <a:defRPr sz="6700">
                <a:solidFill>
                  <a:schemeClr val="tx1">
                    <a:tint val="75000"/>
                  </a:schemeClr>
                </a:solidFill>
              </a:defRPr>
            </a:lvl4pPr>
            <a:lvl5pPr marL="8777805" indent="0">
              <a:buNone/>
              <a:defRPr sz="6700">
                <a:solidFill>
                  <a:schemeClr val="tx1">
                    <a:tint val="75000"/>
                  </a:schemeClr>
                </a:solidFill>
              </a:defRPr>
            </a:lvl5pPr>
            <a:lvl6pPr marL="10972256" indent="0">
              <a:buNone/>
              <a:defRPr sz="6700">
                <a:solidFill>
                  <a:schemeClr val="tx1">
                    <a:tint val="75000"/>
                  </a:schemeClr>
                </a:solidFill>
              </a:defRPr>
            </a:lvl6pPr>
            <a:lvl7pPr marL="13166707" indent="0">
              <a:buNone/>
              <a:defRPr sz="6700">
                <a:solidFill>
                  <a:schemeClr val="tx1">
                    <a:tint val="75000"/>
                  </a:schemeClr>
                </a:solidFill>
              </a:defRPr>
            </a:lvl7pPr>
            <a:lvl8pPr marL="15361158" indent="0">
              <a:buNone/>
              <a:defRPr sz="6700">
                <a:solidFill>
                  <a:schemeClr val="tx1">
                    <a:tint val="75000"/>
                  </a:schemeClr>
                </a:solidFill>
              </a:defRPr>
            </a:lvl8pPr>
            <a:lvl9pPr marL="17555609"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EAD65C-F5B9-4B8C-83F7-BFD67C8DE7A1}"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285726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EAD65C-F5B9-4B8C-83F7-BFD67C8DE7A1}" type="datetimeFigureOut">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318374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6"/>
            <a:ext cx="19392903" cy="3070859"/>
          </a:xfrm>
        </p:spPr>
        <p:txBody>
          <a:bodyPr anchor="b"/>
          <a:lstStyle>
            <a:lvl1pPr marL="0" indent="0">
              <a:buNone/>
              <a:defRPr sz="11500" b="1"/>
            </a:lvl1pPr>
            <a:lvl2pPr marL="2194451" indent="0">
              <a:buNone/>
              <a:defRPr sz="9700" b="1"/>
            </a:lvl2pPr>
            <a:lvl3pPr marL="4388902" indent="0">
              <a:buNone/>
              <a:defRPr sz="8700" b="1"/>
            </a:lvl3pPr>
            <a:lvl4pPr marL="6583353" indent="0">
              <a:buNone/>
              <a:defRPr sz="7700" b="1"/>
            </a:lvl4pPr>
            <a:lvl5pPr marL="8777805" indent="0">
              <a:buNone/>
              <a:defRPr sz="7700" b="1"/>
            </a:lvl5pPr>
            <a:lvl6pPr marL="10972256" indent="0">
              <a:buNone/>
              <a:defRPr sz="7700" b="1"/>
            </a:lvl6pPr>
            <a:lvl7pPr marL="13166707" indent="0">
              <a:buNone/>
              <a:defRPr sz="7700" b="1"/>
            </a:lvl7pPr>
            <a:lvl8pPr marL="15361158" indent="0">
              <a:buNone/>
              <a:defRPr sz="7700" b="1"/>
            </a:lvl8pPr>
            <a:lvl9pPr marL="17555609"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2" y="10439402"/>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6"/>
            <a:ext cx="19400520" cy="3070859"/>
          </a:xfrm>
        </p:spPr>
        <p:txBody>
          <a:bodyPr anchor="b"/>
          <a:lstStyle>
            <a:lvl1pPr marL="0" indent="0">
              <a:buNone/>
              <a:defRPr sz="11500" b="1"/>
            </a:lvl1pPr>
            <a:lvl2pPr marL="2194451" indent="0">
              <a:buNone/>
              <a:defRPr sz="9700" b="1"/>
            </a:lvl2pPr>
            <a:lvl3pPr marL="4388902" indent="0">
              <a:buNone/>
              <a:defRPr sz="8700" b="1"/>
            </a:lvl3pPr>
            <a:lvl4pPr marL="6583353" indent="0">
              <a:buNone/>
              <a:defRPr sz="7700" b="1"/>
            </a:lvl4pPr>
            <a:lvl5pPr marL="8777805" indent="0">
              <a:buNone/>
              <a:defRPr sz="7700" b="1"/>
            </a:lvl5pPr>
            <a:lvl6pPr marL="10972256" indent="0">
              <a:buNone/>
              <a:defRPr sz="7700" b="1"/>
            </a:lvl6pPr>
            <a:lvl7pPr marL="13166707" indent="0">
              <a:buNone/>
              <a:defRPr sz="7700" b="1"/>
            </a:lvl7pPr>
            <a:lvl8pPr marL="15361158" indent="0">
              <a:buNone/>
              <a:defRPr sz="7700" b="1"/>
            </a:lvl8pPr>
            <a:lvl9pPr marL="17555609"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EAD65C-F5B9-4B8C-83F7-BFD67C8DE7A1}" type="datetimeFigureOut">
              <a:rPr lang="en-US" smtClean="0"/>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246945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EAD65C-F5B9-4B8C-83F7-BFD67C8DE7A1}" type="datetimeFigureOut">
              <a:rPr lang="en-US" smtClean="0"/>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45420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AD65C-F5B9-4B8C-83F7-BFD67C8DE7A1}" type="datetimeFigureOut">
              <a:rPr lang="en-US" smtClean="0"/>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382531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4" y="6888485"/>
            <a:ext cx="14439903" cy="22517103"/>
          </a:xfrm>
        </p:spPr>
        <p:txBody>
          <a:bodyPr/>
          <a:lstStyle>
            <a:lvl1pPr marL="0" indent="0">
              <a:buNone/>
              <a:defRPr sz="6700"/>
            </a:lvl1pPr>
            <a:lvl2pPr marL="2194451" indent="0">
              <a:buNone/>
              <a:defRPr sz="5700"/>
            </a:lvl2pPr>
            <a:lvl3pPr marL="4388902" indent="0">
              <a:buNone/>
              <a:defRPr sz="4800"/>
            </a:lvl3pPr>
            <a:lvl4pPr marL="6583353" indent="0">
              <a:buNone/>
              <a:defRPr sz="4300"/>
            </a:lvl4pPr>
            <a:lvl5pPr marL="8777805" indent="0">
              <a:buNone/>
              <a:defRPr sz="4300"/>
            </a:lvl5pPr>
            <a:lvl6pPr marL="10972256" indent="0">
              <a:buNone/>
              <a:defRPr sz="4300"/>
            </a:lvl6pPr>
            <a:lvl7pPr marL="13166707" indent="0">
              <a:buNone/>
              <a:defRPr sz="4300"/>
            </a:lvl7pPr>
            <a:lvl8pPr marL="15361158" indent="0">
              <a:buNone/>
              <a:defRPr sz="4300"/>
            </a:lvl8pPr>
            <a:lvl9pPr marL="17555609"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AD65C-F5B9-4B8C-83F7-BFD67C8DE7A1}" type="datetimeFigureOut">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180981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0" cy="272034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451" indent="0">
              <a:buNone/>
              <a:defRPr sz="13400"/>
            </a:lvl2pPr>
            <a:lvl3pPr marL="4388902" indent="0">
              <a:buNone/>
              <a:defRPr sz="11500"/>
            </a:lvl3pPr>
            <a:lvl4pPr marL="6583353" indent="0">
              <a:buNone/>
              <a:defRPr sz="9700"/>
            </a:lvl4pPr>
            <a:lvl5pPr marL="8777805" indent="0">
              <a:buNone/>
              <a:defRPr sz="9700"/>
            </a:lvl5pPr>
            <a:lvl6pPr marL="10972256" indent="0">
              <a:buNone/>
              <a:defRPr sz="9700"/>
            </a:lvl6pPr>
            <a:lvl7pPr marL="13166707" indent="0">
              <a:buNone/>
              <a:defRPr sz="9700"/>
            </a:lvl7pPr>
            <a:lvl8pPr marL="15361158" indent="0">
              <a:buNone/>
              <a:defRPr sz="9700"/>
            </a:lvl8pPr>
            <a:lvl9pPr marL="17555609" indent="0">
              <a:buNone/>
              <a:defRPr sz="9700"/>
            </a:lvl9pPr>
          </a:lstStyle>
          <a:p>
            <a:endParaRPr lang="en-US"/>
          </a:p>
        </p:txBody>
      </p:sp>
      <p:sp>
        <p:nvSpPr>
          <p:cNvPr id="4" name="Text Placeholder 3"/>
          <p:cNvSpPr>
            <a:spLocks noGrp="1"/>
          </p:cNvSpPr>
          <p:nvPr>
            <p:ph type="body" sz="half" idx="2"/>
          </p:nvPr>
        </p:nvSpPr>
        <p:spPr>
          <a:xfrm>
            <a:off x="8602983" y="25763226"/>
            <a:ext cx="26334720" cy="3863339"/>
          </a:xfrm>
        </p:spPr>
        <p:txBody>
          <a:bodyPr/>
          <a:lstStyle>
            <a:lvl1pPr marL="0" indent="0">
              <a:buNone/>
              <a:defRPr sz="6700"/>
            </a:lvl1pPr>
            <a:lvl2pPr marL="2194451" indent="0">
              <a:buNone/>
              <a:defRPr sz="5700"/>
            </a:lvl2pPr>
            <a:lvl3pPr marL="4388902" indent="0">
              <a:buNone/>
              <a:defRPr sz="4800"/>
            </a:lvl3pPr>
            <a:lvl4pPr marL="6583353" indent="0">
              <a:buNone/>
              <a:defRPr sz="4300"/>
            </a:lvl4pPr>
            <a:lvl5pPr marL="8777805" indent="0">
              <a:buNone/>
              <a:defRPr sz="4300"/>
            </a:lvl5pPr>
            <a:lvl6pPr marL="10972256" indent="0">
              <a:buNone/>
              <a:defRPr sz="4300"/>
            </a:lvl6pPr>
            <a:lvl7pPr marL="13166707" indent="0">
              <a:buNone/>
              <a:defRPr sz="4300"/>
            </a:lvl7pPr>
            <a:lvl8pPr marL="15361158" indent="0">
              <a:buNone/>
              <a:defRPr sz="4300"/>
            </a:lvl8pPr>
            <a:lvl9pPr marL="17555609"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AD65C-F5B9-4B8C-83F7-BFD67C8DE7A1}" type="datetimeFigureOut">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833C6-9E23-4B0E-AC8A-55236212ED65}" type="slidenum">
              <a:rPr lang="en-US" smtClean="0"/>
              <a:t>‹#›</a:t>
            </a:fld>
            <a:endParaRPr lang="en-US"/>
          </a:p>
        </p:txBody>
      </p:sp>
    </p:spTree>
    <p:extLst>
      <p:ext uri="{BB962C8B-B14F-4D97-AF65-F5344CB8AC3E}">
        <p14:creationId xmlns:p14="http://schemas.microsoft.com/office/powerpoint/2010/main" val="1107680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90" tIns="219446" rIns="438890" bIns="2194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4"/>
            <a:ext cx="39502080" cy="21724623"/>
          </a:xfrm>
          <a:prstGeom prst="rect">
            <a:avLst/>
          </a:prstGeom>
        </p:spPr>
        <p:txBody>
          <a:bodyPr vert="horz" lIns="438890" tIns="219446" rIns="438890" bIns="2194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90" tIns="219446" rIns="438890" bIns="219446" rtlCol="0" anchor="ctr"/>
          <a:lstStyle>
            <a:lvl1pPr algn="l">
              <a:defRPr sz="5700">
                <a:solidFill>
                  <a:schemeClr val="tx1">
                    <a:tint val="75000"/>
                  </a:schemeClr>
                </a:solidFill>
              </a:defRPr>
            </a:lvl1pPr>
          </a:lstStyle>
          <a:p>
            <a:fld id="{C0EAD65C-F5B9-4B8C-83F7-BFD67C8DE7A1}" type="datetimeFigureOut">
              <a:rPr lang="en-US" smtClean="0"/>
              <a:t>10/27/14</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90" tIns="219446" rIns="438890" bIns="219446"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90" tIns="219446" rIns="438890" bIns="219446" rtlCol="0" anchor="ctr"/>
          <a:lstStyle>
            <a:lvl1pPr algn="r">
              <a:defRPr sz="5700">
                <a:solidFill>
                  <a:schemeClr val="tx1">
                    <a:tint val="75000"/>
                  </a:schemeClr>
                </a:solidFill>
              </a:defRPr>
            </a:lvl1pPr>
          </a:lstStyle>
          <a:p>
            <a:fld id="{AD7833C6-9E23-4B0E-AC8A-55236212ED65}" type="slidenum">
              <a:rPr lang="en-US" smtClean="0"/>
              <a:t>‹#›</a:t>
            </a:fld>
            <a:endParaRPr lang="en-US"/>
          </a:p>
        </p:txBody>
      </p:sp>
    </p:spTree>
    <p:extLst>
      <p:ext uri="{BB962C8B-B14F-4D97-AF65-F5344CB8AC3E}">
        <p14:creationId xmlns:p14="http://schemas.microsoft.com/office/powerpoint/2010/main" val="33945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902" rtl="0" eaLnBrk="1" latinLnBrk="0" hangingPunct="1">
        <a:spcBef>
          <a:spcPct val="0"/>
        </a:spcBef>
        <a:buNone/>
        <a:defRPr sz="21100" kern="1200">
          <a:solidFill>
            <a:schemeClr val="tx1"/>
          </a:solidFill>
          <a:latin typeface="+mj-lt"/>
          <a:ea typeface="+mj-ea"/>
          <a:cs typeface="+mj-cs"/>
        </a:defRPr>
      </a:lvl1pPr>
    </p:titleStyle>
    <p:bodyStyle>
      <a:lvl1pPr marL="1645839" indent="-1645839" algn="l" defTabSz="4388902"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5983" indent="-1371532" algn="l" defTabSz="4388902"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127" indent="-1097225" algn="l" defTabSz="4388902"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579" indent="-1097225" algn="l" defTabSz="438890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4pPr>
      <a:lvl5pPr marL="9875030" indent="-1097225" algn="l" defTabSz="438890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5pPr>
      <a:lvl6pPr marL="12069481" indent="-1097225" algn="l" defTabSz="438890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6pPr>
      <a:lvl7pPr marL="14263932" indent="-1097225" algn="l" defTabSz="438890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7pPr>
      <a:lvl8pPr marL="16458383" indent="-1097225" algn="l" defTabSz="438890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8pPr>
      <a:lvl9pPr marL="18652834" indent="-1097225" algn="l" defTabSz="4388902" rtl="0" eaLnBrk="1" latinLnBrk="0" hangingPunct="1">
        <a:spcBef>
          <a:spcPct val="20000"/>
        </a:spcBef>
        <a:buFont typeface="Arial" panose="020B0604020202020204" pitchFamily="34" charset="0"/>
        <a:buChar char="•"/>
        <a:defRPr sz="9700" kern="1200">
          <a:solidFill>
            <a:schemeClr val="tx1"/>
          </a:solidFill>
          <a:latin typeface="+mn-lt"/>
          <a:ea typeface="+mn-ea"/>
          <a:cs typeface="+mn-cs"/>
        </a:defRPr>
      </a:lvl9pPr>
    </p:bodyStyle>
    <p:otherStyle>
      <a:defPPr>
        <a:defRPr lang="en-US"/>
      </a:defPPr>
      <a:lvl1pPr marL="0" algn="l" defTabSz="4388902" rtl="0" eaLnBrk="1" latinLnBrk="0" hangingPunct="1">
        <a:defRPr sz="8700" kern="1200">
          <a:solidFill>
            <a:schemeClr val="tx1"/>
          </a:solidFill>
          <a:latin typeface="+mn-lt"/>
          <a:ea typeface="+mn-ea"/>
          <a:cs typeface="+mn-cs"/>
        </a:defRPr>
      </a:lvl1pPr>
      <a:lvl2pPr marL="2194451" algn="l" defTabSz="4388902" rtl="0" eaLnBrk="1" latinLnBrk="0" hangingPunct="1">
        <a:defRPr sz="8700" kern="1200">
          <a:solidFill>
            <a:schemeClr val="tx1"/>
          </a:solidFill>
          <a:latin typeface="+mn-lt"/>
          <a:ea typeface="+mn-ea"/>
          <a:cs typeface="+mn-cs"/>
        </a:defRPr>
      </a:lvl2pPr>
      <a:lvl3pPr marL="4388902" algn="l" defTabSz="4388902" rtl="0" eaLnBrk="1" latinLnBrk="0" hangingPunct="1">
        <a:defRPr sz="8700" kern="1200">
          <a:solidFill>
            <a:schemeClr val="tx1"/>
          </a:solidFill>
          <a:latin typeface="+mn-lt"/>
          <a:ea typeface="+mn-ea"/>
          <a:cs typeface="+mn-cs"/>
        </a:defRPr>
      </a:lvl3pPr>
      <a:lvl4pPr marL="6583353" algn="l" defTabSz="4388902" rtl="0" eaLnBrk="1" latinLnBrk="0" hangingPunct="1">
        <a:defRPr sz="8700" kern="1200">
          <a:solidFill>
            <a:schemeClr val="tx1"/>
          </a:solidFill>
          <a:latin typeface="+mn-lt"/>
          <a:ea typeface="+mn-ea"/>
          <a:cs typeface="+mn-cs"/>
        </a:defRPr>
      </a:lvl4pPr>
      <a:lvl5pPr marL="8777805" algn="l" defTabSz="4388902" rtl="0" eaLnBrk="1" latinLnBrk="0" hangingPunct="1">
        <a:defRPr sz="8700" kern="1200">
          <a:solidFill>
            <a:schemeClr val="tx1"/>
          </a:solidFill>
          <a:latin typeface="+mn-lt"/>
          <a:ea typeface="+mn-ea"/>
          <a:cs typeface="+mn-cs"/>
        </a:defRPr>
      </a:lvl5pPr>
      <a:lvl6pPr marL="10972256" algn="l" defTabSz="4388902" rtl="0" eaLnBrk="1" latinLnBrk="0" hangingPunct="1">
        <a:defRPr sz="8700" kern="1200">
          <a:solidFill>
            <a:schemeClr val="tx1"/>
          </a:solidFill>
          <a:latin typeface="+mn-lt"/>
          <a:ea typeface="+mn-ea"/>
          <a:cs typeface="+mn-cs"/>
        </a:defRPr>
      </a:lvl6pPr>
      <a:lvl7pPr marL="13166707" algn="l" defTabSz="4388902" rtl="0" eaLnBrk="1" latinLnBrk="0" hangingPunct="1">
        <a:defRPr sz="8700" kern="1200">
          <a:solidFill>
            <a:schemeClr val="tx1"/>
          </a:solidFill>
          <a:latin typeface="+mn-lt"/>
          <a:ea typeface="+mn-ea"/>
          <a:cs typeface="+mn-cs"/>
        </a:defRPr>
      </a:lvl7pPr>
      <a:lvl8pPr marL="15361158" algn="l" defTabSz="4388902" rtl="0" eaLnBrk="1" latinLnBrk="0" hangingPunct="1">
        <a:defRPr sz="8700" kern="1200">
          <a:solidFill>
            <a:schemeClr val="tx1"/>
          </a:solidFill>
          <a:latin typeface="+mn-lt"/>
          <a:ea typeface="+mn-ea"/>
          <a:cs typeface="+mn-cs"/>
        </a:defRPr>
      </a:lvl8pPr>
      <a:lvl9pPr marL="17555609" algn="l" defTabSz="4388902"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gif"/><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6653942" y="30569118"/>
            <a:ext cx="6312958" cy="1815882"/>
          </a:xfrm>
          <a:prstGeom prst="rect">
            <a:avLst/>
          </a:prstGeom>
          <a:solidFill>
            <a:schemeClr val="bg1"/>
          </a:solidFill>
        </p:spPr>
        <p:txBody>
          <a:bodyPr wrap="square" rtlCol="0">
            <a:spAutoFit/>
          </a:bodyPr>
          <a:lstStyle/>
          <a:p>
            <a:r>
              <a:rPr lang="en-US" sz="1600" dirty="0" err="1"/>
              <a:t>Dumitru</a:t>
            </a:r>
            <a:r>
              <a:rPr lang="en-US" sz="1600" dirty="0"/>
              <a:t>, T., Ernst, W., Wright, J., Wooden, J., Wells, R., Farmer, L., Kent, A., Graham, S., 2013, Eocene extension in Idaho generated massive sediment floods into the Franciscan trench and into the </a:t>
            </a:r>
            <a:r>
              <a:rPr lang="en-US" sz="1600" dirty="0" err="1"/>
              <a:t>Tyee</a:t>
            </a:r>
            <a:r>
              <a:rPr lang="en-US" sz="1600" dirty="0"/>
              <a:t>, Great Valley, and Green River basins: Geology, v. 41, p. 187-190.</a:t>
            </a:r>
          </a:p>
          <a:p>
            <a:r>
              <a:rPr lang="en-US" sz="1600" dirty="0"/>
              <a:t>Schmidt, M., </a:t>
            </a:r>
            <a:r>
              <a:rPr lang="en-US" sz="1600" dirty="0" err="1"/>
              <a:t>Grunder</a:t>
            </a:r>
            <a:r>
              <a:rPr lang="en-US" sz="1600" dirty="0"/>
              <a:t>, A., Rowe, M., 2008, Segmentation of the Cascade Arc as indicated by </a:t>
            </a:r>
            <a:r>
              <a:rPr lang="en-US" sz="1600" dirty="0" err="1"/>
              <a:t>Sr</a:t>
            </a:r>
            <a:r>
              <a:rPr lang="en-US" sz="1600" dirty="0"/>
              <a:t> and </a:t>
            </a:r>
            <a:r>
              <a:rPr lang="en-US" sz="1600" dirty="0" err="1"/>
              <a:t>Nd</a:t>
            </a:r>
            <a:r>
              <a:rPr lang="en-US" sz="1600" dirty="0"/>
              <a:t> isotopic variation among diverse primitive basalts: Earth and Planetary Science Letters, v. 266, p. 166-181.</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5312" y="6788719"/>
            <a:ext cx="11058069" cy="8984681"/>
          </a:xfrm>
          <a:prstGeom prst="rect">
            <a:avLst/>
          </a:prstGeom>
          <a:ln>
            <a:solidFill>
              <a:schemeClr val="tx1"/>
            </a:solidFill>
          </a:ln>
        </p:spPr>
      </p:pic>
      <p:sp>
        <p:nvSpPr>
          <p:cNvPr id="51" name="TextBox 50"/>
          <p:cNvSpPr txBox="1"/>
          <p:nvPr/>
        </p:nvSpPr>
        <p:spPr>
          <a:xfrm>
            <a:off x="730249" y="17482755"/>
            <a:ext cx="12033249" cy="14902541"/>
          </a:xfrm>
          <a:prstGeom prst="rect">
            <a:avLst/>
          </a:prstGeom>
          <a:noFill/>
          <a:ln w="63500">
            <a:solidFill>
              <a:schemeClr val="accent3">
                <a:lumMod val="50000"/>
              </a:schemeClr>
            </a:solidFill>
          </a:ln>
        </p:spPr>
        <p:txBody>
          <a:bodyPr wrap="square" lIns="128016" tIns="64008" rIns="128016" bIns="64008" rtlCol="0">
            <a:spAutoFit/>
          </a:bodyPr>
          <a:lstStyle/>
          <a:p>
            <a:pPr algn="ctr"/>
            <a:endParaRPr lang="en-US" sz="6000" u="sng" dirty="0" smtClean="0"/>
          </a:p>
          <a:p>
            <a:endParaRPr lang="en-US" sz="6000" u="sng" dirty="0" smtClean="0"/>
          </a:p>
          <a:p>
            <a:r>
              <a:rPr lang="en-US" sz="4000" dirty="0"/>
              <a:t>Zircon trace element concentrations can be used to discern the oxidation state of the melt, which is potentially caused by sulfur degassing (</a:t>
            </a:r>
            <a:r>
              <a:rPr lang="en-US" sz="4000" dirty="0" err="1"/>
              <a:t>Dilles</a:t>
            </a:r>
            <a:r>
              <a:rPr lang="en-US" sz="4000" dirty="0"/>
              <a:t> et al., in press):</a:t>
            </a:r>
          </a:p>
          <a:p>
            <a:pPr marL="457200" indent="-457200">
              <a:buFont typeface="Arial" panose="020B0604020202020204" pitchFamily="34" charset="0"/>
              <a:buChar char="•"/>
            </a:pPr>
            <a:r>
              <a:rPr lang="en-US" sz="4000" dirty="0"/>
              <a:t>Oxidized, sulfur-rich magmas saturate in anhydrite (CaSO</a:t>
            </a:r>
            <a:r>
              <a:rPr lang="en-US" sz="4000" baseline="-25000" dirty="0"/>
              <a:t>4</a:t>
            </a:r>
            <a:r>
              <a:rPr lang="en-US" sz="4000" dirty="0"/>
              <a:t>)</a:t>
            </a:r>
          </a:p>
          <a:p>
            <a:pPr marL="457200" indent="-457200">
              <a:buFont typeface="Arial" panose="020B0604020202020204" pitchFamily="34" charset="0"/>
              <a:buChar char="•"/>
            </a:pPr>
            <a:r>
              <a:rPr lang="en-US" sz="4000" dirty="0"/>
              <a:t>CaSO</a:t>
            </a:r>
            <a:r>
              <a:rPr lang="en-US" sz="4000" baseline="-25000" dirty="0"/>
              <a:t>4</a:t>
            </a:r>
            <a:r>
              <a:rPr lang="en-US" sz="4000" dirty="0"/>
              <a:t> breaks down during cooling once water-rich fluid phase forms; sulfur is reduced from sulfate (S</a:t>
            </a:r>
            <a:r>
              <a:rPr lang="en-US" sz="4000" baseline="30000" dirty="0"/>
              <a:t>6+</a:t>
            </a:r>
            <a:r>
              <a:rPr lang="en-US" sz="4000" dirty="0"/>
              <a:t>O</a:t>
            </a:r>
            <a:r>
              <a:rPr lang="en-US" sz="4000" baseline="-25000" dirty="0"/>
              <a:t>4</a:t>
            </a:r>
            <a:r>
              <a:rPr lang="en-US" sz="4000" dirty="0"/>
              <a:t>) to sulfide (S</a:t>
            </a:r>
            <a:r>
              <a:rPr lang="en-US" sz="4000" baseline="30000" dirty="0"/>
              <a:t>4+</a:t>
            </a:r>
            <a:r>
              <a:rPr lang="en-US" sz="4000" dirty="0"/>
              <a:t>O</a:t>
            </a:r>
            <a:r>
              <a:rPr lang="en-US" sz="4000" baseline="-25000" dirty="0"/>
              <a:t>2</a:t>
            </a:r>
            <a:r>
              <a:rPr lang="en-US" sz="4000" dirty="0"/>
              <a:t>)</a:t>
            </a:r>
          </a:p>
          <a:p>
            <a:pPr marL="457200" indent="-457200">
              <a:buFont typeface="Arial" panose="020B0604020202020204" pitchFamily="34" charset="0"/>
              <a:buChar char="•"/>
            </a:pPr>
            <a:r>
              <a:rPr lang="en-US" sz="4000" dirty="0"/>
              <a:t>This requires complementary oxidation of iron and other metals</a:t>
            </a:r>
          </a:p>
          <a:p>
            <a:pPr marL="457200" indent="-457200">
              <a:buFont typeface="Arial" panose="020B0604020202020204" pitchFamily="34" charset="0"/>
              <a:buChar char="•"/>
            </a:pPr>
            <a:r>
              <a:rPr lang="en-US" sz="4000" dirty="0"/>
              <a:t>2 REE with 2 oxidation states are incorporated in zircons : Eu</a:t>
            </a:r>
            <a:r>
              <a:rPr lang="en-US" sz="4000" baseline="30000" dirty="0"/>
              <a:t>2+ </a:t>
            </a:r>
            <a:r>
              <a:rPr lang="en-US" sz="4000" dirty="0">
                <a:sym typeface="Wingdings" panose="05000000000000000000" pitchFamily="2" charset="2"/>
              </a:rPr>
              <a:t></a:t>
            </a:r>
            <a:r>
              <a:rPr lang="en-US" sz="4000" dirty="0"/>
              <a:t> Eu</a:t>
            </a:r>
            <a:r>
              <a:rPr lang="en-US" sz="4000" baseline="30000" dirty="0"/>
              <a:t>3+ </a:t>
            </a:r>
            <a:r>
              <a:rPr lang="en-US" sz="4000" dirty="0"/>
              <a:t>and Ce</a:t>
            </a:r>
            <a:r>
              <a:rPr lang="en-US" sz="4000" baseline="30000" dirty="0"/>
              <a:t>3+ </a:t>
            </a:r>
            <a:r>
              <a:rPr lang="en-US" sz="4000" dirty="0">
                <a:sym typeface="Wingdings" panose="05000000000000000000" pitchFamily="2" charset="2"/>
              </a:rPr>
              <a:t> </a:t>
            </a:r>
            <a:r>
              <a:rPr lang="en-US" sz="4000" dirty="0"/>
              <a:t>Ce</a:t>
            </a:r>
            <a:r>
              <a:rPr lang="en-US" sz="4000" baseline="30000" dirty="0"/>
              <a:t>4+</a:t>
            </a:r>
            <a:endParaRPr lang="en-US" sz="4000" dirty="0"/>
          </a:p>
          <a:p>
            <a:pPr marL="457200" indent="-457200">
              <a:buFont typeface="Arial" panose="020B0604020202020204" pitchFamily="34" charset="0"/>
              <a:buChar char="•"/>
            </a:pPr>
            <a:r>
              <a:rPr lang="en-US" sz="4000" dirty="0"/>
              <a:t>Zircons crystallized from oxidized (&gt;NNO) magmas display small negative </a:t>
            </a:r>
            <a:r>
              <a:rPr lang="en-US" sz="4000" dirty="0" err="1"/>
              <a:t>Eu</a:t>
            </a:r>
            <a:r>
              <a:rPr lang="en-US" sz="4000" dirty="0"/>
              <a:t> anomalies (</a:t>
            </a:r>
            <a:r>
              <a:rPr lang="en-US" sz="4000" dirty="0" err="1"/>
              <a:t>Eu</a:t>
            </a:r>
            <a:r>
              <a:rPr lang="en-US" sz="4000" baseline="-25000" dirty="0" err="1"/>
              <a:t>N</a:t>
            </a:r>
            <a:r>
              <a:rPr lang="en-US" sz="4000" dirty="0"/>
              <a:t>/</a:t>
            </a:r>
            <a:r>
              <a:rPr lang="en-US" sz="4000" dirty="0" err="1"/>
              <a:t>Eu</a:t>
            </a:r>
            <a:r>
              <a:rPr lang="en-US" sz="4000" baseline="-25000" dirty="0" err="1"/>
              <a:t>N</a:t>
            </a:r>
            <a:r>
              <a:rPr lang="en-US" sz="4000" baseline="30000" dirty="0"/>
              <a:t>*</a:t>
            </a:r>
            <a:r>
              <a:rPr lang="en-US" sz="4000" dirty="0"/>
              <a:t> values of 0.4-1.0) and large positive Ce anomalies (Ce/</a:t>
            </a:r>
            <a:r>
              <a:rPr lang="en-US" sz="4000" dirty="0" err="1"/>
              <a:t>Nd</a:t>
            </a:r>
            <a:r>
              <a:rPr lang="en-US" sz="4000" dirty="0"/>
              <a:t> values &gt;30</a:t>
            </a:r>
            <a:r>
              <a:rPr lang="en-US" sz="4000" dirty="0" smtClean="0"/>
              <a:t>)</a:t>
            </a:r>
          </a:p>
          <a:p>
            <a:pPr marL="457200" indent="-457200">
              <a:buFont typeface="Arial" panose="020B0604020202020204" pitchFamily="34" charset="0"/>
              <a:buChar char="•"/>
            </a:pPr>
            <a:endParaRPr lang="en-US" sz="4000" i="1" dirty="0"/>
          </a:p>
          <a:p>
            <a:pPr marL="457200" indent="-457200">
              <a:buFont typeface="Arial" panose="020B0604020202020204" pitchFamily="34" charset="0"/>
              <a:buChar char="•"/>
            </a:pPr>
            <a:endParaRPr lang="en-US" sz="4000" i="1" dirty="0" smtClean="0"/>
          </a:p>
          <a:p>
            <a:pPr marL="457200" indent="-457200">
              <a:buFont typeface="Arial" panose="020B0604020202020204" pitchFamily="34" charset="0"/>
              <a:buChar char="•"/>
            </a:pPr>
            <a:endParaRPr lang="en-US" sz="4000" i="1" dirty="0"/>
          </a:p>
          <a:p>
            <a:endParaRPr lang="en-US" sz="4000" i="1" dirty="0"/>
          </a:p>
        </p:txBody>
      </p:sp>
      <p:sp>
        <p:nvSpPr>
          <p:cNvPr id="8" name="TextBox 7"/>
          <p:cNvSpPr txBox="1"/>
          <p:nvPr/>
        </p:nvSpPr>
        <p:spPr>
          <a:xfrm>
            <a:off x="12763498" y="23714934"/>
            <a:ext cx="17022409" cy="8670066"/>
          </a:xfrm>
          <a:prstGeom prst="rect">
            <a:avLst/>
          </a:prstGeom>
          <a:noFill/>
          <a:ln w="63500">
            <a:solidFill>
              <a:schemeClr val="accent3">
                <a:lumMod val="50000"/>
              </a:schemeClr>
            </a:solidFill>
          </a:ln>
        </p:spPr>
        <p:txBody>
          <a:bodyPr wrap="square" lIns="128016" tIns="64008" rIns="128016" bIns="64008" rtlCol="0">
            <a:spAutoFit/>
          </a:bodyPr>
          <a:lstStyle/>
          <a:p>
            <a:endParaRPr lang="en-US" sz="6000" u="sng" dirty="0" smtClean="0"/>
          </a:p>
          <a:p>
            <a:endParaRPr lang="en-US" sz="6000" u="sng" dirty="0" smtClean="0"/>
          </a:p>
          <a:p>
            <a:endParaRPr lang="en-US" dirty="0" smtClean="0"/>
          </a:p>
          <a:p>
            <a:endParaRPr lang="en-US" dirty="0" smtClean="0"/>
          </a:p>
          <a:p>
            <a:endParaRPr lang="en-US" dirty="0" smtClean="0"/>
          </a:p>
          <a:p>
            <a:endParaRPr lang="en-US" dirty="0" smtClean="0"/>
          </a:p>
          <a:p>
            <a:endParaRPr lang="en-US" dirty="0"/>
          </a:p>
        </p:txBody>
      </p:sp>
      <p:sp>
        <p:nvSpPr>
          <p:cNvPr id="4" name="TextBox 3"/>
          <p:cNvSpPr txBox="1"/>
          <p:nvPr/>
        </p:nvSpPr>
        <p:spPr>
          <a:xfrm>
            <a:off x="711200" y="342900"/>
            <a:ext cx="42367200" cy="4468916"/>
          </a:xfrm>
          <a:prstGeom prst="rect">
            <a:avLst/>
          </a:prstGeom>
          <a:solidFill>
            <a:schemeClr val="accent3">
              <a:lumMod val="50000"/>
            </a:schemeClr>
          </a:solidFill>
        </p:spPr>
        <p:txBody>
          <a:bodyPr wrap="square" lIns="128016" tIns="64008" rIns="128016" bIns="64008" rtlCol="0">
            <a:spAutoFit/>
          </a:bodyPr>
          <a:lstStyle/>
          <a:p>
            <a:pPr algn="ctr"/>
            <a:r>
              <a:rPr lang="en-US" sz="9400" b="1" dirty="0" smtClean="0">
                <a:solidFill>
                  <a:schemeClr val="bg1"/>
                </a:solidFill>
                <a:latin typeface="+mj-lt"/>
                <a:cs typeface="Arial" panose="020B0604020202020204" pitchFamily="34" charset="0"/>
              </a:rPr>
              <a:t>Zircon </a:t>
            </a:r>
            <a:r>
              <a:rPr lang="en-US" sz="9400" b="1" dirty="0">
                <a:solidFill>
                  <a:schemeClr val="bg1"/>
                </a:solidFill>
                <a:latin typeface="+mj-lt"/>
                <a:cs typeface="Arial" panose="020B0604020202020204" pitchFamily="34" charset="0"/>
              </a:rPr>
              <a:t>G</a:t>
            </a:r>
            <a:r>
              <a:rPr lang="en-US" sz="9400" b="1" dirty="0" smtClean="0">
                <a:solidFill>
                  <a:schemeClr val="bg1"/>
                </a:solidFill>
                <a:latin typeface="+mj-lt"/>
                <a:cs typeface="Arial" panose="020B0604020202020204" pitchFamily="34" charset="0"/>
              </a:rPr>
              <a:t>eochronology &amp; Geochemistry of Plutonic Rocks of the </a:t>
            </a:r>
            <a:r>
              <a:rPr lang="en-US" sz="9400" b="1" dirty="0">
                <a:solidFill>
                  <a:schemeClr val="bg1"/>
                </a:solidFill>
                <a:latin typeface="+mj-lt"/>
                <a:cs typeface="Arial" panose="020B0604020202020204" pitchFamily="34" charset="0"/>
              </a:rPr>
              <a:t>W</a:t>
            </a:r>
            <a:r>
              <a:rPr lang="en-US" sz="9400" b="1" dirty="0" smtClean="0">
                <a:solidFill>
                  <a:schemeClr val="bg1"/>
                </a:solidFill>
                <a:latin typeface="+mj-lt"/>
                <a:cs typeface="Arial" panose="020B0604020202020204" pitchFamily="34" charset="0"/>
              </a:rPr>
              <a:t>estern Cascades, Oregon and Washington</a:t>
            </a:r>
          </a:p>
          <a:p>
            <a:pPr algn="ctr"/>
            <a:r>
              <a:rPr lang="en-US" sz="5400" b="1" i="1" dirty="0" err="1">
                <a:solidFill>
                  <a:schemeClr val="bg1">
                    <a:lumMod val="85000"/>
                  </a:schemeClr>
                </a:solidFill>
                <a:latin typeface="+mj-lt"/>
                <a:cs typeface="Calibri"/>
              </a:rPr>
              <a:t>Elinor</a:t>
            </a:r>
            <a:r>
              <a:rPr lang="en-US" sz="5400" b="1" i="1" dirty="0">
                <a:solidFill>
                  <a:schemeClr val="bg1">
                    <a:lumMod val="85000"/>
                  </a:schemeClr>
                </a:solidFill>
                <a:latin typeface="+mj-lt"/>
                <a:cs typeface="Calibri"/>
              </a:rPr>
              <a:t> S. Utevsky, John H. </a:t>
            </a:r>
            <a:r>
              <a:rPr lang="en-US" sz="5400" b="1" i="1" dirty="0" err="1">
                <a:solidFill>
                  <a:schemeClr val="bg1">
                    <a:lumMod val="85000"/>
                  </a:schemeClr>
                </a:solidFill>
                <a:latin typeface="+mj-lt"/>
                <a:cs typeface="Calibri"/>
              </a:rPr>
              <a:t>Dilles</a:t>
            </a:r>
            <a:r>
              <a:rPr lang="en-US" sz="5400" b="1" i="1" dirty="0">
                <a:solidFill>
                  <a:schemeClr val="bg1">
                    <a:lumMod val="85000"/>
                  </a:schemeClr>
                </a:solidFill>
                <a:latin typeface="+mj-lt"/>
                <a:cs typeface="Calibri"/>
              </a:rPr>
              <a:t>, Adam R.J. Kent</a:t>
            </a:r>
            <a:endParaRPr lang="en-US" sz="6000" b="1" i="1" dirty="0">
              <a:solidFill>
                <a:schemeClr val="bg1">
                  <a:lumMod val="85000"/>
                </a:schemeClr>
              </a:solidFill>
              <a:latin typeface="+mj-lt"/>
              <a:cs typeface="Calibri"/>
            </a:endParaRPr>
          </a:p>
          <a:p>
            <a:pPr algn="ctr"/>
            <a:r>
              <a:rPr lang="en-US" sz="4000" b="1" dirty="0">
                <a:solidFill>
                  <a:schemeClr val="bg1">
                    <a:lumMod val="85000"/>
                  </a:schemeClr>
                </a:solidFill>
                <a:latin typeface="+mj-lt"/>
                <a:cs typeface="Calibri"/>
              </a:rPr>
              <a:t>College of Earth, Ocean, and Atmospheric Sciences, Oregon State University, Corvallis, OR United States</a:t>
            </a:r>
          </a:p>
        </p:txBody>
      </p:sp>
      <p:sp>
        <p:nvSpPr>
          <p:cNvPr id="9" name="TextBox 8"/>
          <p:cNvSpPr txBox="1"/>
          <p:nvPr/>
        </p:nvSpPr>
        <p:spPr>
          <a:xfrm>
            <a:off x="30372706" y="21458488"/>
            <a:ext cx="12643282" cy="6592574"/>
          </a:xfrm>
          <a:prstGeom prst="rect">
            <a:avLst/>
          </a:prstGeom>
          <a:noFill/>
          <a:ln w="63500">
            <a:solidFill>
              <a:schemeClr val="accent3">
                <a:lumMod val="50000"/>
              </a:schemeClr>
            </a:solidFill>
          </a:ln>
        </p:spPr>
        <p:txBody>
          <a:bodyPr wrap="square" lIns="128016" tIns="64008" rIns="128016" bIns="64008" rtlCol="0">
            <a:spAutoFit/>
          </a:bodyPr>
          <a:lstStyle/>
          <a:p>
            <a:pPr algn="ctr"/>
            <a:r>
              <a:rPr lang="en-US" sz="6000" u="sng" dirty="0"/>
              <a:t>Preliminary </a:t>
            </a:r>
            <a:r>
              <a:rPr lang="en-US" sz="6000" u="sng" dirty="0" smtClean="0"/>
              <a:t>Conclusions </a:t>
            </a:r>
          </a:p>
          <a:p>
            <a:pPr marL="571500" indent="-571500">
              <a:buFont typeface="Arial" panose="020B0604020202020204" pitchFamily="34" charset="0"/>
              <a:buChar char="•"/>
            </a:pPr>
            <a:r>
              <a:rPr lang="en-US" sz="4000" dirty="0" smtClean="0"/>
              <a:t>Zircon geochemistry shows little evidence of magmatic processes required for ore formation (i.e., oxidized, sulfur-rich and water-saturated magmas)</a:t>
            </a:r>
          </a:p>
          <a:p>
            <a:pPr marL="571500" indent="-571500">
              <a:buFont typeface="Arial" panose="020B0604020202020204" pitchFamily="34" charset="0"/>
              <a:buChar char="•"/>
            </a:pPr>
            <a:r>
              <a:rPr lang="en-US" sz="4000" dirty="0" smtClean="0"/>
              <a:t>Anomalously old zircon grains (~64-30 Ma) suggest inheritance from an underlying source, likely </a:t>
            </a:r>
            <a:r>
              <a:rPr lang="en-US" sz="4000" dirty="0" err="1" smtClean="0"/>
              <a:t>turbiditic</a:t>
            </a:r>
            <a:r>
              <a:rPr lang="en-US" sz="4000" dirty="0" smtClean="0"/>
              <a:t> sandstones of the </a:t>
            </a:r>
            <a:r>
              <a:rPr lang="en-US" sz="4000" dirty="0" err="1" smtClean="0"/>
              <a:t>Tyee</a:t>
            </a:r>
            <a:r>
              <a:rPr lang="en-US" sz="4000" dirty="0" smtClean="0"/>
              <a:t> Formation (</a:t>
            </a:r>
            <a:r>
              <a:rPr lang="en-US" sz="4000" dirty="0" err="1" smtClean="0"/>
              <a:t>Dumitru</a:t>
            </a:r>
            <a:r>
              <a:rPr lang="en-US" sz="4000" dirty="0" smtClean="0"/>
              <a:t> et al., 2013)</a:t>
            </a:r>
          </a:p>
          <a:p>
            <a:pPr marL="571500" indent="-571500">
              <a:buFont typeface="Arial" panose="020B0604020202020204" pitchFamily="34" charset="0"/>
              <a:buChar char="•"/>
            </a:pPr>
            <a:r>
              <a:rPr lang="en-US" sz="4000" dirty="0" smtClean="0"/>
              <a:t>Continued data collection necessary: zircon U-</a:t>
            </a:r>
            <a:r>
              <a:rPr lang="en-US" sz="4000" dirty="0" err="1" smtClean="0"/>
              <a:t>Pb</a:t>
            </a:r>
            <a:r>
              <a:rPr lang="en-US" sz="4000" dirty="0" smtClean="0"/>
              <a:t> ages, REE geochemistry, whole rock major and trace element data, and petrographic analysis</a:t>
            </a:r>
          </a:p>
        </p:txBody>
      </p:sp>
      <p:sp>
        <p:nvSpPr>
          <p:cNvPr id="11" name="TextBox 10"/>
          <p:cNvSpPr txBox="1"/>
          <p:nvPr/>
        </p:nvSpPr>
        <p:spPr>
          <a:xfrm>
            <a:off x="30274397" y="28591102"/>
            <a:ext cx="12778890" cy="3791807"/>
          </a:xfrm>
          <a:prstGeom prst="rect">
            <a:avLst/>
          </a:prstGeom>
          <a:noFill/>
          <a:ln w="63500">
            <a:solidFill>
              <a:schemeClr val="accent3">
                <a:lumMod val="50000"/>
              </a:schemeClr>
            </a:solidFill>
          </a:ln>
        </p:spPr>
        <p:txBody>
          <a:bodyPr wrap="square" lIns="128016" tIns="64008" rIns="128016" bIns="64008" rtlCol="0">
            <a:spAutoFit/>
          </a:bodyPr>
          <a:lstStyle/>
          <a:p>
            <a:pPr algn="ctr"/>
            <a:r>
              <a:rPr lang="en-US" sz="6000" u="sng" dirty="0" smtClean="0"/>
              <a:t>Acknowledgments &amp; References</a:t>
            </a:r>
            <a:endParaRPr lang="en-US" sz="4000" u="sng" dirty="0"/>
          </a:p>
          <a:p>
            <a:pPr algn="ctr"/>
            <a:endParaRPr lang="en-US" sz="2000" u="sng" dirty="0" smtClean="0"/>
          </a:p>
          <a:p>
            <a:pPr algn="ctr"/>
            <a:endParaRPr lang="en-US" sz="4000" u="sng" dirty="0"/>
          </a:p>
          <a:p>
            <a:pPr algn="ctr"/>
            <a:endParaRPr lang="en-US" sz="2000" u="sng" dirty="0" smtClean="0"/>
          </a:p>
          <a:p>
            <a:pPr algn="ctr"/>
            <a:endParaRPr lang="en-US" sz="2000" u="sng" dirty="0"/>
          </a:p>
          <a:p>
            <a:pPr algn="ctr"/>
            <a:endParaRPr lang="en-US" sz="2000" u="sng" dirty="0" smtClean="0"/>
          </a:p>
          <a:p>
            <a:pPr algn="ctr"/>
            <a:endParaRPr lang="en-US" sz="1000" u="sng" dirty="0" smtClean="0"/>
          </a:p>
          <a:p>
            <a:pPr algn="ctr"/>
            <a:r>
              <a:rPr lang="en-US" sz="4800" u="sng" dirty="0" smtClean="0"/>
              <a:t> </a:t>
            </a:r>
            <a:endParaRPr lang="en-US" sz="4800" u="sng" dirty="0"/>
          </a:p>
        </p:txBody>
      </p:sp>
      <p:sp>
        <p:nvSpPr>
          <p:cNvPr id="5" name="TextBox 4"/>
          <p:cNvSpPr txBox="1"/>
          <p:nvPr/>
        </p:nvSpPr>
        <p:spPr>
          <a:xfrm>
            <a:off x="730249" y="5477146"/>
            <a:ext cx="12014200" cy="11516999"/>
          </a:xfrm>
          <a:prstGeom prst="rect">
            <a:avLst/>
          </a:prstGeom>
          <a:noFill/>
          <a:ln w="63500">
            <a:solidFill>
              <a:schemeClr val="accent3">
                <a:lumMod val="50000"/>
              </a:schemeClr>
            </a:solidFill>
          </a:ln>
        </p:spPr>
        <p:txBody>
          <a:bodyPr wrap="square" lIns="128016" tIns="64008" rIns="128016" bIns="64008" rtlCol="0">
            <a:spAutoFit/>
          </a:bodyPr>
          <a:lstStyle/>
          <a:p>
            <a:pPr algn="ctr"/>
            <a:r>
              <a:rPr lang="en-US" sz="6000" u="sng" dirty="0" smtClean="0"/>
              <a:t> </a:t>
            </a:r>
          </a:p>
          <a:p>
            <a:pPr marL="285750" indent="-285750">
              <a:buFont typeface="Arial"/>
              <a:buChar char="•"/>
            </a:pPr>
            <a:r>
              <a:rPr lang="en-US" sz="4000" dirty="0" smtClean="0"/>
              <a:t>Western Cascades consist of volcanic rocks (~45 -25 Ma) and plutons (~25-10 Ma) and are </a:t>
            </a:r>
            <a:r>
              <a:rPr lang="en-US" sz="4000" dirty="0"/>
              <a:t>r</a:t>
            </a:r>
            <a:r>
              <a:rPr lang="en-US" sz="4000" dirty="0" smtClean="0"/>
              <a:t>epresentative </a:t>
            </a:r>
            <a:r>
              <a:rPr lang="en-US" sz="4000" dirty="0"/>
              <a:t>of ancestral Cascades </a:t>
            </a:r>
            <a:r>
              <a:rPr lang="en-US" sz="4000" dirty="0" smtClean="0"/>
              <a:t>magmatism</a:t>
            </a:r>
          </a:p>
          <a:p>
            <a:pPr marL="285750" indent="-285750">
              <a:buFont typeface="Arial"/>
              <a:buChar char="•"/>
            </a:pPr>
            <a:r>
              <a:rPr lang="en-US" sz="4000" dirty="0" smtClean="0"/>
              <a:t>Host </a:t>
            </a:r>
            <a:r>
              <a:rPr lang="en-US" sz="4000" dirty="0"/>
              <a:t>a series of small </a:t>
            </a:r>
            <a:r>
              <a:rPr lang="en-US" sz="4000" dirty="0" smtClean="0"/>
              <a:t>plutons </a:t>
            </a:r>
            <a:r>
              <a:rPr lang="en-US" sz="4000" dirty="0"/>
              <a:t>locally associated with porphyry (Cu-Mo) and epithermal (Au) ore </a:t>
            </a:r>
            <a:r>
              <a:rPr lang="en-US" sz="4000" dirty="0" smtClean="0"/>
              <a:t>deposits, most notably the Mt. Margaret deposit near Mount St. Helens </a:t>
            </a:r>
          </a:p>
          <a:p>
            <a:endParaRPr lang="en-US" sz="4000" dirty="0"/>
          </a:p>
          <a:p>
            <a:r>
              <a:rPr lang="en-US" sz="4000" dirty="0" smtClean="0"/>
              <a:t> </a:t>
            </a:r>
            <a:endParaRPr lang="en-US" sz="4000" i="1" dirty="0"/>
          </a:p>
          <a:p>
            <a:pPr marL="47625" lvl="1" indent="-47625"/>
            <a:endParaRPr lang="en-US" sz="4000" i="1" dirty="0" smtClean="0"/>
          </a:p>
          <a:p>
            <a:pPr marL="47625" lvl="1" indent="-47625"/>
            <a:endParaRPr lang="en-US" sz="4000" i="1" dirty="0"/>
          </a:p>
          <a:p>
            <a:pPr marL="47625" lvl="1" indent="-47625"/>
            <a:endParaRPr lang="en-US" sz="4000" i="1" dirty="0" smtClean="0"/>
          </a:p>
          <a:p>
            <a:pPr marL="47625" lvl="1" indent="-47625"/>
            <a:endParaRPr lang="en-US" sz="4000" i="1" dirty="0"/>
          </a:p>
          <a:p>
            <a:pPr marL="47625" lvl="1" indent="-47625"/>
            <a:endParaRPr lang="en-US" sz="4000" i="1" dirty="0" smtClean="0"/>
          </a:p>
          <a:p>
            <a:pPr marL="47625" lvl="1" indent="-47625"/>
            <a:endParaRPr lang="en-US" sz="4000" i="1" dirty="0"/>
          </a:p>
          <a:p>
            <a:pPr marL="47625" lvl="1" indent="-47625"/>
            <a:endParaRPr lang="en-US" sz="4000" i="1" dirty="0" smtClean="0"/>
          </a:p>
          <a:p>
            <a:pPr marL="47625" lvl="1" indent="-47625"/>
            <a:endParaRPr lang="en-US" sz="4000" i="1" dirty="0"/>
          </a:p>
        </p:txBody>
      </p:sp>
      <p:sp>
        <p:nvSpPr>
          <p:cNvPr id="22" name="TextBox 21"/>
          <p:cNvSpPr txBox="1"/>
          <p:nvPr/>
        </p:nvSpPr>
        <p:spPr>
          <a:xfrm>
            <a:off x="13267091" y="21348918"/>
            <a:ext cx="8983309" cy="1815882"/>
          </a:xfrm>
          <a:prstGeom prst="rect">
            <a:avLst/>
          </a:prstGeom>
          <a:solidFill>
            <a:schemeClr val="bg1"/>
          </a:solidFill>
        </p:spPr>
        <p:txBody>
          <a:bodyPr wrap="square" rtlCol="0">
            <a:spAutoFit/>
          </a:bodyPr>
          <a:lstStyle/>
          <a:p>
            <a:r>
              <a:rPr lang="en-US" sz="2800" b="1" i="1" dirty="0" smtClean="0"/>
              <a:t>FIGURE 1. </a:t>
            </a:r>
            <a:r>
              <a:rPr lang="en-US" sz="2800" i="1" dirty="0" smtClean="0"/>
              <a:t>Map of western Cascades region adapted from du Bray &amp; John 2011, showing sample locations and crustal segmentation as described by Schmidt et al. 2008 &amp; 2011. Active Cascade Arc denoted by black triangles.</a:t>
            </a:r>
            <a:endParaRPr lang="en-US" sz="2800" i="1" dirty="0"/>
          </a:p>
        </p:txBody>
      </p:sp>
      <p:sp>
        <p:nvSpPr>
          <p:cNvPr id="35" name="TextBox 34"/>
          <p:cNvSpPr txBox="1"/>
          <p:nvPr/>
        </p:nvSpPr>
        <p:spPr>
          <a:xfrm>
            <a:off x="5867400" y="11006931"/>
            <a:ext cx="6553200" cy="5570756"/>
          </a:xfrm>
          <a:prstGeom prst="rect">
            <a:avLst/>
          </a:prstGeom>
          <a:noFill/>
        </p:spPr>
        <p:txBody>
          <a:bodyPr wrap="square" rtlCol="0">
            <a:spAutoFit/>
          </a:bodyPr>
          <a:lstStyle/>
          <a:p>
            <a:pPr marL="47625" lvl="1" indent="-47625"/>
            <a:r>
              <a:rPr lang="en-US" sz="4000" b="1" u="sng" dirty="0" smtClean="0"/>
              <a:t>Research </a:t>
            </a:r>
            <a:r>
              <a:rPr lang="en-US" sz="4000" b="1" u="sng" dirty="0"/>
              <a:t>Question:</a:t>
            </a:r>
            <a:r>
              <a:rPr lang="en-US" sz="4000" b="1" dirty="0"/>
              <a:t>  </a:t>
            </a:r>
            <a:r>
              <a:rPr lang="en-US" sz="4000" b="1" i="1" dirty="0" smtClean="0"/>
              <a:t>Is </a:t>
            </a:r>
            <a:r>
              <a:rPr lang="en-US" sz="4000" b="1" i="1" dirty="0"/>
              <a:t>there geochemical evidence to suggest magmatic processes necessary for ore formation</a:t>
            </a:r>
            <a:r>
              <a:rPr lang="en-US" sz="4000" b="1" i="1" dirty="0" smtClean="0"/>
              <a:t>? Were the western Cascade magmas sulfur-rich and/or oxidized? </a:t>
            </a:r>
          </a:p>
          <a:p>
            <a:pPr marL="47625" lvl="1" indent="-47625"/>
            <a:endParaRPr lang="en-US" sz="2000" b="1" i="1" dirty="0" smtClean="0"/>
          </a:p>
          <a:p>
            <a:pPr marL="47625" lvl="1" indent="-47625"/>
            <a:r>
              <a:rPr lang="en-US" sz="2800" i="1" dirty="0" smtClean="0"/>
              <a:t>Photo from fieldwork in the North Santiam district, July 2014</a:t>
            </a:r>
            <a:endParaRPr lang="en-US" sz="2800" i="1" dirty="0"/>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585" y="11006931"/>
            <a:ext cx="4201886" cy="5602515"/>
          </a:xfrm>
          <a:prstGeom prst="rect">
            <a:avLst/>
          </a:prstGeom>
          <a:solidFill>
            <a:schemeClr val="accent2"/>
          </a:solidFill>
          <a:ln>
            <a:solidFill>
              <a:schemeClr val="tx1"/>
            </a:solidFill>
          </a:ln>
        </p:spPr>
      </p:pic>
      <p:sp>
        <p:nvSpPr>
          <p:cNvPr id="38" name="TextBox 37"/>
          <p:cNvSpPr txBox="1"/>
          <p:nvPr/>
        </p:nvSpPr>
        <p:spPr>
          <a:xfrm>
            <a:off x="35532798" y="15842681"/>
            <a:ext cx="7483190" cy="5262979"/>
          </a:xfrm>
          <a:prstGeom prst="rect">
            <a:avLst/>
          </a:prstGeom>
          <a:solidFill>
            <a:schemeClr val="bg1"/>
          </a:solidFill>
        </p:spPr>
        <p:txBody>
          <a:bodyPr wrap="square" rtlCol="0">
            <a:spAutoFit/>
          </a:bodyPr>
          <a:lstStyle/>
          <a:p>
            <a:r>
              <a:rPr lang="en-US" sz="2800" b="1" i="1" dirty="0" smtClean="0"/>
              <a:t>FIGURE 4. A) </a:t>
            </a:r>
            <a:r>
              <a:rPr lang="en-US" sz="2800" i="1" dirty="0" smtClean="0"/>
              <a:t>Histogram of individual zircon spot analyses from 11 Miocene intrusions. Plutons contain zircons that are dated at both the ages of intrusion (the main population) and anomalous older ages, suggesting inheritance from one of several underlying crustal sources. Potential contaminants include both basement rocks (i.e., Challis, </a:t>
            </a:r>
            <a:r>
              <a:rPr lang="en-US" sz="2800" i="1" dirty="0" err="1" smtClean="0"/>
              <a:t>Clarno</a:t>
            </a:r>
            <a:r>
              <a:rPr lang="en-US" sz="2800" i="1" dirty="0" smtClean="0"/>
              <a:t>, ID Batholith, </a:t>
            </a:r>
            <a:r>
              <a:rPr lang="en-US" sz="2800" i="1" dirty="0" err="1" smtClean="0"/>
              <a:t>Siletzia</a:t>
            </a:r>
            <a:r>
              <a:rPr lang="en-US" sz="2800" i="1" dirty="0" smtClean="0"/>
              <a:t>) and detrital sources (</a:t>
            </a:r>
            <a:r>
              <a:rPr lang="en-US" sz="2800" i="1" dirty="0" err="1" smtClean="0"/>
              <a:t>Tyee</a:t>
            </a:r>
            <a:r>
              <a:rPr lang="en-US" sz="2800" i="1" dirty="0" smtClean="0"/>
              <a:t> </a:t>
            </a:r>
            <a:r>
              <a:rPr lang="en-US" sz="2800" i="1" dirty="0" err="1" smtClean="0"/>
              <a:t>Fm</a:t>
            </a:r>
            <a:r>
              <a:rPr lang="en-US" sz="2800" i="1" dirty="0" smtClean="0"/>
              <a:t>).  </a:t>
            </a:r>
            <a:r>
              <a:rPr lang="en-US" sz="2800" b="1" i="1" dirty="0" smtClean="0"/>
              <a:t>B) </a:t>
            </a:r>
            <a:r>
              <a:rPr lang="en-US" sz="2800" i="1" dirty="0" err="1" smtClean="0"/>
              <a:t>Cathodoluminescence</a:t>
            </a:r>
            <a:r>
              <a:rPr lang="en-US" sz="2800" i="1" dirty="0" smtClean="0"/>
              <a:t> image of 3 zircons from White River have both intrusion ages and an inherited age, likely from early W Cascades </a:t>
            </a:r>
            <a:r>
              <a:rPr lang="en-US" sz="2800" i="1" dirty="0" err="1" smtClean="0"/>
              <a:t>volcanics</a:t>
            </a:r>
            <a:r>
              <a:rPr lang="en-US" sz="2800" i="1" dirty="0" smtClean="0"/>
              <a:t>.</a:t>
            </a:r>
            <a:endParaRPr lang="en-US" sz="2800" i="1" dirty="0"/>
          </a:p>
        </p:txBody>
      </p:sp>
      <p:sp>
        <p:nvSpPr>
          <p:cNvPr id="40" name="TextBox 39"/>
          <p:cNvSpPr txBox="1"/>
          <p:nvPr/>
        </p:nvSpPr>
        <p:spPr>
          <a:xfrm>
            <a:off x="41238861" y="6858000"/>
            <a:ext cx="803018" cy="830997"/>
          </a:xfrm>
          <a:prstGeom prst="rect">
            <a:avLst/>
          </a:prstGeom>
          <a:noFill/>
          <a:ln>
            <a:solidFill>
              <a:schemeClr val="tx1"/>
            </a:solidFill>
          </a:ln>
        </p:spPr>
        <p:txBody>
          <a:bodyPr wrap="square" rtlCol="0">
            <a:spAutoFit/>
          </a:bodyPr>
          <a:lstStyle/>
          <a:p>
            <a:r>
              <a:rPr lang="en-US" sz="4800" dirty="0" smtClean="0"/>
              <a:t> A</a:t>
            </a:r>
            <a:endParaRPr lang="en-US" sz="4800" dirty="0"/>
          </a:p>
        </p:txBody>
      </p:sp>
      <p:sp>
        <p:nvSpPr>
          <p:cNvPr id="43" name="TextBox 42"/>
          <p:cNvSpPr txBox="1"/>
          <p:nvPr/>
        </p:nvSpPr>
        <p:spPr>
          <a:xfrm>
            <a:off x="30364611" y="29651741"/>
            <a:ext cx="12651377" cy="954107"/>
          </a:xfrm>
          <a:prstGeom prst="rect">
            <a:avLst/>
          </a:prstGeom>
          <a:solidFill>
            <a:schemeClr val="bg1"/>
          </a:solidFill>
        </p:spPr>
        <p:txBody>
          <a:bodyPr wrap="square" rtlCol="0">
            <a:spAutoFit/>
          </a:bodyPr>
          <a:lstStyle/>
          <a:p>
            <a:r>
              <a:rPr lang="en-US" sz="2800" dirty="0" smtClean="0"/>
              <a:t>NSF </a:t>
            </a:r>
            <a:r>
              <a:rPr lang="en-US" sz="2800" dirty="0"/>
              <a:t>Grant S1419B, GSA Graduate </a:t>
            </a:r>
            <a:r>
              <a:rPr lang="en-US" sz="2800" dirty="0" smtClean="0"/>
              <a:t>Student Research </a:t>
            </a:r>
            <a:r>
              <a:rPr lang="en-US" sz="2800" dirty="0"/>
              <a:t>Grant, and the VIPER </a:t>
            </a:r>
            <a:r>
              <a:rPr lang="en-US" sz="2800" dirty="0" smtClean="0"/>
              <a:t>group at </a:t>
            </a:r>
            <a:r>
              <a:rPr lang="en-US" sz="2800" dirty="0"/>
              <a:t>OSU. Special thanks to Jennifer </a:t>
            </a:r>
            <a:r>
              <a:rPr lang="en-US" sz="2800" dirty="0" err="1" smtClean="0"/>
              <a:t>DiGiulio</a:t>
            </a:r>
            <a:r>
              <a:rPr lang="en-US" sz="2800" dirty="0" smtClean="0"/>
              <a:t> and Nansen </a:t>
            </a:r>
            <a:r>
              <a:rPr lang="en-US" sz="2800" dirty="0"/>
              <a:t>Olson </a:t>
            </a:r>
            <a:r>
              <a:rPr lang="en-US" sz="2800" dirty="0" smtClean="0"/>
              <a:t>III.</a:t>
            </a:r>
          </a:p>
        </p:txBody>
      </p:sp>
      <p:sp>
        <p:nvSpPr>
          <p:cNvPr id="45" name="Rectangle 44"/>
          <p:cNvSpPr/>
          <p:nvPr/>
        </p:nvSpPr>
        <p:spPr>
          <a:xfrm>
            <a:off x="30656216" y="5557775"/>
            <a:ext cx="12115800" cy="1015663"/>
          </a:xfrm>
          <a:prstGeom prst="rect">
            <a:avLst/>
          </a:prstGeom>
        </p:spPr>
        <p:txBody>
          <a:bodyPr wrap="square">
            <a:spAutoFit/>
          </a:bodyPr>
          <a:lstStyle/>
          <a:p>
            <a:pPr algn="ctr"/>
            <a:r>
              <a:rPr lang="en-US" sz="6000" u="sng" dirty="0" smtClean="0"/>
              <a:t>Ages of Zircons from Miocene Plutons</a:t>
            </a:r>
            <a:endParaRPr lang="en-US" sz="6000" u="sng" dirty="0"/>
          </a:p>
        </p:txBody>
      </p:sp>
      <p:sp>
        <p:nvSpPr>
          <p:cNvPr id="46" name="Rectangle 45"/>
          <p:cNvSpPr/>
          <p:nvPr/>
        </p:nvSpPr>
        <p:spPr>
          <a:xfrm>
            <a:off x="3717185" y="5557775"/>
            <a:ext cx="6350872" cy="1015663"/>
          </a:xfrm>
          <a:prstGeom prst="rect">
            <a:avLst/>
          </a:prstGeom>
        </p:spPr>
        <p:txBody>
          <a:bodyPr wrap="square">
            <a:spAutoFit/>
          </a:bodyPr>
          <a:lstStyle/>
          <a:p>
            <a:pPr algn="ctr"/>
            <a:r>
              <a:rPr lang="en-US" sz="6000" u="sng" dirty="0" smtClean="0"/>
              <a:t>Geologic Setting</a:t>
            </a:r>
            <a:endParaRPr lang="en-US" sz="6000" u="sng" dirty="0"/>
          </a:p>
        </p:txBody>
      </p:sp>
      <p:sp>
        <p:nvSpPr>
          <p:cNvPr id="47" name="Rectangle 46"/>
          <p:cNvSpPr/>
          <p:nvPr/>
        </p:nvSpPr>
        <p:spPr>
          <a:xfrm>
            <a:off x="30372706" y="5486400"/>
            <a:ext cx="12705693" cy="15585120"/>
          </a:xfrm>
          <a:prstGeom prst="rect">
            <a:avLst/>
          </a:prstGeom>
          <a:noFill/>
          <a:ln w="635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724163"/>
            <a:ext cx="2610517" cy="2847837"/>
          </a:xfrm>
          <a:prstGeom prst="diamond">
            <a:avLst/>
          </a:prstGeom>
        </p:spPr>
      </p:pic>
      <p:sp>
        <p:nvSpPr>
          <p:cNvPr id="44" name="Rectangle 43"/>
          <p:cNvSpPr/>
          <p:nvPr/>
        </p:nvSpPr>
        <p:spPr>
          <a:xfrm>
            <a:off x="37059810" y="2013205"/>
            <a:ext cx="5538882" cy="2133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88492" y="2306941"/>
            <a:ext cx="5243859" cy="1593887"/>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800" y="2175883"/>
            <a:ext cx="1736068" cy="1944396"/>
          </a:xfrm>
          <a:prstGeom prst="rect">
            <a:avLst/>
          </a:prstGeom>
          <a:ln>
            <a:solidFill>
              <a:schemeClr val="tx1"/>
            </a:solidFill>
          </a:ln>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32629" y="2043178"/>
            <a:ext cx="2109220" cy="2121412"/>
          </a:xfrm>
          <a:prstGeom prst="rect">
            <a:avLst/>
          </a:prstGeom>
        </p:spPr>
      </p:pic>
      <p:cxnSp>
        <p:nvCxnSpPr>
          <p:cNvPr id="48" name="Straight Connector 47"/>
          <p:cNvCxnSpPr/>
          <p:nvPr/>
        </p:nvCxnSpPr>
        <p:spPr>
          <a:xfrm>
            <a:off x="714367" y="4876800"/>
            <a:ext cx="42364033" cy="0"/>
          </a:xfrm>
          <a:prstGeom prst="line">
            <a:avLst/>
          </a:prstGeom>
          <a:ln w="254000">
            <a:solidFill>
              <a:srgbClr val="00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267091" y="5486400"/>
            <a:ext cx="8890525" cy="17642556"/>
          </a:xfrm>
          <a:prstGeom prst="rect">
            <a:avLst/>
          </a:prstGeom>
          <a:noFill/>
          <a:ln w="635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122558" y="24231600"/>
            <a:ext cx="7375242" cy="7605651"/>
          </a:xfrm>
          <a:prstGeom prst="rect">
            <a:avLst/>
          </a:prstGeom>
          <a:ln>
            <a:solidFill>
              <a:schemeClr val="tx1"/>
            </a:solidFill>
          </a:ln>
        </p:spPr>
      </p:pic>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r="19314"/>
          <a:stretch/>
        </p:blipFill>
        <p:spPr>
          <a:xfrm>
            <a:off x="21067459" y="24225167"/>
            <a:ext cx="8345741" cy="7626433"/>
          </a:xfrm>
          <a:prstGeom prst="rect">
            <a:avLst/>
          </a:prstGeom>
          <a:ln>
            <a:solidFill>
              <a:schemeClr val="tx1"/>
            </a:solidFill>
          </a:ln>
        </p:spPr>
      </p:pic>
      <p:sp>
        <p:nvSpPr>
          <p:cNvPr id="28" name="TextBox 27"/>
          <p:cNvSpPr txBox="1"/>
          <p:nvPr/>
        </p:nvSpPr>
        <p:spPr>
          <a:xfrm>
            <a:off x="890186" y="29933628"/>
            <a:ext cx="11873311" cy="2246769"/>
          </a:xfrm>
          <a:prstGeom prst="rect">
            <a:avLst/>
          </a:prstGeom>
          <a:solidFill>
            <a:schemeClr val="bg1"/>
          </a:solidFill>
        </p:spPr>
        <p:txBody>
          <a:bodyPr wrap="square" rtlCol="0">
            <a:spAutoFit/>
          </a:bodyPr>
          <a:lstStyle/>
          <a:p>
            <a:r>
              <a:rPr lang="en-US" sz="2800" b="1" i="1" dirty="0" smtClean="0"/>
              <a:t>FIGURE 3. </a:t>
            </a:r>
            <a:r>
              <a:rPr lang="en-US" sz="2800" i="1" dirty="0" smtClean="0"/>
              <a:t>Hafnium vs. </a:t>
            </a:r>
            <a:r>
              <a:rPr lang="en-US" sz="2800" i="1" dirty="0" err="1" smtClean="0"/>
              <a:t>Eu</a:t>
            </a:r>
            <a:r>
              <a:rPr lang="en-US" sz="2800" i="1" baseline="-25000" dirty="0" err="1" smtClean="0"/>
              <a:t>N</a:t>
            </a:r>
            <a:r>
              <a:rPr lang="en-US" sz="2800" i="1" dirty="0" smtClean="0"/>
              <a:t>/</a:t>
            </a:r>
            <a:r>
              <a:rPr lang="en-US" sz="2800" i="1" dirty="0" err="1" smtClean="0"/>
              <a:t>Eu</a:t>
            </a:r>
            <a:r>
              <a:rPr lang="en-US" sz="2800" i="1" baseline="-25000" dirty="0" err="1" smtClean="0"/>
              <a:t>N</a:t>
            </a:r>
            <a:r>
              <a:rPr lang="en-US" sz="2800" i="1" dirty="0" smtClean="0"/>
              <a:t>* </a:t>
            </a:r>
            <a:r>
              <a:rPr lang="en-US" sz="2800" b="1" i="1" dirty="0" smtClean="0"/>
              <a:t>(A) </a:t>
            </a:r>
            <a:r>
              <a:rPr lang="en-US" sz="2800" i="1" dirty="0" smtClean="0"/>
              <a:t>and Hafnium vs. Ce/</a:t>
            </a:r>
            <a:r>
              <a:rPr lang="en-US" sz="2800" i="1" dirty="0" err="1" smtClean="0"/>
              <a:t>Nd</a:t>
            </a:r>
            <a:r>
              <a:rPr lang="en-US" sz="2800" i="1" dirty="0" smtClean="0"/>
              <a:t> </a:t>
            </a:r>
            <a:r>
              <a:rPr lang="en-US" sz="2800" b="1" i="1" dirty="0" smtClean="0"/>
              <a:t>(B) </a:t>
            </a:r>
            <a:r>
              <a:rPr lang="en-US" sz="2800" i="1" dirty="0" smtClean="0"/>
              <a:t>in zircon grains from plutons of the Western Cascades (Fig. 1), used as tracers of the oxidation state of a magma. Show limited evidence that these magmas have undergone extensive SO</a:t>
            </a:r>
            <a:r>
              <a:rPr lang="en-US" sz="2800" i="1" baseline="-25000" dirty="0" smtClean="0"/>
              <a:t>2</a:t>
            </a:r>
            <a:r>
              <a:rPr lang="en-US" sz="2800" i="1" dirty="0" smtClean="0"/>
              <a:t> loss and differ significantly from other porphyry Cu mineralizing plutons.</a:t>
            </a:r>
          </a:p>
        </p:txBody>
      </p:sp>
      <p:sp>
        <p:nvSpPr>
          <p:cNvPr id="27" name="TextBox 26"/>
          <p:cNvSpPr txBox="1"/>
          <p:nvPr/>
        </p:nvSpPr>
        <p:spPr>
          <a:xfrm>
            <a:off x="19326225" y="24339276"/>
            <a:ext cx="803018" cy="830997"/>
          </a:xfrm>
          <a:prstGeom prst="rect">
            <a:avLst/>
          </a:prstGeom>
          <a:noFill/>
        </p:spPr>
        <p:txBody>
          <a:bodyPr wrap="square" rtlCol="0">
            <a:spAutoFit/>
          </a:bodyPr>
          <a:lstStyle/>
          <a:p>
            <a:r>
              <a:rPr lang="en-US" sz="4800" dirty="0" smtClean="0"/>
              <a:t> A</a:t>
            </a:r>
            <a:endParaRPr lang="en-US" sz="4800" dirty="0"/>
          </a:p>
        </p:txBody>
      </p:sp>
      <p:sp>
        <p:nvSpPr>
          <p:cNvPr id="30" name="TextBox 29"/>
          <p:cNvSpPr txBox="1"/>
          <p:nvPr/>
        </p:nvSpPr>
        <p:spPr>
          <a:xfrm>
            <a:off x="28152982" y="24339276"/>
            <a:ext cx="803018" cy="830997"/>
          </a:xfrm>
          <a:prstGeom prst="rect">
            <a:avLst/>
          </a:prstGeom>
          <a:noFill/>
        </p:spPr>
        <p:txBody>
          <a:bodyPr wrap="square" rtlCol="0">
            <a:spAutoFit/>
          </a:bodyPr>
          <a:lstStyle/>
          <a:p>
            <a:r>
              <a:rPr lang="en-US" sz="4800" dirty="0" smtClean="0"/>
              <a:t> B</a:t>
            </a:r>
            <a:endParaRPr lang="en-US" sz="4800" dirty="0"/>
          </a:p>
        </p:txBody>
      </p:sp>
      <p:cxnSp>
        <p:nvCxnSpPr>
          <p:cNvPr id="23" name="Straight Connector 22"/>
          <p:cNvCxnSpPr/>
          <p:nvPr/>
        </p:nvCxnSpPr>
        <p:spPr>
          <a:xfrm>
            <a:off x="21894800" y="29413200"/>
            <a:ext cx="7061200"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87399" y="5577438"/>
            <a:ext cx="8001925" cy="15834761"/>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001304" y="6304724"/>
            <a:ext cx="6488096" cy="14085997"/>
          </a:xfrm>
          <a:prstGeom prst="rect">
            <a:avLst/>
          </a:prstGeom>
        </p:spPr>
      </p:pic>
      <p:sp>
        <p:nvSpPr>
          <p:cNvPr id="18" name="Rectangle 17"/>
          <p:cNvSpPr/>
          <p:nvPr/>
        </p:nvSpPr>
        <p:spPr>
          <a:xfrm>
            <a:off x="22707600" y="5557775"/>
            <a:ext cx="7010400" cy="1938992"/>
          </a:xfrm>
          <a:prstGeom prst="rect">
            <a:avLst/>
          </a:prstGeom>
        </p:spPr>
        <p:txBody>
          <a:bodyPr wrap="square">
            <a:spAutoFit/>
          </a:bodyPr>
          <a:lstStyle/>
          <a:p>
            <a:pPr algn="ctr"/>
            <a:r>
              <a:rPr lang="en-US" sz="6000" u="sng" dirty="0" smtClean="0"/>
              <a:t>Plutonic Zircon U-</a:t>
            </a:r>
            <a:r>
              <a:rPr lang="en-US" sz="6000" u="sng" dirty="0" err="1" smtClean="0"/>
              <a:t>Pb</a:t>
            </a:r>
            <a:r>
              <a:rPr lang="en-US" sz="6000" u="sng" dirty="0"/>
              <a:t> </a:t>
            </a:r>
            <a:r>
              <a:rPr lang="en-US" sz="6000" u="sng" dirty="0" smtClean="0"/>
              <a:t>Ages Along Arc</a:t>
            </a:r>
            <a:endParaRPr lang="en-US" sz="6000" u="sng" dirty="0"/>
          </a:p>
        </p:txBody>
      </p:sp>
      <p:sp>
        <p:nvSpPr>
          <p:cNvPr id="55" name="Rectangle 54"/>
          <p:cNvSpPr/>
          <p:nvPr/>
        </p:nvSpPr>
        <p:spPr>
          <a:xfrm>
            <a:off x="931770" y="17528828"/>
            <a:ext cx="11611158" cy="1938992"/>
          </a:xfrm>
          <a:prstGeom prst="rect">
            <a:avLst/>
          </a:prstGeom>
        </p:spPr>
        <p:txBody>
          <a:bodyPr wrap="square">
            <a:spAutoFit/>
          </a:bodyPr>
          <a:lstStyle/>
          <a:p>
            <a:pPr algn="ctr"/>
            <a:r>
              <a:rPr lang="en-US" sz="6000" u="sng" dirty="0" smtClean="0"/>
              <a:t>Zircons as Tracers of Oxidation and Sulfur Degassing</a:t>
            </a:r>
            <a:endParaRPr lang="en-US" sz="6000" u="sng" dirty="0"/>
          </a:p>
        </p:txBody>
      </p: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35418" y="16118328"/>
            <a:ext cx="4898704" cy="4573122"/>
          </a:xfrm>
          <a:prstGeom prst="rect">
            <a:avLst/>
          </a:prstGeom>
        </p:spPr>
      </p:pic>
      <p:sp>
        <p:nvSpPr>
          <p:cNvPr id="41" name="TextBox 40"/>
          <p:cNvSpPr txBox="1"/>
          <p:nvPr/>
        </p:nvSpPr>
        <p:spPr>
          <a:xfrm>
            <a:off x="30784800" y="16535400"/>
            <a:ext cx="803018" cy="830997"/>
          </a:xfrm>
          <a:prstGeom prst="rect">
            <a:avLst/>
          </a:prstGeom>
          <a:solidFill>
            <a:schemeClr val="bg1"/>
          </a:solidFill>
        </p:spPr>
        <p:txBody>
          <a:bodyPr wrap="square" rtlCol="0">
            <a:spAutoFit/>
          </a:bodyPr>
          <a:lstStyle/>
          <a:p>
            <a:r>
              <a:rPr lang="en-US" sz="4800" dirty="0" smtClean="0"/>
              <a:t> B</a:t>
            </a:r>
            <a:endParaRPr lang="en-US" sz="4800" dirty="0"/>
          </a:p>
        </p:txBody>
      </p:sp>
      <p:sp>
        <p:nvSpPr>
          <p:cNvPr id="17" name="Rectangle 16"/>
          <p:cNvSpPr/>
          <p:nvPr/>
        </p:nvSpPr>
        <p:spPr>
          <a:xfrm>
            <a:off x="12573000" y="23756112"/>
            <a:ext cx="304801" cy="860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30327600" y="30569118"/>
            <a:ext cx="6291136" cy="1569660"/>
          </a:xfrm>
          <a:prstGeom prst="rect">
            <a:avLst/>
          </a:prstGeom>
          <a:solidFill>
            <a:schemeClr val="bg1"/>
          </a:solidFill>
        </p:spPr>
        <p:txBody>
          <a:bodyPr wrap="square" rtlCol="0">
            <a:spAutoFit/>
          </a:bodyPr>
          <a:lstStyle/>
          <a:p>
            <a:r>
              <a:rPr lang="en-US" sz="1600" dirty="0" err="1" smtClean="0"/>
              <a:t>Dilles</a:t>
            </a:r>
            <a:r>
              <a:rPr lang="en-US" sz="1600" dirty="0"/>
              <a:t>, J., Kent, A., Wooden, J., </a:t>
            </a:r>
            <a:r>
              <a:rPr lang="en-US" sz="1600" dirty="0" err="1"/>
              <a:t>Tosdal</a:t>
            </a:r>
            <a:r>
              <a:rPr lang="en-US" sz="1600" dirty="0"/>
              <a:t>, R., </a:t>
            </a:r>
            <a:r>
              <a:rPr lang="en-US" sz="1600" dirty="0" err="1"/>
              <a:t>Koleszar</a:t>
            </a:r>
            <a:r>
              <a:rPr lang="en-US" sz="1600" dirty="0"/>
              <a:t>, A., Lee, R., Farmer, L.,</a:t>
            </a:r>
            <a:r>
              <a:rPr lang="en-US" sz="1600" i="1" dirty="0"/>
              <a:t> in press</a:t>
            </a:r>
            <a:r>
              <a:rPr lang="en-US" sz="1600" dirty="0"/>
              <a:t>, Zircon compositional evidence for sulfur-degassing from ore-forming arc magmas: Economic Geology</a:t>
            </a:r>
            <a:r>
              <a:rPr lang="en-US" sz="1600" dirty="0" smtClean="0"/>
              <a:t>.</a:t>
            </a:r>
          </a:p>
          <a:p>
            <a:r>
              <a:rPr lang="en-US" sz="1600" dirty="0"/>
              <a:t>Du Bray, E., and John, D., 2011, Petrologic, tectonic, and </a:t>
            </a:r>
            <a:r>
              <a:rPr lang="en-US" sz="1600" dirty="0" err="1"/>
              <a:t>metallogenic</a:t>
            </a:r>
            <a:r>
              <a:rPr lang="en-US" sz="1600" dirty="0"/>
              <a:t> evolution of the Ancestral Cascades magmatic arc, Washington, Oregon, and northern California: Geosphere, v. 7 p. 1102-1133</a:t>
            </a:r>
            <a:r>
              <a:rPr lang="en-US" sz="1600" dirty="0" smtClean="0"/>
              <a:t>.</a:t>
            </a:r>
            <a:endParaRPr lang="en-US" sz="1600" dirty="0"/>
          </a:p>
        </p:txBody>
      </p:sp>
      <p:cxnSp>
        <p:nvCxnSpPr>
          <p:cNvPr id="13" name="Straight Connector 12"/>
          <p:cNvCxnSpPr/>
          <p:nvPr/>
        </p:nvCxnSpPr>
        <p:spPr>
          <a:xfrm flipH="1">
            <a:off x="36653942" y="30658051"/>
            <a:ext cx="9900" cy="1574549"/>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707600" y="20410944"/>
            <a:ext cx="7078307" cy="2677656"/>
          </a:xfrm>
          <a:prstGeom prst="rect">
            <a:avLst/>
          </a:prstGeom>
          <a:noFill/>
        </p:spPr>
        <p:txBody>
          <a:bodyPr wrap="square" rtlCol="0">
            <a:spAutoFit/>
          </a:bodyPr>
          <a:lstStyle/>
          <a:p>
            <a:r>
              <a:rPr lang="en-US" sz="2800" b="1" i="1" dirty="0" smtClean="0"/>
              <a:t>FIGURE 2. </a:t>
            </a:r>
            <a:r>
              <a:rPr lang="en-US" sz="2800" i="1" dirty="0" smtClean="0"/>
              <a:t>Zircon U-</a:t>
            </a:r>
            <a:r>
              <a:rPr lang="en-US" sz="2800" i="1" dirty="0" err="1" smtClean="0"/>
              <a:t>Pb</a:t>
            </a:r>
            <a:r>
              <a:rPr lang="en-US" sz="2800" i="1" dirty="0" smtClean="0"/>
              <a:t> ages (23.5-12 Ma) correlated with latitude, from spot analyses by LA-ICP-MS at OSU and SHRIMP-RG at Stanford University (denoted by *). SLP samples collected by A. </a:t>
            </a:r>
            <a:r>
              <a:rPr lang="en-US" sz="2800" i="1" dirty="0" err="1" smtClean="0"/>
              <a:t>Iveson</a:t>
            </a:r>
            <a:r>
              <a:rPr lang="en-US" sz="2800" i="1" dirty="0" smtClean="0"/>
              <a:t>. Grey samples collected by D. John &amp; analyzed by R. Fleck by SHRIMP-RG. </a:t>
            </a:r>
            <a:endParaRPr lang="en-US" sz="2800" i="1" dirty="0"/>
          </a:p>
        </p:txBody>
      </p:sp>
      <p:sp>
        <p:nvSpPr>
          <p:cNvPr id="19" name="Rectangle 18"/>
          <p:cNvSpPr/>
          <p:nvPr/>
        </p:nvSpPr>
        <p:spPr>
          <a:xfrm>
            <a:off x="22699307" y="5486400"/>
            <a:ext cx="7086600" cy="17627483"/>
          </a:xfrm>
          <a:prstGeom prst="rect">
            <a:avLst/>
          </a:prstGeom>
          <a:noFill/>
          <a:ln w="635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789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961</Words>
  <Application>Microsoft Macintosh PowerPoint</Application>
  <PresentationFormat>Custom</PresentationFormat>
  <Paragraphs>62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DiGiulio, Jennifer</dc:creator>
  <cp:lastModifiedBy>Nora Utevsky</cp:lastModifiedBy>
  <cp:revision>93</cp:revision>
  <cp:lastPrinted>2014-10-16T20:58:06Z</cp:lastPrinted>
  <dcterms:created xsi:type="dcterms:W3CDTF">2014-10-12T16:06:37Z</dcterms:created>
  <dcterms:modified xsi:type="dcterms:W3CDTF">2014-10-27T20:16:44Z</dcterms:modified>
</cp:coreProperties>
</file>