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59" r:id="rId6"/>
    <p:sldId id="266" r:id="rId7"/>
    <p:sldId id="261" r:id="rId8"/>
    <p:sldId id="262" r:id="rId9"/>
    <p:sldId id="263" r:id="rId10"/>
    <p:sldId id="264" r:id="rId11"/>
    <p:sldId id="268" r:id="rId12"/>
    <p:sldId id="269" r:id="rId13"/>
    <p:sldId id="272" r:id="rId14"/>
    <p:sldId id="273" r:id="rId15"/>
    <p:sldId id="274" r:id="rId16"/>
    <p:sldId id="265" r:id="rId17"/>
    <p:sldId id="270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860937641415515E-2"/>
          <c:y val="0.11400734836547038"/>
          <c:w val="0.91758733822065341"/>
          <c:h val="0.53390522790972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Sheet1!$A$2:$A$7</c:f>
              <c:strCache>
                <c:ptCount val="6"/>
                <c:pt idx="0">
                  <c:v>Lehman Fm.</c:v>
                </c:pt>
                <c:pt idx="1">
                  <c:v>Kanosh Sh.</c:v>
                </c:pt>
                <c:pt idx="2">
                  <c:v>Juab Ls.</c:v>
                </c:pt>
                <c:pt idx="3">
                  <c:v>Fillmore Ls. </c:v>
                </c:pt>
                <c:pt idx="4">
                  <c:v>House Ls. </c:v>
                </c:pt>
                <c:pt idx="5">
                  <c:v>Pogonip Undifferentiated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102</c:v>
                </c:pt>
                <c:pt idx="1">
                  <c:v>30</c:v>
                </c:pt>
                <c:pt idx="2">
                  <c:v>38</c:v>
                </c:pt>
                <c:pt idx="3">
                  <c:v>14</c:v>
                </c:pt>
                <c:pt idx="4">
                  <c:v>18</c:v>
                </c:pt>
                <c:pt idx="5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268048"/>
        <c:axId val="125720704"/>
      </c:barChart>
      <c:catAx>
        <c:axId val="124268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5720704"/>
        <c:crosses val="autoZero"/>
        <c:auto val="1"/>
        <c:lblAlgn val="ctr"/>
        <c:lblOffset val="100"/>
        <c:noMultiLvlLbl val="0"/>
      </c:catAx>
      <c:valAx>
        <c:axId val="125720704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24268048"/>
        <c:crosses val="autoZero"/>
        <c:crossBetween val="between"/>
      </c:valAx>
      <c:spPr>
        <a:ln>
          <a:solidFill>
            <a:schemeClr val="bg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0.07143</cdr:x>
      <cdr:y>0.6744</cdr:y>
    </cdr:from>
    <cdr:to>
      <cdr:x>0.22661</cdr:x>
      <cdr:y>0.84974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9600" y="3810000"/>
          <a:ext cx="1324368" cy="9905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Lehman Fm.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0.25</cdr:x>
      <cdr:y>0.6744</cdr:y>
    </cdr:from>
    <cdr:to>
      <cdr:x>0.40518</cdr:x>
      <cdr:y>0.84974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33600" y="3810000"/>
          <a:ext cx="1324368" cy="9905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Kanosh Sh</a:t>
          </a:r>
          <a:r>
            <a:rPr lang="en-US" sz="1100" dirty="0" smtClean="0"/>
            <a:t>.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0.41702</cdr:x>
      <cdr:y>0.6744</cdr:y>
    </cdr:from>
    <cdr:to>
      <cdr:x>0.52047</cdr:x>
      <cdr:y>0.83975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559058" y="3810000"/>
          <a:ext cx="882883" cy="9341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Juab Ls.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0.56249</cdr:x>
      <cdr:y>0.6744</cdr:y>
    </cdr:from>
    <cdr:to>
      <cdr:x>0.72321</cdr:x>
      <cdr:y>0.82627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800551" y="3810000"/>
          <a:ext cx="1371649" cy="8579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F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illmore Ls. 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0.72321</cdr:x>
      <cdr:y>0.66091</cdr:y>
    </cdr:from>
    <cdr:to>
      <cdr:x>0.85252</cdr:x>
      <cdr:y>0.85324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172200" y="3733800"/>
          <a:ext cx="1103584" cy="10865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House Ls.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0.84636</cdr:x>
      <cdr:y>0.66091</cdr:y>
    </cdr:from>
    <cdr:to>
      <cdr:x>1</cdr:x>
      <cdr:y>0.82627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223175" y="3733800"/>
          <a:ext cx="1311225" cy="9341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Pogonip Undiff.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312D2-5C2B-4E2E-B257-45B09E426EE2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BD1A6-ACA2-4118-92B4-3182267840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28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BD1A6-ACA2-4118-92B4-3182267840E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5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E305-29B2-4D8E-ACDF-552138ACE872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3E305-29B2-4D8E-ACDF-552138ACE872}" type="datetimeFigureOut">
              <a:rPr lang="en-US" smtClean="0"/>
              <a:t>10/16/2014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FD94C-A485-4D17-A539-BD6D2AC87B0A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6072" y="381000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Marine Paleozoic Fossil Record of Great Basin National Park, Nevada</a:t>
            </a:r>
            <a:endParaRPr lang="en-US" sz="32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J:\Pfdata\PaleoInventory\Localities\GRBA PAL 00079\Photos\P70115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52540"/>
            <a:ext cx="5275721" cy="395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479927"/>
            <a:ext cx="1668957" cy="18865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6128" y="5638914"/>
            <a:ext cx="6317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Kaytan Kelkar and AnnMarie Jones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Mosaics in Science and GeoCorps America 2014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604" y="2479927"/>
            <a:ext cx="1960396" cy="255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235527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2192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Initially training the eye to develop a search image.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0574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Distinguishing stratigraphic units.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30480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Locating specimens in previously documented sites through photo interpretation.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4338935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Overcast conditions not ideal for fossil prospecting.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5257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Assigning localities for small specimen yield areas.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21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0" y="141721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 Observations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947073946"/>
              </p:ext>
            </p:extLst>
          </p:nvPr>
        </p:nvGraphicFramePr>
        <p:xfrm>
          <a:off x="457200" y="1143000"/>
          <a:ext cx="8534400" cy="5649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47800" y="914399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Specimen GPS Points for Pogonip Group per Unit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48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 Research Subjects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J:\Pfdata\PaleoInventory\Localities\GRBA PAL 00040\Photos\P72318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1628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400" y="60198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Early coral evolution not very well understood.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41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762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Stylophoran (Echinoderm)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J:\Pfdata\PaleoInventory\Localities\GRBA PAL 00078\Photos\P70715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57250"/>
            <a:ext cx="6477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76200" y="5715000"/>
            <a:ext cx="929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new species of Stylophoran could offer valuable morphological information.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15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Pfdata\PaleoInventory\Localities\GRBA PAL 00040\Photos\P71609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36" y="762000"/>
            <a:ext cx="660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762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Starfish (Stelleroid)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57912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Stelleroid is being closely studied by Echinoderm specialists.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36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0576" y="24825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arly Sponges</a:t>
            </a:r>
            <a:endParaRPr lang="en-I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85800"/>
            <a:ext cx="6989124" cy="52418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60198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This specimen requires further biostratigraphic analysis.</a:t>
            </a:r>
            <a:endParaRPr lang="en-I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059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762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8745" y="11430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new localities documented in 2014.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9050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total of 255 GPS points recorded.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667000"/>
            <a:ext cx="8534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Lehman Formation was identified as the most fossiliferous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stratigraphic unit.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8" y="3664803"/>
            <a:ext cx="8534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Further scientific research required for rare specimens including Corals, Stylophoran (Echinoderm) and Stelleroid (Starfish) 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724400"/>
            <a:ext cx="8534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paleontological inventory is a continuous process.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198" y="5562600"/>
            <a:ext cx="8534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Further cataloging of collected samples to be completed.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29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88612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1066800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am grateful to the Geological Society of America and the National Park Service for giving me this excellent opportunity.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2362200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 would like to thank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Gorden Bell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his support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guidance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towards this project.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358140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 would like to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thank AnnMarie Jones for her helpful inputs.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191000"/>
            <a:ext cx="4800600" cy="26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0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15240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Works Cited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13716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Jensen, R.G., March 15, 1968. Ordovician Brachiopods from the Pogonip Group of Millard County, Western Utah, Geology Studies Brigham Young University, Vol. 14; 67- 100.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30480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Bell, G. L., Jr., and Lohman, N. E. 2012. Map of Paleontological Potential in Great Basin National Park, Nevada, Resources Management Internal Report, Great Basin National Park.</a:t>
            </a:r>
          </a:p>
        </p:txBody>
      </p:sp>
    </p:spTree>
    <p:extLst>
      <p:ext uri="{BB962C8B-B14F-4D97-AF65-F5344CB8AC3E}">
        <p14:creationId xmlns:p14="http://schemas.microsoft.com/office/powerpoint/2010/main" val="389677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2286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Goals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091" y="1302603"/>
            <a:ext cx="8358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conduct an inventory of the paleontological resources.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091" y="22860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prospect known fossil localities for new specimens.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4091" y="3272135"/>
            <a:ext cx="6324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Documentation of new fossiliferous sites.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636" y="4350603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Collection of rare well preserved specimens for future scientific study.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636" y="5481935"/>
            <a:ext cx="85759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Completion of condition assessments for new fossil localities.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0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nps.gov/grba/planyourvisit/images/GB-Definition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9" y="1066800"/>
            <a:ext cx="366926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101025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Great Basin National Park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9906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park is situated in the Basin and Range Province.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22098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Great Basin is a unique hydrological system.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35052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elevation change has lead to varied ecosystems.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48768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Park attractions include Wheeler Peak, Lehman Caves and the Bristlecone Pines.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6172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(nps.gov)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9002" y="2819400"/>
            <a:ext cx="1975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Basin National Park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24825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a Search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Jensen_Pogonip brachiopods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4" t="16162" r="51974" b="12189"/>
          <a:stretch/>
        </p:blipFill>
        <p:spPr>
          <a:xfrm>
            <a:off x="152400" y="566338"/>
            <a:ext cx="1958109" cy="5986862"/>
          </a:xfrm>
          <a:prstGeom prst="rect">
            <a:avLst/>
          </a:prstGeom>
        </p:spPr>
      </p:pic>
      <p:pic>
        <p:nvPicPr>
          <p:cNvPr id="2050" name="Picture 2" descr="J:\Pfdata\PaleoInventory\Localities\GRBA PAL 00045\Photos\P60613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440" y="721914"/>
            <a:ext cx="3934669" cy="295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1371600" y="1943100"/>
            <a:ext cx="3581400" cy="26670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62800" y="1836003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Branching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Bryozoan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10400" y="4655403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Trilobite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31" y="3705540"/>
            <a:ext cx="3936978" cy="298217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1295400" y="5410200"/>
            <a:ext cx="2667000" cy="685802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7200" y="6482501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(Jensen, 1968)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50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600"/>
            <a:ext cx="4028208" cy="5212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228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78364" y="120878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Prospecting Probability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2914471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BLM Potential Fossil Yield Classification developed before inventory.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200" y="48006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 of paleontological potential based on park geology.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4400" y="44958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8200" y="9144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Primary lithology found in park is Sedimentary and Metamorphic.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1053" y="6260068"/>
            <a:ext cx="3217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(Resource Management, GRBA)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35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0" y="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Area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13375"/>
            <a:ext cx="7991536" cy="589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7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1524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GPS Pathfinder Office - Multiple Files (Read only) - [Map 1:3,379, &lt;- 1.117 km -&gt;]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20068" r="12070" b="8687"/>
          <a:stretch/>
        </p:blipFill>
        <p:spPr>
          <a:xfrm>
            <a:off x="1143000" y="905163"/>
            <a:ext cx="6687129" cy="4886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9400" y="1143000"/>
            <a:ext cx="11245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GRBA PAL Locality 00077 GPS points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579120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 points plotted in Trimble Pathfinder to       identify fossiliferous areas.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89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J:\Pfdata\PaleoInventory\Localities\GRBA PAL 00047\Photos GRBA PAL 00047\P6021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177225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Macrophotography Metadata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P6021345 Properti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3591426" cy="490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9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76200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Locality Registration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PLF_GRBA PAL 0000X [Compatibility Mode] - Microsoft Wor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t="14950" r="2301" b="4512"/>
          <a:stretch/>
        </p:blipFill>
        <p:spPr>
          <a:xfrm>
            <a:off x="533400" y="762000"/>
            <a:ext cx="7924800" cy="51122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9436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PLF forms recorded for specimen sensitivity and fossil taxonomy.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76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TC102455519[[fn=Winter]]</Template>
  <TotalTime>953</TotalTime>
  <Words>518</Words>
  <Application>Microsoft Office PowerPoint</Application>
  <PresentationFormat>On-screen Show (4:3)</PresentationFormat>
  <Paragraphs>71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Courier New</vt:lpstr>
      <vt:lpstr>Times New Roman</vt:lpstr>
      <vt:lpstr>Trebuchet MS</vt:lpstr>
      <vt:lpstr>Verdana</vt:lpstr>
      <vt:lpstr>Wingdings 2</vt:lpstr>
      <vt:lpstr>Winter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Kaytan Kelkar</dc:creator>
  <cp:lastModifiedBy>Kaytan Kelkar</cp:lastModifiedBy>
  <cp:revision>84</cp:revision>
  <dcterms:created xsi:type="dcterms:W3CDTF">2014-07-14T22:49:33Z</dcterms:created>
  <dcterms:modified xsi:type="dcterms:W3CDTF">2014-10-16T17:51:14Z</dcterms:modified>
</cp:coreProperties>
</file>