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71" r:id="rId6"/>
    <p:sldId id="259" r:id="rId7"/>
    <p:sldId id="260" r:id="rId8"/>
    <p:sldId id="277" r:id="rId9"/>
    <p:sldId id="272" r:id="rId10"/>
    <p:sldId id="278" r:id="rId11"/>
    <p:sldId id="279" r:id="rId12"/>
    <p:sldId id="274" r:id="rId13"/>
    <p:sldId id="267" r:id="rId14"/>
    <p:sldId id="282" r:id="rId15"/>
    <p:sldId id="289" r:id="rId16"/>
    <p:sldId id="287" r:id="rId17"/>
    <p:sldId id="286" r:id="rId18"/>
    <p:sldId id="288" r:id="rId19"/>
    <p:sldId id="285" r:id="rId20"/>
    <p:sldId id="294" r:id="rId21"/>
    <p:sldId id="295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6351" autoAdjust="0"/>
  </p:normalViewPr>
  <p:slideViewPr>
    <p:cSldViewPr>
      <p:cViewPr>
        <p:scale>
          <a:sx n="80" d="100"/>
          <a:sy n="80" d="100"/>
        </p:scale>
        <p:origin x="-1872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B2F84-8EFD-41F2-B1F2-182E0F3277D6}" type="datetimeFigureOut">
              <a:rPr lang="en-CA" smtClean="0"/>
              <a:t>2014-10-27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F152F-C528-4598-BBA4-EB87C862BA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53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6693-7EBC-4E5C-929A-1391DF4A549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251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152F-C528-4598-BBA4-EB87C862BAB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51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Corundum bearing “pods” occur </a:t>
            </a:r>
            <a:r>
              <a:rPr lang="en-CA" b="1" dirty="0" smtClean="0"/>
              <a:t>within marbles </a:t>
            </a:r>
            <a:r>
              <a:rPr lang="en-CA" dirty="0" smtClean="0"/>
              <a:t>of the extensive Lake Harbour Group assemblage</a:t>
            </a:r>
          </a:p>
          <a:p>
            <a:r>
              <a:rPr lang="en-CA" dirty="0" smtClean="0"/>
              <a:t>“Ground prep” is indicated by </a:t>
            </a:r>
            <a:r>
              <a:rPr lang="en-CA" b="1" dirty="0" err="1" smtClean="0"/>
              <a:t>phlogopite</a:t>
            </a:r>
            <a:r>
              <a:rPr lang="en-CA" b="1" dirty="0" smtClean="0"/>
              <a:t>-albite </a:t>
            </a:r>
            <a:r>
              <a:rPr lang="en-CA" b="1" dirty="0" err="1" smtClean="0"/>
              <a:t>symplectite</a:t>
            </a:r>
            <a:r>
              <a:rPr lang="en-CA" dirty="0" smtClean="0"/>
              <a:t> </a:t>
            </a:r>
            <a:r>
              <a:rPr lang="en-CA" b="1" dirty="0" smtClean="0"/>
              <a:t>with later scapolite</a:t>
            </a:r>
            <a:r>
              <a:rPr lang="en-CA" dirty="0" smtClean="0"/>
              <a:t> </a:t>
            </a:r>
            <a:r>
              <a:rPr lang="en-CA" i="1" dirty="0" smtClean="0"/>
              <a:t>after </a:t>
            </a:r>
            <a:r>
              <a:rPr lang="en-CA" dirty="0" err="1" smtClean="0"/>
              <a:t>diopside</a:t>
            </a:r>
            <a:r>
              <a:rPr lang="en-CA" dirty="0" smtClean="0"/>
              <a:t> and </a:t>
            </a:r>
            <a:r>
              <a:rPr lang="en-CA" dirty="0" err="1" smtClean="0"/>
              <a:t>nepheline</a:t>
            </a:r>
            <a:endParaRPr lang="en-CA" dirty="0" smtClean="0"/>
          </a:p>
          <a:p>
            <a:r>
              <a:rPr lang="en-CA" dirty="0" smtClean="0"/>
              <a:t>Retrograde reactions breakdown </a:t>
            </a:r>
            <a:r>
              <a:rPr lang="en-CA" dirty="0" err="1" smtClean="0"/>
              <a:t>nepheline</a:t>
            </a:r>
            <a:r>
              <a:rPr lang="en-CA" dirty="0" smtClean="0"/>
              <a:t> and scapolite to produce </a:t>
            </a:r>
            <a:r>
              <a:rPr lang="en-CA" b="1" dirty="0" smtClean="0"/>
              <a:t>muscovite, albite, calcite and corundum</a:t>
            </a:r>
          </a:p>
          <a:p>
            <a:r>
              <a:rPr lang="en-CA" dirty="0" smtClean="0"/>
              <a:t>A very late and poorly documented </a:t>
            </a:r>
            <a:r>
              <a:rPr lang="en-CA" b="1" dirty="0" err="1" smtClean="0"/>
              <a:t>zeolitization</a:t>
            </a:r>
            <a:r>
              <a:rPr lang="en-CA" b="1" dirty="0" smtClean="0"/>
              <a:t> </a:t>
            </a:r>
            <a:r>
              <a:rPr lang="en-CA" dirty="0" smtClean="0"/>
              <a:t>stage overprints corundum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152F-C528-4598-BBA4-EB87C862BAB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416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152F-C528-4598-BBA4-EB87C862BABD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82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152F-C528-4598-BBA4-EB87C862BABD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56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2014-10-27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2014-10-27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2014-10-27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2014-10-27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2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547715"/>
          </a:xfrm>
        </p:spPr>
        <p:txBody>
          <a:bodyPr>
            <a:normAutofit fontScale="90000"/>
          </a:bodyPr>
          <a:lstStyle/>
          <a:p>
            <a:r>
              <a:rPr lang="en-US" dirty="0"/>
              <a:t>Hyperspectral imaging of marble-hosted sapphire from the Beluga Occurrence, Baffin Island, Nunavut, Canada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92888" cy="1752600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 smtClean="0"/>
              <a:t>David Turner, M.Sc., </a:t>
            </a:r>
            <a:r>
              <a:rPr lang="en-CA" sz="2800" dirty="0" err="1" smtClean="0"/>
              <a:t>P.Geo</a:t>
            </a:r>
            <a:r>
              <a:rPr lang="en-CA" sz="2800" dirty="0" smtClean="0"/>
              <a:t>., PhD Candidate</a:t>
            </a:r>
          </a:p>
          <a:p>
            <a:r>
              <a:rPr lang="en-CA" sz="2800" dirty="0" smtClean="0"/>
              <a:t>Prof. Benoit </a:t>
            </a:r>
            <a:r>
              <a:rPr lang="en-CA" sz="2800" dirty="0" err="1" smtClean="0"/>
              <a:t>Rivard</a:t>
            </a:r>
            <a:r>
              <a:rPr lang="en-CA" sz="2800" dirty="0" smtClean="0"/>
              <a:t>, University of Alberta</a:t>
            </a:r>
            <a:endParaRPr lang="en-CA" sz="2800" dirty="0"/>
          </a:p>
          <a:p>
            <a:r>
              <a:rPr lang="en-CA" sz="2800" dirty="0" smtClean="0"/>
              <a:t>Prof. Lee </a:t>
            </a:r>
            <a:r>
              <a:rPr lang="en-CA" sz="2800" dirty="0" err="1" smtClean="0"/>
              <a:t>Groat</a:t>
            </a:r>
            <a:r>
              <a:rPr lang="en-CA" sz="2800" dirty="0" smtClean="0"/>
              <a:t>, University of British Columbia</a:t>
            </a:r>
          </a:p>
          <a:p>
            <a:r>
              <a:rPr lang="en-CA" sz="2800" dirty="0" smtClean="0"/>
              <a:t>Dr. </a:t>
            </a:r>
            <a:r>
              <a:rPr lang="en-CA" sz="2800" dirty="0" err="1" smtClean="0"/>
              <a:t>Jilu</a:t>
            </a:r>
            <a:r>
              <a:rPr lang="en-CA" sz="2800" dirty="0" smtClean="0"/>
              <a:t> Feng, Dr. </a:t>
            </a:r>
            <a:r>
              <a:rPr lang="en-CA" sz="2800" dirty="0" err="1" smtClean="0"/>
              <a:t>Tashia</a:t>
            </a:r>
            <a:r>
              <a:rPr lang="en-CA" sz="2800" baseline="30000" dirty="0" smtClean="0"/>
              <a:t> </a:t>
            </a:r>
            <a:r>
              <a:rPr lang="en-CA" sz="2800" dirty="0" err="1" smtClean="0"/>
              <a:t>Dzikowski</a:t>
            </a:r>
            <a:r>
              <a:rPr lang="en-CA" sz="2800" dirty="0" smtClean="0"/>
              <a:t>, </a:t>
            </a:r>
            <a:r>
              <a:rPr lang="en-CA" sz="2800" dirty="0"/>
              <a:t>and </a:t>
            </a:r>
            <a:r>
              <a:rPr lang="en-CA" sz="2800" dirty="0" smtClean="0"/>
              <a:t>Mr. Philippe </a:t>
            </a:r>
            <a:r>
              <a:rPr lang="en-CA" sz="2800" dirty="0" err="1" smtClean="0"/>
              <a:t>Belley</a:t>
            </a:r>
            <a:endParaRPr lang="en-CA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pPr algn="ctr"/>
            <a:r>
              <a:rPr lang="en-US" dirty="0" smtClean="0"/>
              <a:t>20/09/2014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GSA 2014  -  Monday 3:05 pm</a:t>
            </a:r>
            <a:endParaRPr lang="en-CA" dirty="0"/>
          </a:p>
        </p:txBody>
      </p:sp>
      <p:pic>
        <p:nvPicPr>
          <p:cNvPr id="9" name="Picture 2" descr="http://ceos.ualberta.ca/images/UofA-logo-banner.gif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" y="6002767"/>
            <a:ext cx="3438037" cy="85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turner\Dropbox\PHD\Roundup Poster\NSERC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6" y="6002766"/>
            <a:ext cx="1710466" cy="85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dturner\Dropbox\PHD\MinLab Cards\UBC_Logo-blue-squ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72" y="6019352"/>
            <a:ext cx="840328" cy="84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3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914400"/>
            <a:ext cx="8686800" cy="548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dirty="0" smtClean="0"/>
              <a:t>MARBLE</a:t>
            </a:r>
            <a:endParaRPr lang="en-CA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742813" y="1257300"/>
            <a:ext cx="6993477" cy="47625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dirty="0" smtClean="0"/>
              <a:t>CALCSILICATE </a:t>
            </a:r>
          </a:p>
          <a:p>
            <a:r>
              <a:rPr lang="en-CA" sz="2400" dirty="0" smtClean="0"/>
              <a:t>“PODS” OF </a:t>
            </a:r>
          </a:p>
          <a:p>
            <a:r>
              <a:rPr lang="en-CA" sz="2400" dirty="0" smtClean="0"/>
              <a:t>DIOPSIDE AND</a:t>
            </a:r>
          </a:p>
          <a:p>
            <a:r>
              <a:rPr lang="en-CA" sz="2400" dirty="0" smtClean="0"/>
              <a:t>NEPHELINE</a:t>
            </a:r>
            <a:endParaRPr lang="en-CA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4053979" y="1447800"/>
            <a:ext cx="4189761" cy="441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2400" dirty="0" smtClean="0">
                <a:solidFill>
                  <a:schemeClr val="tx1"/>
                </a:solidFill>
              </a:rPr>
              <a:t>PHLOGOPITE-ALBITE SYMPLECTITE WITH LATER SCAPOLITE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13370" y="3083790"/>
            <a:ext cx="3665990" cy="26312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FLUID INDUCED RETROGRADE MUSCOVITE, ALBITE, CALCITE AND CORUNDUM</a:t>
            </a:r>
          </a:p>
          <a:p>
            <a:pPr algn="ctr"/>
            <a:r>
              <a:rPr lang="en-CA" sz="2400" b="1" dirty="0" smtClean="0">
                <a:solidFill>
                  <a:srgbClr val="0070C0"/>
                </a:solidFill>
              </a:rPr>
              <a:t>P-T </a:t>
            </a:r>
            <a:r>
              <a:rPr lang="en-CA" sz="2400" b="1" dirty="0">
                <a:solidFill>
                  <a:srgbClr val="0070C0"/>
                </a:solidFill>
              </a:rPr>
              <a:t>&lt; 710°C and 6 </a:t>
            </a:r>
            <a:r>
              <a:rPr lang="en-CA" sz="2400" b="1" dirty="0" err="1">
                <a:solidFill>
                  <a:srgbClr val="0070C0"/>
                </a:solidFill>
              </a:rPr>
              <a:t>kbar</a:t>
            </a:r>
            <a:endParaRPr lang="en-CA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61793">
            <a:off x="6039253" y="3068415"/>
            <a:ext cx="218274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ZEOLITIZATION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53979" y="1447800"/>
            <a:ext cx="4186542" cy="441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66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F:\Beluga\Supporting Files\UV Offcut Photos\IMG_20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22420" r="27489" b="19756"/>
          <a:stretch/>
        </p:blipFill>
        <p:spPr bwMode="auto">
          <a:xfrm rot="16200000">
            <a:off x="4103744" y="1687460"/>
            <a:ext cx="6120000" cy="381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Beluga\Supporting Files\UV Offcut Photos\IMG_20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8" t="24215" r="10289" b="56198"/>
          <a:stretch/>
        </p:blipFill>
        <p:spPr bwMode="auto">
          <a:xfrm rot="5400000">
            <a:off x="178612" y="1650190"/>
            <a:ext cx="6120000" cy="388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0000" y="5867400"/>
            <a:ext cx="189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bg1"/>
                </a:solidFill>
              </a:rPr>
              <a:t>SYMPLECTITE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740156">
            <a:off x="5449605" y="2484400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FFC000"/>
                </a:solidFill>
              </a:rPr>
              <a:t>SCAPOLITE!</a:t>
            </a:r>
            <a:endParaRPr lang="en-CA" sz="24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31067"/>
            <a:ext cx="268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Fine grained “mess”</a:t>
            </a:r>
            <a:endParaRPr lang="en-CA" sz="2400" dirty="0"/>
          </a:p>
        </p:txBody>
      </p:sp>
      <p:sp>
        <p:nvSpPr>
          <p:cNvPr id="13" name="Freeform 12"/>
          <p:cNvSpPr/>
          <p:nvPr/>
        </p:nvSpPr>
        <p:spPr>
          <a:xfrm>
            <a:off x="1499616" y="850392"/>
            <a:ext cx="3438144" cy="2322576"/>
          </a:xfrm>
          <a:custGeom>
            <a:avLst/>
            <a:gdLst>
              <a:gd name="connsiteX0" fmla="*/ 0 w 3438144"/>
              <a:gd name="connsiteY0" fmla="*/ 658368 h 2322576"/>
              <a:gd name="connsiteX1" fmla="*/ 384048 w 3438144"/>
              <a:gd name="connsiteY1" fmla="*/ 950976 h 2322576"/>
              <a:gd name="connsiteX2" fmla="*/ 804672 w 3438144"/>
              <a:gd name="connsiteY2" fmla="*/ 1316736 h 2322576"/>
              <a:gd name="connsiteX3" fmla="*/ 1335024 w 3438144"/>
              <a:gd name="connsiteY3" fmla="*/ 1572768 h 2322576"/>
              <a:gd name="connsiteX4" fmla="*/ 2029968 w 3438144"/>
              <a:gd name="connsiteY4" fmla="*/ 1920240 h 2322576"/>
              <a:gd name="connsiteX5" fmla="*/ 2322576 w 3438144"/>
              <a:gd name="connsiteY5" fmla="*/ 2194560 h 2322576"/>
              <a:gd name="connsiteX6" fmla="*/ 2706624 w 3438144"/>
              <a:gd name="connsiteY6" fmla="*/ 2322576 h 2322576"/>
              <a:gd name="connsiteX7" fmla="*/ 2779776 w 3438144"/>
              <a:gd name="connsiteY7" fmla="*/ 2084832 h 2322576"/>
              <a:gd name="connsiteX8" fmla="*/ 2633472 w 3438144"/>
              <a:gd name="connsiteY8" fmla="*/ 1956816 h 2322576"/>
              <a:gd name="connsiteX9" fmla="*/ 2670048 w 3438144"/>
              <a:gd name="connsiteY9" fmla="*/ 1773936 h 2322576"/>
              <a:gd name="connsiteX10" fmla="*/ 2944368 w 3438144"/>
              <a:gd name="connsiteY10" fmla="*/ 1645920 h 2322576"/>
              <a:gd name="connsiteX11" fmla="*/ 3438144 w 3438144"/>
              <a:gd name="connsiteY11" fmla="*/ 1499616 h 2322576"/>
              <a:gd name="connsiteX12" fmla="*/ 3438144 w 3438144"/>
              <a:gd name="connsiteY12" fmla="*/ 713232 h 2322576"/>
              <a:gd name="connsiteX13" fmla="*/ 2926080 w 3438144"/>
              <a:gd name="connsiteY13" fmla="*/ 73152 h 2322576"/>
              <a:gd name="connsiteX14" fmla="*/ 2414016 w 3438144"/>
              <a:gd name="connsiteY14" fmla="*/ 91440 h 2322576"/>
              <a:gd name="connsiteX15" fmla="*/ 1627632 w 3438144"/>
              <a:gd name="connsiteY15" fmla="*/ 0 h 2322576"/>
              <a:gd name="connsiteX16" fmla="*/ 877824 w 3438144"/>
              <a:gd name="connsiteY16" fmla="*/ 0 h 2322576"/>
              <a:gd name="connsiteX17" fmla="*/ 256032 w 3438144"/>
              <a:gd name="connsiteY17" fmla="*/ 146304 h 2322576"/>
              <a:gd name="connsiteX18" fmla="*/ 73152 w 3438144"/>
              <a:gd name="connsiteY18" fmla="*/ 530352 h 2322576"/>
              <a:gd name="connsiteX19" fmla="*/ 0 w 3438144"/>
              <a:gd name="connsiteY19" fmla="*/ 658368 h 232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38144" h="2322576">
                <a:moveTo>
                  <a:pt x="0" y="658368"/>
                </a:moveTo>
                <a:lnTo>
                  <a:pt x="384048" y="950976"/>
                </a:lnTo>
                <a:lnTo>
                  <a:pt x="804672" y="1316736"/>
                </a:lnTo>
                <a:lnTo>
                  <a:pt x="1335024" y="1572768"/>
                </a:lnTo>
                <a:lnTo>
                  <a:pt x="2029968" y="1920240"/>
                </a:lnTo>
                <a:lnTo>
                  <a:pt x="2322576" y="2194560"/>
                </a:lnTo>
                <a:lnTo>
                  <a:pt x="2706624" y="2322576"/>
                </a:lnTo>
                <a:lnTo>
                  <a:pt x="2779776" y="2084832"/>
                </a:lnTo>
                <a:lnTo>
                  <a:pt x="2633472" y="1956816"/>
                </a:lnTo>
                <a:lnTo>
                  <a:pt x="2670048" y="1773936"/>
                </a:lnTo>
                <a:lnTo>
                  <a:pt x="2944368" y="1645920"/>
                </a:lnTo>
                <a:lnTo>
                  <a:pt x="3438144" y="1499616"/>
                </a:lnTo>
                <a:lnTo>
                  <a:pt x="3438144" y="713232"/>
                </a:lnTo>
                <a:lnTo>
                  <a:pt x="2926080" y="73152"/>
                </a:lnTo>
                <a:lnTo>
                  <a:pt x="2414016" y="91440"/>
                </a:lnTo>
                <a:lnTo>
                  <a:pt x="1627632" y="0"/>
                </a:lnTo>
                <a:lnTo>
                  <a:pt x="877824" y="0"/>
                </a:lnTo>
                <a:lnTo>
                  <a:pt x="256032" y="146304"/>
                </a:lnTo>
                <a:lnTo>
                  <a:pt x="73152" y="530352"/>
                </a:lnTo>
                <a:lnTo>
                  <a:pt x="0" y="65836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reeform 13"/>
          <p:cNvSpPr/>
          <p:nvPr/>
        </p:nvSpPr>
        <p:spPr>
          <a:xfrm>
            <a:off x="3364992" y="3739896"/>
            <a:ext cx="768096" cy="749808"/>
          </a:xfrm>
          <a:custGeom>
            <a:avLst/>
            <a:gdLst>
              <a:gd name="connsiteX0" fmla="*/ 585216 w 768096"/>
              <a:gd name="connsiteY0" fmla="*/ 676656 h 749808"/>
              <a:gd name="connsiteX1" fmla="*/ 256032 w 768096"/>
              <a:gd name="connsiteY1" fmla="*/ 749808 h 749808"/>
              <a:gd name="connsiteX2" fmla="*/ 0 w 768096"/>
              <a:gd name="connsiteY2" fmla="*/ 420624 h 749808"/>
              <a:gd name="connsiteX3" fmla="*/ 128016 w 768096"/>
              <a:gd name="connsiteY3" fmla="*/ 109728 h 749808"/>
              <a:gd name="connsiteX4" fmla="*/ 548640 w 768096"/>
              <a:gd name="connsiteY4" fmla="*/ 0 h 749808"/>
              <a:gd name="connsiteX5" fmla="*/ 768096 w 768096"/>
              <a:gd name="connsiteY5" fmla="*/ 237744 h 749808"/>
              <a:gd name="connsiteX6" fmla="*/ 713232 w 768096"/>
              <a:gd name="connsiteY6" fmla="*/ 512064 h 749808"/>
              <a:gd name="connsiteX7" fmla="*/ 640080 w 768096"/>
              <a:gd name="connsiteY7" fmla="*/ 640080 h 74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096" h="749808">
                <a:moveTo>
                  <a:pt x="585216" y="676656"/>
                </a:moveTo>
                <a:lnTo>
                  <a:pt x="256032" y="749808"/>
                </a:lnTo>
                <a:lnTo>
                  <a:pt x="0" y="420624"/>
                </a:lnTo>
                <a:lnTo>
                  <a:pt x="128016" y="109728"/>
                </a:lnTo>
                <a:lnTo>
                  <a:pt x="548640" y="0"/>
                </a:lnTo>
                <a:lnTo>
                  <a:pt x="768096" y="237744"/>
                </a:lnTo>
                <a:lnTo>
                  <a:pt x="713232" y="512064"/>
                </a:lnTo>
                <a:lnTo>
                  <a:pt x="640080" y="640080"/>
                </a:lnTo>
              </a:path>
            </a:pathLst>
          </a:cu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7" name="Group 16"/>
          <p:cNvGrpSpPr/>
          <p:nvPr/>
        </p:nvGrpSpPr>
        <p:grpSpPr>
          <a:xfrm>
            <a:off x="76200" y="0"/>
            <a:ext cx="4581254" cy="461665"/>
            <a:chOff x="152400" y="376535"/>
            <a:chExt cx="458125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376535"/>
              <a:ext cx="45812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 smtClean="0"/>
                <a:t>RETROGRADE MUSC-COR-ALB-CAL</a:t>
              </a:r>
              <a:endParaRPr lang="en-CA" sz="2400" b="1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152400" y="775164"/>
              <a:ext cx="458125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>
            <a:stCxn id="10" idx="1"/>
          </p:cNvCxnSpPr>
          <p:nvPr/>
        </p:nvCxnSpPr>
        <p:spPr>
          <a:xfrm flipH="1">
            <a:off x="3886200" y="261900"/>
            <a:ext cx="1219200" cy="957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</p:cNvCxnSpPr>
          <p:nvPr/>
        </p:nvCxnSpPr>
        <p:spPr>
          <a:xfrm flipH="1">
            <a:off x="4343400" y="261900"/>
            <a:ext cx="762000" cy="1185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1"/>
          </p:cNvCxnSpPr>
          <p:nvPr/>
        </p:nvCxnSpPr>
        <p:spPr>
          <a:xfrm flipH="1">
            <a:off x="4572000" y="261900"/>
            <a:ext cx="533400" cy="1490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88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Thankfully zeolite minerals are not always present!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 descr="http://www.truenorthgems.com/upload/gallery/Sapphire/rough-stones/rough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" y="2362200"/>
            <a:ext cx="6637020" cy="408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371600"/>
            <a:ext cx="40862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56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4. Results: Key Spectral Groups (SWIR)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Phlogopite</a:t>
            </a:r>
            <a:r>
              <a:rPr lang="en-CA" dirty="0"/>
              <a:t> </a:t>
            </a:r>
            <a:r>
              <a:rPr lang="en-CA" dirty="0" err="1"/>
              <a:t>symplectite</a:t>
            </a:r>
            <a:endParaRPr lang="en-CA" dirty="0"/>
          </a:p>
          <a:p>
            <a:r>
              <a:rPr lang="en-CA" dirty="0"/>
              <a:t>Scapolite</a:t>
            </a:r>
          </a:p>
          <a:p>
            <a:r>
              <a:rPr lang="en-CA" dirty="0" err="1"/>
              <a:t>Muscovitic</a:t>
            </a:r>
            <a:r>
              <a:rPr lang="en-CA" dirty="0"/>
              <a:t> retrograde alteration</a:t>
            </a:r>
          </a:p>
          <a:p>
            <a:r>
              <a:rPr lang="en-CA" dirty="0" err="1"/>
              <a:t>Zeolitization</a:t>
            </a:r>
            <a:r>
              <a:rPr lang="en-CA" dirty="0"/>
              <a:t> (</a:t>
            </a:r>
            <a:r>
              <a:rPr lang="en-CA" dirty="0" err="1"/>
              <a:t>thomsonite</a:t>
            </a:r>
            <a:r>
              <a:rPr lang="en-CA" dirty="0"/>
              <a:t>?)</a:t>
            </a:r>
          </a:p>
          <a:p>
            <a:r>
              <a:rPr lang="en-CA" dirty="0"/>
              <a:t>Unknown mineral with prominent absorption located at 1477 nm (Sulfur related?)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194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2406"/>
            <a:ext cx="7002213" cy="67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3872" y="2266841"/>
            <a:ext cx="3513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err="1" smtClean="0">
                <a:solidFill>
                  <a:srgbClr val="FF33CC"/>
                </a:solidFill>
              </a:rPr>
              <a:t>Phlogopite</a:t>
            </a:r>
            <a:r>
              <a:rPr lang="en-CA" sz="2800" dirty="0" smtClean="0">
                <a:solidFill>
                  <a:srgbClr val="FF33CC"/>
                </a:solidFill>
              </a:rPr>
              <a:t> </a:t>
            </a:r>
            <a:r>
              <a:rPr lang="en-CA" sz="2800" dirty="0" err="1" smtClean="0">
                <a:solidFill>
                  <a:srgbClr val="FF33CC"/>
                </a:solidFill>
              </a:rPr>
              <a:t>symplectite</a:t>
            </a:r>
            <a:endParaRPr lang="en-CA" sz="2800" dirty="0">
              <a:solidFill>
                <a:srgbClr val="FF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81000"/>
            <a:ext cx="325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err="1" smtClean="0">
                <a:solidFill>
                  <a:schemeClr val="accent3">
                    <a:lumMod val="50000"/>
                  </a:schemeClr>
                </a:solidFill>
              </a:rPr>
              <a:t>Muscovitic</a:t>
            </a:r>
            <a:r>
              <a:rPr lang="en-CA" sz="2800" dirty="0" smtClean="0">
                <a:solidFill>
                  <a:schemeClr val="accent3">
                    <a:lumMod val="50000"/>
                  </a:schemeClr>
                </a:solidFill>
              </a:rPr>
              <a:t> alteration</a:t>
            </a:r>
            <a:endParaRPr lang="en-CA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6120" y="5616693"/>
            <a:ext cx="1142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zeolite</a:t>
            </a:r>
            <a:endParaRPr lang="en-C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4800600"/>
            <a:ext cx="1482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scapolite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2280" y="3386098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</a:rPr>
              <a:t>1477 nm phase</a:t>
            </a:r>
            <a:endParaRPr lang="en-CA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5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“Lithology” Mapping using SAM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3" descr="F:\Beluga\Supporting Files\UV Offcut Photos\IMG_20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8" t="24215" r="10289" b="56198"/>
          <a:stretch/>
        </p:blipFill>
        <p:spPr bwMode="auto">
          <a:xfrm rot="5400000">
            <a:off x="2183543" y="2682001"/>
            <a:ext cx="4696100" cy="29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Beluga\Supporting Files\UV Offcut Photos\IMG_20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22420" r="27489" b="19756"/>
          <a:stretch/>
        </p:blipFill>
        <p:spPr bwMode="auto">
          <a:xfrm rot="16200000">
            <a:off x="5195441" y="2710600"/>
            <a:ext cx="4696100" cy="29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049"/>
            <a:ext cx="2938171" cy="463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1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Mapping </a:t>
            </a:r>
            <a:r>
              <a:rPr lang="en-CA" dirty="0" err="1" smtClean="0"/>
              <a:t>Phlogopite</a:t>
            </a:r>
            <a:r>
              <a:rPr lang="en-CA" dirty="0" smtClean="0"/>
              <a:t> </a:t>
            </a:r>
            <a:r>
              <a:rPr lang="en-CA" dirty="0" err="1" smtClean="0"/>
              <a:t>Symplectite</a:t>
            </a:r>
            <a:r>
              <a:rPr lang="en-CA" dirty="0" smtClean="0"/>
              <a:t> + </a:t>
            </a:r>
            <a:r>
              <a:rPr lang="en-CA" dirty="0" err="1" smtClean="0"/>
              <a:t>Muscovitic</a:t>
            </a:r>
            <a:r>
              <a:rPr lang="en-CA" dirty="0" smtClean="0"/>
              <a:t> Alteration (SAM)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049"/>
            <a:ext cx="2938171" cy="463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Beluga\Supporting Files\UV Offcut Photos\IMG_20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8" t="24215" r="10289" b="56198"/>
          <a:stretch/>
        </p:blipFill>
        <p:spPr bwMode="auto">
          <a:xfrm rot="5400000">
            <a:off x="2183543" y="2682001"/>
            <a:ext cx="4696100" cy="29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/>
          <a:stretch/>
        </p:blipFill>
        <p:spPr bwMode="auto">
          <a:xfrm>
            <a:off x="6116370" y="1825048"/>
            <a:ext cx="3040495" cy="463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61" y="1916822"/>
            <a:ext cx="2659711" cy="454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00" y="1890403"/>
            <a:ext cx="1691738" cy="1099950"/>
            <a:chOff x="3810000" y="1890403"/>
            <a:chExt cx="1691738" cy="1099950"/>
          </a:xfrm>
        </p:grpSpPr>
        <p:sp>
          <p:nvSpPr>
            <p:cNvPr id="9" name="Oval 8"/>
            <p:cNvSpPr/>
            <p:nvPr/>
          </p:nvSpPr>
          <p:spPr>
            <a:xfrm>
              <a:off x="3810000" y="1890403"/>
              <a:ext cx="301830" cy="3018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4395850" y="2192233"/>
              <a:ext cx="434438" cy="434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4850081" y="2338696"/>
              <a:ext cx="434438" cy="434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/>
            <p:cNvSpPr/>
            <p:nvPr/>
          </p:nvSpPr>
          <p:spPr>
            <a:xfrm>
              <a:off x="5067300" y="2555915"/>
              <a:ext cx="434438" cy="434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10400" y="1890403"/>
            <a:ext cx="1691738" cy="1099950"/>
            <a:chOff x="3810000" y="1890403"/>
            <a:chExt cx="1691738" cy="1099950"/>
          </a:xfrm>
        </p:grpSpPr>
        <p:sp>
          <p:nvSpPr>
            <p:cNvPr id="14" name="Oval 13"/>
            <p:cNvSpPr/>
            <p:nvPr/>
          </p:nvSpPr>
          <p:spPr>
            <a:xfrm>
              <a:off x="3810000" y="1890403"/>
              <a:ext cx="301830" cy="3018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4395850" y="2192233"/>
              <a:ext cx="434438" cy="434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/>
            <p:cNvSpPr/>
            <p:nvPr/>
          </p:nvSpPr>
          <p:spPr>
            <a:xfrm>
              <a:off x="4850081" y="2338696"/>
              <a:ext cx="434438" cy="434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>
              <a:off x="5067300" y="2555915"/>
              <a:ext cx="434438" cy="434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9363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Mapping Scapolite using SAM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049"/>
            <a:ext cx="2938171" cy="463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Beluga\Supporting Files\UV Offcut Photos\IMG_20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8" t="24215" r="10289" b="56198"/>
          <a:stretch/>
        </p:blipFill>
        <p:spPr bwMode="auto">
          <a:xfrm rot="5400000">
            <a:off x="2183543" y="2682001"/>
            <a:ext cx="4696100" cy="29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35" y="1830822"/>
            <a:ext cx="2945265" cy="463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:\Beluga\Supporting Files\UV Offcut Photos\IMG_20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22420" r="27489" b="19756"/>
          <a:stretch/>
        </p:blipFill>
        <p:spPr bwMode="auto">
          <a:xfrm rot="16383262">
            <a:off x="2212142" y="2744258"/>
            <a:ext cx="4696100" cy="29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2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Mapping Zeolite (</a:t>
            </a:r>
            <a:r>
              <a:rPr lang="en-CA" sz="3600" dirty="0" err="1"/>
              <a:t>t</a:t>
            </a:r>
            <a:r>
              <a:rPr lang="en-CA" sz="3600" dirty="0" err="1" smtClean="0"/>
              <a:t>homsonite</a:t>
            </a:r>
            <a:r>
              <a:rPr lang="en-CA" sz="3600" dirty="0" smtClean="0"/>
              <a:t>) using SAM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049"/>
            <a:ext cx="2938171" cy="463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23" y="1824059"/>
            <a:ext cx="2938171" cy="463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Beluga\Supporting Files\UV Offcut Photos\IMG_20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8" t="24215" r="10289" b="56198"/>
          <a:stretch/>
        </p:blipFill>
        <p:spPr bwMode="auto">
          <a:xfrm rot="5400000">
            <a:off x="2183543" y="2682001"/>
            <a:ext cx="4696100" cy="29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934200" y="3124200"/>
            <a:ext cx="713508" cy="713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990600" y="3124200"/>
            <a:ext cx="713508" cy="713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962400" y="3124200"/>
            <a:ext cx="713508" cy="713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411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Mapping the </a:t>
            </a:r>
            <a:r>
              <a:rPr lang="en-CA" dirty="0"/>
              <a:t>Absorption at 1477 nm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049"/>
            <a:ext cx="2938171" cy="463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43397"/>
            <a:ext cx="2857500" cy="463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Beluga\Supporting Files\UV Offcut Photos\IMG_20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8" t="24215" r="10289" b="56198"/>
          <a:stretch/>
        </p:blipFill>
        <p:spPr bwMode="auto">
          <a:xfrm rot="5400000">
            <a:off x="2183543" y="2682001"/>
            <a:ext cx="4696100" cy="29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733800" y="1890403"/>
            <a:ext cx="1767938" cy="1099950"/>
            <a:chOff x="3733800" y="1890403"/>
            <a:chExt cx="1767938" cy="1099950"/>
          </a:xfrm>
        </p:grpSpPr>
        <p:sp>
          <p:nvSpPr>
            <p:cNvPr id="11" name="Oval 10"/>
            <p:cNvSpPr/>
            <p:nvPr/>
          </p:nvSpPr>
          <p:spPr>
            <a:xfrm>
              <a:off x="3733800" y="1890403"/>
              <a:ext cx="434438" cy="434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/>
            <p:nvPr/>
          </p:nvSpPr>
          <p:spPr>
            <a:xfrm>
              <a:off x="4395850" y="2192233"/>
              <a:ext cx="434438" cy="434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/>
            <p:nvPr/>
          </p:nvSpPr>
          <p:spPr>
            <a:xfrm>
              <a:off x="4850081" y="2338696"/>
              <a:ext cx="434438" cy="434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Oval 30"/>
            <p:cNvSpPr/>
            <p:nvPr/>
          </p:nvSpPr>
          <p:spPr>
            <a:xfrm>
              <a:off x="5067300" y="2555915"/>
              <a:ext cx="434438" cy="434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36724" y="1828800"/>
            <a:ext cx="1767938" cy="1099950"/>
            <a:chOff x="3733800" y="1890403"/>
            <a:chExt cx="1767938" cy="1099950"/>
          </a:xfrm>
        </p:grpSpPr>
        <p:sp>
          <p:nvSpPr>
            <p:cNvPr id="35" name="Oval 34"/>
            <p:cNvSpPr/>
            <p:nvPr/>
          </p:nvSpPr>
          <p:spPr>
            <a:xfrm>
              <a:off x="3733800" y="1890403"/>
              <a:ext cx="434438" cy="434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Oval 35"/>
            <p:cNvSpPr/>
            <p:nvPr/>
          </p:nvSpPr>
          <p:spPr>
            <a:xfrm>
              <a:off x="4395850" y="2192233"/>
              <a:ext cx="434438" cy="434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Oval 36"/>
            <p:cNvSpPr/>
            <p:nvPr/>
          </p:nvSpPr>
          <p:spPr>
            <a:xfrm>
              <a:off x="4850081" y="2338696"/>
              <a:ext cx="434438" cy="434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Oval 37"/>
            <p:cNvSpPr/>
            <p:nvPr/>
          </p:nvSpPr>
          <p:spPr>
            <a:xfrm>
              <a:off x="5067300" y="2555915"/>
              <a:ext cx="434438" cy="434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15625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Objectives and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Hyperspectral Imaging / Reflectance Spectroscopy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Geology of marble hosted sapphire at Beluga Showing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Conclusions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688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Zeolite and 1477 </a:t>
            </a:r>
            <a:r>
              <a:rPr lang="en-CA" dirty="0" smtClean="0"/>
              <a:t>in </a:t>
            </a:r>
            <a:r>
              <a:rPr lang="en-CA" dirty="0"/>
              <a:t>other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F:\Beluga\Supporting Files\UV Offcut Photos\IMG_20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t="18360" r="27257" b="19840"/>
          <a:stretch/>
        </p:blipFill>
        <p:spPr bwMode="auto">
          <a:xfrm rot="5736841">
            <a:off x="-694180" y="2300848"/>
            <a:ext cx="4820436" cy="328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Beluga\Supporting Files\UV Offcut Photos\IMG_20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4" t="22044" r="40282" b="58312"/>
          <a:stretch/>
        </p:blipFill>
        <p:spPr bwMode="auto">
          <a:xfrm rot="16539276">
            <a:off x="2485077" y="2294715"/>
            <a:ext cx="4820436" cy="323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33" y="1479938"/>
            <a:ext cx="335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54" y="1588301"/>
            <a:ext cx="335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419600" y="3134827"/>
            <a:ext cx="1219200" cy="2438400"/>
            <a:chOff x="4419600" y="2743200"/>
            <a:chExt cx="1219200" cy="2438400"/>
          </a:xfrm>
        </p:grpSpPr>
        <p:sp>
          <p:nvSpPr>
            <p:cNvPr id="9" name="Oval 8"/>
            <p:cNvSpPr/>
            <p:nvPr/>
          </p:nvSpPr>
          <p:spPr>
            <a:xfrm>
              <a:off x="4419600" y="2743200"/>
              <a:ext cx="6096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4862330" y="2962906"/>
              <a:ext cx="77647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4419600" y="4191000"/>
              <a:ext cx="6096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/>
            <p:cNvSpPr/>
            <p:nvPr/>
          </p:nvSpPr>
          <p:spPr>
            <a:xfrm>
              <a:off x="4800600" y="4724400"/>
              <a:ext cx="6096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62433" y="2916407"/>
            <a:ext cx="210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 smtClean="0"/>
              <a:t>Thomsonite</a:t>
            </a:r>
            <a:r>
              <a:rPr lang="en-CA" sz="2800" dirty="0" smtClean="0"/>
              <a:t> map</a:t>
            </a:r>
            <a:endParaRPr lang="en-CA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0454" y="3051929"/>
            <a:ext cx="235489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Strength of 1477 nm absorption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46993" y="6243935"/>
            <a:ext cx="147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corundum</a:t>
            </a:r>
            <a:endParaRPr lang="en-C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5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F:\Beluga\Supporting Files\Photographs\BelugaCor_B8-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 r="17188" b="9264"/>
          <a:stretch/>
        </p:blipFill>
        <p:spPr bwMode="auto">
          <a:xfrm>
            <a:off x="12160" y="1393539"/>
            <a:ext cx="3295628" cy="48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07" y="1371600"/>
            <a:ext cx="2865072" cy="493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80368"/>
            <a:ext cx="2934388" cy="486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173343" y="3782530"/>
            <a:ext cx="931068" cy="27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4354460" y="3782530"/>
            <a:ext cx="931068" cy="27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1398149" y="3782530"/>
            <a:ext cx="931068" cy="27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1863683" y="1999855"/>
            <a:ext cx="399029" cy="399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749402" y="1999855"/>
            <a:ext cx="399029" cy="399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7609111" y="1999855"/>
            <a:ext cx="399029" cy="399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775835" y="241012"/>
            <a:ext cx="2169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err="1" smtClean="0"/>
              <a:t>Thomsonite</a:t>
            </a:r>
            <a:r>
              <a:rPr lang="en-CA" sz="3200" dirty="0" smtClean="0"/>
              <a:t> (SAM)</a:t>
            </a:r>
            <a:endParaRPr lang="en-CA" sz="3200" dirty="0"/>
          </a:p>
        </p:txBody>
      </p:sp>
      <p:sp>
        <p:nvSpPr>
          <p:cNvPr id="8" name="Rectangle 7"/>
          <p:cNvSpPr/>
          <p:nvPr/>
        </p:nvSpPr>
        <p:spPr>
          <a:xfrm>
            <a:off x="6604434" y="241012"/>
            <a:ext cx="2358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/>
              <a:t>1477 nm abs depth</a:t>
            </a:r>
          </a:p>
        </p:txBody>
      </p:sp>
    </p:spTree>
    <p:extLst>
      <p:ext uri="{BB962C8B-B14F-4D97-AF65-F5344CB8AC3E}">
        <p14:creationId xmlns:p14="http://schemas.microsoft.com/office/powerpoint/2010/main" val="319444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5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5. Conclusions and Future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Successfully map key mineralogical components related to marble-hosted sapphire mineralization at Beluga Showing in a laboratory setting</a:t>
            </a:r>
          </a:p>
          <a:p>
            <a:pPr lvl="1"/>
            <a:r>
              <a:rPr lang="en-CA" dirty="0" err="1" smtClean="0"/>
              <a:t>Phlogopite</a:t>
            </a:r>
            <a:r>
              <a:rPr lang="en-CA" dirty="0" smtClean="0"/>
              <a:t> </a:t>
            </a:r>
            <a:r>
              <a:rPr lang="en-CA" dirty="0" err="1" smtClean="0"/>
              <a:t>symplectite</a:t>
            </a:r>
            <a:r>
              <a:rPr lang="en-CA" dirty="0" smtClean="0"/>
              <a:t>, scapolite, retrograde </a:t>
            </a:r>
            <a:r>
              <a:rPr lang="en-CA" dirty="0" err="1" smtClean="0"/>
              <a:t>muscovitic</a:t>
            </a:r>
            <a:r>
              <a:rPr lang="en-CA" dirty="0" smtClean="0"/>
              <a:t> alteration, </a:t>
            </a:r>
            <a:r>
              <a:rPr lang="en-CA" dirty="0" err="1" smtClean="0"/>
              <a:t>zeolitization</a:t>
            </a:r>
            <a:r>
              <a:rPr lang="en-CA" dirty="0" smtClean="0"/>
              <a:t>, 1477 nm phase</a:t>
            </a:r>
          </a:p>
          <a:p>
            <a:r>
              <a:rPr lang="en-CA" dirty="0" smtClean="0"/>
              <a:t>Some Remaining Scientific Questions:</a:t>
            </a:r>
          </a:p>
          <a:p>
            <a:pPr lvl="1"/>
            <a:r>
              <a:rPr lang="en-CA" dirty="0" smtClean="0"/>
              <a:t>How exactly does </a:t>
            </a:r>
            <a:r>
              <a:rPr lang="en-CA" dirty="0" err="1" smtClean="0"/>
              <a:t>zeolitization</a:t>
            </a:r>
            <a:r>
              <a:rPr lang="en-CA" dirty="0" smtClean="0"/>
              <a:t> fit into </a:t>
            </a:r>
            <a:r>
              <a:rPr lang="en-CA" dirty="0" err="1" smtClean="0"/>
              <a:t>paragenesis</a:t>
            </a:r>
            <a:r>
              <a:rPr lang="en-CA" dirty="0" smtClean="0"/>
              <a:t>?</a:t>
            </a:r>
          </a:p>
          <a:p>
            <a:pPr lvl="1"/>
            <a:r>
              <a:rPr lang="en-CA" dirty="0" smtClean="0"/>
              <a:t>What is the origin of the 1477 nm absorption feature?</a:t>
            </a:r>
          </a:p>
          <a:p>
            <a:pPr lvl="1"/>
            <a:r>
              <a:rPr lang="en-CA" dirty="0" smtClean="0"/>
              <a:t>How variable is the scapolite chemistry?</a:t>
            </a:r>
          </a:p>
          <a:p>
            <a:r>
              <a:rPr lang="en-CA" dirty="0" smtClean="0"/>
              <a:t>How well will this translate to field based studies?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443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325B-75A9-438D-969F-D414ADD1A03C}" type="slidenum">
              <a:rPr lang="en-CA" smtClean="0"/>
              <a:t>23</a:t>
            </a:fld>
            <a:endParaRPr lang="en-CA"/>
          </a:p>
        </p:txBody>
      </p:sp>
      <p:pic>
        <p:nvPicPr>
          <p:cNvPr id="5" name="Picture 2" descr="http://ceos.ualberta.ca/images/UofA-logo-banner.gif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36" y="4378628"/>
            <a:ext cx="6971287" cy="17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turner\Dropbox\PHD\Roundup Poster\NSERC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79" y="2132856"/>
            <a:ext cx="3468302" cy="17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turner\Dropbox\PHD\MinLab Cards\UBC_Logo-blue-squa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36" y="2163079"/>
            <a:ext cx="1703928" cy="170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88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Objectives and Background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Investigate the potential of hyperspectral imaging as applied to gem deposits</a:t>
            </a:r>
          </a:p>
          <a:p>
            <a:r>
              <a:rPr lang="en-CA" dirty="0" smtClean="0"/>
              <a:t>Extend information from the lab to the field</a:t>
            </a:r>
          </a:p>
          <a:p>
            <a:pPr lvl="1"/>
            <a:r>
              <a:rPr lang="en-CA" dirty="0" smtClean="0"/>
              <a:t>Ground based imaging</a:t>
            </a:r>
          </a:p>
          <a:p>
            <a:pPr lvl="1"/>
            <a:r>
              <a:rPr lang="en-CA" dirty="0" smtClean="0"/>
              <a:t>Aerial imaging</a:t>
            </a:r>
          </a:p>
          <a:p>
            <a:endParaRPr lang="en-CA" dirty="0"/>
          </a:p>
          <a:p>
            <a:r>
              <a:rPr lang="en-CA" dirty="0" smtClean="0"/>
              <a:t>Experience with geology of gemstones</a:t>
            </a:r>
          </a:p>
          <a:p>
            <a:r>
              <a:rPr lang="en-CA" dirty="0" smtClean="0"/>
              <a:t>Current PhD work on hyperspectral imaging of rare earth element minerals / rocks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079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22238"/>
            <a:ext cx="8864600" cy="1143000"/>
          </a:xfrm>
        </p:spPr>
        <p:txBody>
          <a:bodyPr>
            <a:normAutofit/>
          </a:bodyPr>
          <a:lstStyle/>
          <a:p>
            <a:r>
              <a:rPr lang="en-CA" dirty="0"/>
              <a:t>2</a:t>
            </a:r>
            <a:r>
              <a:rPr lang="en-CA" dirty="0" smtClean="0"/>
              <a:t>. </a:t>
            </a:r>
            <a:r>
              <a:rPr lang="en-CA" dirty="0"/>
              <a:t>Hyperspectral </a:t>
            </a:r>
            <a:r>
              <a:rPr lang="en-CA" dirty="0" smtClean="0"/>
              <a:t>Imaging (HSI)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31900"/>
            <a:ext cx="8229600" cy="53213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Primarily a reflected light-based technique</a:t>
            </a:r>
          </a:p>
          <a:p>
            <a:r>
              <a:rPr lang="en-US" sz="2800" dirty="0" smtClean="0"/>
              <a:t>Rapid, non-destructive and requires little to no sample prep</a:t>
            </a:r>
          </a:p>
          <a:p>
            <a:r>
              <a:rPr lang="en-US" sz="2800" dirty="0" smtClean="0"/>
              <a:t>Well-established satellite and </a:t>
            </a:r>
            <a:br>
              <a:rPr lang="en-US" sz="2800" dirty="0" smtClean="0"/>
            </a:br>
            <a:r>
              <a:rPr lang="en-US" sz="2800" dirty="0" smtClean="0"/>
              <a:t>airborne technique</a:t>
            </a:r>
          </a:p>
          <a:p>
            <a:r>
              <a:rPr lang="en-US" sz="2800" dirty="0" smtClean="0"/>
              <a:t>Output is a ‘data cube’ with x-y</a:t>
            </a:r>
            <a:br>
              <a:rPr lang="en-US" sz="2800" dirty="0" smtClean="0"/>
            </a:br>
            <a:r>
              <a:rPr lang="en-US" sz="2800" dirty="0" smtClean="0"/>
              <a:t>coordinates and </a:t>
            </a:r>
            <a:r>
              <a:rPr lang="en-US" sz="2800" b="1" dirty="0" smtClean="0">
                <a:solidFill>
                  <a:schemeClr val="tx2"/>
                </a:solidFill>
              </a:rPr>
              <a:t>spectral response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along the z-axis</a:t>
            </a:r>
          </a:p>
          <a:p>
            <a:endParaRPr lang="en-US" sz="2800" dirty="0" smtClean="0"/>
          </a:p>
          <a:p>
            <a:r>
              <a:rPr lang="en-US" sz="2800" dirty="0" smtClean="0"/>
              <a:t>Importance </a:t>
            </a:r>
            <a:r>
              <a:rPr lang="en-US" sz="2800" dirty="0"/>
              <a:t>of </a:t>
            </a:r>
            <a:r>
              <a:rPr lang="en-US" sz="2800" b="1" dirty="0"/>
              <a:t>spectral resolution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>(</a:t>
            </a:r>
            <a:r>
              <a:rPr lang="en-US" sz="2800" dirty="0"/>
              <a:t>mineral spectrum recognition)</a:t>
            </a:r>
          </a:p>
          <a:p>
            <a:r>
              <a:rPr lang="en-US" sz="2800" dirty="0" smtClean="0"/>
              <a:t>Importance of </a:t>
            </a:r>
            <a:r>
              <a:rPr lang="en-US" sz="2800" b="1" dirty="0" smtClean="0"/>
              <a:t>spatial resolution </a:t>
            </a:r>
            <a:br>
              <a:rPr lang="en-US" sz="2800" b="1" dirty="0" smtClean="0"/>
            </a:br>
            <a:r>
              <a:rPr lang="en-US" sz="2800" dirty="0" smtClean="0"/>
              <a:t>(pixel </a:t>
            </a:r>
            <a:r>
              <a:rPr lang="en-US" sz="2800" dirty="0"/>
              <a:t>sizes and </a:t>
            </a:r>
            <a:r>
              <a:rPr lang="en-US" sz="2800" dirty="0" smtClean="0"/>
              <a:t>target implications)</a:t>
            </a:r>
          </a:p>
          <a:p>
            <a:endParaRPr lang="en-CA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4" y="3081337"/>
            <a:ext cx="33242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30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43656" y="6510754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600" dirty="0" err="1" smtClean="0">
                <a:solidFill>
                  <a:schemeClr val="bg1">
                    <a:lumMod val="50000"/>
                  </a:schemeClr>
                </a:solidFill>
              </a:rPr>
              <a:t>Molero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1600" i="1" dirty="0" smtClean="0">
                <a:solidFill>
                  <a:schemeClr val="bg1">
                    <a:lumMod val="50000"/>
                  </a:schemeClr>
                </a:solidFill>
              </a:rPr>
              <a:t>et al.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 2012</a:t>
            </a:r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 descr="http://remotesensing.spiedigitallibrary.org/data/Journals/APPRES/24717/JARS_6_1_061503_f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294"/>
            <a:ext cx="6934200" cy="654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2-Point Star 6"/>
          <p:cNvSpPr/>
          <p:nvPr/>
        </p:nvSpPr>
        <p:spPr>
          <a:xfrm>
            <a:off x="131064" y="102766"/>
            <a:ext cx="762000" cy="762000"/>
          </a:xfrm>
          <a:prstGeom prst="star32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2000" y="990600"/>
            <a:ext cx="609600" cy="15240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retroclipart.co/1024/royalty-free-black-and-white-retro-vector-clip-art-of-a-biplane-by-bestvector-11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84" b="22742"/>
          <a:stretch/>
        </p:blipFill>
        <p:spPr bwMode="auto">
          <a:xfrm>
            <a:off x="1371600" y="69238"/>
            <a:ext cx="133525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1409700" y="685800"/>
            <a:ext cx="495300" cy="1828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11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Absorptions in Minerals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Electronic processes</a:t>
            </a:r>
          </a:p>
          <a:p>
            <a:pPr lvl="1"/>
            <a:r>
              <a:rPr lang="en-CA" dirty="0" smtClean="0"/>
              <a:t>Crystal field effects (Cr</a:t>
            </a:r>
            <a:r>
              <a:rPr lang="en-CA" baseline="30000" dirty="0" smtClean="0"/>
              <a:t>3+</a:t>
            </a:r>
            <a:r>
              <a:rPr lang="en-CA" dirty="0" smtClean="0"/>
              <a:t>, Fe</a:t>
            </a:r>
            <a:r>
              <a:rPr lang="en-CA" baseline="30000" dirty="0" smtClean="0"/>
              <a:t>2+,3+</a:t>
            </a:r>
            <a:r>
              <a:rPr lang="en-CA" dirty="0" smtClean="0"/>
              <a:t>, Nd</a:t>
            </a:r>
            <a:r>
              <a:rPr lang="en-CA" baseline="30000" dirty="0" smtClean="0"/>
              <a:t>3+</a:t>
            </a:r>
            <a:r>
              <a:rPr lang="en-CA" dirty="0" smtClean="0"/>
              <a:t>…)</a:t>
            </a:r>
          </a:p>
          <a:p>
            <a:pPr lvl="1"/>
            <a:r>
              <a:rPr lang="en-CA" dirty="0" smtClean="0"/>
              <a:t>Charge transfers (Fe</a:t>
            </a:r>
            <a:r>
              <a:rPr lang="en-CA" baseline="30000" dirty="0" smtClean="0"/>
              <a:t>3+</a:t>
            </a:r>
            <a:r>
              <a:rPr lang="en-CA" dirty="0" smtClean="0"/>
              <a:t> – Ti</a:t>
            </a:r>
            <a:r>
              <a:rPr lang="en-CA" baseline="30000" dirty="0" smtClean="0"/>
              <a:t>4+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Conduction bands (diamond, sulphide minerals)</a:t>
            </a:r>
          </a:p>
          <a:p>
            <a:pPr lvl="1"/>
            <a:r>
              <a:rPr lang="en-CA" dirty="0" smtClean="0"/>
              <a:t>Colour centres (fluorite)</a:t>
            </a:r>
          </a:p>
          <a:p>
            <a:r>
              <a:rPr lang="en-CA" dirty="0" smtClean="0"/>
              <a:t>Vibrational processes</a:t>
            </a:r>
          </a:p>
          <a:p>
            <a:pPr lvl="1"/>
            <a:r>
              <a:rPr lang="en-CA" dirty="0" smtClean="0"/>
              <a:t>OH, H2O (water, micas, framework silicates)</a:t>
            </a:r>
          </a:p>
          <a:p>
            <a:pPr lvl="1"/>
            <a:r>
              <a:rPr lang="en-CA" dirty="0" smtClean="0"/>
              <a:t>CO3 (carbonate minerals, framework silicates)</a:t>
            </a:r>
          </a:p>
          <a:p>
            <a:pPr lvl="1"/>
            <a:r>
              <a:rPr lang="en-CA" dirty="0" smtClean="0"/>
              <a:t>HSO4 (gypsum, framework silicates)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190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3. Geology at Beluga Showing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0912"/>
            <a:ext cx="7315200" cy="53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257800" y="6279211"/>
            <a:ext cx="1371600" cy="12158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0" y="3217966"/>
            <a:ext cx="4548579" cy="34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42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"/>
            <a:ext cx="6858000" cy="66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686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4" r="182"/>
          <a:stretch/>
        </p:blipFill>
        <p:spPr bwMode="auto">
          <a:xfrm>
            <a:off x="4941570" y="304800"/>
            <a:ext cx="3997378" cy="287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Fancy Yellow Sapphi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69" y="3505201"/>
            <a:ext cx="399737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5181600"/>
            <a:ext cx="1563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1.17 carats</a:t>
            </a:r>
            <a:endParaRPr lang="en-C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2586335"/>
            <a:ext cx="209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0.66 &amp; 0.30 </a:t>
            </a:r>
            <a:r>
              <a:rPr lang="en-CA" sz="2400" b="1" dirty="0" err="1" smtClean="0"/>
              <a:t>cts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1" y="3657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bg1"/>
                </a:solidFill>
              </a:rPr>
              <a:t>1.47 &amp; 1.09 </a:t>
            </a:r>
            <a:r>
              <a:rPr lang="en-CA" sz="2400" b="1" dirty="0" err="1" smtClean="0">
                <a:solidFill>
                  <a:schemeClr val="bg1"/>
                </a:solidFill>
              </a:rPr>
              <a:t>cts</a:t>
            </a:r>
            <a:endParaRPr lang="en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0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570</Words>
  <Application>Microsoft Macintosh PowerPoint</Application>
  <PresentationFormat>On-screen Show (4:3)</PresentationFormat>
  <Paragraphs>100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Hyperspectral imaging of marble-hosted sapphire from the Beluga Occurrence, Baffin Island, Nunavut, Canada</vt:lpstr>
      <vt:lpstr>Outline</vt:lpstr>
      <vt:lpstr>1. Objectives and Background</vt:lpstr>
      <vt:lpstr>2. Hyperspectral Imaging (HSI)</vt:lpstr>
      <vt:lpstr>PowerPoint Presentation</vt:lpstr>
      <vt:lpstr>Absorptions in Minerals</vt:lpstr>
      <vt:lpstr>3. Geology at Beluga Showing</vt:lpstr>
      <vt:lpstr>PowerPoint Presentation</vt:lpstr>
      <vt:lpstr>PowerPoint Presentation</vt:lpstr>
      <vt:lpstr>PowerPoint Presentation</vt:lpstr>
      <vt:lpstr>PowerPoint Presentation</vt:lpstr>
      <vt:lpstr>Thankfully zeolite minerals are not always present!</vt:lpstr>
      <vt:lpstr>4. Results: Key Spectral Groups (SWIR)</vt:lpstr>
      <vt:lpstr>PowerPoint Presentation</vt:lpstr>
      <vt:lpstr>“Lithology” Mapping using SAM</vt:lpstr>
      <vt:lpstr>Mapping Phlogopite Symplectite + Muscovitic Alteration (SAM)</vt:lpstr>
      <vt:lpstr>Mapping Scapolite using SAM</vt:lpstr>
      <vt:lpstr>Mapping Zeolite (thomsonite) using SAM</vt:lpstr>
      <vt:lpstr>Mapping the Absorption at 1477 nm</vt:lpstr>
      <vt:lpstr>Zeolite and 1477 in other samples</vt:lpstr>
      <vt:lpstr>PowerPoint Presentation</vt:lpstr>
      <vt:lpstr>5. Conclusions and Future Work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Hyperspectral imaging of marble-hosted sapphire from the Beluga Occurrence, Baffin Island, Nunavut, Canada</dc:title>
  <dc:creator>dturner</dc:creator>
  <cp:lastModifiedBy>David Turner</cp:lastModifiedBy>
  <cp:revision>59</cp:revision>
  <dcterms:created xsi:type="dcterms:W3CDTF">2006-08-16T00:00:00Z</dcterms:created>
  <dcterms:modified xsi:type="dcterms:W3CDTF">2014-10-28T00:08:27Z</dcterms:modified>
</cp:coreProperties>
</file>