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19" r:id="rId2"/>
    <p:sldMasterId id="2147483932" r:id="rId3"/>
    <p:sldMasterId id="2147483940" r:id="rId4"/>
  </p:sldMasterIdLst>
  <p:notesMasterIdLst>
    <p:notesMasterId r:id="rId31"/>
  </p:notesMasterIdLst>
  <p:handoutMasterIdLst>
    <p:handoutMasterId r:id="rId32"/>
  </p:handoutMasterIdLst>
  <p:sldIdLst>
    <p:sldId id="256" r:id="rId5"/>
    <p:sldId id="302" r:id="rId6"/>
    <p:sldId id="308" r:id="rId7"/>
    <p:sldId id="306" r:id="rId8"/>
    <p:sldId id="317" r:id="rId9"/>
    <p:sldId id="309" r:id="rId10"/>
    <p:sldId id="316" r:id="rId11"/>
    <p:sldId id="310" r:id="rId12"/>
    <p:sldId id="315" r:id="rId13"/>
    <p:sldId id="313" r:id="rId14"/>
    <p:sldId id="299" r:id="rId15"/>
    <p:sldId id="279" r:id="rId16"/>
    <p:sldId id="282" r:id="rId17"/>
    <p:sldId id="291" r:id="rId18"/>
    <p:sldId id="297" r:id="rId19"/>
    <p:sldId id="322" r:id="rId20"/>
    <p:sldId id="259" r:id="rId21"/>
    <p:sldId id="292" r:id="rId22"/>
    <p:sldId id="323" r:id="rId23"/>
    <p:sldId id="318" r:id="rId24"/>
    <p:sldId id="324" r:id="rId25"/>
    <p:sldId id="319" r:id="rId26"/>
    <p:sldId id="320" r:id="rId27"/>
    <p:sldId id="321" r:id="rId28"/>
    <p:sldId id="305" r:id="rId29"/>
    <p:sldId id="26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ah, Thomas H." initials="DTH" lastIdx="6" clrIdx="0">
    <p:extLst/>
  </p:cmAuthor>
  <p:cmAuthor id="2" name="Erica"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0096"/>
    <a:srgbClr val="752E7A"/>
    <a:srgbClr val="9D12C8"/>
    <a:srgbClr val="AD30D4"/>
    <a:srgbClr val="FF6600"/>
    <a:srgbClr val="BEBB51"/>
    <a:srgbClr val="9C91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1" autoAdjust="0"/>
    <p:restoredTop sz="75121" autoAdjust="0"/>
  </p:normalViewPr>
  <p:slideViewPr>
    <p:cSldViewPr>
      <p:cViewPr>
        <p:scale>
          <a:sx n="80" d="100"/>
          <a:sy n="80" d="100"/>
        </p:scale>
        <p:origin x="-744" y="437"/>
      </p:cViewPr>
      <p:guideLst>
        <p:guide orient="horz" pos="2160"/>
        <p:guide pos="2880"/>
      </p:guideLst>
    </p:cSldViewPr>
  </p:slideViewPr>
  <p:outlineViewPr>
    <p:cViewPr>
      <p:scale>
        <a:sx n="33" d="100"/>
        <a:sy n="33" d="100"/>
      </p:scale>
      <p:origin x="0" y="25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38" d="100"/>
          <a:sy n="38" d="100"/>
        </p:scale>
        <p:origin x="-2328" y="-77"/>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2EF9B865-40E4-4BB4-AEAF-50C4EDEFB20E}" type="datetimeFigureOut">
              <a:rPr lang="en-US" smtClean="0"/>
              <a:pPr/>
              <a:t>11/4/2014</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9FFBE731-B11B-4104-B107-77ED5F965FA1}" type="slidenum">
              <a:rPr lang="en-US" smtClean="0"/>
              <a:pPr/>
              <a:t>‹#›</a:t>
            </a:fld>
            <a:endParaRPr lang="en-US" dirty="0"/>
          </a:p>
        </p:txBody>
      </p:sp>
    </p:spTree>
    <p:extLst>
      <p:ext uri="{BB962C8B-B14F-4D97-AF65-F5344CB8AC3E}">
        <p14:creationId xmlns:p14="http://schemas.microsoft.com/office/powerpoint/2010/main" xmlns="" val="965250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AD4A3F51-FF63-48C6-848F-4018F9149363}" type="datetimeFigureOut">
              <a:rPr lang="en-US" smtClean="0"/>
              <a:pPr/>
              <a:t>11/4/2014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73C50DFF-5C7B-4A12-8FC0-130E6E4040B2}" type="slidenum">
              <a:rPr lang="en-US" smtClean="0"/>
              <a:pPr/>
              <a:t>‹#›</a:t>
            </a:fld>
            <a:endParaRPr lang="en-US" dirty="0"/>
          </a:p>
        </p:txBody>
      </p:sp>
    </p:spTree>
    <p:extLst>
      <p:ext uri="{BB962C8B-B14F-4D97-AF65-F5344CB8AC3E}">
        <p14:creationId xmlns:p14="http://schemas.microsoft.com/office/powerpoint/2010/main" xmlns="" val="215451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Erica and I will do great</a:t>
            </a:r>
            <a:r>
              <a:rPr lang="en-US" baseline="0" dirty="0" smtClean="0"/>
              <a:t> on this presentation!</a:t>
            </a:r>
          </a:p>
          <a:p>
            <a:endParaRPr lang="en-US" baseline="0" dirty="0" smtClean="0"/>
          </a:p>
          <a:p>
            <a:r>
              <a:rPr lang="en-US" baseline="0" dirty="0" smtClean="0"/>
              <a:t>-I will talk about the geochemistry of modern volcanic analogs for CO2 reservoirs</a:t>
            </a:r>
          </a:p>
          <a:p>
            <a:endParaRPr lang="en-US" baseline="0" dirty="0" smtClean="0"/>
          </a:p>
          <a:p>
            <a:r>
              <a:rPr lang="en-US" baseline="0" dirty="0" smtClean="0"/>
              <a:t>-Before starting I’d like to acknowledge my co-authors: My advisor at OSU Tom </a:t>
            </a:r>
            <a:r>
              <a:rPr lang="en-US" baseline="0" dirty="0" err="1" smtClean="0"/>
              <a:t>Darrah</a:t>
            </a:r>
            <a:r>
              <a:rPr lang="en-US" baseline="0" dirty="0" smtClean="0"/>
              <a:t>, Bob </a:t>
            </a:r>
            <a:r>
              <a:rPr lang="en-US" baseline="0" dirty="0" err="1" smtClean="0"/>
              <a:t>Poreda</a:t>
            </a:r>
            <a:r>
              <a:rPr lang="en-US" baseline="0" dirty="0" smtClean="0"/>
              <a:t>, and Dario Tedesco</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1</a:t>
            </a:fld>
            <a:endParaRPr lang="en-US" dirty="0"/>
          </a:p>
        </p:txBody>
      </p:sp>
    </p:spTree>
    <p:extLst>
      <p:ext uri="{BB962C8B-B14F-4D97-AF65-F5344CB8AC3E}">
        <p14:creationId xmlns:p14="http://schemas.microsoft.com/office/powerpoint/2010/main" xmlns="" val="193477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In order to continue meeting industrial demands, new CO2 reserves must be identified, adeptly</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managed,</a:t>
            </a:r>
            <a:r>
              <a:rPr lang="en-US" b="1" dirty="0" smtClean="0">
                <a:solidFill>
                  <a:srgbClr val="000000"/>
                </a:solidFill>
                <a:latin typeface="FrankRuehl" panose="020E0503060101010101" pitchFamily="34" charset="-79"/>
                <a:ea typeface="Times New Roman"/>
                <a:cs typeface="FrankRuehl" panose="020E0503060101010101" pitchFamily="34" charset="-79"/>
              </a:rPr>
              <a:t> and exploited. We</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are </a:t>
            </a:r>
            <a:r>
              <a:rPr lang="en-US" b="1" dirty="0" smtClean="0">
                <a:solidFill>
                  <a:srgbClr val="000000"/>
                </a:solidFill>
                <a:latin typeface="FrankRuehl" panose="020E0503060101010101" pitchFamily="34" charset="-79"/>
                <a:ea typeface="Times New Roman"/>
                <a:cs typeface="FrankRuehl" panose="020E0503060101010101" pitchFamily="34" charset="-79"/>
              </a:rPr>
              <a:t> working</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on d</a:t>
            </a:r>
            <a:r>
              <a:rPr lang="en-US" b="1" dirty="0" smtClean="0">
                <a:solidFill>
                  <a:srgbClr val="000000"/>
                </a:solidFill>
                <a:latin typeface="FrankRuehl" panose="020E0503060101010101" pitchFamily="34" charset="-79"/>
                <a:ea typeface="Times New Roman"/>
                <a:cs typeface="FrankRuehl" panose="020E0503060101010101" pitchFamily="34" charset="-79"/>
              </a:rPr>
              <a:t>eveloping a suite of geochemical tracers that can determine the source and </a:t>
            </a:r>
            <a:r>
              <a:rPr lang="en-US" b="1" dirty="0" err="1" smtClean="0">
                <a:solidFill>
                  <a:srgbClr val="000000"/>
                </a:solidFill>
                <a:latin typeface="FrankRuehl" panose="020E0503060101010101" pitchFamily="34" charset="-79"/>
                <a:ea typeface="Times New Roman"/>
                <a:cs typeface="FrankRuehl" panose="020E0503060101010101" pitchFamily="34" charset="-79"/>
              </a:rPr>
              <a:t>migrational</a:t>
            </a:r>
            <a:r>
              <a:rPr lang="en-US" b="1" dirty="0" smtClean="0">
                <a:solidFill>
                  <a:srgbClr val="000000"/>
                </a:solidFill>
                <a:latin typeface="FrankRuehl" panose="020E0503060101010101" pitchFamily="34" charset="-79"/>
                <a:ea typeface="Times New Roman"/>
                <a:cs typeface="FrankRuehl" panose="020E0503060101010101" pitchFamily="34" charset="-79"/>
              </a:rPr>
              <a:t> history of CO2 in potential</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CO2</a:t>
            </a:r>
            <a:r>
              <a:rPr lang="en-US" b="1" dirty="0" smtClean="0">
                <a:solidFill>
                  <a:srgbClr val="000000"/>
                </a:solidFill>
                <a:latin typeface="FrankRuehl" panose="020E0503060101010101" pitchFamily="34" charset="-79"/>
                <a:ea typeface="Times New Roman"/>
                <a:cs typeface="FrankRuehl" panose="020E0503060101010101" pitchFamily="34" charset="-79"/>
              </a:rPr>
              <a:t> reservoirs. </a:t>
            </a:r>
            <a:endParaRPr lang="en-US" b="1" dirty="0" smtClean="0">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000000"/>
              </a:solidFill>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We</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are studying modern volcanic analogs so that we might better understand where exploitable CO2 reserves will be located.</a:t>
            </a:r>
            <a:endParaRPr lang="en-US" b="1" dirty="0" smtClean="0">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000000"/>
              </a:solidFill>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latin typeface="FrankRuehl" panose="020E0503060101010101" pitchFamily="34" charset="-79"/>
                <a:ea typeface="Times New Roman"/>
                <a:cs typeface="FrankRuehl" panose="020E0503060101010101" pitchFamily="34" charset="-79"/>
              </a:rPr>
              <a:t>Our approach is </a:t>
            </a:r>
            <a:r>
              <a:rPr lang="en-US" b="1" dirty="0" smtClean="0">
                <a:solidFill>
                  <a:srgbClr val="000000"/>
                </a:solidFill>
                <a:latin typeface="FrankRuehl" panose="020E0503060101010101" pitchFamily="34" charset="-79"/>
                <a:ea typeface="Times New Roman"/>
                <a:cs typeface="FrankRuehl" panose="020E0503060101010101" pitchFamily="34" charset="-79"/>
              </a:rPr>
              <a:t>analyze both</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the gas and rock chemistry of modern analogs.</a:t>
            </a:r>
            <a:endParaRPr lang="en-US" b="1" dirty="0" smtClean="0">
              <a:solidFill>
                <a:srgbClr val="000000"/>
              </a:solidFill>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We focus on the major, noble gas and stable isotopic composition of natural gases and fluid</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inclusions in volcanic rocks.</a:t>
            </a:r>
            <a:endParaRPr lang="en-US" b="1" dirty="0" smtClean="0">
              <a:solidFill>
                <a:srgbClr val="000000"/>
              </a:solidFill>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latin typeface="FrankRuehl" panose="020E0503060101010101" pitchFamily="34" charset="-79"/>
              <a:ea typeface="Times New Roman"/>
              <a:cs typeface="FrankRuehl" panose="020E0503060101010101" pitchFamily="3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And the mineralogy and trace element chemistry</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of igneous products. </a:t>
            </a:r>
            <a:endParaRPr lang="en-US" b="1" dirty="0" smtClean="0">
              <a:latin typeface="FrankRuehl" panose="020E0503060101010101" pitchFamily="34" charset="-79"/>
              <a:ea typeface="Times New Roman"/>
              <a:cs typeface="FrankRuehl" panose="020E0503060101010101" pitchFamily="34" charset="-79"/>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10</a:t>
            </a:fld>
            <a:endParaRPr lang="en-US" dirty="0"/>
          </a:p>
        </p:txBody>
      </p:sp>
    </p:spTree>
    <p:extLst>
      <p:ext uri="{BB962C8B-B14F-4D97-AF65-F5344CB8AC3E}">
        <p14:creationId xmlns:p14="http://schemas.microsoft.com/office/powerpoint/2010/main" xmlns="" val="309827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latin typeface="FrankRuehl" panose="020E0503060101010101" pitchFamily="34" charset="-79"/>
                <a:ea typeface="Times New Roman"/>
                <a:cs typeface="FrankRuehl" panose="020E0503060101010101" pitchFamily="34" charset="-79"/>
              </a:rPr>
              <a:t>Today, I will discuss an appropriate modern analog in the volcanically active </a:t>
            </a:r>
            <a:r>
              <a:rPr lang="en-US" b="1" dirty="0" err="1" smtClean="0">
                <a:solidFill>
                  <a:srgbClr val="000000"/>
                </a:solidFill>
                <a:latin typeface="FrankRuehl" panose="020E0503060101010101" pitchFamily="34" charset="-79"/>
                <a:ea typeface="Times New Roman"/>
                <a:cs typeface="FrankRuehl" panose="020E0503060101010101" pitchFamily="34" charset="-79"/>
              </a:rPr>
              <a:t>Virunga</a:t>
            </a:r>
            <a:r>
              <a:rPr lang="en-US" b="1" dirty="0" smtClean="0">
                <a:solidFill>
                  <a:srgbClr val="000000"/>
                </a:solidFill>
                <a:latin typeface="FrankRuehl" panose="020E0503060101010101" pitchFamily="34" charset="-79"/>
                <a:ea typeface="Times New Roman"/>
                <a:cs typeface="FrankRuehl" panose="020E0503060101010101" pitchFamily="34" charset="-79"/>
              </a:rPr>
              <a:t> Volcanic</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Province located in the Democratic Republic of Congo</a:t>
            </a:r>
            <a:r>
              <a:rPr lang="en-US" b="1" dirty="0" smtClean="0">
                <a:solidFill>
                  <a:srgbClr val="000000"/>
                </a:solidFill>
                <a:latin typeface="FrankRuehl" panose="020E0503060101010101" pitchFamily="34" charset="-79"/>
                <a:ea typeface="Times New Roman"/>
                <a:cs typeface="FrankRuehl" panose="020E0503060101010101" pitchFamily="34" charset="-79"/>
              </a:rPr>
              <a:t>. </a:t>
            </a:r>
            <a:endParaRPr lang="en-US" b="1" dirty="0" smtClean="0">
              <a:latin typeface="FrankRuehl" panose="020E0503060101010101" pitchFamily="34" charset="-79"/>
              <a:ea typeface="Times New Roman"/>
              <a:cs typeface="FrankRuehl" panose="020E0503060101010101" pitchFamily="34" charset="-79"/>
            </a:endParaRPr>
          </a:p>
          <a:p>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11</a:t>
            </a:fld>
            <a:endParaRPr lang="en-US" dirty="0"/>
          </a:p>
        </p:txBody>
      </p:sp>
    </p:spTree>
    <p:extLst>
      <p:ext uri="{BB962C8B-B14F-4D97-AF65-F5344CB8AC3E}">
        <p14:creationId xmlns:p14="http://schemas.microsoft.com/office/powerpoint/2010/main" xmlns="" val="115167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VVP</a:t>
            </a:r>
            <a:r>
              <a:rPr lang="en-US" baseline="0" dirty="0" smtClean="0"/>
              <a:t> is located in the western branch of the East African Rift north of Lake Kivu and the city of Goma, DRC.</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12</a:t>
            </a:fld>
            <a:endParaRPr lang="en-US" dirty="0"/>
          </a:p>
        </p:txBody>
      </p:sp>
    </p:spTree>
    <p:extLst>
      <p:ext uri="{BB962C8B-B14F-4D97-AF65-F5344CB8AC3E}">
        <p14:creationId xmlns:p14="http://schemas.microsoft.com/office/powerpoint/2010/main" xmlns="" val="255154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 is an active</a:t>
            </a:r>
            <a:r>
              <a:rPr lang="en-US" baseline="0" dirty="0" smtClean="0"/>
              <a:t> rift zone located near the ancient suture zone between the Nubian plate and the Tanzanian </a:t>
            </a:r>
            <a:r>
              <a:rPr lang="en-US" baseline="0" dirty="0" err="1" smtClean="0"/>
              <a:t>Craton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13</a:t>
            </a:fld>
            <a:endParaRPr lang="en-US" dirty="0"/>
          </a:p>
        </p:txBody>
      </p:sp>
    </p:spTree>
    <p:extLst>
      <p:ext uri="{BB962C8B-B14F-4D97-AF65-F5344CB8AC3E}">
        <p14:creationId xmlns:p14="http://schemas.microsoft.com/office/powerpoint/2010/main" xmlns="" val="367951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volcanism</a:t>
            </a:r>
            <a:r>
              <a:rPr lang="en-US" baseline="0" dirty="0" smtClean="0"/>
              <a:t> from the area is from the Nyiragongo and Nyamuragira volcanoes. Today I’ll focus on the area near Nyiragongo.</a:t>
            </a:r>
          </a:p>
          <a:p>
            <a:endParaRPr lang="en-US" baseline="0" dirty="0" smtClean="0"/>
          </a:p>
          <a:p>
            <a:r>
              <a:rPr lang="en-US" baseline="0" dirty="0" smtClean="0"/>
              <a:t>-These volcanoes are extremely active on the human timescale, the last big eruption being in 2002.</a:t>
            </a:r>
          </a:p>
          <a:p>
            <a:endParaRPr lang="en-US" baseline="0" dirty="0" smtClean="0"/>
          </a:p>
          <a:p>
            <a:r>
              <a:rPr lang="en-US" baseline="0" dirty="0" smtClean="0"/>
              <a:t>-Known to produce peculiar volcanic products that are silica-</a:t>
            </a:r>
            <a:r>
              <a:rPr lang="en-US" baseline="0" dirty="0" err="1" smtClean="0"/>
              <a:t>undersaturated</a:t>
            </a:r>
            <a:r>
              <a:rPr lang="en-US" baseline="0" dirty="0" smtClean="0"/>
              <a:t> (low SiO2) and have a very high alkali (K and Na) content.</a:t>
            </a:r>
          </a:p>
          <a:p>
            <a:endParaRPr lang="en-US" baseline="0" dirty="0" smtClean="0"/>
          </a:p>
          <a:p>
            <a:r>
              <a:rPr lang="en-US" baseline="0" dirty="0" smtClean="0"/>
              <a:t>-In addition to the volcanic systems we have collected fluids from a variety of </a:t>
            </a:r>
            <a:r>
              <a:rPr lang="en-US" baseline="0" dirty="0" err="1" smtClean="0"/>
              <a:t>fumarolic</a:t>
            </a:r>
            <a:r>
              <a:rPr lang="en-US" baseline="0" dirty="0" smtClean="0"/>
              <a:t> gas discharges across the rift. </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14</a:t>
            </a:fld>
            <a:endParaRPr lang="en-US" dirty="0"/>
          </a:p>
        </p:txBody>
      </p:sp>
    </p:spTree>
    <p:extLst>
      <p:ext uri="{BB962C8B-B14F-4D97-AF65-F5344CB8AC3E}">
        <p14:creationId xmlns:p14="http://schemas.microsoft.com/office/powerpoint/2010/main" xmlns="" val="263889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-Mineralogy</a:t>
            </a:r>
            <a:r>
              <a:rPr lang="en-US" baseline="0" dirty="0" smtClean="0"/>
              <a:t> of Nyiragongo and </a:t>
            </a:r>
            <a:r>
              <a:rPr lang="en-US" baseline="0" dirty="0" err="1" smtClean="0"/>
              <a:t>Nyamagura</a:t>
            </a:r>
            <a:r>
              <a:rPr lang="en-US" baseline="0" dirty="0" smtClean="0"/>
              <a:t> are distinct</a:t>
            </a:r>
          </a:p>
          <a:p>
            <a:endParaRPr lang="en-US" baseline="0" dirty="0" smtClean="0"/>
          </a:p>
          <a:p>
            <a:r>
              <a:rPr lang="en-US" baseline="0" dirty="0" smtClean="0"/>
              <a:t>-Nyiragongo is unique in that it is highly silica undersaturated and has extremely high alkali earth enrichments (Na + K).</a:t>
            </a:r>
          </a:p>
          <a:p>
            <a:endParaRPr lang="en-US" baseline="0" dirty="0" smtClean="0"/>
          </a:p>
          <a:p>
            <a:r>
              <a:rPr lang="en-US" baseline="0" dirty="0" smtClean="0"/>
              <a:t>-Consistent with </a:t>
            </a:r>
            <a:r>
              <a:rPr lang="en-US" baseline="0" dirty="0" err="1" smtClean="0"/>
              <a:t>carbonatite</a:t>
            </a:r>
            <a:r>
              <a:rPr lang="en-US" baseline="0" dirty="0" smtClean="0"/>
              <a:t> composition reported in Chakrabarti et al, 2009</a:t>
            </a:r>
          </a:p>
        </p:txBody>
      </p:sp>
      <p:sp>
        <p:nvSpPr>
          <p:cNvPr id="4" name="Slide Number Placeholder 3"/>
          <p:cNvSpPr>
            <a:spLocks noGrp="1"/>
          </p:cNvSpPr>
          <p:nvPr>
            <p:ph type="sldNum" sz="quarter" idx="10"/>
          </p:nvPr>
        </p:nvSpPr>
        <p:spPr/>
        <p:txBody>
          <a:bodyPr/>
          <a:lstStyle/>
          <a:p>
            <a:fld id="{73C50DFF-5C7B-4A12-8FC0-130E6E4040B2}" type="slidenum">
              <a:rPr lang="en-US" smtClean="0"/>
              <a:pPr/>
              <a:t>17</a:t>
            </a:fld>
            <a:endParaRPr lang="en-US" dirty="0"/>
          </a:p>
        </p:txBody>
      </p:sp>
    </p:spTree>
    <p:extLst>
      <p:ext uri="{BB962C8B-B14F-4D97-AF65-F5344CB8AC3E}">
        <p14:creationId xmlns:p14="http://schemas.microsoft.com/office/powerpoint/2010/main" xmlns="" val="288869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A plot of </a:t>
            </a:r>
            <a:r>
              <a:rPr kumimoji="0" lang="en-US" altLang="ja-JP" sz="12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chondrite</a:t>
            </a:r>
            <a:r>
              <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 (CHON) normalized rare earth element (REE) patterns of Nyiragongo and </a:t>
            </a:r>
            <a:r>
              <a:rPr kumimoji="0" lang="en-US" altLang="ja-JP" sz="12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Nyamulagira</a:t>
            </a:r>
            <a:r>
              <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a:t>
            </a:r>
          </a:p>
          <a:p>
            <a:endParaRPr kumimoji="0" lang="en-US" sz="1200" b="0" i="0" u="none" strike="noStrike" kern="0" cap="none" spc="0" normalizeH="0" baseline="0" noProof="0" dirty="0" smtClean="0">
              <a:ln>
                <a:noFill/>
              </a:ln>
              <a:solidFill>
                <a:srgbClr val="000000"/>
              </a:solidFill>
              <a:effectLst/>
              <a:uLnTx/>
              <a:uFillTx/>
              <a:latin typeface="Arial" pitchFamily="2"/>
              <a:ea typeface="メイリオ" pitchFamily="2"/>
            </a:endParaRPr>
          </a:p>
          <a:p>
            <a:r>
              <a:rPr kumimoji="0" lang="en-US" sz="1200" b="0" i="0" u="none" strike="noStrike" kern="0" cap="none" spc="0" normalizeH="0" baseline="0" noProof="0" dirty="0" smtClean="0">
                <a:ln>
                  <a:noFill/>
                </a:ln>
                <a:solidFill>
                  <a:srgbClr val="000000"/>
                </a:solidFill>
                <a:effectLst/>
                <a:uLnTx/>
                <a:uFillTx/>
                <a:latin typeface="Arial" pitchFamily="2"/>
                <a:ea typeface="メイリオ" pitchFamily="2"/>
              </a:rPr>
              <a:t>-Show extreme light REE enrichment. </a:t>
            </a:r>
          </a:p>
          <a:p>
            <a:endParaRPr kumimoji="0" lang="en-US" sz="1200" b="0" i="0" u="none" strike="noStrike" kern="0" cap="none" spc="0" normalizeH="0" baseline="0" noProof="0" dirty="0" smtClean="0">
              <a:ln>
                <a:noFill/>
              </a:ln>
              <a:solidFill>
                <a:srgbClr val="000000"/>
              </a:solidFill>
              <a:effectLst/>
              <a:uLnTx/>
              <a:uFillTx/>
              <a:latin typeface="Arial" pitchFamily="2"/>
              <a:ea typeface="メイリオ" pitchFamily="2"/>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18</a:t>
            </a:fld>
            <a:endParaRPr lang="en-US" dirty="0"/>
          </a:p>
        </p:txBody>
      </p:sp>
    </p:spTree>
    <p:extLst>
      <p:ext uri="{BB962C8B-B14F-4D97-AF65-F5344CB8AC3E}">
        <p14:creationId xmlns:p14="http://schemas.microsoft.com/office/powerpoint/2010/main" xmlns="" val="288869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A plot of </a:t>
            </a:r>
            <a:r>
              <a:rPr kumimoji="0" lang="en-US" altLang="ja-JP" sz="12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chondrite</a:t>
            </a:r>
            <a:r>
              <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 (CHON) normalized rare earth element (REE) patterns of Jackson Dome, Nyiragongo, and </a:t>
            </a:r>
            <a:r>
              <a:rPr kumimoji="0" lang="en-US" altLang="ja-JP" sz="12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Nyamulagira</a:t>
            </a:r>
            <a:r>
              <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a:t>
            </a:r>
          </a:p>
          <a:p>
            <a:endParaRPr kumimoji="0" lang="en-US" sz="1200" b="0" i="0" u="none" strike="noStrike" kern="0" cap="none" spc="0" normalizeH="0" baseline="0" noProof="0" dirty="0" smtClean="0">
              <a:ln>
                <a:noFill/>
              </a:ln>
              <a:solidFill>
                <a:srgbClr val="000000"/>
              </a:solidFill>
              <a:effectLst/>
              <a:uLnTx/>
              <a:uFillTx/>
              <a:latin typeface="Arial" pitchFamily="2"/>
              <a:ea typeface="メイリオ"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noProof="0" dirty="0" smtClean="0">
                <a:solidFill>
                  <a:srgbClr val="000000"/>
                </a:solidFill>
                <a:latin typeface="Arial" pitchFamily="2"/>
                <a:ea typeface="メイリオ" pitchFamily="2"/>
                <a:cs typeface="ＭＳ Ｐゴシック" pitchFamily="50"/>
              </a:rPr>
              <a:t>Gd enrichment is consistent with a high degree of metasomatism</a:t>
            </a:r>
            <a:endParaRPr kumimoji="0" lang="en-US" altLang="ja-JP" sz="1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19</a:t>
            </a:fld>
            <a:endParaRPr lang="en-US" dirty="0"/>
          </a:p>
        </p:txBody>
      </p:sp>
    </p:spTree>
    <p:extLst>
      <p:ext uri="{BB962C8B-B14F-4D97-AF65-F5344CB8AC3E}">
        <p14:creationId xmlns:p14="http://schemas.microsoft.com/office/powerpoint/2010/main" xmlns="" val="288869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Th/U and high Zr/</a:t>
            </a:r>
            <a:r>
              <a:rPr lang="en-US" dirty="0" err="1" smtClean="0"/>
              <a:t>Hf</a:t>
            </a:r>
            <a:r>
              <a:rPr lang="en-US" dirty="0" smtClean="0"/>
              <a:t> are consistent</a:t>
            </a:r>
            <a:r>
              <a:rPr lang="en-US" baseline="0" dirty="0" smtClean="0"/>
              <a:t> with </a:t>
            </a:r>
            <a:r>
              <a:rPr lang="en-US" baseline="0" dirty="0" err="1" smtClean="0"/>
              <a:t>metasomatism</a:t>
            </a:r>
            <a:r>
              <a:rPr lang="en-US" baseline="0" dirty="0" smtClean="0"/>
              <a:t>.</a:t>
            </a:r>
          </a:p>
          <a:p>
            <a:endParaRPr lang="en-US" dirty="0" smtClean="0"/>
          </a:p>
          <a:p>
            <a:r>
              <a:rPr lang="en-US" dirty="0" smtClean="0"/>
              <a:t>-The amount of metasomatic influence</a:t>
            </a:r>
            <a:r>
              <a:rPr lang="en-US" baseline="0" dirty="0" smtClean="0"/>
              <a:t> is variable over time.</a:t>
            </a:r>
          </a:p>
          <a:p>
            <a:endParaRPr lang="en-US" baseline="0" dirty="0" smtClean="0"/>
          </a:p>
          <a:p>
            <a:r>
              <a:rPr lang="en-US" baseline="0" dirty="0" smtClean="0"/>
              <a:t>-Since 2002 eruption the amount of metasomatic influence is decreasing.</a:t>
            </a:r>
            <a:endParaRPr lang="en-US" dirty="0"/>
          </a:p>
        </p:txBody>
      </p:sp>
      <p:sp>
        <p:nvSpPr>
          <p:cNvPr id="4" name="Slide Number Placeholder 3"/>
          <p:cNvSpPr>
            <a:spLocks noGrp="1"/>
          </p:cNvSpPr>
          <p:nvPr>
            <p:ph type="sldNum" sz="quarter" idx="10"/>
          </p:nvPr>
        </p:nvSpPr>
        <p:spPr/>
        <p:txBody>
          <a:bodyPr/>
          <a:lstStyle/>
          <a:p>
            <a:pPr>
              <a:defRPr/>
            </a:pPr>
            <a:fld id="{6FA17FAB-EB2B-4DF1-84A7-4AB1D38E9355}"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might be unfamiliar, </a:t>
            </a:r>
            <a:r>
              <a:rPr lang="en-US" dirty="0" err="1" smtClean="0"/>
              <a:t>metasomatism</a:t>
            </a:r>
            <a:r>
              <a:rPr lang="en-US" baseline="0" dirty="0" smtClean="0"/>
              <a:t> is the chemical alteration of rocks by hydrothermal processes</a:t>
            </a:r>
          </a:p>
          <a:p>
            <a:endParaRPr lang="en-US" baseline="0" dirty="0" smtClean="0"/>
          </a:p>
          <a:p>
            <a:r>
              <a:rPr lang="en-US" dirty="0" smtClean="0"/>
              <a:t>-carbonate </a:t>
            </a:r>
            <a:r>
              <a:rPr lang="en-US" dirty="0" err="1" smtClean="0"/>
              <a:t>metasomatism</a:t>
            </a:r>
            <a:r>
              <a:rPr lang="en-US" baseline="0" dirty="0" smtClean="0"/>
              <a:t> is common in </a:t>
            </a:r>
            <a:r>
              <a:rPr lang="en-US" baseline="0" dirty="0" err="1" smtClean="0"/>
              <a:t>subduction</a:t>
            </a:r>
            <a:r>
              <a:rPr lang="en-US" baseline="0" dirty="0" smtClean="0"/>
              <a:t> zones, which can result in these </a:t>
            </a:r>
            <a:r>
              <a:rPr lang="en-US" baseline="0" dirty="0" err="1" smtClean="0"/>
              <a:t>carbonatite</a:t>
            </a:r>
            <a:r>
              <a:rPr lang="en-US" baseline="0" dirty="0" smtClean="0"/>
              <a:t> lavas</a:t>
            </a:r>
          </a:p>
          <a:p>
            <a:endParaRPr lang="en-US" baseline="0" dirty="0" smtClean="0"/>
          </a:p>
          <a:p>
            <a:r>
              <a:rPr lang="en-US" baseline="0" dirty="0" smtClean="0"/>
              <a:t>-The </a:t>
            </a:r>
            <a:r>
              <a:rPr lang="en-US" baseline="0" dirty="0" err="1" smtClean="0"/>
              <a:t>Gd</a:t>
            </a:r>
            <a:r>
              <a:rPr lang="en-US" baseline="0" dirty="0" smtClean="0"/>
              <a:t> anomaly previously shown, as well as low </a:t>
            </a:r>
            <a:r>
              <a:rPr lang="en-US" baseline="0" dirty="0" err="1" smtClean="0"/>
              <a:t>Th</a:t>
            </a:r>
            <a:r>
              <a:rPr lang="en-US" baseline="0" dirty="0" smtClean="0"/>
              <a:t>/U and high </a:t>
            </a:r>
            <a:r>
              <a:rPr lang="en-US" baseline="0" dirty="0" err="1" smtClean="0"/>
              <a:t>Zr</a:t>
            </a:r>
            <a:r>
              <a:rPr lang="en-US" baseline="0" dirty="0" smtClean="0"/>
              <a:t>/</a:t>
            </a:r>
            <a:r>
              <a:rPr lang="en-US" baseline="0" dirty="0" err="1" smtClean="0"/>
              <a:t>Hf</a:t>
            </a:r>
            <a:r>
              <a:rPr lang="en-US" baseline="0" dirty="0" smtClean="0"/>
              <a:t> ratios are common tracers of this process. </a:t>
            </a:r>
          </a:p>
          <a:p>
            <a:endParaRPr lang="en-US" baseline="0" dirty="0" smtClean="0"/>
          </a:p>
          <a:p>
            <a:r>
              <a:rPr lang="en-US" baseline="0" dirty="0" smtClean="0"/>
              <a:t>-These same tracers seen at </a:t>
            </a:r>
            <a:r>
              <a:rPr lang="en-US" baseline="0" dirty="0" err="1" smtClean="0"/>
              <a:t>Nyiragongo</a:t>
            </a:r>
            <a:r>
              <a:rPr lang="en-US" baseline="0" dirty="0" smtClean="0"/>
              <a:t> are consistent with other CO2 reservoirs that are close to failed rifts along previous suture zones</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21</a:t>
            </a:fld>
            <a:endParaRPr lang="en-US" dirty="0"/>
          </a:p>
        </p:txBody>
      </p:sp>
    </p:spTree>
    <p:extLst>
      <p:ext uri="{BB962C8B-B14F-4D97-AF65-F5344CB8AC3E}">
        <p14:creationId xmlns:p14="http://schemas.microsoft.com/office/powerpoint/2010/main" xmlns="" val="28886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Enhanced oil recovery (EOR) involves the injection of miscible fluids such as carbon dioxide (CO2) in the subsurface. </a:t>
            </a:r>
            <a:endParaRPr lang="en-US" b="1" dirty="0" smtClean="0">
              <a:latin typeface="FrankRuehl" panose="020E0503060101010101" pitchFamily="34" charset="-79"/>
              <a:ea typeface="Times New Roman"/>
              <a:cs typeface="FrankRuehl" panose="020E0503060101010101" pitchFamily="34" charset="-79"/>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2</a:t>
            </a:fld>
            <a:endParaRPr lang="en-US" dirty="0"/>
          </a:p>
        </p:txBody>
      </p:sp>
    </p:spTree>
    <p:extLst>
      <p:ext uri="{BB962C8B-B14F-4D97-AF65-F5344CB8AC3E}">
        <p14:creationId xmlns:p14="http://schemas.microsoft.com/office/powerpoint/2010/main" xmlns="" val="239544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a:t>
            </a:r>
            <a:r>
              <a:rPr lang="en-US" dirty="0" smtClean="0"/>
              <a:t>Helium isotopic</a:t>
            </a:r>
            <a:r>
              <a:rPr lang="en-US" baseline="0" dirty="0" smtClean="0"/>
              <a:t> composition of the gas discharged at Nyiragongo changes through time. </a:t>
            </a:r>
          </a:p>
          <a:p>
            <a:endParaRPr lang="en-US" baseline="0" dirty="0" smtClean="0"/>
          </a:p>
          <a:p>
            <a:r>
              <a:rPr lang="en-US" baseline="0" dirty="0" smtClean="0"/>
              <a:t>-Varies from MORB-like composition (8Ra) down to 6.5Ra, which is more consistent with sub-continental lithospheric mantle</a:t>
            </a:r>
          </a:p>
          <a:p>
            <a:endParaRPr lang="en-US" baseline="0" dirty="0" smtClean="0"/>
          </a:p>
          <a:p>
            <a:r>
              <a:rPr lang="en-US" baseline="0" dirty="0" smtClean="0"/>
              <a:t>-Interestingly the helium isotope values change in a coherent pattern with the trace elements that are diagnostic of variable </a:t>
            </a:r>
            <a:r>
              <a:rPr lang="en-US" baseline="0" dirty="0" err="1" smtClean="0"/>
              <a:t>metasomatism</a:t>
            </a:r>
            <a:endParaRPr lang="en-US" baseline="0" dirty="0" smtClean="0"/>
          </a:p>
          <a:p>
            <a:endParaRPr lang="en-US" baseline="0" dirty="0" smtClean="0"/>
          </a:p>
          <a:p>
            <a:r>
              <a:rPr lang="en-US" baseline="0" dirty="0" smtClean="0"/>
              <a:t>-Since the 2002 eruption, the pattern seems to have returned to a more “sub-continental lithospheric” pattern. </a:t>
            </a:r>
            <a:endParaRPr lang="en-US" dirty="0"/>
          </a:p>
        </p:txBody>
      </p:sp>
      <p:sp>
        <p:nvSpPr>
          <p:cNvPr id="4" name="Slide Number Placeholder 3"/>
          <p:cNvSpPr>
            <a:spLocks noGrp="1"/>
          </p:cNvSpPr>
          <p:nvPr>
            <p:ph type="sldNum" sz="quarter" idx="10"/>
          </p:nvPr>
        </p:nvSpPr>
        <p:spPr/>
        <p:txBody>
          <a:bodyPr/>
          <a:lstStyle/>
          <a:p>
            <a:pPr>
              <a:defRPr/>
            </a:pPr>
            <a:fld id="{6FA17FAB-EB2B-4DF1-84A7-4AB1D38E9355}"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are some clearer graphs of how the ¾ ratios vary relative to the </a:t>
            </a:r>
            <a:r>
              <a:rPr lang="en-US" baseline="0" dirty="0" err="1" smtClean="0"/>
              <a:t>Zr</a:t>
            </a:r>
            <a:r>
              <a:rPr lang="en-US" baseline="0" dirty="0" smtClean="0"/>
              <a:t>/</a:t>
            </a:r>
            <a:r>
              <a:rPr lang="en-US" baseline="0" dirty="0" err="1" smtClean="0"/>
              <a:t>Hf</a:t>
            </a:r>
            <a:r>
              <a:rPr lang="en-US" baseline="0" dirty="0" smtClean="0"/>
              <a:t> and </a:t>
            </a:r>
            <a:r>
              <a:rPr lang="en-US" baseline="0" dirty="0" err="1" smtClean="0"/>
              <a:t>Th</a:t>
            </a:r>
            <a:r>
              <a:rPr lang="en-US" baseline="0" dirty="0" smtClean="0"/>
              <a:t>/U ratios over time.</a:t>
            </a:r>
          </a:p>
          <a:p>
            <a:endParaRPr lang="en-US" baseline="0" dirty="0" smtClean="0"/>
          </a:p>
          <a:p>
            <a:r>
              <a:rPr lang="en-US" baseline="0" dirty="0" smtClean="0"/>
              <a:t>Interestingly the helium isotope values change in a coherent pattern with the trace elements that are diagnostic of variable </a:t>
            </a:r>
            <a:r>
              <a:rPr lang="en-US" baseline="0" dirty="0" err="1" smtClean="0"/>
              <a:t>metasomatism</a:t>
            </a:r>
            <a:endParaRPr lang="en-US" baseline="0" dirty="0" smtClean="0"/>
          </a:p>
          <a:p>
            <a:endParaRPr lang="en-US" baseline="0" dirty="0" smtClean="0"/>
          </a:p>
          <a:p>
            <a:r>
              <a:rPr lang="en-US" baseline="0" dirty="0" smtClean="0"/>
              <a:t>-As the helium isotopic composition decreases, the influence from </a:t>
            </a:r>
            <a:r>
              <a:rPr lang="en-US" baseline="0" dirty="0" err="1" smtClean="0"/>
              <a:t>metasomatism</a:t>
            </a:r>
            <a:r>
              <a:rPr lang="en-US" baseline="0" dirty="0" smtClean="0"/>
              <a:t> decreases.</a:t>
            </a:r>
          </a:p>
        </p:txBody>
      </p:sp>
      <p:sp>
        <p:nvSpPr>
          <p:cNvPr id="4" name="Slide Number Placeholder 3"/>
          <p:cNvSpPr>
            <a:spLocks noGrp="1"/>
          </p:cNvSpPr>
          <p:nvPr>
            <p:ph type="sldNum" sz="quarter" idx="10"/>
          </p:nvPr>
        </p:nvSpPr>
        <p:spPr/>
        <p:txBody>
          <a:bodyPr/>
          <a:lstStyle/>
          <a:p>
            <a:pPr>
              <a:defRPr/>
            </a:pPr>
            <a:fld id="{6FA17FAB-EB2B-4DF1-84A7-4AB1D38E9355}"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a:t>
            </a:r>
            <a:r>
              <a:rPr lang="en-US" baseline="0" dirty="0" smtClean="0"/>
              <a:t> other CO2 reservoirs: the Nyiragongo gases appear to be consistent with MORB and sub-continental lithospheric values. </a:t>
            </a:r>
          </a:p>
          <a:p>
            <a:endParaRPr lang="en-US" baseline="0" dirty="0" smtClean="0"/>
          </a:p>
          <a:p>
            <a:r>
              <a:rPr lang="en-US" baseline="0" dirty="0" smtClean="0"/>
              <a:t>The stable isotopes of Nyiragongo plot along a pattern of water-gas interactions (water-washing). These patterns are consistent with observations by </a:t>
            </a:r>
            <a:r>
              <a:rPr lang="en-US" baseline="0" dirty="0" err="1" smtClean="0"/>
              <a:t>Ballentine’s</a:t>
            </a:r>
            <a:r>
              <a:rPr lang="en-US" baseline="0" dirty="0" smtClean="0"/>
              <a:t> group at Jackson Dome (Zhou et al, 2012) and the Four Corners (Gilfillan et al, 2008; 2009).   </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SCLM</a:t>
            </a:r>
            <a:r>
              <a:rPr lang="en-US" baseline="0" dirty="0" smtClean="0"/>
              <a:t> is sub-continental lithospheric mantle. </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26</a:t>
            </a:fld>
            <a:endParaRPr lang="en-US" dirty="0"/>
          </a:p>
        </p:txBody>
      </p:sp>
    </p:spTree>
    <p:extLst>
      <p:ext uri="{BB962C8B-B14F-4D97-AF65-F5344CB8AC3E}">
        <p14:creationId xmlns:p14="http://schemas.microsoft.com/office/powerpoint/2010/main" xmlns="" val="27282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-The goal</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of EOR is to increase and create hydrocarbon recovery from conventional hydrocarbon reservoirs.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solidFill>
                  <a:srgbClr val="000000"/>
                </a:solidFill>
                <a:latin typeface="FrankRuehl" panose="020E0503060101010101" pitchFamily="34" charset="-79"/>
                <a:ea typeface="Times New Roman"/>
                <a:cs typeface="FrankRuehl" panose="020E0503060101010101" pitchFamily="34" charset="-79"/>
              </a:rPr>
              <a:t>Most hydrocarbon fields have undergone primary hydrocarbon recovery (relying on overpressure of the formation and/or pumping) and secondary hydrocarbon recovery (e.g., water flooding).</a:t>
            </a:r>
          </a:p>
        </p:txBody>
      </p:sp>
      <p:sp>
        <p:nvSpPr>
          <p:cNvPr id="4" name="Slide Number Placeholder 3"/>
          <p:cNvSpPr>
            <a:spLocks noGrp="1"/>
          </p:cNvSpPr>
          <p:nvPr>
            <p:ph type="sldNum" sz="quarter" idx="10"/>
          </p:nvPr>
        </p:nvSpPr>
        <p:spPr/>
        <p:txBody>
          <a:bodyPr/>
          <a:lstStyle/>
          <a:p>
            <a:fld id="{73C50DFF-5C7B-4A12-8FC0-130E6E4040B2}" type="slidenum">
              <a:rPr lang="en-US" smtClean="0"/>
              <a:pPr/>
              <a:t>3</a:t>
            </a:fld>
            <a:endParaRPr lang="en-US" dirty="0"/>
          </a:p>
        </p:txBody>
      </p:sp>
    </p:spTree>
    <p:extLst>
      <p:ext uri="{BB962C8B-B14F-4D97-AF65-F5344CB8AC3E}">
        <p14:creationId xmlns:p14="http://schemas.microsoft.com/office/powerpoint/2010/main" xmlns="" val="370869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FrankRuehl" panose="020E0503060101010101" pitchFamily="34" charset="-79"/>
                <a:ea typeface="Times New Roman"/>
                <a:cs typeface="FrankRuehl" panose="020E0503060101010101" pitchFamily="34" charset="-79"/>
              </a:rPr>
              <a:t>-Here is an</a:t>
            </a:r>
            <a:r>
              <a:rPr lang="en-US" b="1" baseline="0" dirty="0" smtClean="0">
                <a:latin typeface="FrankRuehl" panose="020E0503060101010101" pitchFamily="34" charset="-79"/>
                <a:ea typeface="Times New Roman"/>
                <a:cs typeface="FrankRuehl" panose="020E0503060101010101" pitchFamily="34" charset="-79"/>
              </a:rPr>
              <a:t> overly-simplified diagram of how this all works…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FrankRuehl" panose="020E0503060101010101" pitchFamily="34" charset="-79"/>
                <a:ea typeface="Times New Roman"/>
                <a:cs typeface="FrankRuehl" panose="020E0503060101010101" pitchFamily="34" charset="-79"/>
              </a:rPr>
              <a:t>-CO2 injected (on left) and oil recovered (on right).</a:t>
            </a:r>
            <a:endParaRPr lang="en-US" b="1" dirty="0" smtClean="0">
              <a:latin typeface="FrankRuehl" panose="020E0503060101010101" pitchFamily="34" charset="-79"/>
              <a:ea typeface="Times New Roman"/>
              <a:cs typeface="FrankRuehl" panose="020E0503060101010101" pitchFamily="34" charset="-79"/>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4</a:t>
            </a:fld>
            <a:endParaRPr lang="en-US" dirty="0"/>
          </a:p>
        </p:txBody>
      </p:sp>
    </p:spTree>
    <p:extLst>
      <p:ext uri="{BB962C8B-B14F-4D97-AF65-F5344CB8AC3E}">
        <p14:creationId xmlns:p14="http://schemas.microsoft.com/office/powerpoint/2010/main" xmlns="" val="216491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1" baseline="0" dirty="0" smtClean="0">
              <a:solidFill>
                <a:srgbClr val="000000"/>
              </a:solidFill>
              <a:latin typeface="FrankRuehl" panose="020E0503060101010101" pitchFamily="34" charset="-79"/>
              <a:ea typeface="Times New Roman"/>
              <a:cs typeface="FrankRuehl" panose="020E0503060101010101" pitchFamily="34" charset="-79"/>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solidFill>
                  <a:srgbClr val="000000"/>
                </a:solidFill>
                <a:latin typeface="FrankRuehl" panose="020E0503060101010101" pitchFamily="34" charset="-79"/>
                <a:ea typeface="Times New Roman"/>
                <a:cs typeface="FrankRuehl" panose="020E0503060101010101" pitchFamily="34" charset="-79"/>
              </a:rPr>
              <a:t>EOR is typically done as a tertiary (third) method.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solidFill>
                  <a:srgbClr val="000000"/>
                </a:solidFill>
                <a:latin typeface="FrankRuehl" panose="020E0503060101010101" pitchFamily="34" charset="-79"/>
                <a:ea typeface="Times New Roman"/>
                <a:cs typeface="FrankRuehl" panose="020E0503060101010101" pitchFamily="34" charset="-79"/>
              </a:rPr>
              <a:t>But this is of great importance as many fields produce nearly equivalent amount of hydrocarbons from each of the primary, secondary, and tertiary activities. (You may not need to say all of this, but its good information and you can work in as much as  you feel comfortable with).</a:t>
            </a:r>
            <a:endParaRPr lang="en-US" b="1" dirty="0" smtClean="0">
              <a:latin typeface="FrankRuehl" panose="020E0503060101010101" pitchFamily="34" charset="-79"/>
              <a:ea typeface="Times New Roman"/>
              <a:cs typeface="FrankRuehl" panose="020E0503060101010101" pitchFamily="34" charset="-79"/>
            </a:endParaRPr>
          </a:p>
          <a:p>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5</a:t>
            </a:fld>
            <a:endParaRPr lang="en-US" dirty="0"/>
          </a:p>
        </p:txBody>
      </p:sp>
    </p:spTree>
    <p:extLst>
      <p:ext uri="{BB962C8B-B14F-4D97-AF65-F5344CB8AC3E}">
        <p14:creationId xmlns:p14="http://schemas.microsoft.com/office/powerpoint/2010/main" xmlns="" val="204369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Enhanced oil recovery (EOR) has extended and improved the life of oil reservoirs globally.  </a:t>
            </a:r>
            <a:endParaRPr lang="en-US" b="1" dirty="0" smtClean="0">
              <a:latin typeface="FrankRuehl" panose="020E0503060101010101" pitchFamily="34" charset="-79"/>
              <a:ea typeface="Times New Roman"/>
              <a:cs typeface="FrankRuehl" panose="020E0503060101010101" pitchFamily="34" charset="-79"/>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6</a:t>
            </a:fld>
            <a:endParaRPr lang="en-US" dirty="0"/>
          </a:p>
        </p:txBody>
      </p:sp>
    </p:spTree>
    <p:extLst>
      <p:ext uri="{BB962C8B-B14F-4D97-AF65-F5344CB8AC3E}">
        <p14:creationId xmlns:p14="http://schemas.microsoft.com/office/powerpoint/2010/main" xmlns="" val="153539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a:t>
            </a:r>
            <a:r>
              <a:rPr lang="en-US" baseline="0" dirty="0" smtClean="0"/>
              <a:t> in oil recovery using EOR has improved oil production dramatically and in a variety of fields. </a:t>
            </a:r>
            <a:endParaRPr lang="en-US" dirty="0"/>
          </a:p>
        </p:txBody>
      </p:sp>
      <p:sp>
        <p:nvSpPr>
          <p:cNvPr id="4" name="Slide Number Placeholder 3"/>
          <p:cNvSpPr>
            <a:spLocks noGrp="1"/>
          </p:cNvSpPr>
          <p:nvPr>
            <p:ph type="sldNum" sz="quarter" idx="10"/>
          </p:nvPr>
        </p:nvSpPr>
        <p:spPr/>
        <p:txBody>
          <a:bodyPr/>
          <a:lstStyle/>
          <a:p>
            <a:fld id="{73C50DFF-5C7B-4A12-8FC0-130E6E4040B2}" type="slidenum">
              <a:rPr lang="en-US" smtClean="0"/>
              <a:pPr/>
              <a:t>7</a:t>
            </a:fld>
            <a:endParaRPr lang="en-US" dirty="0"/>
          </a:p>
        </p:txBody>
      </p:sp>
    </p:spTree>
    <p:extLst>
      <p:ext uri="{BB962C8B-B14F-4D97-AF65-F5344CB8AC3E}">
        <p14:creationId xmlns:p14="http://schemas.microsoft.com/office/powerpoint/2010/main" xmlns="" val="152353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FrankRuehl" panose="020E0503060101010101" pitchFamily="34" charset="-79"/>
                <a:ea typeface="Times New Roman"/>
                <a:cs typeface="FrankRuehl" panose="020E0503060101010101" pitchFamily="34" charset="-79"/>
              </a:rPr>
              <a:t>Despite</a:t>
            </a:r>
            <a:r>
              <a:rPr lang="en-US" b="1" baseline="0" dirty="0" smtClean="0">
                <a:solidFill>
                  <a:srgbClr val="000000"/>
                </a:solidFill>
                <a:latin typeface="FrankRuehl" panose="020E0503060101010101" pitchFamily="34" charset="-79"/>
                <a:ea typeface="Times New Roman"/>
                <a:cs typeface="FrankRuehl" panose="020E0503060101010101" pitchFamily="34" charset="-79"/>
              </a:rPr>
              <a:t> the economic successes and potential, there are a limited number of viable CO2 fields in the world. </a:t>
            </a:r>
            <a:endParaRPr lang="en-US" b="1" dirty="0" smtClean="0">
              <a:latin typeface="FrankRuehl" panose="020E0503060101010101" pitchFamily="34" charset="-79"/>
              <a:ea typeface="Times New Roman"/>
              <a:cs typeface="FrankRuehl" panose="020E0503060101010101" pitchFamily="34" charset="-79"/>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8</a:t>
            </a:fld>
            <a:endParaRPr lang="en-US" dirty="0"/>
          </a:p>
        </p:txBody>
      </p:sp>
    </p:spTree>
    <p:extLst>
      <p:ext uri="{BB962C8B-B14F-4D97-AF65-F5344CB8AC3E}">
        <p14:creationId xmlns:p14="http://schemas.microsoft.com/office/powerpoint/2010/main" xmlns="" val="358255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FrankRuehl" panose="020E0503060101010101" pitchFamily="34" charset="-79"/>
              <a:ea typeface="Times New Roman"/>
              <a:cs typeface="FrankRuehl" panose="020E0503060101010101" pitchFamily="34" charset="-79"/>
            </a:endParaRPr>
          </a:p>
        </p:txBody>
      </p:sp>
      <p:sp>
        <p:nvSpPr>
          <p:cNvPr id="4" name="Slide Number Placeholder 3"/>
          <p:cNvSpPr>
            <a:spLocks noGrp="1"/>
          </p:cNvSpPr>
          <p:nvPr>
            <p:ph type="sldNum" sz="quarter" idx="10"/>
          </p:nvPr>
        </p:nvSpPr>
        <p:spPr/>
        <p:txBody>
          <a:bodyPr/>
          <a:lstStyle/>
          <a:p>
            <a:fld id="{73C50DFF-5C7B-4A12-8FC0-130E6E4040B2}" type="slidenum">
              <a:rPr lang="en-US" smtClean="0"/>
              <a:pPr/>
              <a:t>9</a:t>
            </a:fld>
            <a:endParaRPr lang="en-US" dirty="0"/>
          </a:p>
        </p:txBody>
      </p:sp>
    </p:spTree>
    <p:extLst>
      <p:ext uri="{BB962C8B-B14F-4D97-AF65-F5344CB8AC3E}">
        <p14:creationId xmlns:p14="http://schemas.microsoft.com/office/powerpoint/2010/main" xmlns="" val="221065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027427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13" name="Content Placeholder 2"/>
          <p:cNvSpPr>
            <a:spLocks noGrp="1"/>
          </p:cNvSpPr>
          <p:nvPr>
            <p:ph idx="17"/>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8"/>
          </p:nvPr>
        </p:nvSpPr>
        <p:spPr>
          <a:xfrm>
            <a:off x="944698" y="1734523"/>
            <a:ext cx="7200384"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mtClean="0"/>
              <a:t>Click to edit Master text styles</a:t>
            </a:r>
          </a:p>
        </p:txBody>
      </p:sp>
    </p:spTree>
    <p:extLst>
      <p:ext uri="{BB962C8B-B14F-4D97-AF65-F5344CB8AC3E}">
        <p14:creationId xmlns:p14="http://schemas.microsoft.com/office/powerpoint/2010/main" xmlns="" val="90097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923936"/>
            <a:ext cx="9144000" cy="5934064"/>
          </a:xfrm>
          <a:prstGeom prst="rect">
            <a:avLst/>
          </a:prstGeom>
        </p:spPr>
        <p:txBody>
          <a:bodyPr vert="horz"/>
          <a:lstStyle>
            <a:lvl1pPr>
              <a:defRPr>
                <a:solidFill>
                  <a:schemeClr val="bg1">
                    <a:lumMod val="75000"/>
                  </a:schemeClr>
                </a:solidFill>
              </a:defRPr>
            </a:lvl1pPr>
          </a:lstStyle>
          <a:p>
            <a:pPr lvl="0"/>
            <a:r>
              <a:rPr lang="en-US" noProof="0" dirty="0" smtClean="0"/>
              <a:t>Click icon to add picture</a:t>
            </a:r>
            <a:endParaRPr lang="en-US" noProof="0" dirty="0"/>
          </a:p>
        </p:txBody>
      </p:sp>
      <p:sp>
        <p:nvSpPr>
          <p:cNvPr id="11"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12" name="Content Placeholder 2"/>
          <p:cNvSpPr>
            <a:spLocks noGrp="1"/>
          </p:cNvSpPr>
          <p:nvPr>
            <p:ph idx="14"/>
          </p:nvPr>
        </p:nvSpPr>
        <p:spPr>
          <a:xfrm>
            <a:off x="4868540" y="1436104"/>
            <a:ext cx="3998889" cy="1695866"/>
          </a:xfrm>
          <a:prstGeom prst="rect">
            <a:avLst/>
          </a:prstGeom>
          <a:ln w="3810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276719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923936"/>
            <a:ext cx="3883850" cy="5934064"/>
          </a:xfrm>
          <a:prstGeom prst="rect">
            <a:avLst/>
          </a:prstGeom>
        </p:spPr>
        <p:txBody>
          <a:bodyPr vert="horz"/>
          <a:lstStyle>
            <a:lvl1pPr>
              <a:defRPr>
                <a:solidFill>
                  <a:srgbClr val="BFBFBF"/>
                </a:solidFill>
              </a:defRPr>
            </a:lvl1pPr>
          </a:lstStyle>
          <a:p>
            <a:pPr lvl="0"/>
            <a:r>
              <a:rPr lang="en-US" noProof="0" dirty="0" smtClean="0"/>
              <a:t>Click icon to add picture</a:t>
            </a:r>
            <a:endParaRPr lang="en-US" noProof="0" dirty="0"/>
          </a:p>
        </p:txBody>
      </p:sp>
      <p:sp>
        <p:nvSpPr>
          <p:cNvPr id="8" name="Content Placeholder 2"/>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13" name="Content Placeholder 2"/>
          <p:cNvSpPr>
            <a:spLocks noGrp="1"/>
          </p:cNvSpPr>
          <p:nvPr>
            <p:ph idx="16"/>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p:txBody>
      </p:sp>
    </p:spTree>
    <p:extLst>
      <p:ext uri="{BB962C8B-B14F-4D97-AF65-F5344CB8AC3E}">
        <p14:creationId xmlns:p14="http://schemas.microsoft.com/office/powerpoint/2010/main" xmlns="" val="72251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5" name="Content Placeholder 2"/>
          <p:cNvSpPr>
            <a:spLocks noGrp="1"/>
          </p:cNvSpPr>
          <p:nvPr>
            <p:ph idx="16"/>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71233582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Tree>
    <p:extLst>
      <p:ext uri="{BB962C8B-B14F-4D97-AF65-F5344CB8AC3E}">
        <p14:creationId xmlns:p14="http://schemas.microsoft.com/office/powerpoint/2010/main" xmlns="" val="1503450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D28798-7745-4A4B-904E-39950263151A}" type="datetimeFigureOut">
              <a:rPr lang="en-US" smtClean="0"/>
              <a:pPr/>
              <a:t>11/4/2014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Tree>
    <p:extLst>
      <p:ext uri="{BB962C8B-B14F-4D97-AF65-F5344CB8AC3E}">
        <p14:creationId xmlns:p14="http://schemas.microsoft.com/office/powerpoint/2010/main" xmlns="" val="41420709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93228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14" name="Content Placeholder 2"/>
          <p:cNvSpPr>
            <a:spLocks noGrp="1"/>
          </p:cNvSpPr>
          <p:nvPr>
            <p:ph idx="16"/>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p:txBody>
      </p:sp>
    </p:spTree>
    <p:extLst>
      <p:ext uri="{BB962C8B-B14F-4D97-AF65-F5344CB8AC3E}">
        <p14:creationId xmlns:p14="http://schemas.microsoft.com/office/powerpoint/2010/main" xmlns="" val="195338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3398838" y="6356350"/>
            <a:ext cx="2133600" cy="365125"/>
          </a:xfrm>
          <a:prstGeom prst="rect">
            <a:avLst/>
          </a:prstGeom>
        </p:spPr>
        <p:txBody>
          <a:bodyPr/>
          <a:lstStyle/>
          <a:p>
            <a:fld id="{A0D28798-7745-4A4B-904E-39950263151A}" type="datetimeFigureOut">
              <a:rPr lang="en-US" smtClean="0"/>
              <a:pPr/>
              <a:t>11/4/2014</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p:txBody>
      </p:sp>
      <p:sp>
        <p:nvSpPr>
          <p:cNvPr id="11"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187671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スライド番号プレースホルダー 3"/>
          <p:cNvSpPr>
            <a:spLocks noGrp="1"/>
          </p:cNvSpPr>
          <p:nvPr>
            <p:ph type="sldNum" sz="quarter" idx="10"/>
          </p:nvPr>
        </p:nvSpPr>
        <p:spPr/>
        <p:txBody>
          <a:bodyPr/>
          <a:lstStyle/>
          <a:p>
            <a:pPr lvl="0"/>
            <a:fld id="{5F3991EA-B984-4261-9BAD-EB7C4801B44B}" type="slidenum">
              <a:rPr/>
              <a:pPr lvl="0"/>
              <a:t>‹#›</a:t>
            </a:fld>
            <a:endParaRPr lang="en-US" dirty="0"/>
          </a:p>
        </p:txBody>
      </p:sp>
    </p:spTree>
    <p:extLst>
      <p:ext uri="{BB962C8B-B14F-4D97-AF65-F5344CB8AC3E}">
        <p14:creationId xmlns:p14="http://schemas.microsoft.com/office/powerpoint/2010/main" xmlns="" val="22337268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コンテンツ プレースホルダー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スライド番号プレースホルダー 3"/>
          <p:cNvSpPr>
            <a:spLocks noGrp="1"/>
          </p:cNvSpPr>
          <p:nvPr>
            <p:ph type="sldNum" sz="quarter" idx="10"/>
          </p:nvPr>
        </p:nvSpPr>
        <p:spPr/>
        <p:txBody>
          <a:bodyPr/>
          <a:lstStyle/>
          <a:p>
            <a:pPr lvl="0"/>
            <a:fld id="{C7B775D8-0CA2-45A8-B367-1F1B2183C7E1}" type="slidenum">
              <a:rPr/>
              <a:pPr lvl="0"/>
              <a:t>‹#›</a:t>
            </a:fld>
            <a:endParaRPr lang="en-US" dirty="0"/>
          </a:p>
        </p:txBody>
      </p:sp>
    </p:spTree>
    <p:extLst>
      <p:ext uri="{BB962C8B-B14F-4D97-AF65-F5344CB8AC3E}">
        <p14:creationId xmlns:p14="http://schemas.microsoft.com/office/powerpoint/2010/main" xmlns="" val="8006494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p:txBody>
      </p:sp>
      <p:sp>
        <p:nvSpPr>
          <p:cNvPr id="4" name="スライド番号プレースホルダー 3"/>
          <p:cNvSpPr>
            <a:spLocks noGrp="1"/>
          </p:cNvSpPr>
          <p:nvPr>
            <p:ph type="sldNum" sz="quarter" idx="10"/>
          </p:nvPr>
        </p:nvSpPr>
        <p:spPr/>
        <p:txBody>
          <a:bodyPr/>
          <a:lstStyle/>
          <a:p>
            <a:pPr lvl="0"/>
            <a:fld id="{864D9D62-8F2E-4905-B432-664832FB9DD9}" type="slidenum">
              <a:rPr/>
              <a:pPr lvl="0"/>
              <a:t>‹#›</a:t>
            </a:fld>
            <a:endParaRPr lang="en-US" dirty="0"/>
          </a:p>
        </p:txBody>
      </p:sp>
    </p:spTree>
    <p:extLst>
      <p:ext uri="{BB962C8B-B14F-4D97-AF65-F5344CB8AC3E}">
        <p14:creationId xmlns:p14="http://schemas.microsoft.com/office/powerpoint/2010/main" xmlns="" val="13566375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コンテンツ プレースホルダー 2"/>
          <p:cNvSpPr>
            <a:spLocks noGrp="1"/>
          </p:cNvSpPr>
          <p:nvPr>
            <p:ph sz="half" idx="1"/>
          </p:nvPr>
        </p:nvSpPr>
        <p:spPr>
          <a:xfrm>
            <a:off x="179388" y="1125538"/>
            <a:ext cx="43164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コンテンツ プレースホルダー 3"/>
          <p:cNvSpPr>
            <a:spLocks noGrp="1"/>
          </p:cNvSpPr>
          <p:nvPr>
            <p:ph sz="half" idx="2"/>
          </p:nvPr>
        </p:nvSpPr>
        <p:spPr>
          <a:xfrm>
            <a:off x="4648200" y="1125538"/>
            <a:ext cx="43164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スライド番号プレースホルダー 4"/>
          <p:cNvSpPr>
            <a:spLocks noGrp="1"/>
          </p:cNvSpPr>
          <p:nvPr>
            <p:ph type="sldNum" sz="quarter" idx="10"/>
          </p:nvPr>
        </p:nvSpPr>
        <p:spPr/>
        <p:txBody>
          <a:bodyPr/>
          <a:lstStyle/>
          <a:p>
            <a:pPr lvl="0"/>
            <a:fld id="{821AD2EE-EC0B-4572-BCA6-0852A34E53D9}" type="slidenum">
              <a:rPr/>
              <a:pPr lvl="0"/>
              <a:t>‹#›</a:t>
            </a:fld>
            <a:endParaRPr lang="en-US" dirty="0"/>
          </a:p>
        </p:txBody>
      </p:sp>
    </p:spTree>
    <p:extLst>
      <p:ext uri="{BB962C8B-B14F-4D97-AF65-F5344CB8AC3E}">
        <p14:creationId xmlns:p14="http://schemas.microsoft.com/office/powerpoint/2010/main" xmlns="" val="30992723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28798-7745-4A4B-904E-39950263151A}" type="datetimeFigureOut">
              <a:rPr lang="en-US" smtClean="0"/>
              <a:pPr/>
              <a:t>11/4/2014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en-US" altLang="ja-JP" smtClean="0"/>
              <a:t>Click to edit Master title style</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スライド番号プレースホルダー 6"/>
          <p:cNvSpPr>
            <a:spLocks noGrp="1"/>
          </p:cNvSpPr>
          <p:nvPr>
            <p:ph type="sldNum" sz="quarter" idx="10"/>
          </p:nvPr>
        </p:nvSpPr>
        <p:spPr/>
        <p:txBody>
          <a:bodyPr/>
          <a:lstStyle/>
          <a:p>
            <a:pPr lvl="0"/>
            <a:fld id="{3657C2C0-959D-4C7E-BDF7-D5AA3F6D391D}" type="slidenum">
              <a:rPr/>
              <a:pPr lvl="0"/>
              <a:t>‹#›</a:t>
            </a:fld>
            <a:endParaRPr lang="en-US" dirty="0"/>
          </a:p>
        </p:txBody>
      </p:sp>
    </p:spTree>
    <p:extLst>
      <p:ext uri="{BB962C8B-B14F-4D97-AF65-F5344CB8AC3E}">
        <p14:creationId xmlns:p14="http://schemas.microsoft.com/office/powerpoint/2010/main" xmlns="" val="33997481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スライド番号プレースホルダー 2"/>
          <p:cNvSpPr>
            <a:spLocks noGrp="1"/>
          </p:cNvSpPr>
          <p:nvPr>
            <p:ph type="sldNum" sz="quarter" idx="10"/>
          </p:nvPr>
        </p:nvSpPr>
        <p:spPr/>
        <p:txBody>
          <a:bodyPr/>
          <a:lstStyle/>
          <a:p>
            <a:pPr lvl="0"/>
            <a:fld id="{5886D554-B2B7-4106-BB2D-224AB179118A}" type="slidenum">
              <a:rPr/>
              <a:pPr lvl="0"/>
              <a:t>‹#›</a:t>
            </a:fld>
            <a:endParaRPr lang="en-US" dirty="0"/>
          </a:p>
        </p:txBody>
      </p:sp>
    </p:spTree>
    <p:extLst>
      <p:ext uri="{BB962C8B-B14F-4D97-AF65-F5344CB8AC3E}">
        <p14:creationId xmlns:p14="http://schemas.microsoft.com/office/powerpoint/2010/main" xmlns="" val="2714940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lvl="0"/>
            <a:fld id="{2BF4925E-1AE5-4240-B324-7809198E042E}" type="slidenum">
              <a:rPr/>
              <a:pPr lvl="0"/>
              <a:t>‹#›</a:t>
            </a:fld>
            <a:endParaRPr lang="en-US" dirty="0"/>
          </a:p>
        </p:txBody>
      </p:sp>
    </p:spTree>
    <p:extLst>
      <p:ext uri="{BB962C8B-B14F-4D97-AF65-F5344CB8AC3E}">
        <p14:creationId xmlns:p14="http://schemas.microsoft.com/office/powerpoint/2010/main" xmlns="" val="68175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en-US" altLang="ja-JP" smtClean="0"/>
              <a:t>Click to edit Master title style</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dirty="0" smtClean="0"/>
              <a:t>Click icon to add picture</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p:txBody>
      </p:sp>
      <p:sp>
        <p:nvSpPr>
          <p:cNvPr id="5" name="スライド番号プレースホルダー 4"/>
          <p:cNvSpPr>
            <a:spLocks noGrp="1"/>
          </p:cNvSpPr>
          <p:nvPr>
            <p:ph type="sldNum" sz="quarter" idx="10"/>
          </p:nvPr>
        </p:nvSpPr>
        <p:spPr/>
        <p:txBody>
          <a:bodyPr/>
          <a:lstStyle/>
          <a:p>
            <a:pPr lvl="0"/>
            <a:fld id="{EA41C836-958E-4518-AC51-986C62EAA394}" type="slidenum">
              <a:rPr/>
              <a:pPr lvl="0"/>
              <a:t>‹#›</a:t>
            </a:fld>
            <a:endParaRPr lang="en-US" dirty="0"/>
          </a:p>
        </p:txBody>
      </p:sp>
    </p:spTree>
    <p:extLst>
      <p:ext uri="{BB962C8B-B14F-4D97-AF65-F5344CB8AC3E}">
        <p14:creationId xmlns:p14="http://schemas.microsoft.com/office/powerpoint/2010/main" xmlns="" val="1467532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7"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96027A2C-F879-4A67-ACAA-9F83BB6B8A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D28798-7745-4A4B-904E-39950263151A}" type="datetimeFigureOut">
              <a:rPr lang="en-US" smtClean="0"/>
              <a:pPr/>
              <a:t>11/4/2014</a:t>
            </a:fld>
            <a:endParaRPr lang="en-US" dirty="0"/>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28798-7745-4A4B-904E-39950263151A}" type="datetimeFigureOut">
              <a:rPr lang="en-US" smtClean="0"/>
              <a:pPr/>
              <a:t>11/4/2014</a:t>
            </a:fld>
            <a:endParaRPr lang="en-US"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28798-7745-4A4B-904E-39950263151A}" type="datetimeFigureOut">
              <a:rPr lang="en-US" smtClean="0"/>
              <a:pPr/>
              <a:t>11/4/2014</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466FDD90-14F0-49A3-A1A5-DC1E6E9EA13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14" name="Content Placeholder 2"/>
          <p:cNvSpPr>
            <a:spLocks noGrp="1"/>
          </p:cNvSpPr>
          <p:nvPr>
            <p:ph idx="16"/>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p:txBody>
      </p:sp>
    </p:spTree>
    <p:extLst>
      <p:ext uri="{BB962C8B-B14F-4D97-AF65-F5344CB8AC3E}">
        <p14:creationId xmlns:p14="http://schemas.microsoft.com/office/powerpoint/2010/main" xmlns="" val="195338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p:txBody>
      </p:sp>
      <p:sp>
        <p:nvSpPr>
          <p:cNvPr id="11" name="Content Placeholder 2"/>
          <p:cNvSpPr>
            <a:spLocks noGrp="1"/>
          </p:cNvSpPr>
          <p:nvPr>
            <p:ph idx="15"/>
          </p:nvPr>
        </p:nvSpPr>
        <p:spPr>
          <a:xfrm>
            <a:off x="5573888" y="229810"/>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18767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09638"/>
            <a:ext cx="9144000" cy="5948362"/>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Content Placeholder 2"/>
          <p:cNvSpPr>
            <a:spLocks noGrp="1"/>
          </p:cNvSpPr>
          <p:nvPr>
            <p:ph idx="15"/>
          </p:nvPr>
        </p:nvSpPr>
        <p:spPr>
          <a:xfrm>
            <a:off x="5573888" y="242139"/>
            <a:ext cx="3392206"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
        <p:nvSpPr>
          <p:cNvPr id="9" name="Content Placeholder 2"/>
          <p:cNvSpPr>
            <a:spLocks noGrp="1"/>
          </p:cNvSpPr>
          <p:nvPr>
            <p:ph idx="16"/>
          </p:nvPr>
        </p:nvSpPr>
        <p:spPr>
          <a:xfrm>
            <a:off x="651757" y="1734522"/>
            <a:ext cx="7194020"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37739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398838" y="6356350"/>
            <a:ext cx="2133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fld id="{A0D28798-7745-4A4B-904E-39950263151A}" type="datetimeFigureOut">
              <a:rPr lang="en-US" smtClean="0"/>
              <a:pPr/>
              <a:t>11/4/2014</a:t>
            </a:fld>
            <a:endParaRPr lang="en-US" dirty="0"/>
          </a:p>
        </p:txBody>
      </p:sp>
      <p:sp>
        <p:nvSpPr>
          <p:cNvPr id="7" name="Rectangle 6"/>
          <p:cNvSpPr/>
          <p:nvPr/>
        </p:nvSpPr>
        <p:spPr>
          <a:xfrm>
            <a:off x="0" y="2974975"/>
            <a:ext cx="9144000" cy="2962275"/>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8" name="Picture 8" descr="TheOhioStateUniversity-Horiz-RGBHEX.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65250" y="1600200"/>
            <a:ext cx="6424613"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algn="l" defTabSz="457200" rtl="0" eaLnBrk="1" fontAlgn="base" hangingPunct="1">
        <a:spcBef>
          <a:spcPct val="20000"/>
        </a:spcBef>
        <a:spcAft>
          <a:spcPct val="0"/>
        </a:spcAft>
        <a:buFont typeface="Arial" charset="0"/>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0"/>
            <a:ext cx="9144000" cy="909638"/>
            <a:chOff x="0" y="1040406"/>
            <a:chExt cx="9144000" cy="910167"/>
          </a:xfrm>
        </p:grpSpPr>
        <p:sp>
          <p:nvSpPr>
            <p:cNvPr id="8" name="Rectangle 7"/>
            <p:cNvSpPr/>
            <p:nvPr/>
          </p:nvSpPr>
          <p:spPr>
            <a:xfrm>
              <a:off x="0" y="1040406"/>
              <a:ext cx="9144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7" name="Picture 8" descr="TheOhioStateUniversity-REV-Horiz-RGBHEX.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06917" y="1238314"/>
              <a:ext cx="3284042" cy="476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Rectangle 1"/>
          <p:cNvSpPr/>
          <p:nvPr/>
        </p:nvSpPr>
        <p:spPr>
          <a:xfrm>
            <a:off x="8518525" y="6351588"/>
            <a:ext cx="434975" cy="338137"/>
          </a:xfrm>
          <a:prstGeom prst="rect">
            <a:avLst/>
          </a:prstGeom>
        </p:spPr>
        <p:txBody>
          <a:bodyPr wrap="none">
            <a:spAutoFit/>
          </a:bodyPr>
          <a:lstStyle/>
          <a:p>
            <a:pPr fontAlgn="auto">
              <a:spcBef>
                <a:spcPts val="0"/>
              </a:spcBef>
              <a:spcAft>
                <a:spcPts val="0"/>
              </a:spcAft>
              <a:defRPr/>
            </a:pPr>
            <a:fld id="{1FF77FD0-BCF3-4BE1-AD69-4C3CE9916365}" type="slidenum">
              <a:rPr lang="en-US" sz="1600">
                <a:latin typeface="+mn-lt"/>
                <a:cs typeface="+mn-cs"/>
              </a:rPr>
              <a:pPr fontAlgn="auto">
                <a:spcBef>
                  <a:spcPts val="0"/>
                </a:spcBef>
                <a:spcAft>
                  <a:spcPts val="0"/>
                </a:spcAft>
                <a:defRPr/>
              </a:pPr>
              <a:t>‹#›</a:t>
            </a:fld>
            <a:endParaRPr lang="en-US" sz="16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algn="l" defTabSz="457200" rtl="0" eaLnBrk="1" fontAlgn="base" hangingPunct="1">
        <a:spcBef>
          <a:spcPct val="20000"/>
        </a:spcBef>
        <a:spcAft>
          <a:spcPct val="0"/>
        </a:spcAft>
        <a:buFont typeface="Arial" charset="0"/>
        <a:defRPr sz="3200" kern="1200">
          <a:solidFill>
            <a:schemeClr val="tx1"/>
          </a:solidFill>
          <a:latin typeface="+mn-lt"/>
          <a:ea typeface="+mn-ea"/>
          <a:cs typeface="+mn-cs"/>
        </a:defRPr>
      </a:lvl1pPr>
      <a:lvl2pPr marL="457200" algn="l" defTabSz="457200" rtl="0" eaLnBrk="1" fontAlgn="base" hangingPunct="1">
        <a:spcBef>
          <a:spcPct val="20000"/>
        </a:spcBef>
        <a:spcAft>
          <a:spcPct val="0"/>
        </a:spcAft>
        <a:buFont typeface="Arial" charset="0"/>
        <a:defRPr sz="2800" kern="1200">
          <a:solidFill>
            <a:schemeClr val="tx1"/>
          </a:solidFill>
          <a:latin typeface="+mn-lt"/>
          <a:ea typeface="+mn-ea"/>
          <a:cs typeface="+mn-cs"/>
        </a:defRPr>
      </a:lvl2pPr>
      <a:lvl3pPr indent="-228600" algn="l" defTabSz="457200" rtl="0" eaLnBrk="1" fontAlgn="base" hangingPunct="1">
        <a:spcBef>
          <a:spcPts val="500"/>
        </a:spcBef>
        <a:spcAft>
          <a:spcPct val="0"/>
        </a:spcAft>
        <a:buFont typeface="Arial" charset="0"/>
        <a:buChar char="•"/>
        <a:defRPr sz="2400" kern="1200">
          <a:solidFill>
            <a:schemeClr val="tx1"/>
          </a:solidFill>
          <a:latin typeface="+mn-lt"/>
          <a:ea typeface="+mn-ea"/>
          <a:cs typeface="+mn-cs"/>
        </a:defRPr>
      </a:lvl3pPr>
      <a:lvl4pPr marL="547688" algn="l" defTabSz="457200" rtl="0" eaLnBrk="1" fontAlgn="base" hangingPunct="1">
        <a:spcBef>
          <a:spcPct val="0"/>
        </a:spcBef>
        <a:spcAft>
          <a:spcPct val="0"/>
        </a:spcAft>
        <a:buFont typeface="Arial" charset="0"/>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フリーフォーム 1"/>
          <p:cNvSpPr/>
          <p:nvPr/>
        </p:nvSpPr>
        <p:spPr>
          <a:xfrm>
            <a:off x="0" y="1917719"/>
            <a:ext cx="1763640" cy="273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99"/>
          </a:solidFill>
          <a:ln>
            <a:noFill/>
            <a:prstDash val="soli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Arial" pitchFamily="18"/>
              <a:ea typeface="ＭＳ Ｐゴシック" pitchFamily="50"/>
              <a:cs typeface="ＭＳ Ｐゴシック" pitchFamily="50"/>
            </a:endParaRPr>
          </a:p>
        </p:txBody>
      </p:sp>
      <p:sp>
        <p:nvSpPr>
          <p:cNvPr id="3" name="フリーフォーム 2"/>
          <p:cNvSpPr/>
          <p:nvPr/>
        </p:nvSpPr>
        <p:spPr>
          <a:xfrm>
            <a:off x="1749599" y="1917719"/>
            <a:ext cx="7394400" cy="273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0000"/>
          </a:solidFill>
          <a:ln>
            <a:noFill/>
            <a:prstDash val="soli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Arial" pitchFamily="18"/>
              <a:ea typeface="ＭＳ Ｐゴシック" pitchFamily="50"/>
              <a:cs typeface="ＭＳ Ｐゴシック" pitchFamily="50"/>
            </a:endParaRPr>
          </a:p>
        </p:txBody>
      </p:sp>
      <p:sp>
        <p:nvSpPr>
          <p:cNvPr id="4" name="タイトル プレースホルダー 3"/>
          <p:cNvSpPr txBox="1">
            <a:spLocks noGrp="1"/>
          </p:cNvSpPr>
          <p:nvPr>
            <p:ph type="title"/>
          </p:nvPr>
        </p:nvSpPr>
        <p:spPr>
          <a:xfrm>
            <a:off x="1871279" y="2014200"/>
            <a:ext cx="6948360" cy="1152720"/>
          </a:xfrm>
          <a:prstGeom prst="rect">
            <a:avLst/>
          </a:prstGeom>
          <a:noFill/>
          <a:ln>
            <a:noFill/>
          </a:ln>
        </p:spPr>
        <p:txBody>
          <a:bodyPr vert="horz" lIns="0" tIns="0" rIns="0" bIns="0" anchor="ctr"/>
          <a:lstStyle>
            <a:defPPr lvl="0">
              <a:buClr>
                <a:srgbClr val="FFFFFF"/>
              </a:buClr>
              <a:buSzPct val="100000"/>
              <a:buFont typeface="Arial" pitchFamily="34"/>
              <a:buNone/>
            </a:defPPr>
            <a:lvl1pPr lvl="0">
              <a:buClr>
                <a:srgbClr val="FFFFFF"/>
              </a:buClr>
              <a:buSzPct val="100000"/>
              <a:buFont typeface="Arial"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tLang="ja-JP"/>
          </a:p>
        </p:txBody>
      </p:sp>
      <p:sp>
        <p:nvSpPr>
          <p:cNvPr id="6" name="テキスト プレースホルダー 5"/>
          <p:cNvSpPr txBox="1">
            <a:spLocks noGrp="1"/>
          </p:cNvSpPr>
          <p:nvPr>
            <p:ph type="body" idx="1"/>
          </p:nvPr>
        </p:nvSpPr>
        <p:spPr>
          <a:xfrm>
            <a:off x="457200" y="1604520"/>
            <a:ext cx="8229240" cy="4526280"/>
          </a:xfrm>
          <a:prstGeom prst="rect">
            <a:avLst/>
          </a:prstGeom>
          <a:noFill/>
          <a:ln>
            <a:noFill/>
          </a:ln>
        </p:spPr>
        <p:txBody>
          <a:bodyPr vert="horz" lIns="0" tIns="0" rIns="0" bIns="0"/>
          <a:lstStyle>
            <a:defPPr marL="342720" marR="0" lvl="0" indent="-342720" algn="l" rtl="0" hangingPunct="1">
              <a:lnSpc>
                <a:spcPct val="100000"/>
              </a:lnSpc>
              <a:spcBef>
                <a:spcPts val="697"/>
              </a:spcBef>
              <a:spcAft>
                <a:spcPts val="0"/>
              </a:spcAft>
              <a:buClr>
                <a:srgbClr val="000000"/>
              </a:buClr>
              <a:buSzPct val="100000"/>
              <a:buFont typeface="Arial" pitchFamily="34"/>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2800" b="0" i="0" u="none" strike="noStrike" kern="1200" baseline="0">
                <a:ln>
                  <a:noFill/>
                </a:ln>
                <a:solidFill>
                  <a:srgbClr val="000000"/>
                </a:solidFill>
                <a:latin typeface="Arial" pitchFamily="2"/>
                <a:ea typeface="ＭＳ Ｐゴシック" pitchFamily="50"/>
                <a:cs typeface="ＭＳ Ｐゴシック" pitchFamily="50"/>
              </a:defRPr>
            </a:defPPr>
            <a:lvl1pPr marL="342720" marR="0" lvl="0" indent="-342720" algn="l" rtl="0" hangingPunct="1">
              <a:lnSpc>
                <a:spcPct val="100000"/>
              </a:lnSpc>
              <a:spcBef>
                <a:spcPts val="697"/>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2800" b="0" i="0" u="none" strike="noStrike" kern="1200" baseline="0">
                <a:ln>
                  <a:noFill/>
                </a:ln>
                <a:solidFill>
                  <a:srgbClr val="000000"/>
                </a:solidFill>
                <a:latin typeface="Arial" pitchFamily="2"/>
                <a:ea typeface="ＭＳ Ｐゴシック" pitchFamily="50"/>
                <a:cs typeface="ＭＳ Ｐゴシック" pitchFamily="50"/>
              </a:defRPr>
            </a:lvl1pPr>
            <a:lvl2pPr marL="742680" marR="0" lvl="1" indent="-285480" algn="l" rtl="0" hangingPunct="1">
              <a:lnSpc>
                <a:spcPct val="100000"/>
              </a:lnSpc>
              <a:spcBef>
                <a:spcPts val="598"/>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400" b="0" i="0" u="none" strike="noStrike" kern="1200" baseline="0">
                <a:ln>
                  <a:noFill/>
                </a:ln>
                <a:solidFill>
                  <a:srgbClr val="000000"/>
                </a:solidFill>
                <a:latin typeface="Arial" pitchFamily="2"/>
                <a:ea typeface="ＭＳ Ｐゴシック" pitchFamily="50"/>
                <a:cs typeface="ＭＳ Ｐゴシック" pitchFamily="50"/>
              </a:defRPr>
            </a:lvl2pPr>
            <a:lvl3pPr marL="1143000" marR="0" lvl="2"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8pPr>
            <a:lvl9pPr marL="1944000" marR="0" lvl="8" indent="-216000" algn="l" rtl="0" hangingPunct="1">
              <a:lnSpc>
                <a:spcPct val="100000"/>
              </a:lnSpc>
              <a:spcBef>
                <a:spcPts val="499"/>
              </a:spcBef>
              <a:spcAft>
                <a:spcPts val="0"/>
              </a:spcAft>
              <a:buSzPct val="45000"/>
              <a:buFont typeface="StarSymbol"/>
              <a:buChar char="●"/>
              <a:tabLst>
                <a:tab pos="685799" algn="l"/>
                <a:tab pos="1600200" algn="l"/>
                <a:tab pos="2514600" algn="l"/>
                <a:tab pos="3429000" algn="l"/>
                <a:tab pos="4343400" algn="l"/>
                <a:tab pos="5257800" algn="l"/>
                <a:tab pos="6172200" algn="l"/>
                <a:tab pos="7086600" algn="l"/>
                <a:tab pos="8000999" algn="l"/>
              </a:tabLst>
              <a:defRPr lang="en-US" sz="2000" b="0" i="0" u="none" strike="noStrike" kern="1200" baseline="0">
                <a:ln>
                  <a:noFill/>
                </a:ln>
                <a:solidFill>
                  <a:srgbClr val="000000"/>
                </a:solidFill>
                <a:latin typeface="Arial" pitchFamily="2"/>
                <a:ea typeface="ＭＳ Ｐゴシック" pitchFamily="50"/>
                <a:cs typeface="ＭＳ Ｐゴシック" pitchFamily="50"/>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a:p>
        </p:txBody>
      </p:sp>
      <p:pic>
        <p:nvPicPr>
          <p:cNvPr id="7" name="図 6"/>
          <p:cNvPicPr>
            <a:picLocks noChangeAspect="1"/>
          </p:cNvPicPr>
          <p:nvPr/>
        </p:nvPicPr>
        <p:blipFill>
          <a:blip r:embed="rId9" cstate="print">
            <a:lum/>
            <a:alphaModFix/>
          </a:blip>
          <a:srcRect/>
          <a:stretch>
            <a:fillRect/>
          </a:stretch>
        </p:blipFill>
        <p:spPr>
          <a:xfrm>
            <a:off x="457200" y="345823"/>
            <a:ext cx="1080000" cy="10800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marL="0" marR="0" indent="0" algn="l" rtl="0" eaLnBrk="1"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altLang="ja-JP" sz="2400" b="0" i="0" u="none" strike="noStrike" kern="1200" baseline="0">
          <a:ln>
            <a:noFill/>
          </a:ln>
          <a:solidFill>
            <a:srgbClr val="FFFFFF"/>
          </a:solidFill>
          <a:latin typeface="Arial" pitchFamily="18"/>
          <a:ea typeface="ＭＳ Ｐゴシック" pitchFamily="50"/>
        </a:defRPr>
      </a:lvl1pPr>
    </p:titleStyle>
    <p:bodyStyle>
      <a:lvl1pPr marL="342720" marR="0" indent="0" algn="l" rtl="0" eaLnBrk="1" hangingPunct="1">
        <a:lnSpc>
          <a:spcPct val="100000"/>
        </a:lnSpc>
        <a:spcBef>
          <a:spcPts val="697"/>
        </a:spcBef>
        <a:spcAft>
          <a:spcPts val="0"/>
        </a:spcAft>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altLang="ja-JP" sz="2800" b="0" i="0" u="none" strike="noStrike" kern="1200" baseline="0">
          <a:ln>
            <a:noFill/>
          </a:ln>
          <a:solidFill>
            <a:srgbClr val="000000"/>
          </a:solidFill>
          <a:latin typeface="Arial" pitchFamily="18"/>
          <a:ea typeface="ＭＳ Ｐゴシック" pitchFamily="50"/>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フリーフォーム 1"/>
          <p:cNvSpPr/>
          <p:nvPr/>
        </p:nvSpPr>
        <p:spPr>
          <a:xfrm>
            <a:off x="0" y="907919"/>
            <a:ext cx="9144000" cy="73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99"/>
          </a:solidFill>
          <a:ln>
            <a:noFill/>
            <a:prstDash val="soli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Arial" pitchFamily="18"/>
              <a:ea typeface="ＭＳ Ｐゴシック" pitchFamily="50"/>
              <a:cs typeface="ＭＳ Ｐゴシック" pitchFamily="50"/>
            </a:endParaRPr>
          </a:p>
        </p:txBody>
      </p:sp>
      <p:sp>
        <p:nvSpPr>
          <p:cNvPr id="3" name="フリーフォーム 2"/>
          <p:cNvSpPr/>
          <p:nvPr/>
        </p:nvSpPr>
        <p:spPr>
          <a:xfrm>
            <a:off x="0" y="0"/>
            <a:ext cx="9144000" cy="907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0000"/>
          </a:solidFill>
          <a:ln>
            <a:noFill/>
            <a:prstDash val="soli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Arial" pitchFamily="18"/>
              <a:ea typeface="ＭＳ Ｐゴシック" pitchFamily="50"/>
              <a:cs typeface="ＭＳ Ｐゴシック" pitchFamily="50"/>
            </a:endParaRPr>
          </a:p>
        </p:txBody>
      </p:sp>
      <p:sp>
        <p:nvSpPr>
          <p:cNvPr id="4" name="タイトル プレースホルダー 3"/>
          <p:cNvSpPr txBox="1">
            <a:spLocks noGrp="1"/>
          </p:cNvSpPr>
          <p:nvPr>
            <p:ph type="title"/>
          </p:nvPr>
        </p:nvSpPr>
        <p:spPr>
          <a:xfrm>
            <a:off x="143280" y="404640"/>
            <a:ext cx="8820720" cy="510119"/>
          </a:xfrm>
          <a:prstGeom prst="rect">
            <a:avLst/>
          </a:prstGeom>
          <a:noFill/>
          <a:ln>
            <a:noFill/>
          </a:ln>
        </p:spPr>
        <p:txBody>
          <a:bodyPr vert="horz" lIns="0" tIns="0" rIns="0" bIns="0" anchor="ctr"/>
          <a:lstStyle>
            <a:defPPr lvl="0">
              <a:buClr>
                <a:srgbClr val="FFFFFF"/>
              </a:buClr>
              <a:buSzPct val="100000"/>
              <a:buFont typeface="Arial" pitchFamily="34"/>
              <a:buNone/>
            </a:defPPr>
            <a:lvl1pPr lvl="0">
              <a:buClr>
                <a:srgbClr val="FFFFFF"/>
              </a:buClr>
              <a:buSzPct val="100000"/>
              <a:buFont typeface="Arial"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ltLang="ja-JP" dirty="0"/>
          </a:p>
        </p:txBody>
      </p:sp>
      <p:sp>
        <p:nvSpPr>
          <p:cNvPr id="5" name="テキスト プレースホルダー 4"/>
          <p:cNvSpPr txBox="1">
            <a:spLocks noGrp="1"/>
          </p:cNvSpPr>
          <p:nvPr>
            <p:ph type="body" idx="1"/>
          </p:nvPr>
        </p:nvSpPr>
        <p:spPr>
          <a:xfrm>
            <a:off x="179280" y="1125000"/>
            <a:ext cx="8785440" cy="4526280"/>
          </a:xfrm>
          <a:prstGeom prst="rect">
            <a:avLst/>
          </a:prstGeom>
          <a:noFill/>
          <a:ln>
            <a:noFill/>
          </a:ln>
        </p:spPr>
        <p:txBody>
          <a:bodyPr vert="horz" lIns="0" tIns="0" rIns="0" bIns="0"/>
          <a:lstStyle>
            <a:defPPr marL="342720" marR="0" lvl="0" indent="-342720" algn="l" rtl="0" hangingPunct="1">
              <a:lnSpc>
                <a:spcPct val="100000"/>
              </a:lnSpc>
              <a:spcBef>
                <a:spcPts val="425"/>
              </a:spcBef>
              <a:spcAft>
                <a:spcPts val="0"/>
              </a:spcAft>
              <a:buClr>
                <a:srgbClr val="000000"/>
              </a:buClr>
              <a:buSzPct val="100000"/>
              <a:buFont typeface="Arial" pitchFamily="34"/>
              <a:buNone/>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2800" b="0" i="0" u="none" strike="noStrike" baseline="0">
                <a:ln>
                  <a:noFill/>
                </a:ln>
                <a:solidFill>
                  <a:srgbClr val="000000"/>
                </a:solidFill>
                <a:latin typeface="Arial" pitchFamily="2"/>
                <a:ea typeface="メイリオ" pitchFamily="2"/>
                <a:cs typeface="ＭＳ Ｐゴシック" pitchFamily="50"/>
              </a:defRPr>
            </a:defPPr>
            <a:lvl1pPr marL="342720" marR="0" lvl="0" indent="-342720" algn="l" rtl="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sz="2800" b="0" i="0" u="none" strike="noStrike" baseline="0">
                <a:ln>
                  <a:noFill/>
                </a:ln>
                <a:solidFill>
                  <a:srgbClr val="000000"/>
                </a:solidFill>
                <a:latin typeface="Arial" pitchFamily="2"/>
                <a:ea typeface="メイリオ" pitchFamily="2"/>
                <a:cs typeface="ＭＳ Ｐゴシック" pitchFamily="50"/>
              </a:defRPr>
            </a:lvl1pPr>
            <a:lvl2pPr marL="742680" marR="0" lvl="1" indent="-285480" algn="l" rtl="0" hangingPunct="1">
              <a:lnSpc>
                <a:spcPct val="100000"/>
              </a:lnSpc>
              <a:spcBef>
                <a:spcPts val="142"/>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2600" b="0" i="0" u="none" strike="noStrike" baseline="0">
                <a:ln>
                  <a:noFill/>
                </a:ln>
                <a:solidFill>
                  <a:srgbClr val="000000"/>
                </a:solidFill>
                <a:latin typeface="Arial" pitchFamily="2"/>
                <a:ea typeface="メイリオ" pitchFamily="2"/>
                <a:cs typeface="ＭＳ Ｐゴシック" pitchFamily="50"/>
              </a:defRPr>
            </a:lvl2pPr>
            <a:lvl3pPr marL="1143000" marR="0" lvl="2" indent="-228600" algn="l" rtl="0" hangingPunct="1">
              <a:lnSpc>
                <a:spcPct val="100000"/>
              </a:lnSpc>
              <a:spcBef>
                <a:spcPts val="227"/>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2600" b="0" i="0" u="none" strike="noStrike" baseline="0">
                <a:ln>
                  <a:noFill/>
                </a:ln>
                <a:solidFill>
                  <a:srgbClr val="000000"/>
                </a:solidFill>
                <a:latin typeface="Arial" pitchFamily="2"/>
                <a:ea typeface="メイリオ" pitchFamily="2"/>
                <a:cs typeface="ＭＳ Ｐゴシック" pitchFamily="50"/>
              </a:defRPr>
            </a:lvl3pPr>
            <a:lvl4pPr marL="1600199" marR="0" lvl="3" indent="-228600" algn="l" rtl="0" hangingPunct="1">
              <a:lnSpc>
                <a:spcPct val="100000"/>
              </a:lnSpc>
              <a:spcBef>
                <a:spcPts val="142"/>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600" b="0" i="0" u="none" strike="noStrike" baseline="0">
                <a:ln>
                  <a:noFill/>
                </a:ln>
                <a:solidFill>
                  <a:srgbClr val="000000"/>
                </a:solidFill>
                <a:latin typeface="Arial" pitchFamily="2"/>
                <a:ea typeface="メイリオ" pitchFamily="2"/>
                <a:cs typeface="ＭＳ Ｐゴシック" pitchFamily="50"/>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600" b="0" i="0" u="none" strike="noStrike" baseline="0">
                <a:ln>
                  <a:noFill/>
                </a:ln>
                <a:solidFill>
                  <a:srgbClr val="000000"/>
                </a:solidFill>
                <a:latin typeface="Arial" pitchFamily="2"/>
                <a:ea typeface="メイリオ" pitchFamily="2"/>
                <a:cs typeface="ＭＳ Ｐゴシック" pitchFamily="50"/>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600" b="0" i="0" u="none" strike="noStrike" baseline="0">
                <a:ln>
                  <a:noFill/>
                </a:ln>
                <a:solidFill>
                  <a:srgbClr val="000000"/>
                </a:solidFill>
                <a:latin typeface="Arial" pitchFamily="2"/>
                <a:ea typeface="メイリオ" pitchFamily="2"/>
                <a:cs typeface="ＭＳ Ｐゴシック" pitchFamily="50"/>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600" b="0" i="0" u="none" strike="noStrike" baseline="0">
                <a:ln>
                  <a:noFill/>
                </a:ln>
                <a:solidFill>
                  <a:srgbClr val="000000"/>
                </a:solidFill>
                <a:latin typeface="Arial" pitchFamily="2"/>
                <a:ea typeface="メイリオ" pitchFamily="2"/>
                <a:cs typeface="ＭＳ Ｐゴシック" pitchFamily="50"/>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US" sz="2600" b="0" i="0" u="none" strike="noStrike" baseline="0">
                <a:ln>
                  <a:noFill/>
                </a:ln>
                <a:solidFill>
                  <a:srgbClr val="000000"/>
                </a:solidFill>
                <a:latin typeface="Arial" pitchFamily="2"/>
                <a:ea typeface="メイリオ" pitchFamily="2"/>
                <a:cs typeface="ＭＳ Ｐゴシック" pitchFamily="50"/>
              </a:defRPr>
            </a:lvl8pPr>
            <a:lvl9pPr marL="1944000" marR="0" lvl="8" indent="-216000" algn="l" rtl="0" hangingPunct="1">
              <a:lnSpc>
                <a:spcPct val="100000"/>
              </a:lnSpc>
              <a:spcBef>
                <a:spcPts val="499"/>
              </a:spcBef>
              <a:spcAft>
                <a:spcPts val="0"/>
              </a:spcAft>
              <a:buSzPct val="45000"/>
              <a:buFont typeface="StarSymbol"/>
              <a:buChar char="●"/>
              <a:tabLst>
                <a:tab pos="685799" algn="l"/>
                <a:tab pos="1600200" algn="l"/>
                <a:tab pos="2514600" algn="l"/>
                <a:tab pos="3429000" algn="l"/>
                <a:tab pos="4343400" algn="l"/>
                <a:tab pos="5257800" algn="l"/>
                <a:tab pos="6172200" algn="l"/>
                <a:tab pos="7086600" algn="l"/>
                <a:tab pos="8000999" algn="l"/>
              </a:tabLst>
              <a:defRPr lang="en-US" sz="2600" b="0" i="0" u="none" strike="noStrike" baseline="0">
                <a:ln>
                  <a:noFill/>
                </a:ln>
                <a:solidFill>
                  <a:srgbClr val="000000"/>
                </a:solidFill>
                <a:latin typeface="Arial" pitchFamily="2"/>
                <a:ea typeface="メイリオ" pitchFamily="2"/>
                <a:cs typeface="ＭＳ Ｐゴシック" pitchFamily="50"/>
              </a:defRPr>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a:p>
        </p:txBody>
      </p:sp>
      <p:sp>
        <p:nvSpPr>
          <p:cNvPr id="6" name="スライド番号プレースホルダー 5"/>
          <p:cNvSpPr txBox="1">
            <a:spLocks noGrp="1"/>
          </p:cNvSpPr>
          <p:nvPr>
            <p:ph type="sldNum" sz="quarter" idx="4"/>
          </p:nvPr>
        </p:nvSpPr>
        <p:spPr>
          <a:xfrm>
            <a:off x="8233920" y="43920"/>
            <a:ext cx="801720" cy="484560"/>
          </a:xfrm>
          <a:prstGeom prst="rect">
            <a:avLst/>
          </a:prstGeom>
          <a:noFill/>
          <a:ln>
            <a:noFill/>
          </a:ln>
        </p:spPr>
        <p:txBody>
          <a:bodyPr vert="horz" wrap="square" lIns="90000" tIns="46800" rIns="90000" bIns="46800" anchor="t" anchorCtr="0"/>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600" b="0" i="0" u="none" strike="noStrike" baseline="0">
                <a:solidFill>
                  <a:srgbClr val="FFFFFF"/>
                </a:solidFill>
                <a:latin typeface="Arial" pitchFamily="18"/>
                <a:ea typeface="ＭＳ Ｐゴシック" pitchFamily="50"/>
                <a:cs typeface="ＭＳ Ｐゴシック" pitchFamily="50"/>
              </a:defRPr>
            </a:lvl1pPr>
          </a:lstStyle>
          <a:p>
            <a:pPr lvl="0"/>
            <a:fld id="{9B4EA1F7-E1ED-48B5-A032-D000E6537D34}" type="slidenum">
              <a:rPr/>
              <a:pPr lvl="0"/>
              <a:t>‹#›</a:t>
            </a:fld>
            <a:endParaRPr lang="en-US" dirty="0"/>
          </a:p>
        </p:txBody>
      </p:sp>
      <p:sp>
        <p:nvSpPr>
          <p:cNvPr id="7" name="フリーフォーム 6"/>
          <p:cNvSpPr/>
          <p:nvPr/>
        </p:nvSpPr>
        <p:spPr>
          <a:xfrm>
            <a:off x="0" y="6165720"/>
            <a:ext cx="9144000" cy="69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99"/>
          </a:solidFill>
          <a:ln>
            <a:noFill/>
            <a:prstDash val="soli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Arial" pitchFamily="18"/>
              <a:ea typeface="ＭＳ Ｐゴシック" pitchFamily="50"/>
              <a:cs typeface="ＭＳ Ｐゴシック" pitchFamily="50"/>
            </a:endParaRPr>
          </a:p>
        </p:txBody>
      </p:sp>
      <p:sp>
        <p:nvSpPr>
          <p:cNvPr id="9" name="フリーフォーム 8"/>
          <p:cNvSpPr/>
          <p:nvPr/>
        </p:nvSpPr>
        <p:spPr>
          <a:xfrm>
            <a:off x="4264200" y="-282600"/>
            <a:ext cx="3116160" cy="3668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dirty="0">
              <a:ln>
                <a:noFill/>
              </a:ln>
              <a:solidFill>
                <a:srgbClr val="000000"/>
              </a:solidFill>
              <a:latin typeface="Arial" pitchFamily="18"/>
              <a:ea typeface="ＭＳ Ｐゴシック" pitchFamily="50"/>
              <a:cs typeface="ＭＳ Ｐゴシック" pitchFamily="50"/>
            </a:endParaRPr>
          </a:p>
        </p:txBody>
      </p:sp>
      <p:pic>
        <p:nvPicPr>
          <p:cNvPr id="10" name="図 9"/>
          <p:cNvPicPr>
            <a:picLocks noChangeAspect="1"/>
          </p:cNvPicPr>
          <p:nvPr/>
        </p:nvPicPr>
        <p:blipFill>
          <a:blip r:embed="rId11" cstate="print">
            <a:lum/>
            <a:alphaModFix/>
          </a:blip>
          <a:srcRect/>
          <a:stretch>
            <a:fillRect/>
          </a:stretch>
        </p:blipFill>
        <p:spPr>
          <a:xfrm>
            <a:off x="8458200" y="6225480"/>
            <a:ext cx="576000" cy="5760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hf sldNum="0" hdr="0" ftr="0" dt="0"/>
  <p:txStyles>
    <p:titleStyle>
      <a:lvl1pPr marL="0" marR="0" indent="0" algn="ctr" rtl="0" eaLnBrk="1" hangingPunct="1">
        <a:lnSpc>
          <a:spcPct val="100000"/>
        </a:lnSpc>
        <a:spcBef>
          <a:spcPts val="0"/>
        </a:spcBef>
        <a:spcAft>
          <a:spcPts val="0"/>
        </a:spcAft>
        <a:buFontTx/>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altLang="ja-JP" sz="3200" b="0" i="0" u="none" strike="noStrike" baseline="0">
          <a:ln>
            <a:noFill/>
          </a:ln>
          <a:solidFill>
            <a:srgbClr val="FFFFFF"/>
          </a:solidFill>
          <a:latin typeface="Arial" pitchFamily="18"/>
          <a:ea typeface="メイリオ" pitchFamily="2"/>
        </a:defRPr>
      </a:lvl1pPr>
    </p:titleStyle>
    <p:bodyStyle>
      <a:lvl1pPr marL="342720" marR="0" indent="0" algn="l" rtl="0" eaLnBrk="1" hangingPunct="1">
        <a:lnSpc>
          <a:spcPct val="100000"/>
        </a:lnSpc>
        <a:spcBef>
          <a:spcPts val="425"/>
        </a:spcBef>
        <a:spcAft>
          <a:spcPts val="0"/>
        </a:spcAft>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lang="en-US" altLang="ja-JP" sz="2800" b="0" i="0" u="none" strike="noStrike" baseline="0">
          <a:ln>
            <a:noFill/>
          </a:ln>
          <a:solidFill>
            <a:srgbClr val="000000"/>
          </a:solidFill>
          <a:latin typeface="Arial" pitchFamily="34" charset="0"/>
          <a:ea typeface="メイリオ" pitchFamily="2"/>
          <a:cs typeface="Arial" pitchFamily="34" charset="0"/>
        </a:defRPr>
      </a:lvl1pPr>
      <a:lvl2pPr eaLnBrk="1" hangingPunct="1">
        <a:defRPr>
          <a:latin typeface="Arial" pitchFamily="34" charset="0"/>
          <a:cs typeface="Arial" pitchFamily="34" charset="0"/>
        </a:defRPr>
      </a:lvl2pPr>
      <a:lvl3pPr eaLnBrk="1" hangingPunct="1">
        <a:defRPr>
          <a:latin typeface="Arial" pitchFamily="34" charset="0"/>
          <a:cs typeface="Arial" pitchFamily="34" charset="0"/>
        </a:defRPr>
      </a:lvl3pPr>
      <a:lvl4pPr eaLnBrk="1" hangingPunct="1">
        <a:defRPr>
          <a:latin typeface="Arial" pitchFamily="34" charset="0"/>
          <a:cs typeface="Arial" pitchFamily="34" charset="0"/>
        </a:defRPr>
      </a:lvl4pPr>
      <a:lvl5pPr eaLnBrk="1" hangingPunct="1">
        <a:defRPr>
          <a:latin typeface="Arial" pitchFamily="34" charset="0"/>
          <a:cs typeface="Arial" pitchFamily="34" charset="0"/>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057400"/>
            <a:ext cx="7315200" cy="2438400"/>
          </a:xfrm>
        </p:spPr>
        <p:txBody>
          <a:bodyPr>
            <a:normAutofit/>
          </a:bodyPr>
          <a:lstStyle/>
          <a:p>
            <a:pPr>
              <a:buNone/>
            </a:pPr>
            <a:r>
              <a:rPr lang="en-US" sz="3600" dirty="0"/>
              <a:t>Evaluating the emplacement of CO</a:t>
            </a:r>
            <a:r>
              <a:rPr lang="en-US" sz="3600" baseline="-25000" dirty="0"/>
              <a:t>2 </a:t>
            </a:r>
            <a:r>
              <a:rPr lang="en-US" sz="3600" dirty="0"/>
              <a:t>reservoirs: A case study from the </a:t>
            </a:r>
            <a:r>
              <a:rPr lang="en-US" sz="3600" dirty="0" err="1"/>
              <a:t>Virunga</a:t>
            </a:r>
            <a:r>
              <a:rPr lang="en-US" sz="3600" dirty="0"/>
              <a:t> Volcanic </a:t>
            </a:r>
            <a:r>
              <a:rPr lang="en-US" sz="3600" dirty="0" smtClean="0"/>
              <a:t>Province</a:t>
            </a:r>
            <a:endParaRPr lang="en-US" sz="3600" dirty="0"/>
          </a:p>
        </p:txBody>
      </p:sp>
      <p:sp>
        <p:nvSpPr>
          <p:cNvPr id="3" name="Subtitle 2"/>
          <p:cNvSpPr>
            <a:spLocks noGrp="1"/>
          </p:cNvSpPr>
          <p:nvPr>
            <p:ph type="subTitle" idx="1"/>
          </p:nvPr>
        </p:nvSpPr>
        <p:spPr>
          <a:xfrm>
            <a:off x="0" y="4953000"/>
            <a:ext cx="9144000" cy="533400"/>
          </a:xfrm>
        </p:spPr>
        <p:txBody>
          <a:bodyPr/>
          <a:lstStyle/>
          <a:p>
            <a:r>
              <a:rPr lang="en-US" sz="2400" dirty="0" smtClean="0">
                <a:solidFill>
                  <a:schemeClr val="tx1"/>
                </a:solidFill>
              </a:rPr>
              <a:t>Erica Maletic, Thomas </a:t>
            </a:r>
            <a:r>
              <a:rPr lang="en-US" sz="2400" dirty="0" err="1" smtClean="0">
                <a:solidFill>
                  <a:schemeClr val="tx1"/>
                </a:solidFill>
              </a:rPr>
              <a:t>Darrah</a:t>
            </a:r>
            <a:r>
              <a:rPr lang="en-US" sz="2400" dirty="0" smtClean="0">
                <a:solidFill>
                  <a:schemeClr val="tx1"/>
                </a:solidFill>
              </a:rPr>
              <a:t>, Robert </a:t>
            </a:r>
            <a:r>
              <a:rPr lang="en-US" sz="2400" dirty="0" err="1" smtClean="0">
                <a:solidFill>
                  <a:schemeClr val="tx1"/>
                </a:solidFill>
              </a:rPr>
              <a:t>Poreda</a:t>
            </a:r>
            <a:r>
              <a:rPr lang="en-US" sz="2400" dirty="0" smtClean="0">
                <a:solidFill>
                  <a:schemeClr val="tx1"/>
                </a:solidFill>
              </a:rPr>
              <a:t>, Dario Tedesco</a:t>
            </a:r>
            <a:endParaRPr lang="en-US" sz="2400" dirty="0"/>
          </a:p>
        </p:txBody>
      </p:sp>
      <p:sp>
        <p:nvSpPr>
          <p:cNvPr id="4" name="TextBox 3"/>
          <p:cNvSpPr txBox="1"/>
          <p:nvPr/>
        </p:nvSpPr>
        <p:spPr>
          <a:xfrm>
            <a:off x="1905000" y="5561937"/>
            <a:ext cx="5257800" cy="830997"/>
          </a:xfrm>
          <a:prstGeom prst="rect">
            <a:avLst/>
          </a:prstGeom>
          <a:noFill/>
        </p:spPr>
        <p:txBody>
          <a:bodyPr wrap="square" rtlCol="0">
            <a:spAutoFit/>
          </a:bodyPr>
          <a:lstStyle/>
          <a:p>
            <a:pPr algn="ctr"/>
            <a:r>
              <a:rPr lang="en-US" sz="2400" dirty="0" smtClean="0"/>
              <a:t>The Ohio State University</a:t>
            </a:r>
          </a:p>
          <a:p>
            <a:pPr algn="ctr"/>
            <a:r>
              <a:rPr lang="en-US" sz="2400" dirty="0" smtClean="0"/>
              <a:t>School </a:t>
            </a:r>
            <a:r>
              <a:rPr lang="en-US" sz="2400" dirty="0"/>
              <a:t>of Earth </a:t>
            </a:r>
            <a:r>
              <a:rPr lang="en-US" sz="2400" dirty="0" smtClean="0"/>
              <a:t>Sciences</a:t>
            </a:r>
            <a:endParaRPr lang="en-US" sz="2400" dirty="0"/>
          </a:p>
        </p:txBody>
      </p:sp>
    </p:spTree>
    <p:extLst>
      <p:ext uri="{BB962C8B-B14F-4D97-AF65-F5344CB8AC3E}">
        <p14:creationId xmlns:p14="http://schemas.microsoft.com/office/powerpoint/2010/main" xmlns="" val="179129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Motivation </a:t>
            </a:r>
            <a:endParaRPr lang="en-US" b="1" dirty="0"/>
          </a:p>
        </p:txBody>
      </p:sp>
      <p:sp>
        <p:nvSpPr>
          <p:cNvPr id="8" name="Content Placeholder 2"/>
          <p:cNvSpPr txBox="1">
            <a:spLocks/>
          </p:cNvSpPr>
          <p:nvPr/>
        </p:nvSpPr>
        <p:spPr>
          <a:xfrm>
            <a:off x="381000" y="1042989"/>
            <a:ext cx="8534400" cy="5053011"/>
          </a:xfrm>
          <a:prstGeom prst="rect">
            <a:avLst/>
          </a:prstGeom>
          <a:noFill/>
          <a:ln>
            <a:noFill/>
          </a:ln>
        </p:spPr>
        <p:txBody>
          <a:bodyPr vert="horz" lIns="0" tIns="0" rIns="0" bIns="0"/>
          <a:lstStyle/>
          <a:p>
            <a:pPr marL="342720" indent="-342720">
              <a:spcBef>
                <a:spcPts val="425"/>
              </a:spcBef>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Develop a suite of geochemical techniques to characterize volcanic systems</a:t>
            </a:r>
          </a:p>
          <a:p>
            <a:pPr marL="342720" indent="-342720">
              <a:spcBef>
                <a:spcPts val="425"/>
              </a:spcBef>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Study modern volcanic analogs to better understand the emplacement of existing CO</a:t>
            </a:r>
            <a:r>
              <a:rPr lang="en-US" altLang="ja-JP" sz="2800" kern="0" baseline="-25000" dirty="0" smtClean="0">
                <a:solidFill>
                  <a:srgbClr val="000000"/>
                </a:solidFill>
                <a:latin typeface="Arial" pitchFamily="2"/>
                <a:ea typeface="メイリオ" pitchFamily="2"/>
                <a:cs typeface="ＭＳ Ｐゴシック" pitchFamily="50"/>
              </a:rPr>
              <a:t>2</a:t>
            </a:r>
            <a:r>
              <a:rPr lang="en-US" altLang="ja-JP" sz="2800" kern="0" dirty="0" smtClean="0">
                <a:solidFill>
                  <a:srgbClr val="000000"/>
                </a:solidFill>
                <a:latin typeface="Arial" pitchFamily="2"/>
                <a:ea typeface="メイリオ" pitchFamily="2"/>
                <a:cs typeface="ＭＳ Ｐゴシック" pitchFamily="50"/>
              </a:rPr>
              <a:t> fields</a:t>
            </a:r>
          </a:p>
          <a:p>
            <a:pPr marL="342720" indent="-342720">
              <a:spcBef>
                <a:spcPts val="425"/>
              </a:spcBef>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Our approach: </a:t>
            </a:r>
          </a:p>
          <a:p>
            <a:pPr lvl="1">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-Gas chemistry</a:t>
            </a:r>
          </a:p>
          <a:p>
            <a:pPr lvl="1">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-Stable isotope geochemistry</a:t>
            </a:r>
          </a:p>
          <a:p>
            <a:pPr lvl="1">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-Noble gas</a:t>
            </a:r>
          </a:p>
          <a:p>
            <a:pPr lvl="1">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-Igneous mineralogy and composition</a:t>
            </a:r>
            <a:endParaRPr kumimoji="0" lang="en-US" altLang="ja-JP" sz="2800" b="0" i="0" u="none" strike="noStrike" kern="0" cap="none" spc="0" normalizeH="0" baseline="0" noProof="0" dirty="0">
              <a:ln>
                <a:noFill/>
              </a:ln>
              <a:solidFill>
                <a:srgbClr val="000000"/>
              </a:solidFill>
              <a:effectLst/>
              <a:uLnTx/>
              <a:uFillTx/>
              <a:latin typeface="Arial" pitchFamily="2"/>
              <a:ea typeface="メイリオ" pitchFamily="2"/>
              <a:cs typeface="ＭＳ Ｐゴシック" pitchFamily="50"/>
            </a:endParaRPr>
          </a:p>
        </p:txBody>
      </p:sp>
    </p:spTree>
    <p:extLst>
      <p:ext uri="{BB962C8B-B14F-4D97-AF65-F5344CB8AC3E}">
        <p14:creationId xmlns:p14="http://schemas.microsoft.com/office/powerpoint/2010/main" xmlns="" val="3912887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p:spPr>
        <p:txBody>
          <a:bodyPr wrap="square" rtlCol="0">
            <a:spAutoFit/>
          </a:bodyPr>
          <a:lstStyle/>
          <a:p>
            <a:pPr lvl="0" algn="ctr"/>
            <a:r>
              <a:rPr lang="en-US" sz="3200" b="1" dirty="0" smtClean="0">
                <a:solidFill>
                  <a:schemeClr val="bg1"/>
                </a:solidFill>
              </a:rPr>
              <a:t>Modern Volcanic Analog: </a:t>
            </a:r>
            <a:r>
              <a:rPr lang="en-US" sz="3200" b="1" dirty="0" err="1" smtClean="0">
                <a:solidFill>
                  <a:schemeClr val="bg1"/>
                </a:solidFill>
              </a:rPr>
              <a:t>Virunga</a:t>
            </a:r>
            <a:r>
              <a:rPr lang="en-US" sz="3200" b="1" dirty="0" smtClean="0">
                <a:solidFill>
                  <a:schemeClr val="bg1"/>
                </a:solidFill>
              </a:rPr>
              <a:t> VP</a:t>
            </a:r>
            <a:endParaRPr lang="en-US" sz="3200" b="1" dirty="0">
              <a:solidFill>
                <a:schemeClr val="bg1"/>
              </a:solidFill>
            </a:endParaRPr>
          </a:p>
        </p:txBody>
      </p:sp>
      <p:sp>
        <p:nvSpPr>
          <p:cNvPr id="6" name="TextBox 5"/>
          <p:cNvSpPr txBox="1"/>
          <p:nvPr/>
        </p:nvSpPr>
        <p:spPr>
          <a:xfrm>
            <a:off x="152401" y="1219200"/>
            <a:ext cx="5181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Eastern  border of DRC</a:t>
            </a:r>
          </a:p>
        </p:txBody>
      </p:sp>
      <p:pic>
        <p:nvPicPr>
          <p:cNvPr id="5" name="Picture 8" descr="http://www.seamepost.com/wp-content/uploads/2013/08/virunga_nat_park1.jpg"/>
          <p:cNvPicPr>
            <a:picLocks noChangeAspect="1" noChangeArrowheads="1"/>
          </p:cNvPicPr>
          <p:nvPr/>
        </p:nvPicPr>
        <p:blipFill>
          <a:blip r:embed="rId3" cstate="print"/>
          <a:srcRect/>
          <a:stretch>
            <a:fillRect/>
          </a:stretch>
        </p:blipFill>
        <p:spPr bwMode="auto">
          <a:xfrm>
            <a:off x="4191000" y="1292423"/>
            <a:ext cx="4781550" cy="4286250"/>
          </a:xfrm>
          <a:prstGeom prst="rect">
            <a:avLst/>
          </a:prstGeom>
          <a:noFill/>
        </p:spPr>
      </p:pic>
      <p:sp>
        <p:nvSpPr>
          <p:cNvPr id="7" name="TextBox 6"/>
          <p:cNvSpPr txBox="1"/>
          <p:nvPr/>
        </p:nvSpPr>
        <p:spPr>
          <a:xfrm>
            <a:off x="4343400" y="5559623"/>
            <a:ext cx="508473" cy="276999"/>
          </a:xfrm>
          <a:prstGeom prst="rect">
            <a:avLst/>
          </a:prstGeom>
          <a:noFill/>
        </p:spPr>
        <p:txBody>
          <a:bodyPr wrap="none" rtlCol="0">
            <a:spAutoFit/>
          </a:bodyPr>
          <a:lstStyle/>
          <a:p>
            <a:r>
              <a:rPr lang="fr-FR" sz="1200" dirty="0" smtClean="0"/>
              <a:t>NPR</a:t>
            </a:r>
            <a:endParaRPr lang="en-US" sz="1200" dirty="0"/>
          </a:p>
        </p:txBody>
      </p:sp>
      <p:grpSp>
        <p:nvGrpSpPr>
          <p:cNvPr id="8" name="Group 7"/>
          <p:cNvGrpSpPr/>
          <p:nvPr/>
        </p:nvGrpSpPr>
        <p:grpSpPr>
          <a:xfrm>
            <a:off x="76200" y="1676400"/>
            <a:ext cx="4038600" cy="4038600"/>
            <a:chOff x="5105401" y="2209800"/>
            <a:chExt cx="3657600" cy="365760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1" y="2209800"/>
              <a:ext cx="36576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7010399" y="4114800"/>
              <a:ext cx="533401" cy="276999"/>
            </a:xfrm>
            <a:prstGeom prst="rect">
              <a:avLst/>
            </a:prstGeom>
            <a:noFill/>
          </p:spPr>
          <p:txBody>
            <a:bodyPr wrap="square" rtlCol="0">
              <a:spAutoFit/>
            </a:bodyPr>
            <a:lstStyle/>
            <a:p>
              <a:r>
                <a:rPr lang="en-US" sz="1200" b="1" dirty="0" smtClean="0"/>
                <a:t>DRC</a:t>
              </a:r>
              <a:endParaRPr lang="en-US" sz="1200" b="1" dirty="0"/>
            </a:p>
          </p:txBody>
        </p:sp>
      </p:grpSp>
      <p:sp>
        <p:nvSpPr>
          <p:cNvPr id="11" name="TextBox 10"/>
          <p:cNvSpPr txBox="1"/>
          <p:nvPr/>
        </p:nvSpPr>
        <p:spPr>
          <a:xfrm>
            <a:off x="0" y="5562600"/>
            <a:ext cx="4114800" cy="276999"/>
          </a:xfrm>
          <a:prstGeom prst="rect">
            <a:avLst/>
          </a:prstGeom>
          <a:noFill/>
        </p:spPr>
        <p:txBody>
          <a:bodyPr wrap="square" rtlCol="0">
            <a:spAutoFit/>
          </a:bodyPr>
          <a:lstStyle/>
          <a:p>
            <a:r>
              <a:rPr lang="en-US" sz="1200" dirty="0" smtClean="0"/>
              <a:t>Resolution Possible, UK</a:t>
            </a:r>
            <a:endParaRPr lang="en-US" sz="1200" dirty="0"/>
          </a:p>
        </p:txBody>
      </p:sp>
    </p:spTree>
    <p:extLst>
      <p:ext uri="{BB962C8B-B14F-4D97-AF65-F5344CB8AC3E}">
        <p14:creationId xmlns:p14="http://schemas.microsoft.com/office/powerpoint/2010/main" xmlns="" val="25261638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Geographical Setting: East African Rift</a:t>
            </a:r>
            <a:endParaRPr lang="en-US" b="1" dirty="0"/>
          </a:p>
        </p:txBody>
      </p:sp>
      <p:pic>
        <p:nvPicPr>
          <p:cNvPr id="7" name="Picture 12" descr="http://visitvirunga.org/wp-content/uploads/2014/02/vnp-map-reverse.jpg"/>
          <p:cNvPicPr>
            <a:picLocks noChangeAspect="1" noChangeArrowheads="1"/>
          </p:cNvPicPr>
          <p:nvPr/>
        </p:nvPicPr>
        <p:blipFill>
          <a:blip r:embed="rId3" cstate="print"/>
          <a:srcRect/>
          <a:stretch>
            <a:fillRect/>
          </a:stretch>
        </p:blipFill>
        <p:spPr bwMode="auto">
          <a:xfrm>
            <a:off x="0" y="990600"/>
            <a:ext cx="4000716" cy="5175472"/>
          </a:xfrm>
          <a:prstGeom prst="rect">
            <a:avLst/>
          </a:prstGeom>
          <a:noFill/>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411" t="77013" r="44059" b="2500"/>
          <a:stretch/>
        </p:blipFill>
        <p:spPr bwMode="auto">
          <a:xfrm>
            <a:off x="3581400" y="3352800"/>
            <a:ext cx="5305424" cy="2625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152400" y="4953000"/>
            <a:ext cx="2057400" cy="110386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6096000"/>
            <a:ext cx="3048000" cy="246221"/>
          </a:xfrm>
          <a:prstGeom prst="rect">
            <a:avLst/>
          </a:prstGeom>
          <a:noFill/>
        </p:spPr>
        <p:txBody>
          <a:bodyPr wrap="square" rtlCol="0">
            <a:spAutoFit/>
          </a:bodyPr>
          <a:lstStyle/>
          <a:p>
            <a:r>
              <a:rPr lang="en-US" sz="1000" dirty="0" err="1" smtClean="0"/>
              <a:t>Virunga</a:t>
            </a:r>
            <a:r>
              <a:rPr lang="en-US" sz="1000" dirty="0" smtClean="0"/>
              <a:t> National Park website</a:t>
            </a:r>
            <a:endParaRPr lang="en-US" sz="1000" dirty="0"/>
          </a:p>
        </p:txBody>
      </p:sp>
      <p:pic>
        <p:nvPicPr>
          <p:cNvPr id="8" name="Content Placeholder 5" descr="virunga gorilla.jpg"/>
          <p:cNvPicPr>
            <a:picLocks noGrp="1" noChangeAspect="1"/>
          </p:cNvPicPr>
          <p:nvPr>
            <p:ph sz="quarter" idx="1"/>
          </p:nvPr>
        </p:nvPicPr>
        <p:blipFill>
          <a:blip r:embed="rId5" cstate="print"/>
          <a:stretch>
            <a:fillRect/>
          </a:stretch>
        </p:blipFill>
        <p:spPr>
          <a:xfrm>
            <a:off x="4876800" y="1143000"/>
            <a:ext cx="2805113" cy="2074279"/>
          </a:xfrm>
        </p:spPr>
      </p:pic>
    </p:spTree>
    <p:extLst>
      <p:ext uri="{BB962C8B-B14F-4D97-AF65-F5344CB8AC3E}">
        <p14:creationId xmlns:p14="http://schemas.microsoft.com/office/powerpoint/2010/main" xmlns="" val="16219708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Geological Setting</a:t>
            </a:r>
            <a:endParaRPr lang="en-US" b="1" dirty="0"/>
          </a:p>
        </p:txBody>
      </p:sp>
      <p:pic>
        <p:nvPicPr>
          <p:cNvPr id="5" name="Content Placeholder 10" descr="rift valley.jpg"/>
          <p:cNvPicPr>
            <a:picLocks noChangeAspect="1"/>
          </p:cNvPicPr>
          <p:nvPr/>
        </p:nvPicPr>
        <p:blipFill>
          <a:blip r:embed="rId3" cstate="print"/>
          <a:stretch>
            <a:fillRect/>
          </a:stretch>
        </p:blipFill>
        <p:spPr>
          <a:xfrm>
            <a:off x="4206660" y="1752600"/>
            <a:ext cx="4336428" cy="3014544"/>
          </a:xfrm>
          <a:prstGeom prst="rect">
            <a:avLst/>
          </a:prstGeom>
          <a:noFill/>
          <a:ln>
            <a:noFill/>
          </a:ln>
        </p:spPr>
      </p:pic>
      <p:pic>
        <p:nvPicPr>
          <p:cNvPr id="6" name="Picture 2" descr="https://courseware.e-education.psu.edu/courses/earth105new/graphics/L10_Nyiragongo02.jpg"/>
          <p:cNvPicPr>
            <a:picLocks noChangeAspect="1" noChangeArrowheads="1"/>
          </p:cNvPicPr>
          <p:nvPr/>
        </p:nvPicPr>
        <p:blipFill>
          <a:blip r:embed="rId4" cstate="print"/>
          <a:srcRect/>
          <a:stretch>
            <a:fillRect/>
          </a:stretch>
        </p:blipFill>
        <p:spPr bwMode="auto">
          <a:xfrm>
            <a:off x="152400" y="990600"/>
            <a:ext cx="4067175" cy="4933950"/>
          </a:xfrm>
          <a:prstGeom prst="rect">
            <a:avLst/>
          </a:prstGeom>
          <a:noFill/>
        </p:spPr>
      </p:pic>
      <p:sp>
        <p:nvSpPr>
          <p:cNvPr id="7" name="TextBox 6"/>
          <p:cNvSpPr txBox="1"/>
          <p:nvPr/>
        </p:nvSpPr>
        <p:spPr>
          <a:xfrm>
            <a:off x="304800" y="5791200"/>
            <a:ext cx="2057400" cy="246221"/>
          </a:xfrm>
          <a:prstGeom prst="rect">
            <a:avLst/>
          </a:prstGeom>
          <a:noFill/>
        </p:spPr>
        <p:txBody>
          <a:bodyPr wrap="square" rtlCol="0">
            <a:spAutoFit/>
          </a:bodyPr>
          <a:lstStyle/>
          <a:p>
            <a:r>
              <a:rPr lang="en-US" sz="1000" dirty="0" smtClean="0"/>
              <a:t>Penn State, Earth 105</a:t>
            </a:r>
            <a:endParaRPr lang="en-US" sz="1000" dirty="0"/>
          </a:p>
        </p:txBody>
      </p:sp>
    </p:spTree>
    <p:extLst>
      <p:ext uri="{BB962C8B-B14F-4D97-AF65-F5344CB8AC3E}">
        <p14:creationId xmlns:p14="http://schemas.microsoft.com/office/powerpoint/2010/main" xmlns="" val="2692425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err="1" smtClean="0"/>
              <a:t>Virunga</a:t>
            </a:r>
            <a:r>
              <a:rPr lang="en-US" b="1" dirty="0" smtClean="0"/>
              <a:t> Up Close</a:t>
            </a:r>
            <a:endParaRPr lang="en-US" b="1" dirty="0"/>
          </a:p>
        </p:txBody>
      </p:sp>
      <p:sp>
        <p:nvSpPr>
          <p:cNvPr id="8" name="Content Placeholder 2"/>
          <p:cNvSpPr txBox="1">
            <a:spLocks/>
          </p:cNvSpPr>
          <p:nvPr/>
        </p:nvSpPr>
        <p:spPr>
          <a:xfrm>
            <a:off x="457200" y="1042989"/>
            <a:ext cx="4419601" cy="4525963"/>
          </a:xfrm>
          <a:prstGeom prst="rect">
            <a:avLst/>
          </a:prstGeom>
          <a:noFill/>
          <a:ln>
            <a:noFill/>
          </a:ln>
        </p:spPr>
        <p:txBody>
          <a:bodyPr vert="horz" lIns="0" tIns="0" rIns="0" bIns="0"/>
          <a:lstStyle/>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Two most prevalent volcanoes</a:t>
            </a:r>
          </a:p>
          <a:p>
            <a:pPr marL="742680" lvl="1" indent="-285480">
              <a:spcBef>
                <a:spcPts val="142"/>
              </a:spcBef>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err="1">
                <a:solidFill>
                  <a:srgbClr val="000000"/>
                </a:solidFill>
                <a:latin typeface="Arial" pitchFamily="2"/>
                <a:ea typeface="メイリオ" pitchFamily="2"/>
                <a:cs typeface="ＭＳ Ｐゴシック" pitchFamily="50"/>
              </a:rPr>
              <a:t>Nyiragongo</a:t>
            </a:r>
            <a:endParaRPr lang="en-US" sz="2400" kern="0" dirty="0">
              <a:solidFill>
                <a:srgbClr val="000000"/>
              </a:solidFill>
              <a:latin typeface="Arial" pitchFamily="2"/>
              <a:ea typeface="メイリオ" pitchFamily="2"/>
              <a:cs typeface="ＭＳ Ｐゴシック" pitchFamily="50"/>
            </a:endParaRPr>
          </a:p>
          <a:p>
            <a:pPr marL="742680" marR="0" lvl="1" indent="-285480" algn="l" defTabSz="914400" rtl="0" eaLnBrk="1" fontAlgn="auto" latinLnBrk="0" hangingPunct="1">
              <a:lnSpc>
                <a:spcPct val="100000"/>
              </a:lnSpc>
              <a:spcBef>
                <a:spcPts val="142"/>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sz="24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Nyamulagira</a:t>
            </a:r>
            <a:endParaRPr kumimoji="0" lang="en-US" sz="24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History of erupting highly alkali-rich ultra-basic lava</a:t>
            </a: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endPar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endParaRPr kumimoji="0" lang="en-US" altLang="ja-JP" sz="2800" b="0" i="0" u="none" strike="noStrike" kern="0" cap="none" spc="0" normalizeH="0" baseline="0" noProof="0" dirty="0">
              <a:ln>
                <a:noFill/>
              </a:ln>
              <a:solidFill>
                <a:srgbClr val="000000"/>
              </a:solidFill>
              <a:effectLst/>
              <a:uLnTx/>
              <a:uFillTx/>
              <a:latin typeface="Arial" pitchFamily="2"/>
              <a:ea typeface="メイリオ" pitchFamily="2"/>
              <a:cs typeface="ＭＳ Ｐゴシック" pitchFamily="5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448" b="5790"/>
          <a:stretch/>
        </p:blipFill>
        <p:spPr bwMode="auto">
          <a:xfrm>
            <a:off x="4876801" y="1020255"/>
            <a:ext cx="3962399" cy="4313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p:nvPr/>
        </p:nvSpPr>
        <p:spPr>
          <a:xfrm>
            <a:off x="4876800" y="5333525"/>
            <a:ext cx="2362200" cy="246221"/>
          </a:xfrm>
          <a:prstGeom prst="rect">
            <a:avLst/>
          </a:prstGeom>
        </p:spPr>
        <p:txBody>
          <a:bodyPr wrap="square">
            <a:spAutoFit/>
          </a:bodyPr>
          <a:lstStyle/>
          <a:p>
            <a:r>
              <a:rPr lang="en-US" sz="1000" dirty="0" smtClean="0"/>
              <a:t>National Geographic, 2014</a:t>
            </a:r>
            <a:endParaRPr lang="en-US" sz="1000" dirty="0"/>
          </a:p>
        </p:txBody>
      </p:sp>
      <p:pic>
        <p:nvPicPr>
          <p:cNvPr id="82" name="Picture 4"/>
          <p:cNvPicPr>
            <a:picLocks noGrp="1" noChangeAspect="1" noChangeArrowheads="1"/>
          </p:cNvPicPr>
          <p:nvPr>
            <p:ph sz="quarter" idx="4294967295"/>
          </p:nvPr>
        </p:nvPicPr>
        <p:blipFill>
          <a:blip r:embed="rId4" cstate="print"/>
          <a:srcRect/>
          <a:stretch>
            <a:fillRect/>
          </a:stretch>
        </p:blipFill>
        <p:spPr bwMode="auto">
          <a:xfrm>
            <a:off x="685800" y="3810000"/>
            <a:ext cx="3429000" cy="218757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xmlns="" val="2692425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80" y="251881"/>
            <a:ext cx="8820720" cy="510119"/>
          </a:xfrm>
        </p:spPr>
        <p:txBody>
          <a:bodyPr/>
          <a:lstStyle/>
          <a:p>
            <a:pPr>
              <a:buNone/>
            </a:pPr>
            <a:r>
              <a:rPr lang="en-US" b="1" dirty="0" smtClean="0"/>
              <a:t>Rock Composition Methods</a:t>
            </a:r>
            <a:endParaRPr lang="en-US" b="1" dirty="0"/>
          </a:p>
        </p:txBody>
      </p:sp>
      <p:sp>
        <p:nvSpPr>
          <p:cNvPr id="3" name="Content Placeholder 2"/>
          <p:cNvSpPr>
            <a:spLocks noGrp="1"/>
          </p:cNvSpPr>
          <p:nvPr>
            <p:ph idx="1"/>
          </p:nvPr>
        </p:nvSpPr>
        <p:spPr/>
        <p:txBody>
          <a:bodyPr/>
          <a:lstStyle/>
          <a:p>
            <a:pPr marL="0" indent="0">
              <a:buNone/>
            </a:pPr>
            <a:r>
              <a:rPr lang="en-US" dirty="0" smtClean="0"/>
              <a:t>Measure:</a:t>
            </a:r>
          </a:p>
          <a:p>
            <a:r>
              <a:rPr lang="en-US" dirty="0" smtClean="0"/>
              <a:t>Major elements (e.g., Mg, Ca, Na, K, and Si)</a:t>
            </a:r>
          </a:p>
          <a:p>
            <a:pPr lvl="1"/>
            <a:r>
              <a:rPr lang="en-US" dirty="0" smtClean="0"/>
              <a:t>By ICP-OES </a:t>
            </a:r>
          </a:p>
          <a:p>
            <a:r>
              <a:rPr lang="en-US" dirty="0"/>
              <a:t>Trace elements such and </a:t>
            </a:r>
            <a:r>
              <a:rPr lang="en-US" dirty="0" smtClean="0"/>
              <a:t>Ba, </a:t>
            </a:r>
            <a:r>
              <a:rPr lang="en-US" dirty="0" err="1" smtClean="0"/>
              <a:t>Sr</a:t>
            </a:r>
            <a:r>
              <a:rPr lang="en-US" dirty="0" smtClean="0"/>
              <a:t>, U</a:t>
            </a:r>
            <a:r>
              <a:rPr lang="en-US" dirty="0"/>
              <a:t>, </a:t>
            </a:r>
            <a:r>
              <a:rPr lang="en-US" dirty="0" err="1"/>
              <a:t>Th</a:t>
            </a:r>
            <a:r>
              <a:rPr lang="en-US" dirty="0"/>
              <a:t>, and </a:t>
            </a:r>
            <a:r>
              <a:rPr lang="en-US" dirty="0" smtClean="0"/>
              <a:t>REEs</a:t>
            </a:r>
          </a:p>
          <a:p>
            <a:pPr lvl="1"/>
            <a:r>
              <a:rPr lang="en-US" dirty="0" smtClean="0"/>
              <a:t>By ICP-MS</a:t>
            </a:r>
            <a:endParaRPr lang="en-US" dirty="0"/>
          </a:p>
          <a:p>
            <a:endParaRPr lang="en-US" dirty="0" smtClean="0"/>
          </a:p>
        </p:txBody>
      </p:sp>
      <p:pic>
        <p:nvPicPr>
          <p:cNvPr id="23556" name="Picture 4" descr="http://www.webapps.cee.vt.edu/ewr/environmental/teach/smprimer/icpms/plasma2.jpg"/>
          <p:cNvPicPr>
            <a:picLocks noChangeAspect="1" noChangeArrowheads="1"/>
          </p:cNvPicPr>
          <p:nvPr/>
        </p:nvPicPr>
        <p:blipFill>
          <a:blip r:embed="rId2" cstate="print"/>
          <a:srcRect/>
          <a:stretch>
            <a:fillRect/>
          </a:stretch>
        </p:blipFill>
        <p:spPr bwMode="auto">
          <a:xfrm>
            <a:off x="3048000" y="3374444"/>
            <a:ext cx="3581400" cy="2276836"/>
          </a:xfrm>
          <a:prstGeom prst="rect">
            <a:avLst/>
          </a:prstGeom>
          <a:noFill/>
        </p:spPr>
      </p:pic>
      <p:sp>
        <p:nvSpPr>
          <p:cNvPr id="6" name="TextBox 5"/>
          <p:cNvSpPr txBox="1"/>
          <p:nvPr/>
        </p:nvSpPr>
        <p:spPr>
          <a:xfrm>
            <a:off x="3360685" y="5638800"/>
            <a:ext cx="2036135" cy="246221"/>
          </a:xfrm>
          <a:prstGeom prst="rect">
            <a:avLst/>
          </a:prstGeom>
          <a:noFill/>
        </p:spPr>
        <p:txBody>
          <a:bodyPr wrap="none" rtlCol="0">
            <a:spAutoFit/>
          </a:bodyPr>
          <a:lstStyle/>
          <a:p>
            <a:r>
              <a:rPr lang="en-US" sz="1000" dirty="0" smtClean="0"/>
              <a:t>Worley and </a:t>
            </a:r>
            <a:r>
              <a:rPr lang="en-US" sz="1000" dirty="0" err="1" smtClean="0"/>
              <a:t>Kvech</a:t>
            </a:r>
            <a:r>
              <a:rPr lang="en-US" sz="1000" dirty="0" smtClean="0"/>
              <a:t>, Virginia Tech</a:t>
            </a:r>
          </a:p>
        </p:txBody>
      </p:sp>
    </p:spTree>
    <p:extLst>
      <p:ext uri="{BB962C8B-B14F-4D97-AF65-F5344CB8AC3E}">
        <p14:creationId xmlns:p14="http://schemas.microsoft.com/office/powerpoint/2010/main" xmlns="" val="2418397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80" y="251881"/>
            <a:ext cx="8820720" cy="510119"/>
          </a:xfrm>
        </p:spPr>
        <p:txBody>
          <a:bodyPr/>
          <a:lstStyle/>
          <a:p>
            <a:pPr>
              <a:buNone/>
            </a:pPr>
            <a:r>
              <a:rPr lang="en-US" b="1" dirty="0" smtClean="0"/>
              <a:t>Gas Composition Methods</a:t>
            </a:r>
            <a:endParaRPr lang="en-US" b="1" dirty="0"/>
          </a:p>
        </p:txBody>
      </p:sp>
      <p:sp>
        <p:nvSpPr>
          <p:cNvPr id="3" name="Content Placeholder 2"/>
          <p:cNvSpPr>
            <a:spLocks noGrp="1"/>
          </p:cNvSpPr>
          <p:nvPr>
            <p:ph idx="1"/>
          </p:nvPr>
        </p:nvSpPr>
        <p:spPr/>
        <p:txBody>
          <a:bodyPr/>
          <a:lstStyle/>
          <a:p>
            <a:pPr marL="0" indent="0">
              <a:buNone/>
            </a:pPr>
            <a:r>
              <a:rPr lang="en-US" dirty="0" smtClean="0"/>
              <a:t>Measure:</a:t>
            </a:r>
          </a:p>
          <a:p>
            <a:r>
              <a:rPr lang="en-US" dirty="0" smtClean="0"/>
              <a:t>Gas chemistry (CO</a:t>
            </a:r>
            <a:r>
              <a:rPr lang="en-US" baseline="-25000" dirty="0" smtClean="0"/>
              <a:t>2</a:t>
            </a:r>
            <a:r>
              <a:rPr lang="en-US" dirty="0" smtClean="0"/>
              <a:t>, CH</a:t>
            </a:r>
            <a:r>
              <a:rPr lang="en-US" baseline="-25000" dirty="0" smtClean="0"/>
              <a:t>4</a:t>
            </a:r>
            <a:r>
              <a:rPr lang="en-US" dirty="0" smtClean="0"/>
              <a:t>, N</a:t>
            </a:r>
            <a:r>
              <a:rPr lang="en-US" baseline="-25000" dirty="0" smtClean="0"/>
              <a:t>2</a:t>
            </a:r>
            <a:r>
              <a:rPr lang="en-US" dirty="0" smtClean="0"/>
              <a:t>, H</a:t>
            </a:r>
            <a:r>
              <a:rPr lang="en-US" baseline="-25000" dirty="0" smtClean="0"/>
              <a:t>2</a:t>
            </a:r>
            <a:r>
              <a:rPr lang="en-US" dirty="0" smtClean="0"/>
              <a:t>) </a:t>
            </a:r>
          </a:p>
          <a:p>
            <a:pPr lvl="1"/>
            <a:r>
              <a:rPr lang="en-US" dirty="0" smtClean="0"/>
              <a:t>By GC-TCD/FID </a:t>
            </a:r>
          </a:p>
          <a:p>
            <a:r>
              <a:rPr lang="en-US" dirty="0" smtClean="0"/>
              <a:t>Stable isotopes (</a:t>
            </a:r>
            <a:r>
              <a:rPr lang="el-GR" dirty="0" smtClean="0">
                <a:latin typeface="Calibri"/>
                <a:cs typeface="Calibri"/>
              </a:rPr>
              <a:t>δ</a:t>
            </a:r>
            <a:r>
              <a:rPr lang="en-US" baseline="30000" dirty="0" smtClean="0"/>
              <a:t>13</a:t>
            </a:r>
            <a:r>
              <a:rPr lang="en-US" dirty="0" smtClean="0"/>
              <a:t>C-CO</a:t>
            </a:r>
            <a:r>
              <a:rPr lang="en-US" baseline="-25000" dirty="0" smtClean="0"/>
              <a:t>2</a:t>
            </a:r>
            <a:r>
              <a:rPr lang="en-US" dirty="0" smtClean="0"/>
              <a:t>) </a:t>
            </a:r>
          </a:p>
          <a:p>
            <a:pPr lvl="1"/>
            <a:r>
              <a:rPr lang="en-US" dirty="0" smtClean="0"/>
              <a:t>By Isotope Ratio MS</a:t>
            </a:r>
          </a:p>
          <a:p>
            <a:r>
              <a:rPr lang="en-US" dirty="0" smtClean="0"/>
              <a:t>Noble Gas MS (He, Ne, Ar, Kr, </a:t>
            </a:r>
            <a:r>
              <a:rPr lang="en-US" dirty="0" err="1" smtClean="0"/>
              <a:t>Xe</a:t>
            </a:r>
            <a:r>
              <a:rPr lang="en-US" dirty="0" smtClean="0"/>
              <a:t> and their isotopes)</a:t>
            </a:r>
          </a:p>
          <a:p>
            <a:pPr lvl="1"/>
            <a:r>
              <a:rPr lang="en-US" dirty="0" smtClean="0"/>
              <a:t>Thermo Fisher Helix NG-MS</a:t>
            </a:r>
            <a:endParaRPr lang="en-US" dirty="0"/>
          </a:p>
          <a:p>
            <a:endParaRPr lang="en-US" dirty="0" smtClean="0"/>
          </a:p>
        </p:txBody>
      </p:sp>
      <p:pic>
        <p:nvPicPr>
          <p:cNvPr id="7" name="Picture 6" descr="helix.jpg"/>
          <p:cNvPicPr>
            <a:picLocks noChangeAspect="1"/>
          </p:cNvPicPr>
          <p:nvPr/>
        </p:nvPicPr>
        <p:blipFill>
          <a:blip r:embed="rId2" cstate="print"/>
          <a:srcRect b="5241"/>
          <a:stretch>
            <a:fillRect/>
          </a:stretch>
        </p:blipFill>
        <p:spPr>
          <a:xfrm>
            <a:off x="3200400" y="4267200"/>
            <a:ext cx="2657475" cy="1828800"/>
          </a:xfrm>
          <a:prstGeom prst="rect">
            <a:avLst/>
          </a:prstGeom>
        </p:spPr>
      </p:pic>
    </p:spTree>
    <p:extLst>
      <p:ext uri="{BB962C8B-B14F-4D97-AF65-F5344CB8AC3E}">
        <p14:creationId xmlns:p14="http://schemas.microsoft.com/office/powerpoint/2010/main" xmlns="" val="2418397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0" y="1143000"/>
            <a:ext cx="8229600" cy="1860349"/>
          </a:xfrm>
        </p:spPr>
        <p:txBody>
          <a:bodyPr>
            <a:normAutofit/>
          </a:bodyPr>
          <a:lstStyle/>
          <a:p>
            <a:pPr marL="548640" lvl="2" indent="0">
              <a:buNone/>
            </a:pPr>
            <a:endParaRPr lang="en-US" sz="2400" b="1" dirty="0"/>
          </a:p>
          <a:p>
            <a:pPr marL="548640" lvl="2" indent="0">
              <a:buNone/>
            </a:pPr>
            <a:r>
              <a:rPr lang="en-US" sz="2400" b="1" dirty="0" smtClean="0"/>
              <a:t> </a:t>
            </a:r>
            <a:endParaRPr lang="en-US" dirty="0" smtClean="0"/>
          </a:p>
        </p:txBody>
      </p:sp>
      <p:sp>
        <p:nvSpPr>
          <p:cNvPr id="5" name="TextBox 4"/>
          <p:cNvSpPr txBox="1"/>
          <p:nvPr/>
        </p:nvSpPr>
        <p:spPr>
          <a:xfrm>
            <a:off x="-28575" y="228600"/>
            <a:ext cx="9172575" cy="584775"/>
          </a:xfrm>
          <a:prstGeom prst="rect">
            <a:avLst/>
          </a:prstGeom>
          <a:noFill/>
        </p:spPr>
        <p:txBody>
          <a:bodyPr wrap="square" rtlCol="0">
            <a:spAutoFit/>
          </a:bodyPr>
          <a:lstStyle/>
          <a:p>
            <a:pPr algn="ctr"/>
            <a:r>
              <a:rPr lang="en-US" sz="3200" b="1" dirty="0" smtClean="0">
                <a:solidFill>
                  <a:schemeClr val="bg1"/>
                </a:solidFill>
              </a:rPr>
              <a:t>Source Rock Composition</a:t>
            </a:r>
            <a:endParaRPr lang="en-US" sz="3200" b="1" dirty="0">
              <a:solidFill>
                <a:schemeClr val="bg1"/>
              </a:solidFill>
            </a:endParaRPr>
          </a:p>
        </p:txBody>
      </p:sp>
      <p:sp>
        <p:nvSpPr>
          <p:cNvPr id="9" name="TextBox 8"/>
          <p:cNvSpPr txBox="1"/>
          <p:nvPr/>
        </p:nvSpPr>
        <p:spPr>
          <a:xfrm>
            <a:off x="228600" y="1752600"/>
            <a:ext cx="3429000" cy="3416320"/>
          </a:xfrm>
          <a:prstGeom prst="rect">
            <a:avLst/>
          </a:prstGeom>
          <a:noFill/>
        </p:spPr>
        <p:txBody>
          <a:bodyPr wrap="square" rtlCol="0">
            <a:spAutoFit/>
          </a:bodyPr>
          <a:lstStyle/>
          <a:p>
            <a:pPr>
              <a:spcBef>
                <a:spcPts val="1200"/>
              </a:spcBef>
              <a:buFont typeface="Arial" pitchFamily="34" charset="0"/>
              <a:buChar char="•"/>
            </a:pPr>
            <a:r>
              <a:rPr lang="en-US" sz="2400" dirty="0" smtClean="0"/>
              <a:t>Silica-</a:t>
            </a:r>
            <a:r>
              <a:rPr lang="en-US" sz="2400" dirty="0" err="1" smtClean="0"/>
              <a:t>undersaturated</a:t>
            </a:r>
            <a:endParaRPr lang="en-US" sz="2400" dirty="0" smtClean="0"/>
          </a:p>
          <a:p>
            <a:pPr>
              <a:spcBef>
                <a:spcPts val="1200"/>
              </a:spcBef>
              <a:buFont typeface="Arial" pitchFamily="34" charset="0"/>
              <a:buChar char="•"/>
            </a:pPr>
            <a:r>
              <a:rPr lang="en-US" sz="2400" dirty="0" smtClean="0"/>
              <a:t>Ultra-alkaline</a:t>
            </a:r>
          </a:p>
          <a:p>
            <a:pPr>
              <a:spcBef>
                <a:spcPts val="1200"/>
              </a:spcBef>
              <a:buFont typeface="Arial" pitchFamily="34" charset="0"/>
              <a:buChar char="•"/>
            </a:pPr>
            <a:r>
              <a:rPr lang="en-US" sz="2400" dirty="0" err="1" smtClean="0"/>
              <a:t>Carbonatite</a:t>
            </a:r>
            <a:r>
              <a:rPr lang="en-US" sz="2400" dirty="0" smtClean="0"/>
              <a:t> lavas</a:t>
            </a:r>
          </a:p>
          <a:p>
            <a:pPr>
              <a:spcBef>
                <a:spcPts val="1200"/>
              </a:spcBef>
              <a:buFont typeface="Arial" pitchFamily="34" charset="0"/>
              <a:buChar char="•"/>
            </a:pPr>
            <a:r>
              <a:rPr lang="en-US" sz="2400" dirty="0" smtClean="0"/>
              <a:t>Located proximal to re-activated failed rifts along previous suture zones </a:t>
            </a:r>
          </a:p>
          <a:p>
            <a:pPr>
              <a:buFont typeface="Arial" pitchFamily="34" charset="0"/>
              <a:buChar char="•"/>
            </a:pPr>
            <a:endParaRPr lang="en-US" dirty="0"/>
          </a:p>
        </p:txBody>
      </p:sp>
      <p:pic>
        <p:nvPicPr>
          <p:cNvPr id="10" name="Content Placeholder 14" descr="Virunga TAS.jpg"/>
          <p:cNvPicPr>
            <a:picLocks noChangeAspect="1"/>
          </p:cNvPicPr>
          <p:nvPr/>
        </p:nvPicPr>
        <p:blipFill>
          <a:blip r:embed="rId3" cstate="print"/>
          <a:stretch>
            <a:fillRect/>
          </a:stretch>
        </p:blipFill>
        <p:spPr>
          <a:xfrm>
            <a:off x="3581400" y="1219200"/>
            <a:ext cx="5500741" cy="4389437"/>
          </a:xfrm>
          <a:prstGeom prst="rect">
            <a:avLst/>
          </a:prstGeom>
          <a:noFill/>
          <a:ln>
            <a:noFill/>
          </a:ln>
        </p:spPr>
      </p:pic>
      <p:sp>
        <p:nvSpPr>
          <p:cNvPr id="11" name="TextBox 10"/>
          <p:cNvSpPr txBox="1"/>
          <p:nvPr/>
        </p:nvSpPr>
        <p:spPr>
          <a:xfrm>
            <a:off x="4267200" y="5715000"/>
            <a:ext cx="3621504" cy="369332"/>
          </a:xfrm>
          <a:prstGeom prst="rect">
            <a:avLst/>
          </a:prstGeom>
          <a:noFill/>
        </p:spPr>
        <p:txBody>
          <a:bodyPr wrap="none" rtlCol="0">
            <a:spAutoFit/>
          </a:bodyPr>
          <a:lstStyle/>
          <a:p>
            <a:r>
              <a:rPr lang="en-US" dirty="0" smtClean="0"/>
              <a:t>Following: Chakrabarti et al, 2009</a:t>
            </a:r>
            <a:endParaRPr lang="en-US" dirty="0"/>
          </a:p>
        </p:txBody>
      </p:sp>
    </p:spTree>
    <p:extLst>
      <p:ext uri="{BB962C8B-B14F-4D97-AF65-F5344CB8AC3E}">
        <p14:creationId xmlns:p14="http://schemas.microsoft.com/office/powerpoint/2010/main" xmlns="" val="2492246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0" y="1143000"/>
            <a:ext cx="8229600" cy="1860349"/>
          </a:xfrm>
        </p:spPr>
        <p:txBody>
          <a:bodyPr>
            <a:normAutofit/>
          </a:bodyPr>
          <a:lstStyle/>
          <a:p>
            <a:pPr marL="548640" lvl="2" indent="0">
              <a:buNone/>
            </a:pPr>
            <a:endParaRPr lang="en-US" sz="2400" b="1" dirty="0"/>
          </a:p>
          <a:p>
            <a:pPr marL="548640" lvl="2" indent="0">
              <a:buNone/>
            </a:pPr>
            <a:r>
              <a:rPr lang="en-US" sz="2400" b="1" dirty="0" smtClean="0"/>
              <a:t> </a:t>
            </a:r>
            <a:endParaRPr lang="en-US" dirty="0" smtClean="0"/>
          </a:p>
        </p:txBody>
      </p:sp>
      <p:sp>
        <p:nvSpPr>
          <p:cNvPr id="4" name="TextBox 3"/>
          <p:cNvSpPr txBox="1"/>
          <p:nvPr/>
        </p:nvSpPr>
        <p:spPr>
          <a:xfrm>
            <a:off x="-53975" y="1052957"/>
            <a:ext cx="8896350" cy="461665"/>
          </a:xfrm>
          <a:prstGeom prst="rect">
            <a:avLst/>
          </a:prstGeom>
          <a:noFill/>
        </p:spPr>
        <p:txBody>
          <a:bodyPr wrap="square" rtlCol="0">
            <a:spAutoFit/>
          </a:bodyPr>
          <a:lstStyle/>
          <a:p>
            <a:pPr lvl="4"/>
            <a:endParaRPr lang="en-US" sz="2400" dirty="0"/>
          </a:p>
        </p:txBody>
      </p:sp>
      <p:sp>
        <p:nvSpPr>
          <p:cNvPr id="5" name="TextBox 4"/>
          <p:cNvSpPr txBox="1"/>
          <p:nvPr/>
        </p:nvSpPr>
        <p:spPr>
          <a:xfrm>
            <a:off x="0" y="228600"/>
            <a:ext cx="9172575" cy="584775"/>
          </a:xfrm>
          <a:prstGeom prst="rect">
            <a:avLst/>
          </a:prstGeom>
          <a:noFill/>
        </p:spPr>
        <p:txBody>
          <a:bodyPr wrap="square" rtlCol="0">
            <a:spAutoFit/>
          </a:bodyPr>
          <a:lstStyle/>
          <a:p>
            <a:pPr algn="ctr"/>
            <a:r>
              <a:rPr lang="en-US" sz="3200" b="1" dirty="0" smtClean="0">
                <a:solidFill>
                  <a:schemeClr val="bg1"/>
                </a:solidFill>
              </a:rPr>
              <a:t>Trace Element Composition</a:t>
            </a:r>
            <a:endParaRPr lang="en-US" sz="3200" b="1" dirty="0">
              <a:solidFill>
                <a:schemeClr val="bg1"/>
              </a:solidFill>
            </a:endParaRPr>
          </a:p>
        </p:txBody>
      </p:sp>
      <p:sp>
        <p:nvSpPr>
          <p:cNvPr id="9" name="Content Placeholder 2"/>
          <p:cNvSpPr txBox="1">
            <a:spLocks/>
          </p:cNvSpPr>
          <p:nvPr/>
        </p:nvSpPr>
        <p:spPr>
          <a:xfrm>
            <a:off x="228600" y="4572000"/>
            <a:ext cx="8915400" cy="1325562"/>
          </a:xfrm>
          <a:prstGeom prst="rect">
            <a:avLst/>
          </a:prstGeom>
          <a:noFill/>
          <a:ln>
            <a:noFill/>
          </a:ln>
        </p:spPr>
        <p:txBody>
          <a:bodyPr vert="horz" lIns="0" tIns="0" rIns="0" bIns="0">
            <a:noAutofit/>
          </a:bodyPr>
          <a:lstStyle/>
          <a:p>
            <a:pPr marL="342720" marR="0" lvl="0" indent="-342720" algn="l" defTabSz="914400" rtl="0" eaLnBrk="1" fontAlgn="auto" latinLnBrk="0" hangingPunct="1">
              <a:lnSpc>
                <a:spcPct val="100000"/>
              </a:lnSpc>
              <a:spcBef>
                <a:spcPts val="600"/>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Enriched patterns of light REEs compared to many other magmatic sources</a:t>
            </a:r>
          </a:p>
          <a:p>
            <a:pPr marL="342720" marR="0" lvl="0" indent="-342720" algn="l" defTabSz="914400" rtl="0" eaLnBrk="1" fontAlgn="auto" latinLnBrk="0" hangingPunct="1">
              <a:lnSpc>
                <a:spcPct val="100000"/>
              </a:lnSpc>
              <a:spcBef>
                <a:spcPts val="600"/>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Consistent with </a:t>
            </a:r>
            <a:r>
              <a:rPr kumimoji="0" lang="en-US" altLang="ja-JP" sz="22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carbonatite</a:t>
            </a:r>
            <a:r>
              <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 lavas reported in Chakrabarti</a:t>
            </a:r>
            <a:r>
              <a:rPr kumimoji="0" lang="en-US" altLang="ja-JP" sz="22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et al, 2009</a:t>
            </a:r>
            <a:endPar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p:txBody>
      </p:sp>
      <p:pic>
        <p:nvPicPr>
          <p:cNvPr id="7" name="Picture 67" descr="REE Plot"/>
          <p:cNvPicPr>
            <a:picLocks noChangeAspect="1" noChangeArrowheads="1"/>
          </p:cNvPicPr>
          <p:nvPr/>
        </p:nvPicPr>
        <p:blipFill>
          <a:blip r:embed="rId3" cstate="print"/>
          <a:srcRect/>
          <a:stretch>
            <a:fillRect/>
          </a:stretch>
        </p:blipFill>
        <p:spPr bwMode="auto">
          <a:xfrm>
            <a:off x="1600200" y="990600"/>
            <a:ext cx="5746592" cy="3252788"/>
          </a:xfrm>
          <a:prstGeom prst="rect">
            <a:avLst/>
          </a:prstGeom>
          <a:noFill/>
          <a:ln w="9525">
            <a:noFill/>
            <a:miter lim="800000"/>
            <a:headEnd/>
            <a:tailEnd/>
          </a:ln>
        </p:spPr>
      </p:pic>
    </p:spTree>
    <p:extLst>
      <p:ext uri="{BB962C8B-B14F-4D97-AF65-F5344CB8AC3E}">
        <p14:creationId xmlns:p14="http://schemas.microsoft.com/office/powerpoint/2010/main" xmlns="" val="2492246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0" y="1143000"/>
            <a:ext cx="8229600" cy="1860349"/>
          </a:xfrm>
        </p:spPr>
        <p:txBody>
          <a:bodyPr>
            <a:normAutofit/>
          </a:bodyPr>
          <a:lstStyle/>
          <a:p>
            <a:pPr marL="548640" lvl="2" indent="0">
              <a:buNone/>
            </a:pPr>
            <a:endParaRPr lang="en-US" sz="2400" b="1" dirty="0"/>
          </a:p>
          <a:p>
            <a:pPr marL="548640" lvl="2" indent="0">
              <a:buNone/>
            </a:pPr>
            <a:r>
              <a:rPr lang="en-US" sz="2400" b="1" dirty="0" smtClean="0"/>
              <a:t> </a:t>
            </a:r>
            <a:endParaRPr lang="en-US" dirty="0" smtClean="0"/>
          </a:p>
        </p:txBody>
      </p:sp>
      <p:sp>
        <p:nvSpPr>
          <p:cNvPr id="4" name="TextBox 3"/>
          <p:cNvSpPr txBox="1"/>
          <p:nvPr/>
        </p:nvSpPr>
        <p:spPr>
          <a:xfrm>
            <a:off x="-53975" y="1052957"/>
            <a:ext cx="8896350" cy="461665"/>
          </a:xfrm>
          <a:prstGeom prst="rect">
            <a:avLst/>
          </a:prstGeom>
          <a:noFill/>
        </p:spPr>
        <p:txBody>
          <a:bodyPr wrap="square" rtlCol="0">
            <a:spAutoFit/>
          </a:bodyPr>
          <a:lstStyle/>
          <a:p>
            <a:pPr lvl="4"/>
            <a:endParaRPr lang="en-US" sz="2400" dirty="0"/>
          </a:p>
        </p:txBody>
      </p:sp>
      <p:sp>
        <p:nvSpPr>
          <p:cNvPr id="5" name="TextBox 4"/>
          <p:cNvSpPr txBox="1"/>
          <p:nvPr/>
        </p:nvSpPr>
        <p:spPr>
          <a:xfrm>
            <a:off x="0" y="228600"/>
            <a:ext cx="9172575" cy="584775"/>
          </a:xfrm>
          <a:prstGeom prst="rect">
            <a:avLst/>
          </a:prstGeom>
          <a:noFill/>
        </p:spPr>
        <p:txBody>
          <a:bodyPr wrap="square" rtlCol="0">
            <a:spAutoFit/>
          </a:bodyPr>
          <a:lstStyle/>
          <a:p>
            <a:pPr algn="ctr"/>
            <a:r>
              <a:rPr lang="en-US" sz="3200" b="1" dirty="0" smtClean="0">
                <a:solidFill>
                  <a:schemeClr val="bg1"/>
                </a:solidFill>
              </a:rPr>
              <a:t>Trace Element Composition</a:t>
            </a:r>
            <a:endParaRPr lang="en-US" sz="3200" b="1" dirty="0">
              <a:solidFill>
                <a:schemeClr val="bg1"/>
              </a:solidFill>
            </a:endParaRPr>
          </a:p>
        </p:txBody>
      </p:sp>
      <p:sp>
        <p:nvSpPr>
          <p:cNvPr id="9" name="Content Placeholder 2"/>
          <p:cNvSpPr txBox="1">
            <a:spLocks/>
          </p:cNvSpPr>
          <p:nvPr/>
        </p:nvSpPr>
        <p:spPr>
          <a:xfrm>
            <a:off x="228600" y="4572000"/>
            <a:ext cx="8915400" cy="1325562"/>
          </a:xfrm>
          <a:prstGeom prst="rect">
            <a:avLst/>
          </a:prstGeom>
          <a:noFill/>
          <a:ln>
            <a:noFill/>
          </a:ln>
        </p:spPr>
        <p:txBody>
          <a:bodyPr vert="horz" lIns="0" tIns="0" rIns="0" bIns="0">
            <a:noAutofit/>
          </a:bodyPr>
          <a:lstStyle/>
          <a:p>
            <a:pPr marL="342720" marR="0" lvl="0" indent="-342720" algn="l" defTabSz="914400" rtl="0" eaLnBrk="1" fontAlgn="auto" latinLnBrk="0" hangingPunct="1">
              <a:lnSpc>
                <a:spcPct val="100000"/>
              </a:lnSpc>
              <a:spcBef>
                <a:spcPts val="600"/>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Enriched patterns of light REEs compared to many other magmatic sources</a:t>
            </a:r>
          </a:p>
          <a:p>
            <a:pPr marL="342720" marR="0" lvl="0" indent="-342720" algn="l" defTabSz="914400" rtl="0" eaLnBrk="1" fontAlgn="auto" latinLnBrk="0" hangingPunct="1">
              <a:lnSpc>
                <a:spcPct val="100000"/>
              </a:lnSpc>
              <a:spcBef>
                <a:spcPts val="600"/>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Consistent with </a:t>
            </a:r>
            <a:r>
              <a:rPr kumimoji="0" lang="en-US" altLang="ja-JP" sz="2200" b="0" i="0" u="none" strike="noStrike" kern="0" cap="none" spc="0" normalizeH="0" baseline="0" noProof="0" dirty="0" err="1" smtClean="0">
                <a:ln>
                  <a:noFill/>
                </a:ln>
                <a:solidFill>
                  <a:srgbClr val="000000"/>
                </a:solidFill>
                <a:effectLst/>
                <a:uLnTx/>
                <a:uFillTx/>
                <a:latin typeface="Arial" pitchFamily="2"/>
                <a:ea typeface="メイリオ" pitchFamily="2"/>
                <a:cs typeface="ＭＳ Ｐゴシック" pitchFamily="50"/>
              </a:rPr>
              <a:t>carbonatite</a:t>
            </a:r>
            <a:r>
              <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 lavas reported in Chakrabarti</a:t>
            </a:r>
            <a:r>
              <a:rPr kumimoji="0" lang="en-US" altLang="ja-JP" sz="22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et al, 2009</a:t>
            </a:r>
          </a:p>
          <a:p>
            <a:pPr marL="342720" marR="0" lvl="0" indent="-342720" algn="l" defTabSz="914400" rtl="0" eaLnBrk="1" fontAlgn="auto" latinLnBrk="0" hangingPunct="1">
              <a:lnSpc>
                <a:spcPct val="100000"/>
              </a:lnSpc>
              <a:spcBef>
                <a:spcPts val="600"/>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200" kern="0" noProof="0" dirty="0" smtClean="0">
                <a:solidFill>
                  <a:srgbClr val="000000"/>
                </a:solidFill>
                <a:latin typeface="Arial" pitchFamily="2"/>
                <a:ea typeface="メイリオ" pitchFamily="2"/>
                <a:cs typeface="ＭＳ Ｐゴシック" pitchFamily="50"/>
              </a:rPr>
              <a:t>Gd enrichment is consistent with a high degree of metasomatism</a:t>
            </a:r>
            <a:endParaRPr kumimoji="0" lang="en-US" altLang="ja-JP" sz="22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p:txBody>
      </p:sp>
      <p:pic>
        <p:nvPicPr>
          <p:cNvPr id="7" name="Picture 67" descr="REE Plot"/>
          <p:cNvPicPr>
            <a:picLocks noChangeAspect="1" noChangeArrowheads="1"/>
          </p:cNvPicPr>
          <p:nvPr/>
        </p:nvPicPr>
        <p:blipFill>
          <a:blip r:embed="rId3" cstate="print"/>
          <a:srcRect/>
          <a:stretch>
            <a:fillRect/>
          </a:stretch>
        </p:blipFill>
        <p:spPr bwMode="auto">
          <a:xfrm>
            <a:off x="1600200" y="990600"/>
            <a:ext cx="5746592" cy="3252788"/>
          </a:xfrm>
          <a:prstGeom prst="rect">
            <a:avLst/>
          </a:prstGeom>
          <a:noFill/>
          <a:ln w="9525">
            <a:noFill/>
            <a:miter lim="800000"/>
            <a:headEnd/>
            <a:tailEnd/>
          </a:ln>
        </p:spPr>
      </p:pic>
      <p:sp>
        <p:nvSpPr>
          <p:cNvPr id="8" name="Rectangle 7"/>
          <p:cNvSpPr/>
          <p:nvPr/>
        </p:nvSpPr>
        <p:spPr>
          <a:xfrm>
            <a:off x="4648200" y="1447800"/>
            <a:ext cx="304800" cy="2819400"/>
          </a:xfrm>
          <a:prstGeom prst="rect">
            <a:avLst/>
          </a:prstGeom>
          <a:solidFill>
            <a:srgbClr val="6600CC">
              <a:alpha val="36863"/>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9224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Motivation</a:t>
            </a:r>
            <a:endParaRPr lang="en-US" b="1" dirty="0"/>
          </a:p>
        </p:txBody>
      </p:sp>
      <p:sp>
        <p:nvSpPr>
          <p:cNvPr id="8" name="Content Placeholder 2"/>
          <p:cNvSpPr txBox="1">
            <a:spLocks/>
          </p:cNvSpPr>
          <p:nvPr/>
        </p:nvSpPr>
        <p:spPr>
          <a:xfrm>
            <a:off x="381000" y="1042989"/>
            <a:ext cx="8001000" cy="5053011"/>
          </a:xfrm>
          <a:prstGeom prst="rect">
            <a:avLst/>
          </a:prstGeom>
          <a:noFill/>
          <a:ln>
            <a:noFill/>
          </a:ln>
        </p:spPr>
        <p:txBody>
          <a:bodyPr vert="horz" lIns="0" tIns="0" rIns="0" bIns="0"/>
          <a:lstStyle/>
          <a:p>
            <a:pPr>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Enhanced oil recovery (EOR)</a:t>
            </a:r>
            <a:endPar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Inject miscible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CO</a:t>
            </a:r>
            <a:r>
              <a:rPr lang="en-US" sz="2400" kern="0" baseline="-25000" dirty="0" smtClean="0">
                <a:solidFill>
                  <a:srgbClr val="000000"/>
                </a:solidFill>
                <a:latin typeface="Arial" pitchFamily="2"/>
                <a:ea typeface="メイリオ" pitchFamily="2"/>
                <a:cs typeface="ＭＳ Ｐゴシック" pitchFamily="50"/>
              </a:rPr>
              <a:t>2</a:t>
            </a: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endParaRPr kumimoji="0" lang="en-US" altLang="ja-JP" sz="2800" b="0" i="0" u="none" strike="noStrike" kern="0" cap="none" spc="0" normalizeH="0" baseline="0" noProof="0" dirty="0">
              <a:ln>
                <a:noFill/>
              </a:ln>
              <a:solidFill>
                <a:srgbClr val="000000"/>
              </a:solidFill>
              <a:effectLst/>
              <a:uLnTx/>
              <a:uFillTx/>
              <a:latin typeface="Arial" pitchFamily="2"/>
              <a:ea typeface="メイリオ" pitchFamily="2"/>
              <a:cs typeface="ＭＳ Ｐゴシック" pitchFamily="50"/>
            </a:endParaRPr>
          </a:p>
        </p:txBody>
      </p:sp>
    </p:spTree>
    <p:extLst>
      <p:ext uri="{BB962C8B-B14F-4D97-AF65-F5344CB8AC3E}">
        <p14:creationId xmlns:p14="http://schemas.microsoft.com/office/powerpoint/2010/main" xmlns="" val="2692425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881"/>
            <a:ext cx="9144000" cy="510119"/>
          </a:xfrm>
        </p:spPr>
        <p:txBody>
          <a:bodyPr>
            <a:normAutofit/>
          </a:bodyPr>
          <a:lstStyle/>
          <a:p>
            <a:pPr>
              <a:buNone/>
            </a:pPr>
            <a:r>
              <a:rPr lang="en-US" b="1" dirty="0" smtClean="0"/>
              <a:t>Nascent Plume or Metasomatism?</a:t>
            </a:r>
            <a:endParaRPr lang="en-US" b="1" dirty="0"/>
          </a:p>
        </p:txBody>
      </p:sp>
      <p:pic>
        <p:nvPicPr>
          <p:cNvPr id="11" name="Picture 69" descr="Metasomatic Influence"/>
          <p:cNvPicPr>
            <a:picLocks noGrp="1" noChangeAspect="1" noChangeArrowheads="1"/>
          </p:cNvPicPr>
          <p:nvPr>
            <p:ph idx="1"/>
          </p:nvPr>
        </p:nvPicPr>
        <p:blipFill>
          <a:blip r:embed="rId3" cstate="print"/>
          <a:stretch>
            <a:fillRect/>
          </a:stretch>
        </p:blipFill>
        <p:spPr bwMode="auto">
          <a:xfrm>
            <a:off x="1751215" y="1072808"/>
            <a:ext cx="5030585" cy="3803992"/>
          </a:xfrm>
          <a:prstGeom prst="rect">
            <a:avLst/>
          </a:prstGeom>
          <a:noFill/>
          <a:ln w="9525">
            <a:noFill/>
            <a:miter lim="800000"/>
            <a:headEnd/>
            <a:tailEnd/>
          </a:ln>
        </p:spPr>
      </p:pic>
      <p:sp>
        <p:nvSpPr>
          <p:cNvPr id="12" name="TextBox 11"/>
          <p:cNvSpPr txBox="1"/>
          <p:nvPr/>
        </p:nvSpPr>
        <p:spPr>
          <a:xfrm>
            <a:off x="990600" y="4876800"/>
            <a:ext cx="7543800" cy="1261884"/>
          </a:xfrm>
          <a:prstGeom prst="rect">
            <a:avLst/>
          </a:prstGeom>
          <a:noFill/>
        </p:spPr>
        <p:txBody>
          <a:bodyPr wrap="square" rtlCol="0">
            <a:spAutoFit/>
          </a:bodyPr>
          <a:lstStyle/>
          <a:p>
            <a:pPr>
              <a:spcBef>
                <a:spcPts val="1200"/>
              </a:spcBef>
              <a:buFont typeface="Arial" pitchFamily="34" charset="0"/>
              <a:buChar char="•"/>
            </a:pPr>
            <a:r>
              <a:rPr lang="en-US" sz="2400" dirty="0" smtClean="0"/>
              <a:t>Gd anomaly, Th/U and Zr/Hf are sensitive and diagnostic tracers of metasomatism</a:t>
            </a:r>
          </a:p>
          <a:p>
            <a:pPr>
              <a:spcBef>
                <a:spcPts val="1200"/>
              </a:spcBef>
              <a:buFont typeface="Arial" pitchFamily="34" charset="0"/>
              <a:buChar char="•"/>
            </a:pPr>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0" y="1143000"/>
            <a:ext cx="8229600" cy="1860349"/>
          </a:xfrm>
        </p:spPr>
        <p:txBody>
          <a:bodyPr>
            <a:normAutofit/>
          </a:bodyPr>
          <a:lstStyle/>
          <a:p>
            <a:pPr marL="548640" lvl="2" indent="0">
              <a:buNone/>
            </a:pPr>
            <a:endParaRPr lang="en-US" sz="2400" b="1" dirty="0"/>
          </a:p>
          <a:p>
            <a:pPr marL="548640" lvl="2" indent="0">
              <a:buNone/>
            </a:pPr>
            <a:r>
              <a:rPr lang="en-US" sz="2400" b="1" dirty="0" smtClean="0"/>
              <a:t> </a:t>
            </a:r>
            <a:endParaRPr lang="en-US" dirty="0" smtClean="0"/>
          </a:p>
        </p:txBody>
      </p:sp>
      <p:sp>
        <p:nvSpPr>
          <p:cNvPr id="4" name="TextBox 3"/>
          <p:cNvSpPr txBox="1"/>
          <p:nvPr/>
        </p:nvSpPr>
        <p:spPr>
          <a:xfrm>
            <a:off x="-53975" y="1052957"/>
            <a:ext cx="8896350" cy="461665"/>
          </a:xfrm>
          <a:prstGeom prst="rect">
            <a:avLst/>
          </a:prstGeom>
          <a:noFill/>
        </p:spPr>
        <p:txBody>
          <a:bodyPr wrap="square" rtlCol="0">
            <a:spAutoFit/>
          </a:bodyPr>
          <a:lstStyle/>
          <a:p>
            <a:pPr lvl="4"/>
            <a:endParaRPr lang="en-US" sz="2400" dirty="0"/>
          </a:p>
        </p:txBody>
      </p:sp>
      <p:sp>
        <p:nvSpPr>
          <p:cNvPr id="5" name="TextBox 4"/>
          <p:cNvSpPr txBox="1"/>
          <p:nvPr/>
        </p:nvSpPr>
        <p:spPr>
          <a:xfrm>
            <a:off x="1" y="228600"/>
            <a:ext cx="9144000" cy="584775"/>
          </a:xfrm>
          <a:prstGeom prst="rect">
            <a:avLst/>
          </a:prstGeom>
          <a:noFill/>
        </p:spPr>
        <p:txBody>
          <a:bodyPr wrap="square" rtlCol="0">
            <a:spAutoFit/>
          </a:bodyPr>
          <a:lstStyle/>
          <a:p>
            <a:pPr algn="ctr"/>
            <a:r>
              <a:rPr lang="en-US" sz="3200" b="1" dirty="0" smtClean="0">
                <a:solidFill>
                  <a:schemeClr val="bg1"/>
                </a:solidFill>
              </a:rPr>
              <a:t>Nascent Plume or </a:t>
            </a:r>
            <a:r>
              <a:rPr lang="en-US" sz="3200" b="1" dirty="0" err="1" smtClean="0">
                <a:solidFill>
                  <a:schemeClr val="bg1"/>
                </a:solidFill>
              </a:rPr>
              <a:t>Metasomatism</a:t>
            </a:r>
            <a:r>
              <a:rPr lang="en-US" sz="3200" b="1" dirty="0" smtClean="0">
                <a:solidFill>
                  <a:schemeClr val="bg1"/>
                </a:solidFill>
              </a:rPr>
              <a:t>? </a:t>
            </a:r>
            <a:endParaRPr lang="en-US" sz="3200" b="1" dirty="0">
              <a:solidFill>
                <a:schemeClr val="bg1"/>
              </a:solidFill>
            </a:endParaRPr>
          </a:p>
        </p:txBody>
      </p:sp>
      <p:sp>
        <p:nvSpPr>
          <p:cNvPr id="7" name="TextBox 6"/>
          <p:cNvSpPr txBox="1"/>
          <p:nvPr/>
        </p:nvSpPr>
        <p:spPr>
          <a:xfrm>
            <a:off x="304800" y="1143000"/>
            <a:ext cx="8534400" cy="4154984"/>
          </a:xfrm>
          <a:prstGeom prst="rect">
            <a:avLst/>
          </a:prstGeom>
          <a:noFill/>
        </p:spPr>
        <p:txBody>
          <a:bodyPr wrap="square" rtlCol="0">
            <a:spAutoFit/>
          </a:bodyPr>
          <a:lstStyle/>
          <a:p>
            <a:pPr>
              <a:buFont typeface="Arial" pitchFamily="34" charset="0"/>
              <a:buChar char="•"/>
            </a:pPr>
            <a:r>
              <a:rPr lang="en-US" sz="2400" dirty="0" smtClean="0"/>
              <a:t>Metasomatism: chemical alteration by hydrothermal processes </a:t>
            </a:r>
          </a:p>
          <a:p>
            <a:pPr>
              <a:buFont typeface="Arial" pitchFamily="34" charset="0"/>
              <a:buChar char="•"/>
            </a:pPr>
            <a:r>
              <a:rPr lang="en-US" sz="2400" dirty="0" smtClean="0"/>
              <a:t>Carbonate metasomatism in subduction zones</a:t>
            </a:r>
          </a:p>
          <a:p>
            <a:pPr lvl="1">
              <a:buFont typeface="Arial" pitchFamily="34" charset="0"/>
              <a:buChar char="•"/>
            </a:pPr>
            <a:r>
              <a:rPr lang="en-US" sz="2400" dirty="0" err="1" smtClean="0"/>
              <a:t>Carbonatite</a:t>
            </a:r>
            <a:r>
              <a:rPr lang="en-US" sz="2400" dirty="0" smtClean="0"/>
              <a:t> lavas</a:t>
            </a:r>
          </a:p>
          <a:p>
            <a:pPr>
              <a:buFont typeface="Arial" pitchFamily="34" charset="0"/>
              <a:buChar char="•"/>
            </a:pPr>
            <a:r>
              <a:rPr lang="en-US" sz="2400" dirty="0" smtClean="0"/>
              <a:t>Common evidence of extreme carbonate </a:t>
            </a:r>
            <a:r>
              <a:rPr lang="en-US" sz="2400" dirty="0" err="1" smtClean="0"/>
              <a:t>metasomatism</a:t>
            </a:r>
            <a:endParaRPr lang="en-US" sz="2400" dirty="0" smtClean="0"/>
          </a:p>
          <a:p>
            <a:pPr lvl="1">
              <a:buFont typeface="Arial" pitchFamily="34" charset="0"/>
              <a:buChar char="•"/>
            </a:pPr>
            <a:r>
              <a:rPr lang="en-US" sz="2400" dirty="0" err="1" smtClean="0"/>
              <a:t>Gd</a:t>
            </a:r>
            <a:r>
              <a:rPr lang="en-US" sz="2400" dirty="0" smtClean="0"/>
              <a:t> anomaly</a:t>
            </a:r>
          </a:p>
          <a:p>
            <a:pPr lvl="1">
              <a:buFont typeface="Arial" pitchFamily="34" charset="0"/>
              <a:buChar char="•"/>
            </a:pPr>
            <a:r>
              <a:rPr lang="en-US" sz="2400" dirty="0" err="1" smtClean="0"/>
              <a:t>Th</a:t>
            </a:r>
            <a:r>
              <a:rPr lang="en-US" sz="2400" dirty="0" smtClean="0"/>
              <a:t>/U</a:t>
            </a:r>
          </a:p>
          <a:p>
            <a:pPr lvl="1">
              <a:buFont typeface="Arial" pitchFamily="34" charset="0"/>
              <a:buChar char="•"/>
            </a:pPr>
            <a:r>
              <a:rPr lang="en-US" sz="2400" dirty="0" smtClean="0"/>
              <a:t>Zr/</a:t>
            </a:r>
            <a:r>
              <a:rPr lang="en-US" sz="2400" dirty="0" err="1" smtClean="0"/>
              <a:t>Hf</a:t>
            </a:r>
            <a:endParaRPr lang="en-US" sz="2400" dirty="0" smtClean="0"/>
          </a:p>
          <a:p>
            <a:pPr lvl="1"/>
            <a:endParaRPr lang="en-US" sz="2400" dirty="0" smtClean="0"/>
          </a:p>
          <a:p>
            <a:pPr>
              <a:buFont typeface="Arial" pitchFamily="34" charset="0"/>
              <a:buChar char="•"/>
            </a:pPr>
            <a:r>
              <a:rPr lang="en-US" sz="2400" u="sng" dirty="0" smtClean="0"/>
              <a:t>Gas geochemistry data are consistent with other areas located proximal to failed rifts along previous suture zones</a:t>
            </a:r>
          </a:p>
        </p:txBody>
      </p:sp>
    </p:spTree>
    <p:extLst>
      <p:ext uri="{BB962C8B-B14F-4D97-AF65-F5344CB8AC3E}">
        <p14:creationId xmlns:p14="http://schemas.microsoft.com/office/powerpoint/2010/main" xmlns="" val="2492246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1881"/>
            <a:ext cx="8820720" cy="510119"/>
          </a:xfrm>
        </p:spPr>
        <p:txBody>
          <a:bodyPr/>
          <a:lstStyle/>
          <a:p>
            <a:pPr>
              <a:buNone/>
            </a:pPr>
            <a:r>
              <a:rPr lang="en-US" b="1" dirty="0" smtClean="0"/>
              <a:t>How do gases compare?</a:t>
            </a:r>
            <a:endParaRPr lang="en-US" b="1" dirty="0"/>
          </a:p>
        </p:txBody>
      </p:sp>
      <p:pic>
        <p:nvPicPr>
          <p:cNvPr id="9" name="Picture 68" descr="Thru Time"/>
          <p:cNvPicPr>
            <a:picLocks noGrp="1" noChangeAspect="1" noChangeArrowheads="1"/>
          </p:cNvPicPr>
          <p:nvPr>
            <p:ph sz="half" idx="1"/>
          </p:nvPr>
        </p:nvPicPr>
        <p:blipFill>
          <a:blip r:embed="rId3" cstate="print"/>
          <a:srcRect/>
          <a:stretch>
            <a:fillRect/>
          </a:stretch>
        </p:blipFill>
        <p:spPr bwMode="auto">
          <a:xfrm>
            <a:off x="533400" y="1295400"/>
            <a:ext cx="3758509" cy="4433888"/>
          </a:xfrm>
          <a:prstGeom prst="rect">
            <a:avLst/>
          </a:prstGeom>
          <a:noFill/>
          <a:ln w="9525">
            <a:noFill/>
            <a:miter lim="800000"/>
            <a:headEnd/>
            <a:tailEnd/>
          </a:ln>
        </p:spPr>
      </p:pic>
      <p:sp>
        <p:nvSpPr>
          <p:cNvPr id="5" name="Content Placeholder 4"/>
          <p:cNvSpPr>
            <a:spLocks noGrp="1"/>
          </p:cNvSpPr>
          <p:nvPr>
            <p:ph sz="half" idx="2"/>
          </p:nvPr>
        </p:nvSpPr>
        <p:spPr>
          <a:xfrm>
            <a:off x="4648200" y="1447800"/>
            <a:ext cx="4495800" cy="4434840"/>
          </a:xfrm>
        </p:spPr>
        <p:txBody>
          <a:bodyPr>
            <a:normAutofit lnSpcReduction="10000"/>
          </a:bodyPr>
          <a:lstStyle/>
          <a:p>
            <a:r>
              <a:rPr lang="en-US" dirty="0" smtClean="0"/>
              <a:t>Helium isotopic composition typical of MORB</a:t>
            </a:r>
          </a:p>
          <a:p>
            <a:r>
              <a:rPr lang="en-US" dirty="0" smtClean="0"/>
              <a:t>Diagnostic trace element patterns mimic temporal trends in helium isotopic composition</a:t>
            </a:r>
          </a:p>
          <a:p>
            <a:r>
              <a:rPr lang="en-US" dirty="0" smtClean="0"/>
              <a:t>Both helium isotopes and trace elements suggest a variable metasomatic influence</a:t>
            </a:r>
          </a:p>
          <a:p>
            <a:endParaRPr lang="en-US" dirty="0" smtClean="0"/>
          </a:p>
          <a:p>
            <a:pPr>
              <a:buNone/>
            </a:pPr>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8820720" cy="510119"/>
          </a:xfrm>
        </p:spPr>
        <p:txBody>
          <a:bodyPr/>
          <a:lstStyle/>
          <a:p>
            <a:pPr>
              <a:buNone/>
            </a:pPr>
            <a:r>
              <a:rPr lang="en-US" b="1" dirty="0" smtClean="0"/>
              <a:t>How do gases compare to trace elements?</a:t>
            </a:r>
            <a:endParaRPr lang="en-US" b="1" dirty="0"/>
          </a:p>
        </p:txBody>
      </p:sp>
      <p:sp>
        <p:nvSpPr>
          <p:cNvPr id="12" name="Content Placeholder 11"/>
          <p:cNvSpPr>
            <a:spLocks noGrp="1"/>
          </p:cNvSpPr>
          <p:nvPr>
            <p:ph sz="half" idx="2"/>
          </p:nvPr>
        </p:nvSpPr>
        <p:spPr>
          <a:xfrm>
            <a:off x="4495800" y="1295400"/>
            <a:ext cx="4468813" cy="4525962"/>
          </a:xfrm>
        </p:spPr>
        <p:txBody>
          <a:bodyPr>
            <a:normAutofit lnSpcReduction="10000"/>
          </a:bodyPr>
          <a:lstStyle/>
          <a:p>
            <a:r>
              <a:rPr lang="en-US" dirty="0" smtClean="0"/>
              <a:t>Helium isotopic ratio is decreasing since the 2002 eruption</a:t>
            </a:r>
          </a:p>
          <a:p>
            <a:r>
              <a:rPr lang="en-US" dirty="0" smtClean="0"/>
              <a:t>Lava volume increases </a:t>
            </a:r>
            <a:r>
              <a:rPr lang="en-US" dirty="0" smtClean="0">
                <a:sym typeface="Wingdings" pitchFamily="2" charset="2"/>
              </a:rPr>
              <a:t></a:t>
            </a:r>
            <a:r>
              <a:rPr lang="en-US" dirty="0" smtClean="0"/>
              <a:t> decreasing evidence for metasomatic inputs</a:t>
            </a:r>
          </a:p>
          <a:p>
            <a:r>
              <a:rPr lang="en-US" dirty="0" smtClean="0"/>
              <a:t>Extrapolating to periods of lower metasomatic influence helium isotope ratio is likely ~6Ra and consistent with SCL</a:t>
            </a:r>
            <a:endParaRPr lang="en-US" dirty="0"/>
          </a:p>
        </p:txBody>
      </p:sp>
      <p:pic>
        <p:nvPicPr>
          <p:cNvPr id="13" name="Picture 66" descr="Noble gas versus trace elements"/>
          <p:cNvPicPr>
            <a:picLocks noGrp="1" noChangeAspect="1" noChangeArrowheads="1"/>
          </p:cNvPicPr>
          <p:nvPr>
            <p:ph sz="half" idx="1"/>
          </p:nvPr>
        </p:nvPicPr>
        <p:blipFill>
          <a:blip r:embed="rId3" cstate="print"/>
          <a:srcRect/>
          <a:stretch>
            <a:fillRect/>
          </a:stretch>
        </p:blipFill>
        <p:spPr bwMode="auto">
          <a:xfrm>
            <a:off x="838200" y="1219200"/>
            <a:ext cx="3130114" cy="465157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752714398"/>
              </p:ext>
            </p:extLst>
          </p:nvPr>
        </p:nvGraphicFramePr>
        <p:xfrm>
          <a:off x="4590229" y="1524000"/>
          <a:ext cx="4293056" cy="4229817"/>
        </p:xfrm>
        <a:graphic>
          <a:graphicData uri="http://schemas.openxmlformats.org/presentationml/2006/ole">
            <p:oleObj spid="_x0000_s1026" name="SPW 11.0 Graph" r:id="rId4" imgW="6574320" imgH="6476400" progId="">
              <p:embed/>
            </p:oleObj>
          </a:graphicData>
        </a:graphic>
      </p:graphicFrame>
      <p:sp>
        <p:nvSpPr>
          <p:cNvPr id="3" name="Title 1"/>
          <p:cNvSpPr txBox="1">
            <a:spLocks/>
          </p:cNvSpPr>
          <p:nvPr/>
        </p:nvSpPr>
        <p:spPr>
          <a:xfrm>
            <a:off x="457200" y="228600"/>
            <a:ext cx="8229600" cy="6858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smtClean="0">
                <a:solidFill>
                  <a:schemeClr val="bg1"/>
                </a:solidFill>
                <a:latin typeface="Arial" pitchFamily="34" charset="0"/>
                <a:cs typeface="Arial" pitchFamily="34" charset="0"/>
              </a:rPr>
              <a:t>Gas Chemistry</a:t>
            </a:r>
            <a:endParaRPr lang="en-US" sz="3200" b="1" dirty="0">
              <a:solidFill>
                <a:schemeClr val="bg1"/>
              </a:solidFill>
              <a:latin typeface="Arial" pitchFamily="34" charset="0"/>
              <a:cs typeface="Arial" pitchFamily="34" charset="0"/>
            </a:endParaRPr>
          </a:p>
        </p:txBody>
      </p:sp>
      <p:sp>
        <p:nvSpPr>
          <p:cNvPr id="6" name="Rectangle 5"/>
          <p:cNvSpPr/>
          <p:nvPr/>
        </p:nvSpPr>
        <p:spPr>
          <a:xfrm>
            <a:off x="6172200" y="40386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44958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43434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28194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44196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29400" y="44958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8600" y="28194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077200" y="2895600"/>
            <a:ext cx="152400" cy="1524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48600" y="2590800"/>
            <a:ext cx="152400" cy="1524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01000" y="2971800"/>
            <a:ext cx="76200" cy="76200"/>
          </a:xfrm>
          <a:prstGeom prst="rect">
            <a:avLst/>
          </a:prstGeom>
          <a:solidFill>
            <a:srgbClr val="D204C8"/>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562600" y="25908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96200" y="2438400"/>
            <a:ext cx="990600" cy="914400"/>
          </a:xfrm>
          <a:prstGeom prst="ellipse">
            <a:avLst/>
          </a:prstGeom>
          <a:solidFill>
            <a:schemeClr val="bg1">
              <a:lumMod val="65000"/>
              <a:alpha val="5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57800" y="3581400"/>
            <a:ext cx="2743200" cy="838200"/>
          </a:xfrm>
          <a:prstGeom prst="rect">
            <a:avLst/>
          </a:prstGeom>
          <a:solidFill>
            <a:schemeClr val="bg1">
              <a:lumMod val="65000"/>
              <a:alpha val="52000"/>
            </a:schemeClr>
          </a:solidFill>
          <a:ln>
            <a:solidFill>
              <a:srgbClr val="FFFF00"/>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486400" y="3657600"/>
            <a:ext cx="1873654" cy="369332"/>
          </a:xfrm>
          <a:prstGeom prst="rect">
            <a:avLst/>
          </a:prstGeom>
          <a:noFill/>
          <a:scene3d>
            <a:camera prst="orthographicFront">
              <a:rot lat="0" lon="0" rev="1800000"/>
            </a:camera>
            <a:lightRig rig="threePt" dir="t"/>
          </a:scene3d>
        </p:spPr>
        <p:txBody>
          <a:bodyPr wrap="none" rtlCol="0">
            <a:spAutoFit/>
          </a:bodyPr>
          <a:lstStyle/>
          <a:p>
            <a:r>
              <a:rPr lang="en-US" dirty="0" smtClean="0"/>
              <a:t>“Water-washing”</a:t>
            </a:r>
            <a:endParaRPr lang="en-US" dirty="0"/>
          </a:p>
        </p:txBody>
      </p:sp>
      <p:cxnSp>
        <p:nvCxnSpPr>
          <p:cNvPr id="26" name="Straight Arrow Connector 25"/>
          <p:cNvCxnSpPr/>
          <p:nvPr/>
        </p:nvCxnSpPr>
        <p:spPr>
          <a:xfrm flipH="1">
            <a:off x="5715000" y="3505200"/>
            <a:ext cx="1905000" cy="1066800"/>
          </a:xfrm>
          <a:prstGeom prst="straightConnector1">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858000" y="1981200"/>
            <a:ext cx="1219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39000" y="1981200"/>
            <a:ext cx="1069524" cy="369332"/>
          </a:xfrm>
          <a:prstGeom prst="rect">
            <a:avLst/>
          </a:prstGeom>
          <a:noFill/>
          <a:scene3d>
            <a:camera prst="orthographicFront">
              <a:rot lat="0" lon="0" rev="20399999"/>
            </a:camera>
            <a:lightRig rig="threePt" dir="t"/>
          </a:scene3d>
        </p:spPr>
        <p:txBody>
          <a:bodyPr wrap="none" rtlCol="0">
            <a:spAutoFit/>
          </a:bodyPr>
          <a:lstStyle/>
          <a:p>
            <a:r>
              <a:rPr lang="en-US" dirty="0" smtClean="0"/>
              <a:t>Biogenic</a:t>
            </a:r>
            <a:endParaRPr lang="en-US" dirty="0"/>
          </a:p>
        </p:txBody>
      </p:sp>
      <p:sp>
        <p:nvSpPr>
          <p:cNvPr id="32" name="Oval 31"/>
          <p:cNvSpPr/>
          <p:nvPr/>
        </p:nvSpPr>
        <p:spPr>
          <a:xfrm>
            <a:off x="7772400" y="2590800"/>
            <a:ext cx="152400" cy="152400"/>
          </a:xfrm>
          <a:prstGeom prst="ellipse">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62600" y="2590800"/>
            <a:ext cx="1219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867400" y="5867400"/>
            <a:ext cx="1999265" cy="338554"/>
          </a:xfrm>
          <a:prstGeom prst="rect">
            <a:avLst/>
          </a:prstGeom>
          <a:noFill/>
        </p:spPr>
        <p:txBody>
          <a:bodyPr wrap="none" rtlCol="0">
            <a:spAutoFit/>
          </a:bodyPr>
          <a:lstStyle/>
          <a:p>
            <a:r>
              <a:rPr lang="en-US" sz="1600" dirty="0" smtClean="0"/>
              <a:t>Darrah et al, 2012b </a:t>
            </a:r>
            <a:endParaRPr lang="en-US" sz="1600" dirty="0"/>
          </a:p>
        </p:txBody>
      </p:sp>
      <p:sp>
        <p:nvSpPr>
          <p:cNvPr id="36" name="Content Placeholder 4"/>
          <p:cNvSpPr txBox="1">
            <a:spLocks/>
          </p:cNvSpPr>
          <p:nvPr/>
        </p:nvSpPr>
        <p:spPr>
          <a:xfrm>
            <a:off x="228600" y="1524000"/>
            <a:ext cx="4191000" cy="4525963"/>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Noble </a:t>
            </a:r>
            <a:r>
              <a:rPr lang="en-US" sz="2400" dirty="0" smtClean="0"/>
              <a:t>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as and stable </a:t>
            </a:r>
            <a:r>
              <a:rPr lang="en-US" sz="2400" dirty="0" err="1" smtClean="0"/>
              <a:t>i</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sotopes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are consistent</a:t>
            </a:r>
            <a:r>
              <a:rPr kumimoji="0" lang="en-US" sz="2400" b="0" i="0" u="none" strike="noStrike" kern="1200" cap="none" spc="0" normalizeH="0" noProof="0" dirty="0" smtClean="0">
                <a:ln>
                  <a:noFill/>
                </a:ln>
                <a:solidFill>
                  <a:schemeClr val="tx1"/>
                </a:solidFill>
                <a:effectLst/>
                <a:uLnTx/>
                <a:uFillTx/>
                <a:latin typeface="+mn-lt"/>
                <a:ea typeface="+mn-ea"/>
                <a:cs typeface="+mn-cs"/>
              </a:rPr>
              <a:t> with “water-washing”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t>Caused</a:t>
            </a:r>
            <a:r>
              <a:rPr lang="en-US" sz="2400" dirty="0" smtClean="0"/>
              <a:t> by water-gas interactions in the crust (e.g., Gilfillan et al, 2009; Darrah et al, 2013)</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47367799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80" y="251881"/>
            <a:ext cx="8820720" cy="510119"/>
          </a:xfrm>
        </p:spPr>
        <p:txBody>
          <a:bodyPr/>
          <a:lstStyle/>
          <a:p>
            <a:pPr>
              <a:buNone/>
            </a:pPr>
            <a:r>
              <a:rPr lang="en-US" b="1" dirty="0" smtClean="0"/>
              <a:t>Summary</a:t>
            </a:r>
            <a:endParaRPr lang="en-US" b="1" dirty="0"/>
          </a:p>
        </p:txBody>
      </p:sp>
      <p:sp>
        <p:nvSpPr>
          <p:cNvPr id="3" name="Content Placeholder 2"/>
          <p:cNvSpPr>
            <a:spLocks noGrp="1"/>
          </p:cNvSpPr>
          <p:nvPr>
            <p:ph idx="1"/>
          </p:nvPr>
        </p:nvSpPr>
        <p:spPr/>
        <p:txBody>
          <a:bodyPr/>
          <a:lstStyle/>
          <a:p>
            <a:pPr>
              <a:spcBef>
                <a:spcPts val="1200"/>
              </a:spcBef>
            </a:pPr>
            <a:r>
              <a:rPr lang="en-US" dirty="0" smtClean="0"/>
              <a:t>Plume hypothesis is still possible, but the data seems to cycle between MORB and SCLM</a:t>
            </a:r>
          </a:p>
          <a:p>
            <a:pPr>
              <a:spcBef>
                <a:spcPts val="1200"/>
              </a:spcBef>
            </a:pPr>
            <a:r>
              <a:rPr lang="en-US" dirty="0" smtClean="0"/>
              <a:t>Helium isotopes appear to vary with trace elements in a manner consistent with the “metasomatic” influence</a:t>
            </a:r>
          </a:p>
          <a:p>
            <a:pPr>
              <a:spcBef>
                <a:spcPts val="1200"/>
              </a:spcBef>
            </a:pPr>
            <a:r>
              <a:rPr lang="en-US" dirty="0" smtClean="0"/>
              <a:t>Gas composition is similar to Jackson Dome and some aspects of the Four Corners CO</a:t>
            </a:r>
            <a:r>
              <a:rPr lang="en-US" baseline="-25000" dirty="0" smtClean="0"/>
              <a:t>2</a:t>
            </a:r>
            <a:r>
              <a:rPr lang="en-US" dirty="0" smtClean="0"/>
              <a:t> fields</a:t>
            </a:r>
          </a:p>
          <a:p>
            <a:pPr>
              <a:spcBef>
                <a:spcPts val="1200"/>
              </a:spcBef>
            </a:pPr>
            <a:r>
              <a:rPr lang="en-US" dirty="0" smtClean="0"/>
              <a:t>Future work: other CO</a:t>
            </a:r>
            <a:r>
              <a:rPr lang="en-US" baseline="-25000" dirty="0" smtClean="0"/>
              <a:t>2</a:t>
            </a:r>
            <a:r>
              <a:rPr lang="en-US" dirty="0" smtClean="0"/>
              <a:t> reservoirs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8229600" cy="990600"/>
          </a:xfrm>
        </p:spPr>
        <p:txBody>
          <a:bodyPr/>
          <a:lstStyle/>
          <a:p>
            <a:r>
              <a:rPr lang="en-US" u="sng" dirty="0" smtClean="0"/>
              <a:t>Acknowledgements</a:t>
            </a:r>
            <a:r>
              <a:rPr lang="en-US" dirty="0" smtClean="0"/>
              <a:t> </a:t>
            </a:r>
            <a:endParaRPr lang="en-US" dirty="0"/>
          </a:p>
        </p:txBody>
      </p:sp>
      <p:sp>
        <p:nvSpPr>
          <p:cNvPr id="3" name="Content Placeholder 2"/>
          <p:cNvSpPr>
            <a:spLocks noGrp="1"/>
          </p:cNvSpPr>
          <p:nvPr>
            <p:ph idx="1"/>
          </p:nvPr>
        </p:nvSpPr>
        <p:spPr>
          <a:xfrm>
            <a:off x="152400" y="1447800"/>
            <a:ext cx="8785440" cy="4526280"/>
          </a:xfrm>
        </p:spPr>
        <p:txBody>
          <a:bodyPr/>
          <a:lstStyle/>
          <a:p>
            <a:pPr marL="0" indent="0" algn="ctr">
              <a:buNone/>
            </a:pPr>
            <a:endParaRPr lang="en-US" sz="4400" dirty="0" smtClean="0"/>
          </a:p>
          <a:p>
            <a:pPr marL="0" indent="0" algn="ctr">
              <a:buNone/>
            </a:pPr>
            <a:r>
              <a:rPr lang="en-US" sz="4400" smtClean="0"/>
              <a:t>Questions?</a:t>
            </a:r>
            <a:endParaRPr lang="en-US" sz="4400" dirty="0" smtClean="0"/>
          </a:p>
        </p:txBody>
      </p:sp>
    </p:spTree>
    <p:extLst>
      <p:ext uri="{BB962C8B-B14F-4D97-AF65-F5344CB8AC3E}">
        <p14:creationId xmlns:p14="http://schemas.microsoft.com/office/powerpoint/2010/main" xmlns="" val="565746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Motivation</a:t>
            </a:r>
            <a:endParaRPr lang="en-US" b="1" dirty="0"/>
          </a:p>
        </p:txBody>
      </p:sp>
      <p:sp>
        <p:nvSpPr>
          <p:cNvPr id="8" name="Content Placeholder 2"/>
          <p:cNvSpPr txBox="1">
            <a:spLocks/>
          </p:cNvSpPr>
          <p:nvPr/>
        </p:nvSpPr>
        <p:spPr>
          <a:xfrm>
            <a:off x="381000" y="1042989"/>
            <a:ext cx="8001000" cy="5053011"/>
          </a:xfrm>
          <a:prstGeom prst="rect">
            <a:avLst/>
          </a:prstGeom>
          <a:noFill/>
          <a:ln>
            <a:noFill/>
          </a:ln>
        </p:spPr>
        <p:txBody>
          <a:bodyPr vert="horz" lIns="0" tIns="0" rIns="0" bIns="0"/>
          <a:lstStyle/>
          <a:p>
            <a:pPr>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Enhanced oil recovery (EOR)</a:t>
            </a:r>
            <a:endPar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Inject miscible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CO</a:t>
            </a:r>
            <a:r>
              <a:rPr lang="en-US" sz="2400" kern="0" baseline="-25000" dirty="0" smtClean="0">
                <a:solidFill>
                  <a:srgbClr val="000000"/>
                </a:solidFill>
                <a:latin typeface="Arial" pitchFamily="2"/>
                <a:ea typeface="メイリオ" pitchFamily="2"/>
                <a:cs typeface="ＭＳ Ｐゴシック" pitchFamily="50"/>
              </a:rPr>
              <a:t>2</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sz="24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Recover</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hydrocarbon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done for the secondary or tertiary recovery of hydrocarbon fluids</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a:t>
            </a: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endParaRPr kumimoji="0" lang="en-US" altLang="ja-JP" sz="2800" b="0" i="0" u="none" strike="noStrike" kern="0" cap="none" spc="0" normalizeH="0" baseline="0" noProof="0" dirty="0">
              <a:ln>
                <a:noFill/>
              </a:ln>
              <a:solidFill>
                <a:srgbClr val="000000"/>
              </a:solidFill>
              <a:effectLst/>
              <a:uLnTx/>
              <a:uFillTx/>
              <a:latin typeface="Arial" pitchFamily="2"/>
              <a:ea typeface="メイリオ" pitchFamily="2"/>
              <a:cs typeface="ＭＳ Ｐゴシック" pitchFamily="50"/>
            </a:endParaRPr>
          </a:p>
        </p:txBody>
      </p:sp>
    </p:spTree>
    <p:extLst>
      <p:ext uri="{BB962C8B-B14F-4D97-AF65-F5344CB8AC3E}">
        <p14:creationId xmlns:p14="http://schemas.microsoft.com/office/powerpoint/2010/main" xmlns="" val="15127280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Economically Viable Volcanic Gases?</a:t>
            </a:r>
            <a:endParaRPr lang="en-US" b="1" dirty="0"/>
          </a:p>
        </p:txBody>
      </p:sp>
      <p:pic>
        <p:nvPicPr>
          <p:cNvPr id="7" name="Picture 2" descr="http://www.worldcoal.org/media/jpg/585/123359ccs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676400"/>
            <a:ext cx="8161876" cy="39763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4922396" y="5715000"/>
            <a:ext cx="1133644" cy="246221"/>
          </a:xfrm>
          <a:prstGeom prst="rect">
            <a:avLst/>
          </a:prstGeom>
          <a:noFill/>
        </p:spPr>
        <p:txBody>
          <a:bodyPr wrap="none" rtlCol="0">
            <a:spAutoFit/>
          </a:bodyPr>
          <a:lstStyle/>
          <a:p>
            <a:r>
              <a:rPr lang="en-US" sz="1000" dirty="0" smtClean="0"/>
              <a:t>2b1st Consulting</a:t>
            </a:r>
            <a:endParaRPr lang="en-US" sz="1000" dirty="0"/>
          </a:p>
        </p:txBody>
      </p:sp>
    </p:spTree>
    <p:extLst>
      <p:ext uri="{BB962C8B-B14F-4D97-AF65-F5344CB8AC3E}">
        <p14:creationId xmlns:p14="http://schemas.microsoft.com/office/powerpoint/2010/main" xmlns="" val="29529265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280" y="251881"/>
            <a:ext cx="8820720" cy="510119"/>
          </a:xfrm>
        </p:spPr>
        <p:txBody>
          <a:bodyPr/>
          <a:lstStyle/>
          <a:p>
            <a:pPr>
              <a:buNone/>
            </a:pPr>
            <a:r>
              <a:rPr lang="en-US" b="1" dirty="0" smtClean="0"/>
              <a:t>Economic Potential of EOR</a:t>
            </a:r>
            <a:endParaRPr lang="en-US" b="1"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43280" y="1828800"/>
            <a:ext cx="4704280" cy="2819400"/>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648200" y="1634976"/>
            <a:ext cx="4316413" cy="3507085"/>
          </a:xfrm>
        </p:spPr>
      </p:pic>
      <p:sp>
        <p:nvSpPr>
          <p:cNvPr id="8" name="Rectangle 7"/>
          <p:cNvSpPr/>
          <p:nvPr/>
        </p:nvSpPr>
        <p:spPr>
          <a:xfrm>
            <a:off x="2514600" y="26670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14600" y="2717884"/>
            <a:ext cx="694421" cy="246221"/>
          </a:xfrm>
          <a:prstGeom prst="rect">
            <a:avLst/>
          </a:prstGeom>
          <a:noFill/>
        </p:spPr>
        <p:txBody>
          <a:bodyPr wrap="none" rtlCol="0">
            <a:spAutoFit/>
          </a:bodyPr>
          <a:lstStyle/>
          <a:p>
            <a:pPr lvl="0"/>
            <a:r>
              <a:rPr lang="en-US" sz="1000" b="1" dirty="0" smtClean="0">
                <a:solidFill>
                  <a:prstClr val="black"/>
                </a:solidFill>
                <a:latin typeface="Tahoma" pitchFamily="34" charset="0"/>
                <a:ea typeface="Tahoma" pitchFamily="34" charset="0"/>
                <a:cs typeface="Tahoma" pitchFamily="34" charset="0"/>
              </a:rPr>
              <a:t>Tertiary</a:t>
            </a:r>
          </a:p>
        </p:txBody>
      </p:sp>
    </p:spTree>
    <p:extLst>
      <p:ext uri="{BB962C8B-B14F-4D97-AF65-F5344CB8AC3E}">
        <p14:creationId xmlns:p14="http://schemas.microsoft.com/office/powerpoint/2010/main" xmlns="" val="7464974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Motivation</a:t>
            </a:r>
            <a:endParaRPr lang="en-US" b="1" dirty="0"/>
          </a:p>
        </p:txBody>
      </p:sp>
      <p:sp>
        <p:nvSpPr>
          <p:cNvPr id="8" name="Content Placeholder 2"/>
          <p:cNvSpPr txBox="1">
            <a:spLocks/>
          </p:cNvSpPr>
          <p:nvPr/>
        </p:nvSpPr>
        <p:spPr>
          <a:xfrm>
            <a:off x="381000" y="1042989"/>
            <a:ext cx="8001000" cy="5053011"/>
          </a:xfrm>
          <a:prstGeom prst="rect">
            <a:avLst/>
          </a:prstGeom>
          <a:noFill/>
          <a:ln>
            <a:noFill/>
          </a:ln>
        </p:spPr>
        <p:txBody>
          <a:bodyPr vert="horz" lIns="0" tIns="0" rIns="0" bIns="0"/>
          <a:lstStyle/>
          <a:p>
            <a:pPr>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Enhanced oil recovery (EOR)</a:t>
            </a:r>
            <a:endPar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Inject miscible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CO</a:t>
            </a:r>
            <a:r>
              <a:rPr lang="en-US" sz="2400" kern="0" baseline="-25000" dirty="0" smtClean="0">
                <a:solidFill>
                  <a:srgbClr val="000000"/>
                </a:solidFill>
                <a:latin typeface="Arial" pitchFamily="2"/>
                <a:ea typeface="メイリオ" pitchFamily="2"/>
                <a:cs typeface="ＭＳ Ｐゴシック" pitchFamily="50"/>
              </a:rPr>
              <a:t>2</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sz="24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Recover</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hydrocarbon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done for the secondary or tertiary recovery of hydrocarbon fluids</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altLang="ja-JP" sz="2400" kern="0" noProof="0" dirty="0" smtClean="0">
                <a:solidFill>
                  <a:srgbClr val="000000"/>
                </a:solidFill>
                <a:latin typeface="Arial" pitchFamily="2"/>
                <a:ea typeface="メイリオ" pitchFamily="2"/>
                <a:cs typeface="ＭＳ Ｐゴシック" pitchFamily="50"/>
              </a:rPr>
              <a:t>EOR has extended or revitalized the life of oil reservoirs globally</a:t>
            </a: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endParaRPr kumimoji="0" lang="en-US" altLang="ja-JP" sz="2800" b="0" i="0" u="none" strike="noStrike" kern="0" cap="none" spc="0" normalizeH="0" baseline="0" noProof="0" dirty="0">
              <a:ln>
                <a:noFill/>
              </a:ln>
              <a:solidFill>
                <a:srgbClr val="000000"/>
              </a:solidFill>
              <a:effectLst/>
              <a:uLnTx/>
              <a:uFillTx/>
              <a:latin typeface="Arial" pitchFamily="2"/>
              <a:ea typeface="メイリオ" pitchFamily="2"/>
              <a:cs typeface="ＭＳ Ｐゴシック" pitchFamily="50"/>
            </a:endParaRPr>
          </a:p>
        </p:txBody>
      </p:sp>
    </p:spTree>
    <p:extLst>
      <p:ext uri="{BB962C8B-B14F-4D97-AF65-F5344CB8AC3E}">
        <p14:creationId xmlns:p14="http://schemas.microsoft.com/office/powerpoint/2010/main" xmlns="" val="8242456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38200" y="1295400"/>
            <a:ext cx="7827279" cy="4648200"/>
          </a:xfrm>
        </p:spPr>
      </p:pic>
    </p:spTree>
    <p:extLst>
      <p:ext uri="{BB962C8B-B14F-4D97-AF65-F5344CB8AC3E}">
        <p14:creationId xmlns:p14="http://schemas.microsoft.com/office/powerpoint/2010/main" xmlns="" val="38255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Motivation</a:t>
            </a:r>
            <a:endParaRPr lang="en-US" b="1" dirty="0"/>
          </a:p>
        </p:txBody>
      </p:sp>
      <p:sp>
        <p:nvSpPr>
          <p:cNvPr id="8" name="Content Placeholder 2"/>
          <p:cNvSpPr txBox="1">
            <a:spLocks/>
          </p:cNvSpPr>
          <p:nvPr/>
        </p:nvSpPr>
        <p:spPr>
          <a:xfrm>
            <a:off x="381000" y="1042989"/>
            <a:ext cx="8001000" cy="4367211"/>
          </a:xfrm>
          <a:prstGeom prst="rect">
            <a:avLst/>
          </a:prstGeom>
          <a:noFill/>
          <a:ln>
            <a:noFill/>
          </a:ln>
        </p:spPr>
        <p:txBody>
          <a:bodyPr vert="horz" lIns="0" tIns="0" rIns="0" bIns="0"/>
          <a:lstStyle/>
          <a:p>
            <a:pPr>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Enhanced oil recovery (EOR)</a:t>
            </a:r>
            <a:endPar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Inject miscible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CO</a:t>
            </a:r>
            <a:r>
              <a:rPr lang="en-US" sz="2400" kern="0" baseline="-25000" dirty="0" smtClean="0">
                <a:solidFill>
                  <a:srgbClr val="000000"/>
                </a:solidFill>
                <a:latin typeface="Arial" pitchFamily="2"/>
                <a:ea typeface="メイリオ" pitchFamily="2"/>
                <a:cs typeface="ＭＳ Ｐゴシック" pitchFamily="50"/>
              </a:rPr>
              <a:t>2</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sz="24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Recover</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hydrocarbon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done for the secondary or tertiary recovery of hydrocarbon fluids</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altLang="ja-JP" sz="2400" kern="0" noProof="0" dirty="0" smtClean="0">
                <a:solidFill>
                  <a:srgbClr val="000000"/>
                </a:solidFill>
                <a:latin typeface="Arial" pitchFamily="2"/>
                <a:ea typeface="メイリオ" pitchFamily="2"/>
                <a:cs typeface="ＭＳ Ｐゴシック" pitchFamily="50"/>
              </a:rPr>
              <a:t>EOR has extended or revitalized the life of oil reservoirs globally</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altLang="ja-JP" sz="2400" b="0" i="0" u="none" strike="noStrike" kern="0" cap="none" spc="0" normalizeH="0" baseline="0" dirty="0" smtClean="0">
                <a:ln>
                  <a:noFill/>
                </a:ln>
                <a:solidFill>
                  <a:srgbClr val="000000"/>
                </a:solidFill>
                <a:effectLst/>
                <a:uLnTx/>
                <a:uFillTx/>
                <a:latin typeface="Arial" pitchFamily="2"/>
                <a:ea typeface="メイリオ" pitchFamily="2"/>
                <a:cs typeface="ＭＳ Ｐゴシック" pitchFamily="50"/>
              </a:rPr>
              <a:t>Limited number</a:t>
            </a:r>
            <a:r>
              <a:rPr kumimoji="0" lang="en-US" altLang="ja-JP" sz="2400" b="0" i="0" u="none" strike="noStrike" kern="0" cap="none" spc="0" normalizeH="0" dirty="0" smtClean="0">
                <a:ln>
                  <a:noFill/>
                </a:ln>
                <a:solidFill>
                  <a:srgbClr val="000000"/>
                </a:solidFill>
                <a:effectLst/>
                <a:uLnTx/>
                <a:uFillTx/>
                <a:latin typeface="Arial" pitchFamily="2"/>
                <a:ea typeface="メイリオ" pitchFamily="2"/>
                <a:cs typeface="ＭＳ Ｐゴシック" pitchFamily="50"/>
              </a:rPr>
              <a:t> of CO</a:t>
            </a:r>
            <a:r>
              <a:rPr kumimoji="0" lang="en-US" altLang="ja-JP" sz="2400" b="0" i="0" u="none" strike="noStrike" kern="0" cap="none" spc="0" normalizeH="0" baseline="-25000" dirty="0" smtClean="0">
                <a:ln>
                  <a:noFill/>
                </a:ln>
                <a:solidFill>
                  <a:srgbClr val="000000"/>
                </a:solidFill>
                <a:effectLst/>
                <a:uLnTx/>
                <a:uFillTx/>
                <a:latin typeface="Arial" pitchFamily="2"/>
                <a:ea typeface="メイリオ" pitchFamily="2"/>
                <a:cs typeface="ＭＳ Ｐゴシック" pitchFamily="50"/>
              </a:rPr>
              <a:t>2</a:t>
            </a:r>
            <a:r>
              <a:rPr kumimoji="0" lang="en-US" altLang="ja-JP" sz="2400" b="0" i="0" u="none" strike="noStrike" kern="0" cap="none" spc="0" normalizeH="0" dirty="0" smtClean="0">
                <a:ln>
                  <a:noFill/>
                </a:ln>
                <a:solidFill>
                  <a:srgbClr val="000000"/>
                </a:solidFill>
                <a:effectLst/>
                <a:uLnTx/>
                <a:uFillTx/>
                <a:latin typeface="Arial" pitchFamily="2"/>
                <a:ea typeface="メイリオ" pitchFamily="2"/>
                <a:cs typeface="ＭＳ Ｐゴシック" pitchFamily="50"/>
              </a:rPr>
              <a:t> fields globally</a:t>
            </a:r>
          </a:p>
        </p:txBody>
      </p:sp>
    </p:spTree>
    <p:extLst>
      <p:ext uri="{BB962C8B-B14F-4D97-AF65-F5344CB8AC3E}">
        <p14:creationId xmlns:p14="http://schemas.microsoft.com/office/powerpoint/2010/main" xmlns="" val="41938222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0" y="251881"/>
            <a:ext cx="8820720" cy="510119"/>
          </a:xfrm>
        </p:spPr>
        <p:txBody>
          <a:bodyPr/>
          <a:lstStyle/>
          <a:p>
            <a:pPr>
              <a:buNone/>
            </a:pPr>
            <a:r>
              <a:rPr lang="en-US" b="1" dirty="0" smtClean="0"/>
              <a:t>Motivation</a:t>
            </a:r>
            <a:endParaRPr lang="en-US" b="1" dirty="0"/>
          </a:p>
        </p:txBody>
      </p:sp>
      <p:sp>
        <p:nvSpPr>
          <p:cNvPr id="8" name="Content Placeholder 2"/>
          <p:cNvSpPr txBox="1">
            <a:spLocks/>
          </p:cNvSpPr>
          <p:nvPr/>
        </p:nvSpPr>
        <p:spPr>
          <a:xfrm>
            <a:off x="381000" y="1042989"/>
            <a:ext cx="8001000" cy="5053011"/>
          </a:xfrm>
          <a:prstGeom prst="rect">
            <a:avLst/>
          </a:prstGeom>
          <a:noFill/>
          <a:ln>
            <a:noFill/>
          </a:ln>
        </p:spPr>
        <p:txBody>
          <a:bodyPr vert="horz" lIns="0" tIns="0" rIns="0" bIns="0"/>
          <a:lstStyle/>
          <a:p>
            <a:pPr>
              <a:spcBef>
                <a:spcPts val="425"/>
              </a:spcBef>
              <a:buClr>
                <a:srgbClr val="000000"/>
              </a:buClr>
              <a:buSzPct val="100000"/>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r>
              <a:rPr lang="en-US" altLang="ja-JP" sz="2800" kern="0" dirty="0" smtClean="0">
                <a:solidFill>
                  <a:srgbClr val="000000"/>
                </a:solidFill>
                <a:latin typeface="Arial" pitchFamily="2"/>
                <a:ea typeface="メイリオ" pitchFamily="2"/>
                <a:cs typeface="ＭＳ Ｐゴシック" pitchFamily="50"/>
              </a:rPr>
              <a:t>Enhanced oil recovery (EOR)</a:t>
            </a:r>
            <a:endParaRPr kumimoji="0" lang="en-US" altLang="ja-JP" sz="28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endParaRP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Inject miscible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CO</a:t>
            </a:r>
            <a:r>
              <a:rPr lang="en-US" sz="2400" kern="0" baseline="-25000" dirty="0" smtClean="0">
                <a:solidFill>
                  <a:srgbClr val="000000"/>
                </a:solidFill>
                <a:latin typeface="Arial" pitchFamily="2"/>
                <a:ea typeface="メイリオ" pitchFamily="2"/>
                <a:cs typeface="ＭＳ Ｐゴシック" pitchFamily="50"/>
              </a:rPr>
              <a:t>2</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sz="2400" b="0" i="0" u="none" strike="noStrike" kern="0" cap="none" spc="0" normalizeH="0" baseline="0" noProof="0" dirty="0" smtClean="0">
                <a:ln>
                  <a:noFill/>
                </a:ln>
                <a:solidFill>
                  <a:srgbClr val="000000"/>
                </a:solidFill>
                <a:effectLst/>
                <a:uLnTx/>
                <a:uFillTx/>
                <a:latin typeface="Arial" pitchFamily="2"/>
                <a:ea typeface="メイリオ" pitchFamily="2"/>
                <a:cs typeface="ＭＳ Ｐゴシック" pitchFamily="50"/>
              </a:rPr>
              <a:t>Recover</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hydrocarbon fluids</a:t>
            </a:r>
          </a:p>
          <a:p>
            <a:pPr lvl="2">
              <a:spcBef>
                <a:spcPts val="142"/>
              </a:spcBef>
              <a:buClr>
                <a:srgbClr val="000000"/>
              </a:buClr>
              <a:buSzPct val="100000"/>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sz="2400" kern="0" dirty="0" smtClean="0">
                <a:solidFill>
                  <a:srgbClr val="000000"/>
                </a:solidFill>
                <a:latin typeface="Arial" pitchFamily="2"/>
                <a:ea typeface="メイリオ" pitchFamily="2"/>
                <a:cs typeface="ＭＳ Ｐゴシック" pitchFamily="50"/>
              </a:rPr>
              <a:t>- Typically done for the secondary or tertiary recovery of hydrocarbon fluids</a:t>
            </a:r>
            <a:r>
              <a:rPr kumimoji="0" lang="en-US" sz="2400" b="0" i="0" u="none" strike="noStrike" kern="0" cap="none" spc="0" normalizeH="0" noProof="0" dirty="0" smtClean="0">
                <a:ln>
                  <a:noFill/>
                </a:ln>
                <a:solidFill>
                  <a:srgbClr val="000000"/>
                </a:solidFill>
                <a:effectLst/>
                <a:uLnTx/>
                <a:uFillTx/>
                <a:latin typeface="Arial" pitchFamily="2"/>
                <a:ea typeface="メイリオ" pitchFamily="2"/>
                <a:cs typeface="ＭＳ Ｐゴシック" pitchFamily="50"/>
              </a:rPr>
              <a:t> </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lang="en-US" altLang="ja-JP" sz="2400" kern="0" noProof="0" dirty="0" smtClean="0">
                <a:solidFill>
                  <a:srgbClr val="000000"/>
                </a:solidFill>
                <a:latin typeface="Arial" pitchFamily="2"/>
                <a:ea typeface="メイリオ" pitchFamily="2"/>
                <a:cs typeface="ＭＳ Ｐゴシック" pitchFamily="50"/>
              </a:rPr>
              <a:t>EOR has extended or revitalized the life of oil reservoirs globally</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altLang="ja-JP" sz="2400" b="0" i="0" u="none" strike="noStrike" kern="0" cap="none" spc="0" normalizeH="0" baseline="0" dirty="0" smtClean="0">
                <a:ln>
                  <a:noFill/>
                </a:ln>
                <a:solidFill>
                  <a:srgbClr val="000000"/>
                </a:solidFill>
                <a:effectLst/>
                <a:uLnTx/>
                <a:uFillTx/>
                <a:latin typeface="Arial" pitchFamily="2"/>
                <a:ea typeface="メイリオ" pitchFamily="2"/>
                <a:cs typeface="ＭＳ Ｐゴシック" pitchFamily="50"/>
              </a:rPr>
              <a:t>Limited number</a:t>
            </a:r>
            <a:r>
              <a:rPr kumimoji="0" lang="en-US" altLang="ja-JP" sz="2400" b="0" i="0" u="none" strike="noStrike" kern="0" cap="none" spc="0" normalizeH="0" dirty="0" smtClean="0">
                <a:ln>
                  <a:noFill/>
                </a:ln>
                <a:solidFill>
                  <a:srgbClr val="000000"/>
                </a:solidFill>
                <a:effectLst/>
                <a:uLnTx/>
                <a:uFillTx/>
                <a:latin typeface="Arial" pitchFamily="2"/>
                <a:ea typeface="メイリオ" pitchFamily="2"/>
                <a:cs typeface="ＭＳ Ｐゴシック" pitchFamily="50"/>
              </a:rPr>
              <a:t> of CO</a:t>
            </a:r>
            <a:r>
              <a:rPr kumimoji="0" lang="en-US" altLang="ja-JP" sz="2400" b="0" i="0" u="none" strike="noStrike" kern="0" cap="none" spc="0" normalizeH="0" baseline="-25000" dirty="0" smtClean="0">
                <a:ln>
                  <a:noFill/>
                </a:ln>
                <a:solidFill>
                  <a:srgbClr val="000000"/>
                </a:solidFill>
                <a:effectLst/>
                <a:uLnTx/>
                <a:uFillTx/>
                <a:latin typeface="Arial" pitchFamily="2"/>
                <a:ea typeface="メイリオ" pitchFamily="2"/>
                <a:cs typeface="ＭＳ Ｐゴシック" pitchFamily="50"/>
              </a:rPr>
              <a:t>2</a:t>
            </a:r>
            <a:r>
              <a:rPr kumimoji="0" lang="en-US" altLang="ja-JP" sz="2400" b="0" i="0" u="none" strike="noStrike" kern="0" cap="none" spc="0" normalizeH="0" dirty="0" smtClean="0">
                <a:ln>
                  <a:noFill/>
                </a:ln>
                <a:solidFill>
                  <a:srgbClr val="000000"/>
                </a:solidFill>
                <a:effectLst/>
                <a:uLnTx/>
                <a:uFillTx/>
                <a:latin typeface="Arial" pitchFamily="2"/>
                <a:ea typeface="メイリオ" pitchFamily="2"/>
                <a:cs typeface="ＭＳ Ｐゴシック" pitchFamily="50"/>
              </a:rPr>
              <a:t> fields</a:t>
            </a:r>
          </a:p>
          <a:p>
            <a:pPr marL="800100" lvl="1" indent="-342900">
              <a:spcBef>
                <a:spcPts val="142"/>
              </a:spcBef>
              <a:buClr>
                <a:srgbClr val="000000"/>
              </a:buClr>
              <a:buSzPct val="100000"/>
              <a:buFont typeface="Arial" panose="020B0604020202020204" pitchFamily="34" charset="0"/>
              <a:buChar char="•"/>
              <a:tabLst>
                <a:tab pos="171360" algn="l"/>
                <a:tab pos="1085759" algn="l"/>
                <a:tab pos="2000160" algn="l"/>
                <a:tab pos="2914560" algn="l"/>
                <a:tab pos="3828959" algn="l"/>
                <a:tab pos="4743360" algn="l"/>
                <a:tab pos="5657760" algn="l"/>
                <a:tab pos="6572160" algn="l"/>
                <a:tab pos="7486560" algn="l"/>
                <a:tab pos="8400960" algn="l"/>
                <a:tab pos="9315360" algn="l"/>
              </a:tabLst>
              <a:defRPr/>
            </a:pPr>
            <a:r>
              <a:rPr kumimoji="0" lang="en-US" altLang="ja-JP" sz="2400" b="0" i="0" u="none" strike="noStrike" kern="0" cap="none" spc="0" normalizeH="0" baseline="0" dirty="0" smtClean="0">
                <a:ln>
                  <a:noFill/>
                </a:ln>
                <a:solidFill>
                  <a:srgbClr val="000000"/>
                </a:solidFill>
                <a:effectLst/>
                <a:uLnTx/>
                <a:uFillTx/>
                <a:latin typeface="Arial" pitchFamily="2"/>
                <a:ea typeface="メイリオ" pitchFamily="2"/>
                <a:cs typeface="ＭＳ Ｐゴシック" pitchFamily="50"/>
              </a:rPr>
              <a:t>Must better understand the volcanic setting of existing</a:t>
            </a:r>
            <a:r>
              <a:rPr kumimoji="0" lang="en-US" altLang="ja-JP" sz="2400" b="0" i="0" u="none" strike="noStrike" kern="0" cap="none" spc="0" normalizeH="0" dirty="0" smtClean="0">
                <a:ln>
                  <a:noFill/>
                </a:ln>
                <a:solidFill>
                  <a:srgbClr val="000000"/>
                </a:solidFill>
                <a:effectLst/>
                <a:uLnTx/>
                <a:uFillTx/>
                <a:latin typeface="Arial" pitchFamily="2"/>
                <a:ea typeface="メイリオ" pitchFamily="2"/>
                <a:cs typeface="ＭＳ Ｐゴシック" pitchFamily="50"/>
              </a:rPr>
              <a:t> CO</a:t>
            </a:r>
            <a:r>
              <a:rPr kumimoji="0" lang="en-US" altLang="ja-JP" sz="2400" b="0" i="0" u="none" strike="noStrike" kern="0" cap="none" spc="0" normalizeH="0" baseline="-25000" dirty="0" smtClean="0">
                <a:ln>
                  <a:noFill/>
                </a:ln>
                <a:solidFill>
                  <a:srgbClr val="000000"/>
                </a:solidFill>
                <a:effectLst/>
                <a:uLnTx/>
                <a:uFillTx/>
                <a:latin typeface="Arial" pitchFamily="2"/>
                <a:ea typeface="メイリオ" pitchFamily="2"/>
                <a:cs typeface="ＭＳ Ｐゴシック" pitchFamily="50"/>
              </a:rPr>
              <a:t>2</a:t>
            </a:r>
            <a:r>
              <a:rPr kumimoji="0" lang="en-US" altLang="ja-JP" sz="2400" b="0" i="0" u="none" strike="noStrike" kern="0" cap="none" spc="0" normalizeH="0" dirty="0" smtClean="0">
                <a:ln>
                  <a:noFill/>
                </a:ln>
                <a:solidFill>
                  <a:srgbClr val="000000"/>
                </a:solidFill>
                <a:effectLst/>
                <a:uLnTx/>
                <a:uFillTx/>
                <a:latin typeface="Arial" pitchFamily="2"/>
                <a:ea typeface="メイリオ" pitchFamily="2"/>
                <a:cs typeface="ＭＳ Ｐゴシック" pitchFamily="50"/>
              </a:rPr>
              <a:t> reserves in order to meet growing demand for CO</a:t>
            </a:r>
            <a:r>
              <a:rPr kumimoji="0" lang="en-US" altLang="ja-JP" sz="2400" b="0" i="0" u="none" strike="noStrike" kern="0" cap="none" spc="0" normalizeH="0" baseline="-25000" dirty="0" smtClean="0">
                <a:ln>
                  <a:noFill/>
                </a:ln>
                <a:solidFill>
                  <a:srgbClr val="000000"/>
                </a:solidFill>
                <a:effectLst/>
                <a:uLnTx/>
                <a:uFillTx/>
                <a:latin typeface="Arial" pitchFamily="2"/>
                <a:ea typeface="メイリオ" pitchFamily="2"/>
                <a:cs typeface="ＭＳ Ｐゴシック" pitchFamily="50"/>
              </a:rPr>
              <a:t>2</a:t>
            </a:r>
            <a:endParaRPr kumimoji="0" lang="en-US" altLang="ja-JP" sz="2800" b="0" i="0" u="none" strike="noStrike" kern="0" cap="none" spc="0" normalizeH="0" baseline="-25000" noProof="0" dirty="0" smtClean="0">
              <a:ln>
                <a:noFill/>
              </a:ln>
              <a:solidFill>
                <a:srgbClr val="000000"/>
              </a:solidFill>
              <a:effectLst/>
              <a:uLnTx/>
              <a:uFillTx/>
              <a:latin typeface="Arial" pitchFamily="2"/>
              <a:ea typeface="メイリオ" pitchFamily="2"/>
              <a:cs typeface="ＭＳ Ｐゴシック" pitchFamily="50"/>
            </a:endParaRPr>
          </a:p>
          <a:p>
            <a:pPr marL="342720" marR="0" lvl="0" indent="-342720" algn="l" defTabSz="914400" rtl="0" eaLnBrk="1" fontAlgn="auto" latinLnBrk="0" hangingPunct="1">
              <a:lnSpc>
                <a:spcPct val="100000"/>
              </a:lnSpc>
              <a:spcBef>
                <a:spcPts val="425"/>
              </a:spcBef>
              <a:spcAft>
                <a:spcPts val="0"/>
              </a:spcAft>
              <a:buClr>
                <a:srgbClr val="000000"/>
              </a:buClr>
              <a:buSzPct val="100000"/>
              <a:buFont typeface="Arial" pitchFamily="34"/>
              <a:buChar char="•"/>
              <a:tabLst>
                <a:tab pos="342720" algn="l"/>
                <a:tab pos="914040" algn="l"/>
                <a:tab pos="1828439" algn="l"/>
                <a:tab pos="2742839" algn="l"/>
                <a:tab pos="3657239" algn="l"/>
                <a:tab pos="4571639" algn="l"/>
                <a:tab pos="5486040" algn="l"/>
                <a:tab pos="6400440" algn="l"/>
                <a:tab pos="7314840" algn="l"/>
                <a:tab pos="8229240" algn="l"/>
                <a:tab pos="9143640" algn="l"/>
                <a:tab pos="10058040" algn="l"/>
              </a:tabLst>
              <a:defRPr/>
            </a:pPr>
            <a:endParaRPr kumimoji="0" lang="en-US" altLang="ja-JP" sz="2800" b="0" i="0" u="none" strike="noStrike" kern="0" cap="none" spc="0" normalizeH="0" baseline="0" noProof="0" dirty="0">
              <a:ln>
                <a:noFill/>
              </a:ln>
              <a:solidFill>
                <a:srgbClr val="000000"/>
              </a:solidFill>
              <a:effectLst/>
              <a:uLnTx/>
              <a:uFillTx/>
              <a:latin typeface="Arial" pitchFamily="2"/>
              <a:ea typeface="メイリオ" pitchFamily="2"/>
              <a:cs typeface="ＭＳ Ｐゴシック" pitchFamily="50"/>
            </a:endParaRPr>
          </a:p>
        </p:txBody>
      </p:sp>
    </p:spTree>
    <p:extLst>
      <p:ext uri="{BB962C8B-B14F-4D97-AF65-F5344CB8AC3E}">
        <p14:creationId xmlns:p14="http://schemas.microsoft.com/office/powerpoint/2010/main" xmlns="" val="2943736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General_Scarlet</Template>
  <TotalTime>13823</TotalTime>
  <Words>1749</Words>
  <Application>Microsoft Office PowerPoint</Application>
  <PresentationFormat>On-screen Show (4:3)</PresentationFormat>
  <Paragraphs>234</Paragraphs>
  <Slides>26</Slides>
  <Notes>24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2_Title Slide</vt:lpstr>
      <vt:lpstr>Content Slide</vt:lpstr>
      <vt:lpstr>Title1</vt:lpstr>
      <vt:lpstr>Default</vt:lpstr>
      <vt:lpstr>SPW 11.0 Graph</vt:lpstr>
      <vt:lpstr>Evaluating the emplacement of CO2 reservoirs: A case study from the Virunga Volcanic Province</vt:lpstr>
      <vt:lpstr>Motivation</vt:lpstr>
      <vt:lpstr>Motivation</vt:lpstr>
      <vt:lpstr>Economically Viable Volcanic Gases?</vt:lpstr>
      <vt:lpstr>Economic Potential of EOR</vt:lpstr>
      <vt:lpstr>Motivation</vt:lpstr>
      <vt:lpstr>Slide 7</vt:lpstr>
      <vt:lpstr>Motivation</vt:lpstr>
      <vt:lpstr>Motivation</vt:lpstr>
      <vt:lpstr>Motivation </vt:lpstr>
      <vt:lpstr>Slide 11</vt:lpstr>
      <vt:lpstr>Geographical Setting: East African Rift</vt:lpstr>
      <vt:lpstr>Geological Setting</vt:lpstr>
      <vt:lpstr>Virunga Up Close</vt:lpstr>
      <vt:lpstr>Rock Composition Methods</vt:lpstr>
      <vt:lpstr>Gas Composition Methods</vt:lpstr>
      <vt:lpstr>Slide 17</vt:lpstr>
      <vt:lpstr>Slide 18</vt:lpstr>
      <vt:lpstr>Slide 19</vt:lpstr>
      <vt:lpstr>Nascent Plume or Metasomatism?</vt:lpstr>
      <vt:lpstr>Slide 21</vt:lpstr>
      <vt:lpstr>How do gases compare?</vt:lpstr>
      <vt:lpstr>How do gases compare to trace elements?</vt:lpstr>
      <vt:lpstr>Slide 24</vt:lpstr>
      <vt:lpstr>Summary</vt:lpstr>
      <vt:lpstr>Acknowledgements </vt:lpstr>
    </vt:vector>
  </TitlesOfParts>
  <Company>The Ohio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Cotter</dc:creator>
  <cp:lastModifiedBy>Erica</cp:lastModifiedBy>
  <cp:revision>486</cp:revision>
  <cp:lastPrinted>2014-09-12T01:00:36Z</cp:lastPrinted>
  <dcterms:created xsi:type="dcterms:W3CDTF">2013-09-30T22:38:01Z</dcterms:created>
  <dcterms:modified xsi:type="dcterms:W3CDTF">2014-11-04T21:57:39Z</dcterms:modified>
</cp:coreProperties>
</file>