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76" r:id="rId3"/>
    <p:sldId id="274" r:id="rId4"/>
    <p:sldId id="275" r:id="rId5"/>
    <p:sldId id="261" r:id="rId6"/>
    <p:sldId id="266" r:id="rId7"/>
    <p:sldId id="258" r:id="rId8"/>
    <p:sldId id="270" r:id="rId9"/>
    <p:sldId id="269" r:id="rId10"/>
    <p:sldId id="271" r:id="rId11"/>
    <p:sldId id="272" r:id="rId12"/>
    <p:sldId id="265" r:id="rId13"/>
    <p:sldId id="277" r:id="rId14"/>
    <p:sldId id="263" r:id="rId15"/>
    <p:sldId id="260" r:id="rId16"/>
    <p:sldId id="259" r:id="rId17"/>
    <p:sldId id="262" r:id="rId18"/>
    <p:sldId id="264" r:id="rId19"/>
    <p:sldId id="273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2" autoAdjust="0"/>
    <p:restoredTop sz="94364" autoAdjust="0"/>
  </p:normalViewPr>
  <p:slideViewPr>
    <p:cSldViewPr snapToGrid="0" snapToObjects="1">
      <p:cViewPr varScale="1">
        <p:scale>
          <a:sx n="54" d="100"/>
          <a:sy n="54" d="100"/>
        </p:scale>
        <p:origin x="-13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625B3-29AD-4947-9718-D001A4DDAA9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3A469-0873-4DB5-99C0-CC0CB2485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21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GG is 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3A469-0873-4DB5-99C0-CC0CB2485A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9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9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3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16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7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1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9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2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6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F7F84-067D-2340-89DD-60FDF07BC4CC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19C1C-AE38-B34F-9666-BF6A79E7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6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11" Type="http://schemas.microsoft.com/office/2007/relationships/hdphoto" Target="../media/hdphoto3.wdp"/><Relationship Id="rId5" Type="http://schemas.openxmlformats.org/officeDocument/2006/relationships/image" Target="../media/image43.jpg"/><Relationship Id="rId10" Type="http://schemas.openxmlformats.org/officeDocument/2006/relationships/image" Target="../media/image48.jpe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ossan Tunn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454" y="0"/>
            <a:ext cx="8810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>
                <a:solidFill>
                  <a:srgbClr val="FFFFFF"/>
                </a:solidFill>
                <a:latin typeface="Arial"/>
                <a:cs typeface="Arial"/>
              </a:rPr>
              <a:t>using surficial geochemistry and </a:t>
            </a:r>
            <a:r>
              <a:rPr lang="en-US" sz="3200" b="1" cap="all" dirty="0" err="1">
                <a:solidFill>
                  <a:srgbClr val="FFFFFF"/>
                </a:solidFill>
                <a:latin typeface="Arial"/>
                <a:cs typeface="Arial"/>
              </a:rPr>
              <a:t>boxwork</a:t>
            </a:r>
            <a:r>
              <a:rPr lang="en-US" sz="3200" b="1" cap="all" dirty="0">
                <a:solidFill>
                  <a:srgbClr val="FFFFFF"/>
                </a:solidFill>
                <a:latin typeface="Arial"/>
                <a:cs typeface="Arial"/>
              </a:rPr>
              <a:t> structures of gossans as a tool for mineral exploration: A PILOT STUDY IN UTAH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454" y="4473140"/>
            <a:ext cx="8810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Arial"/>
                <a:cs typeface="Arial"/>
              </a:rPr>
              <a:t>ANDREW LAWRENCE</a:t>
            </a:r>
            <a:endParaRPr lang="en-US" sz="2400" b="1" baseline="300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1" y="4934805"/>
            <a:ext cx="797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Sutterfield</a:t>
            </a:r>
            <a:r>
              <a:rPr lang="en-US" dirty="0" smtClean="0">
                <a:solidFill>
                  <a:schemeClr val="bg1"/>
                </a:solidFill>
              </a:rPr>
              <a:t>, David R.; </a:t>
            </a:r>
            <a:r>
              <a:rPr lang="en-US" dirty="0" err="1" smtClean="0">
                <a:solidFill>
                  <a:schemeClr val="bg1"/>
                </a:solidFill>
              </a:rPr>
              <a:t>Arnoff</a:t>
            </a:r>
            <a:r>
              <a:rPr lang="en-US" dirty="0" smtClean="0">
                <a:solidFill>
                  <a:schemeClr val="bg1"/>
                </a:solidFill>
              </a:rPr>
              <a:t>, Michael J.; Fletcher, Andrew </a:t>
            </a:r>
            <a:r>
              <a:rPr lang="en-US" dirty="0" err="1" smtClean="0">
                <a:solidFill>
                  <a:schemeClr val="bg1"/>
                </a:solidFill>
              </a:rPr>
              <a:t>W.;Matheson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Ephram</a:t>
            </a:r>
            <a:r>
              <a:rPr lang="en-US" dirty="0" smtClean="0">
                <a:solidFill>
                  <a:schemeClr val="bg1"/>
                </a:solidFill>
              </a:rPr>
              <a:t> C.; </a:t>
            </a:r>
            <a:r>
              <a:rPr lang="en-US" dirty="0" err="1" smtClean="0">
                <a:solidFill>
                  <a:schemeClr val="bg1"/>
                </a:solidFill>
              </a:rPr>
              <a:t>Kerswell</a:t>
            </a:r>
            <a:r>
              <a:rPr lang="en-US" dirty="0" smtClean="0">
                <a:solidFill>
                  <a:schemeClr val="bg1"/>
                </a:solidFill>
              </a:rPr>
              <a:t>, Buchanan; Natter, Daniel H.; Fellows, Steven A,; </a:t>
            </a:r>
            <a:r>
              <a:rPr lang="en-US" dirty="0" err="1" smtClean="0">
                <a:solidFill>
                  <a:schemeClr val="bg1"/>
                </a:solidFill>
              </a:rPr>
              <a:t>Emerman</a:t>
            </a:r>
            <a:r>
              <a:rPr lang="en-US" dirty="0" smtClean="0">
                <a:solidFill>
                  <a:schemeClr val="bg1"/>
                </a:solidFill>
              </a:rPr>
              <a:t>, Steven A.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monster\Desktop\uvu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2073"/>
            <a:ext cx="130492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jpeg;base64,/9j/4AAQSkZJRgABAQAAAQABAAD/2wCEAAkGBxQSEhUUExQUFBUWGB0YGBcXFyAXFxwhFhgZGxwYGhgYICggGR8lHRocITEiJSkrLi4uHSAzODMsNygtLiwBCgoKDg0OGxAQGzQkICYsNywsLDYsLCwsLCwsLSwsLCwsLCwsLCwsLCwsLCwsLCwsLCwsLCwsLCwsLCwsLCwsLP/AABEIAHMBaAMBEQACEQEDEQH/xAAcAAACAwEBAQEAAAAAAAAAAAAABgQFBwMCAQj/xABLEAACAQIDAwcGCggEBQUAAAABAgMAEQQSIQUGMQcTIkFRYXEygZGhscEUFjRCUnJzkrLRFyMzNVNjguEVJGKTJaKzwvAIQ4Pi8f/EABoBAQADAQEBAAAAAAAAAAAAAAADBAUCAQb/xAA3EQACAgEBBAcHBAEEAwAAAAAAAQIDEQQFEiExEzJBUWFxgRQVIjORscFSodHwNCMk4fFCYnL/2gAMAwEAAhEDEQA/ANxoAoAoAoAoAoAoAoAoAoAoAoAoAoAoAoAoAoAoAoAoAoAoAoAoAoAoAoAoAoAoAoAoAoAoAoAoAoAoBM5Rt458JzC4fIDLnJZhewjycOrXPUds3FZRJVBSeGKMG2sWcJLiYZSsqS/5kAAhg4GSQC2lh0T2gf6a4c5dHvLmdKEek3XyKj4+Y/8Ajn7q/lVf2mZa9lgHx8x/8c/dX8qe0zHssCw2DvNtLFzpCk5BY6tkU5VHFuHUPXapKrZzlgitphCOT6m+uIglk+DlDhxIxVWGYsM2rZuJzWLX767drU8HCqThk2erBXCgCgCgCgCgCgCgCgCgCgCgCgCgCgCgCgCgCgCgCgCgCgCgCgCgCgCgCgCgCgCgCgCgCgCgCgCgCgM25ZnMYws+mVGdSSbC782QvbqEb0VDfDfju95NRPcnvdwk7t72Rw4rnVVnhlXJOmQtp4Aa24jt6XbUVEJUxUZdnD/kn1M4Xzc49vHyfcS99d2kwzJLh3DwTXMYBuRbUgdq68erga5vpx8URRfn4ZC1HAxIFrEkAX0GptqTwGvHqqBQbeCxKxJZH3a/N7HwrQRkyYzELaR1UnIvdYdEa2A4nj1aXlFVxwuZQ3nZLL5CRBj1l5vCw9JmYLr0czHSy37+2q0KJK12PyS7l4luepg6VUuzi33vwP0RtTaMeHiaWQ2VfSewAdZNaVdcrJbsTKttjVFzlyMp25v3iZyRGTCnUF8rzt+VbVOhrgvi4s+d1G07bHiPBfuLsmPlY3aWQntLkn1mrSrguSRRdtj4uT+pMwO8OJhN0nk8CxZfQ1xUc9PVPnElr1d0HwkzQ9z9+BiWEM4CSnyWHkt3W+afbWXqdE61vR4r7G3otoq57k+D+46VQNQz7e/fxo3aHDWuujSHWx6wo7u2tPTaFSSnP6GNrdpOEnCv1YiYrbWIkN3mla/+sgegaVpRprjyijHnqbZ9aTOMW0JVN1lkU9ocj2GunXB80jhXWLlJ/UYtjb+4mEjnDzydYbRvMw996qW6GuS+Hgy9RtO6D+LijVdlbRTERLLGbqw847Qe8GsayuVcnGR9FVbG2CnHkyTI1gT2C9cI7fIxZ99MaSSJmAJ0Fl07uFfQLR0/pPlXtHUZ632Pnxzxv8dvur+VPY6f0j3hqf1fYPjnjf47fdX8qex0/pHvDU/q+xrG7GNM2FhkY3ZkGY940PrFYt8NyyUV3n0mls6SmMn3FpUJOFAeJ5VRWZiFVQSSdAABck+ah42kssxzenlKnldkwx5mIGwb57d9z5I7hU0a12mPfrpSeIcEJ8u18Qxu08zHvkY++u8Ipu2b5tkrA70YyE3TES+DMXHoa4o4pncdRbHlI07cXlAGKYQYgKkx8hhor91upvbUUoY5GnptZ0j3Zcx+qMvme78cofwd2gwwDSro7tqqnsA+cfUO+pIwzxZn6nW7j3YczNMbvLi5SS+ImN+oOVH3VsKlUUjMlqLZPjJnDDbZxEZuk8y+EjW9F7U3UeK6xcpMcN2+U6eJguKHPR9bcJF79NG8NPGuJVrsLlOvknifFGvYPFJKiyRsGRxdSOBBqE14yUllHah6QtqbTjw6ZpGt2DrPcBXE7IwWWeNpGf4vevEO7Mr5FJ0UWNh2XI1rNlqbG8p4InNjDuPtSWdpedctlC2uBpfNfh4CrOlslNveZ3BtjZVw7IW2sZzMEknWq6eJ0HrNcWT3ItnjeEZz8ZsV/GPoH5Vme0Wd5DvsPjNiv4p9A/KntFneN9l3uftqebEZZJCy5SbWHVbsFT6a2cp4bOoSbY8VfJTIv/UDmYYGNQWzPIQoFySBGBb7x9ND1GUz4TE4J1MkbRFhpmsQw7NDY+HEVzOCksSPa7cPMWMWzNpLMNNGA1W/Dw7r1QurlDnyNCmyMuXBk1iADe1uu/CoUm3wJm0lxFjbG3C90jJynQt85uq3h1Vfrpw96fFlCy3K3YcEcTsnE4Z4ZZInjHOIUZh1hgRe2qnTgbGrGCspRfBM2TlZxhMsUV+iqlyO9jbXwA9ZrX2bBbrl6GDtix70Yeog1pmKM2526vw7nCZDGEsBZb3LX7+q3rqnqtV0OMLOS/otF7Rlt4wL2JhKOyNxRip8VNj7KtRkpJNFKcXCTi+w5oxBBBsQbgjiCOBr1rJ4m08o3EbVJwBxHXzBfzhPzr53ov8AW6PxwfXdN/t+k/8AXP7GG19GfIEjZ+EM0qRLxdgoPZmNrnw41xOahFyfYd1wdk1BdrwXu+W63wHm7SGQPfitrFbd/Xf1VW0up6bOVjBc12i9nxh5yLVXCgaZySTkxTp1B1Yf1LY/hFY+0o/FF+B9BseXwSj4jbvJNkwmIbsie3jlIHrqlQs2xXijR1Mt2mb8GYNX0p8cFAFAa/yY4jNgQv8ADd19Jz/91YWvji7Pev8Ag+n2XPe06Xc8fn8jZVI0QoBG5XseY8EEXTnXCnwXpEekCu61xKOvm41Y7zFanMQe+TrcyLGpJLOXyq2RQptra5JPdcaVHOTXI0NHpY2pykLO9OyRhMVLACWCEWJ4kMoYX77NXcXlZKt9fR2OJWRSFSGU2INwR1EcDXpEm08o/Qce277N+F9fMc4R3hLkenSq+OOD6FW/6PSeGT8+SOWJJNyTcnvPGrB883l5JmxMB8IxEUN7c44W/Zc6143hHdUN+aj3jRyj7pw4HmTCXs9wQxvqttQe+uYSbLes00asOIk12UDXORjaRaGaAm4jYMvcJL3HpBPnqGxcTY2dPMXHuJe1t8pszpGqplJW/lHQ2v2CsuzVyy0kXHNiticQ8jFnYsx6yb//AJ4VUlJyeWcZOVcng5cnHlT+Ce16vaLnL0/JLWPFXyQTuUPG2SOIfOOdvBdAPSb+aqWslwUSOx9gjVnkQUAx7hfKv6G91WtJ8z0O4czR60yYUN94hz0ElgWjinKX6iTAL+7z16iK3kl4mT7Z3ugxEj4aaNhCGKicvmcFTYSGO2UC/UtiAfNTJ3GtR5CptfZcuClAJtxKOOBsSD6Doa8aysM7jLjw7D5tfabyKoJAXKGIGlz3+ioaqoxy0TWWSnhMuMDhV2cqYidS8zfsob5baAlnaxK2DLwF7mwtYkTFfhLgOGytuLtDCzZo8tlfMpYuAYwjK6sRexzcDwK99dZyQygoSTXeTeU5v86e6NffW1s/5PqYO1vn+gpVeMw03kk/ZT/XX8NZG0utHyN/Y/Ul5iBt35TP9tJ+Nq0qflx8l9jH1Pzp+b+5BqUgNW2cC2xG+xf1X9wrFnhav1PpK8y0D/8AlmU1tHzZM2NjOZnilPBHVj4Ai/qvUdsN+Dj3olos6OyM+5mnb67JfaEULYYo6gk3zWFiBa1Y+ktVEpKZ9BrqJaqEXW0KP6PMZ2Rff/tV73hT4/QzfdN/h9Rw3A3emwfO88F6eW2Vr8L39tUdZqIW43ew09n6WdClv9pL5Q58uBl/1ZV9LD8q40Uc3Ik2jLd08jGK3z5UmYTCZ4pn/hhT95rVHKeJRXeTQr3oSl3YIdSEJpfJJP0J07GVreIt7hWRtKPxRZv7Hl8Mo+JoFZhshQGa8tZ/VYcf62/DUlfMzto9ReZk1TGRg2XkcNsFJ9s34VqGzmbWz/lepme+O0RiMbPKNVZ7Ke5AEB9CipYrCMvUz37W0U1ekBsmNjMW71jx5hO79o6+5qhXGZtTzHSen3MbqYxS+3FH/EMN9oPYa5nyLGl+dEe+Wz9lhvrt+EVHXzNDaPUXmZNUxjmjcir/AOYnHbGD6G/vUdhp7NfxSG3F7j53ZhPbMSbc3fib8c1ZktHl5z+xpOsV9ubHfCuFYhgRdWHX5uqqltTreGcSjgraiORy5OPKn8E9r1e0XOXp+SWseKvkhle9ON53EyHqU5B/TofXesjUT3rH9CCTyyEuG/UtJ2SKg86ux9g9Ncbvw73jj7nmOBGrg8GPcL5V/Q3uq1pPmeh3DmaPWmTCrvhZpYUJtninHfxguR4Xr2JDdwin4mM7X3CxMmKZYFVucYtYsFtmJJIzcVvrpcgEA9p8aJYzUllDbvLsRRgxDJ02gYJm6zwBN+8WPmFc2tqGV2HNPG/dfJixu7sBDiIs3TtYajSy3PDtNQVW780l5lvUV9HW5dvItd/t0sRiiuJhCsilke7hcuU3zXawsbn0d9WnzKlPVRM3b2F8Ewcuc2Zo3JPDV1APHUDooAO4n51h6lwIrJqUkl3knlM+XN9RPZW1oPk+phbV+f6CpV4zDTOSVrRT306a/hrI2l1o+Rv7H6kvMYZt28CzFmijLMSSb8STcnj21UWouSwmy9LS6eTy0jx8VsB/Bi9P9699pv72eex6b9KLaDARLDzSKBGQVsOFmvf21C5yct58yxGuChuJcDDNs7NbDTPE/FToe0dTDxFfR1WKyCkj5G+mVNjgyFUhCWuwt4JsI14m0JuyHVT5uo94qC6iFq+Is6fVWUP4X6Gqbr72xYwZf2co4xk8e9T84eusbUaWdPHmu8+i0uuhescn3fwMVVS6JXKtPbCov0pB/wAoJrQ2dHNjfgZW1pYpS72ZTW0fODTu9hc2z8e3XZB91sxqlfLF9aNLSwzprX5CtV0zR25KcRbEyJ9OO/3SPzrO2jHNafia+yJ4tce9fY1WsY+hCgCgCgFDlM3h+C4UohtLNdF7QPnN6NPEiu4RyyprLujhhc2YXU5glju9sw4rExQj57WPcBqx9ANeSeES019JNRNq5RIwuy51HAKgHmkSoYdY2tYsUP0+6MEqcwC+3E/eGG+0HsNcz5FjS/OiPfLZ+yw312/CKjr5mhtHqLzMmqYxzRORb5TP9kPxio7ORpbN6z8jX6hNcR+UYdKHwb3VQ1vYRWCbVEjHLk48qfwT2vV7Rc5en5Jaxr2zjOZgkk+ipt4nQeurlkt2LZ23hGRXrFK4x4/C5NmwnrebN6UkA9Qq1OOKI+f8nbXwi5VU4GPcL5V/Q3uq1pPmeh3DmaPWmTGfcqsjK+EZSQw52xHG55qobpSjhx55JaoQnlT5YKPCbyo4Czp2EMuq/WHWp8L+New1UHwlwZBZobIca3lHLbu0o2jKxyNI0jqTe+gBW+pAPAW669sthu4Tye0U2uxSksYK7DlYJYn1sH6Wt9MpGg84qrp5qMssvaqtzhux5l8+2cOgHTeUgkqLE2LEnQGwHHjV13Vx45Mxae+fDGCj2vtd8T0AMik2CjW5PDMfMbDuPG1VpXym0orhku1aSFSbk8ywWPKZ8ub6ieyvptB8n1Pk9q/P9BUq8Zg07G/dmM+ulUrf8iHkzSo/xLPNCtarpmhagNq3B+Qw+B/Ea+f1nzpH1ez/APHiSt4d3ocYlpBZh5Ljyl/Md1cU3zqeY/Qk1OlrvjiX1Mm3i3ZmwbdMZozwkUdHwP0T3H11t0amFq4c+4+b1OisofHiu8pKsFQ9RuVIIJBBuCNCCOBBrxrKwz1Np5RsW4e8JxcJD/tYyAx+kDwb3Hw76wdZp+inw5M+o2fqnfX8XNC7yuT9LDp3Ox85UD2GrezY8JMo7ZlxhHzM9rUMQ0bczC32Vi+1+dt5ohb13rK1Uv8Acw8Mfc3dDD/Z2eOfsZzWqYQw7gYjJj4eoNmU/wBSm3rtVXWxzSy9s6e7qI/Q2qvnz6oKAKA8TyqiszEBVBJJ4AAXJoeNpLLPzzvht043FPLrk8mMdijh6dSfGrMVhHz2ou6WbfZ2FLXpAbHyTbuczCcTILSTCyg8Ql7j7x18LVDZLLwbWho3I775v7F1yk/u3EeC/wDUSuYdYl1nyZf3tMCqwYBfbifvDDfaD2GuZ8ixpfnRHvls/ZYb67fhFR18zQ2j1F5mTVMY5onIt8pn+yH4xUdnI0tm9Z+Rr9QmuJHKNxh8G91UNb2EdgmVRIhy5OPKn8E9r1e0XOXp+SWskcoeMskcQ+ccx8F0HrPqrrWT4KIsfYJEUZZgo4sQB5zaqCWXhEQ878wCPBwoOCyKo80bir+rWK4rx/DJZ8hDrPIhj3C+Vf0N7qtaT5nodw5mj1pkwpco+Kw6wKkyNI7kmMKcrKVGr5rGwFwOBvfhUdsoxjmRJVGUpYiZbhsQGe0oGdhx4hrfOv8AS1FweOh7aoanesr363hrn4o0tJuV27lqyny8GdNowBOko06x2Eag+f8AKq2kuc3iXP8ABb1+nVa3ocE/ueto3zIBxN7eN1t7anylFt8v+yphuaS5/wDR0xEccSEmw08ojN57Dj4DjwqpRK2+zCeF9kaOpjRpqctZfZ4s7bsY6FJ42xMR5tLZBmvkNweckFumbgEkHS3A2FtaN0HLBhSpmo5+pP5TPlzfUT2V9NoPk+p8htX5/oKlXjMNG5McGk2HxCSKGUutweGgrK2hNwnFx54N3ZUIzqnGSysibvPhljxcyIMqq9gB1aCr2nk5VRbMvVwULpRjyKupysbHuhOY9mK41KxuwB4dHMawdTHe1DXifU6OW7pFLuTFX9Js/wDBh/5vzq57th3szffFn6V+53wG/wDLPLHC8MJSWREbidHYA6E2665noIwi5JvKWSSrak7ZqDisN4IG/wDuuuFKyxaRubZfom19O4+qpdFqXb8MuaINo6KNL34cn2dwnVfMsdOSucjFOvU0Zv8A0kfnWftGOa0/E1tkSata8DlyozZsaB9CJV9JZv8AuFe7PWKvU42tLN+O5ChV8zBn2JvnJhoOYWONl6WrXucxN+Bqnbo42T32zQo2hOmvo1FCxVwzyZsafm8RC/0ZEPoYVHbHerkvAm08t22L8Ub/AF8yfZBQBQGa8ru8mVBg4z0ns0tupeIXz8fDxqWuPaZuvvwujXqZNUpkDRyf7tHG4gZh+pjs0h7exPOePdeuZywi3pKOlnx5I3pVAFhoBoKrm8LXKT+7cR4L/wBRK6h1irrPky/vaYFVgwC+3E/eGG+0HsNcz5FjS/OiPfLZ+yw312/CKjr5mhtHqLzMmqYxzRORb5TP9kPxio7ORpbN6z8jX6hNcSOUbjD4N7qoa3sI7BMqiRDlyceVP4J7Xq9oucvT8ktZU76TFsXIDwXKo+6D7TUOqebGcz5lZs3EiKVJGXMFN8t7Xtw1qKuSjJNnKeGXG8W8vwqNU5vJZw182bgrC1rD6VTXajpI4wdSlkXqrHBZbA2p8Gl5zLn6JFr24267GpabOjlk6i8M0rYu0PhESyZct76XvwNuNalU9+O8TJ5Qj8rHl4f6r+1Kh1fVRb0nWfkZrtP5vn91VYScVld6/JanFSeH3P8ABY4OczYZg2roLHvIFwR4iqjiqdRGS5M0Yzd+klB9Zfjk/UlRNnlXuTN942HsPoqXVy3KnHveCDQx37lLuWfqUW0cWZZSb9BTlXvsdW859lS0Q6KKh2vi/wCCDVWdNOU+xcF+X6kyfyW8D7K8h1kJ9V+Q18qMZGMB6mjW3mJFfY7Pf+ljxPhNrRavz4CfV8yzSuSOQZMQvWGU+kEe6sjaS4xZvbGfwzXkJW9UobGTkcOcYejT3VoaZYqivAytZLevk/EqqnKxsO6sZbZQUcTE4HnzVhah41OfFH1GkWdJjwZjwrdPlyfsGQLisOx0AmjJPcHUmorlmuS8H9ifTNK6DfevuaVypyKMIoPEyDL5gb+qsnZ6fS+hvbWaVGH3mTVtnzQ3cl4/zv8A8be1ao7Q+V6mpsn5/p/BX78z58dOexgv3VAqTRrFMSDaEs6iRQ1aKRMw2yp5FzRwzOv0ljZl07wLVHK2EXhyS9SWNFs1mMW15ERlINiLEaEHjXZG1jgwBtr2UCeHk/QOzZg8UbjXMin0gV8xNYk0faVyUoJruJNcnZW7xbYTCYd5n+aNB9JjoqjxPqua9Sy8Edtirg5M/O+0ca88ryyG7uxYnx6vAcKspYPnZzc5OTOeFgMjqi2zMQBc2GvaTwoeRi5PCN73UwmGwWHWFZoi3F2zrdmPE8eHUO4Cq8m2zfojCqCimXH+Jw/xYvvr+deYZNvx7yq3+hz7OxIGv6vN9whvdXseZFqo71MvI/PlWD50vNyGtj8Mf5qj06VzPkWNL86I98tkn6vDL/qY+oCuKy/tF/CkZRUpkGk8ikX63Et2Ig9LE+6orTU2auMma1URqiRyjcYfBvdVDW9hHYJlUSIcuTjyp/BPa9XtFzl6fklrKzevByNi5SschBK2IQkeQvWBUWohJ2NpP6eBzJPJU/4fL/Cl+435VD0c+5/RnOGeJsK6C7I6jhdlIHhqK8cZLmhhnGuTw9xQsxsqsx7FBJ9Ar1Jvkemm7nxlcKgYFTroRY8T1GtXTpqtZJochT5WPLw/1X9qVxquqi5pOs/IzXaXzfP7qprqvzX5Lj6y8n+CGpsbjQ16ptcg4J8z6XPb3V10sjnoo9x8TiK5h1kez6rLafyW8D7K8h1kdT6r8jU+UnYLTxLNGCXivdQLllPvB185r6XQXqEt2XJ/c+U2npnbBTjzX2MnrbPmzthsU8ZJjdkJFiVYqSOzSuZRjLmsncLJQ4xeDxHCzAkKSFF2IGgHC57KOSXM8UW8tI8V0cm1bg/IYfA/iNfP6z50j6vZ/wDjxMv3t2I2EnZbERsSYzbQg9V+0cPR21saa5WwT7e0+f1mmdFjWOD5FLVgqHbEYp5LZ3d7aDMxa3cL8K5jCMeSwdyslPrPJxro4NL5LtjMiviHBXOMqA6EjiW8D1eFZG0LlJqC7OZv7K08op2S7eQgbXmzzyt2yMf+Y2rTqW7BLwMW+W9bJ+JDqQiNo5Po8uAh78x9Lsa+f1rzdL+9h9Xs5Y00f72mSbZjy4iYdkj/AIjW5U8wj5HzWoWLZebIVSEJt24+I5zAwHsXL9xivur53Vx3bpL+8T63QT3tPF+GPpwL2q5bM15a2PNYcX0ztp/TUlfMzto9ReZk1TGOFAFqHp9UaigP00kQeIKwuGSxHcRY1VPpksrB+fN6tgvgsQ0TA5b3jbqZTwPiOB76sxeUfP30uqbTKqGUowZSVZTcEcQRwNekKbTyiZtbbM+KYNPI0hUWF+rzCvEkuR3ZbOzjJ5IKKSQACSdABqTfqAr04XE3fk53eODwv6wWllOdx9HTor4gce8moJvLN7SU9HXx5sa64LQkco3GHwb3VQ1vYR2CZVEiHLk48qfwT2vV7Rc5en5Jax4q+SBQCtyifJ4/tR+CSqms6i8/wzizkZ9WaQjHuF8q/ob3Va0nzPQ7hzNHrTJjPOViI3w72OXpqT1AnKQCe8A28DVbVJuKwWdK0pPJnroDxANUU2uRfaT5ng4ZPoiut+RzuxOGGhQ367HTXq/8666llckcxw+07jDr2CuN+R1uROvNF+goLM3RVRqSTwAFe1puSwLGlF5P0HWqZIr7d3Gw+IJcXhc8SlrHxU6ei1XKdbZWsc0UNRs6q155PwKROTAX1xBt3R2P4qsPaT/T+5UWxo9sv2GnBbr4eKB4FU5ZBZ2J6bd5P/gqlPU2Smpt8UaENHVCt1pcHz7yr/R1g/5v3/7VP7wu8Cv7q0/j9Rj2Vs9MPEsUd8q8Lm51N+NVLLHZLeZeqqjVBQjyR7x2CjmQpKiup6iL+jsNeQnKDzF4PZ1xmt2SyhOx3JpAxvFLJH3EBx5r2PpJq/DaM11ln9jMs2RU3mLa/ciLyYC+uJNu6P8A+1d+8n+n9yJbGX6/2LvY+4eFgIZg0zDW72yjwUC3pvVe3XWzWFwRbo2bTW8vi/EaMulqpmgKX6OsH/N+/wD2q97wu8DN91afx+ofo6wf837/APanvC7wHurT+P1GXZ2CWGJIkvlQWFzc6dpqnObnJyfaX661XFRXJFBjdxMLLI0jc5mcljZ7C57BarUNbbGKiinZs2mcnJ54nH9HWD/m/f8A7V17wu8Dj3Vp/H6l/sXZSYWLmo82UEkZjc68aq22yslvSLlFMaYbkeRPqMmKbeTdqHHBFmz2QkjK2XiLa6V6pNENtMbViRRfouwP87/c/tXXSMg9gpD9F2B/nf7n9qdIx7BSH6LsD/O/3P7U6Rj2CkByX4H+d/uf2p0jHsFI6ItgAOoW9FcF0h7X2RDik5udA69V+I7wRqD4V6m1yOJ1xmsSWRIxnJLASTHPKg7GAcDuHkn0130jKMtnQfJkePkiW/SxTEd0YB9JY170jPPdsf1DRu7uRhcGQ6KXkHz5DmI8AAAvmF64lJss06WuriuYy1yWQoCs2xsOLE5eczdG9sptxqKymNnM8cUyu+JWG/mfe/tUXslZzuIsdj7DiwxYx5una+Y38m9vbUtdMa87p6opFnUp0FAQdr7LTEoEkzWDZhY2NwCPeajsrjYsM8ayVPxKw38z739qh9krOdxEzZe7cOHfPHnzWI1a4181SV0Qg8o9UUi4qY6F3lC/d+I+r7xXFnUZ3X10YDMvRNhrY2rPhN7yyzQnBbrwip/wyVrA3seN9QPzq/0qRR6NsmbTwrOAU1K34cdbflVeiW7nJPfHexg84HCujnPci3We0jqNdX2fDwPKK/i4ofeSsf8AEU+zf2VxppNz4vsO9TFKKwu02+rpRCgCgCgCgCgCgCgCgCgCgCgCgCgCgCgCgCgCgCgCgCgCgCgCgCgCgCgCgCgCgCgCgCgCgCgCgCgCgF3lC/d+I+r7xXFnUfkd19deZglZi5mo+RcpwHhXkubEeSI2B+f9c13Z2eRzX2+Zx2h5Q8Pea5/8V5/we/8Ak/L+Rk5K/wB4p9m/sFT6XrvyINV1F5mk7L2tiXxximRIo2w5lSMdKRbSBOm4OUkg8F0HaavlAg43eJxiJ0kxcWEEbhY0aAsWXIrc5mZgGuWI6Ogt20BYbt7xrJE5nmhukrxrJ+xEgXKcwRzcGzAHW3X10BFx+2XWaRZMfhMKAwEcZCvIVKgh2vICLm4AsNAO2gOEG8E7wo7T4aGPnnRsVIuRGVR0CiSONWJte5HRNhqLASNjbdZ8UkSYqHFxsjs5jjtzZXLlu6sV6VyLHXTTroCy3k2hLG2HihKo+Il5vOy5woWN5CQoIubJbU9dAQtsT4vCIszYiOVRJGroYMhKu6ocrB9CM1xoRpQEpt5PLZMPPJEjMpkQKR+rYq9kzZ2sQRotzbSgPOC3hkknmi+Cy5YpRGZA6Wsyo2dgWBAs17C5t36UB8+NS83z/MT/AAe2bnuhly/Ty5s+Xr4cNaA5YPeKUtiB8HllWKZ0Dx5ALKqm1mcFjY8QO7iKA84nfjDq2Ven0Ee5kjj0kUMthK6k9Eg6X40B3j3rSQqIYZZi0SzdHKLKzMouXYC90PC9AXOz8Ys0SSpfK6hhcWOvaOo0BH2ti2jaALbpzBG06ijnzaqKAsKApcRtN4sYkUluZnW0TWsRIly0bG+uZdV71YdlAQPjO2eaULmwyOMPHltd5BfnHLsQqop6Gtukram4FAe/jnFlcmOTMhjGRSkhPPyc2hBjYr5XVe440BIfeZY8/PwzQ5Y2l6QVsyoQGtzbHW7DQ8b0B6+MWQFpsPPCgVnzsFZbIpY35tmy6A8bX4caAF3hsUMmHmiSRlRZGyFbyGyXCsStyQLkcSKA7jbsfwU4mzZACbfO6LFT6xQHNt44hFLIQwMT800f/uZyQEUDrL5lK9oYUBW4nfzDozgg2jYqx5yJTdNGtGzh2sQRouttL0BKn3qUNNlgmkSDLzkiBcoDRpLcAsGbouOANAMCNcAjr1oBP23tuZca8CzCFEhjkFsK+JYmR5Qb82eiAEHHjc9lAQxvZOi4lc6SmMQc27QPAc2JlMXSiZszKvRNxa9yL6UBfYjB49VLJiYZGGoRoMitb5pYOSt+3W3fQFjtnHGDDyzWuY42e3USqk2oCqw2Gx7wq/wuHOyBrfBuhci9v2l7X043oD7iN5jEVjkiJlEaNJldEjDMNQjTMucAg6juoD7DvWshQQQzTF4+d6IUWXMV6RdgL5ha19dbaCgCbexFRDzUuZndChyplaI2YM7sE48LHXiL0B8h3ujcDJHI8hkMQiXIxzBOcJzhslgut83XbjQEZd6XWXEiWCREhjgKoQucmZ5VJzBiuXorqSLak0BY7H3jjnlMWUpJkLgFkcFQQpN42YCxYaHtoCPyhfu/EfV94rizqPyO6+uvMwSsxczUfIuU4DwrqUJZfA5jZHC4kbAfP+ua6nFvGF2HMJJZyzjtDyh4e81y01FZ8fwdKScnj+8xk5K/3in2b+wVLpeu/Ih1XUXmbF/hi/CfhN2z81zVtMti4e9rXvcdtu6r5QIcuwTzkkkeKxUPOEMyIY2S4ULdRLG5W4AuAbaXtxoDrs/YMUSFWvOSxdnmCs5ZrXOigDQAaAcBQFfJun+tlkjxeKh5187LHzOUHKq6Z4Wbgo66A9YrdXnFizYzFl4mZlk/Ul+mALEGHLYW0soOp1oCVszYjwuGOMxUwAIySc1k16/1cSnTxoDvtnZK4gJd5I3jfOkkZAdTYqbZgym6sRYg8aAgz7smTKJcXipUV1fm25oIxRgyhubiViLgG19aA+PutpIqYrFRRyMzGNGjCjnGzOFYxmRQSSdGuLmxGlAdMRu0jytJz06q7xyPEpTm3aLLlJuhfXIoIDAG3jQHA7pLzfM/CcTzFsvM3jyZf4ebms+W2nlXt10B0+LFmmMeLxUQmcuyIYsoLAKcueIsosB10Bz+KEateKaaEFEQqgiZTzS5FP62NyDlAGhA0GlATtmbCSCQSK8jMIVh6ZBuEd3zGyjpEub9XCwFAWtAV218KztAVF8kwdu4BHF/SRQFjQFftzZKYqIxOXXUMroQHRlIKuhIIBBHYaAh4ndeFoYIVaSIYdg0bJlLAhSpJ5xWVrhje44m+hoCNFubGHd2mndnMJJPNLb4PLzigCOJRq2hvc24WoCy2tsSPEEly+sTxWUgaSFSTwvmBUWPtoCId2c2k2JxU6ZGTI7RqpEilCTzUaFjlJtckC97XtQH1N29Y+cxWJlSNlcRuYst4yCtykSsbEA8erW9AcJN0FMZi+FYpYSxPNAxZRd8+UExZ7X6i3dQE6fd6JsSmJJfMnzARzbMoKrIy21ZQzAG/X3CwEGTdBLyZcRiI1kdnKKIrAyG7ZWaIuASSfK0vpagLbZ2ykheVlLEzMrMGIIGSJIgF0vbKgOt9SfCgPWy8NJGrCSQysXdgSLWVmJVB3KLDzUBW7R3a5zENiExWJw7tGsbCIx5SI2dlvzkTG93broDmN0kKyiWfETtKqpnkZMyhGzrk5tFUEN0rkHUCgPWJ3ZaRDHJjcY6MLMp5kZh1gskIYX4aEHvoCdHswlZ0mcyRykhV+ghQLkB8xPnoCCm7TiPmxj8blC5R+wva1rZjBfh18aA5JubGh/VTTxDm448oETgiFAikmaJ2vlAB1tpw40BM2Fu7HhMuR5GyxCLpldQHZ7nKo1ux4acNKAj4rdONnEiyzRuGla68237dlZltJGwtdRY2v3mgOcG5yJcrPiBIZeeEo5oOCYxGQAIgmUqNQVPbQHybc1HMjSYjEu8nNXduaJX4OzsmVeaycXN7qb6cDrQEnZe7Sw4j4QZppX5sxWcRKtmZWJtFGhJug4nrNAfN+4S+AxAUXOQm3hqfUK5msxaOoPEkzAKykar5EhN8kAA5p9B2irr02XnJTWpwsYOcG8iw5rox5wmTQjTN1V50G928uB70+72c+J5l2wMS1wpXKANTfiT2VFdVuJEtVu/J8Bw5J4iceCBosbk917AeuutKvib8DjVP4Uja6vFEKAKAKAKAKAKAKAKAKAKAKAKAKAKAKAKAKAKAKAKAKAKAKAKAKAKAKAKAKAKAKAKAKAKAKAKAKAKA+ML6HUUB+eN+MKmHxs0cS5EB0XiBfXS/V3dVV51QzyLELZ45iXLGAr6cGsKnISTiEBdAQLWt6K5isJnUnlo9bM0Bt2+yuLIKXM6rm48jfOSfAxrghKqgSSE526zlJsNeAHYK7hBRXA4sm5Pi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xQUFBUWGB0YGBcXFyAXFxwhFhgZGxwYGhgYICggGR8lHRocITEiJSkrLi4uHSAzODMsNygtLiwBCgoKDg0OGxAQGzQkICYsNywsLDYsLCwsLCwsLSwsLCwsLCwsLCwsLCwsLCwsLCwsLCwsLCwsLCwsLCwsLCwsLP/AABEIAHMBaAMBEQACEQEDEQH/xAAcAAACAwEBAQEAAAAAAAAAAAAABgQFBwMCAQj/xABLEAACAQIDAwcGCggEBQUAAAABAgMAEQQSIQUGMQcTIkFRYXEygZGhscEUFjRCUnJzkrLRFyMzNVNjguEVJGKTJaKzwvAIQ4Pi8f/EABoBAQADAQEBAAAAAAAAAAAAAAADBAUCAQb/xAA3EQACAgEBBAcHBAEEAwAAAAAAAQIDEQQFEiExEzJBUWFxgRQVIjORscFSodHwNCMk4fFCYnL/2gAMAwEAAhEDEQA/ANxoAoAoAoAoAoAoAoAoAoAoAoAoAoAoAoAoAoAoAoAoAoAoAoAoAoAoAoAoAoAoAoAoAoAoAoAoAoAoBM5Rt458JzC4fIDLnJZhewjycOrXPUds3FZRJVBSeGKMG2sWcJLiYZSsqS/5kAAhg4GSQC2lh0T2gf6a4c5dHvLmdKEek3XyKj4+Y/8Ajn7q/lVf2mZa9lgHx8x/8c/dX8qe0zHssCw2DvNtLFzpCk5BY6tkU5VHFuHUPXapKrZzlgitphCOT6m+uIglk+DlDhxIxVWGYsM2rZuJzWLX767drU8HCqThk2erBXCgCgCgCgCgCgCgCgCgCgCgCgCgCgCgCgCgCgCgCgCgCgCgCgCgCgCgCgCgCgCgCgCgCgCgCgCgCgM25ZnMYws+mVGdSSbC782QvbqEb0VDfDfju95NRPcnvdwk7t72Rw4rnVVnhlXJOmQtp4Aa24jt6XbUVEJUxUZdnD/kn1M4Xzc49vHyfcS99d2kwzJLh3DwTXMYBuRbUgdq68erga5vpx8URRfn4ZC1HAxIFrEkAX0GptqTwGvHqqBQbeCxKxJZH3a/N7HwrQRkyYzELaR1UnIvdYdEa2A4nj1aXlFVxwuZQ3nZLL5CRBj1l5vCw9JmYLr0czHSy37+2q0KJK12PyS7l4luepg6VUuzi33vwP0RtTaMeHiaWQ2VfSewAdZNaVdcrJbsTKttjVFzlyMp25v3iZyRGTCnUF8rzt+VbVOhrgvi4s+d1G07bHiPBfuLsmPlY3aWQntLkn1mrSrguSRRdtj4uT+pMwO8OJhN0nk8CxZfQ1xUc9PVPnElr1d0HwkzQ9z9+BiWEM4CSnyWHkt3W+afbWXqdE61vR4r7G3otoq57k+D+46VQNQz7e/fxo3aHDWuujSHWx6wo7u2tPTaFSSnP6GNrdpOEnCv1YiYrbWIkN3mla/+sgegaVpRprjyijHnqbZ9aTOMW0JVN1lkU9ocj2GunXB80jhXWLlJ/UYtjb+4mEjnDzydYbRvMw996qW6GuS+Hgy9RtO6D+LijVdlbRTERLLGbqw847Qe8GsayuVcnGR9FVbG2CnHkyTI1gT2C9cI7fIxZ99MaSSJmAJ0Fl07uFfQLR0/pPlXtHUZ632Pnxzxv8dvur+VPY6f0j3hqf1fYPjnjf47fdX8qex0/pHvDU/q+xrG7GNM2FhkY3ZkGY940PrFYt8NyyUV3n0mls6SmMn3FpUJOFAeJ5VRWZiFVQSSdAABck+ah42kssxzenlKnldkwx5mIGwb57d9z5I7hU0a12mPfrpSeIcEJ8u18Qxu08zHvkY++u8Ipu2b5tkrA70YyE3TES+DMXHoa4o4pncdRbHlI07cXlAGKYQYgKkx8hhor91upvbUUoY5GnptZ0j3Zcx+qMvme78cofwd2gwwDSro7tqqnsA+cfUO+pIwzxZn6nW7j3YczNMbvLi5SS+ImN+oOVH3VsKlUUjMlqLZPjJnDDbZxEZuk8y+EjW9F7U3UeK6xcpMcN2+U6eJguKHPR9bcJF79NG8NPGuJVrsLlOvknifFGvYPFJKiyRsGRxdSOBBqE14yUllHah6QtqbTjw6ZpGt2DrPcBXE7IwWWeNpGf4vevEO7Mr5FJ0UWNh2XI1rNlqbG8p4InNjDuPtSWdpedctlC2uBpfNfh4CrOlslNveZ3BtjZVw7IW2sZzMEknWq6eJ0HrNcWT3ItnjeEZz8ZsV/GPoH5Vme0Wd5DvsPjNiv4p9A/KntFneN9l3uftqebEZZJCy5SbWHVbsFT6a2cp4bOoSbY8VfJTIv/UDmYYGNQWzPIQoFySBGBb7x9ND1GUz4TE4J1MkbRFhpmsQw7NDY+HEVzOCksSPa7cPMWMWzNpLMNNGA1W/Dw7r1QurlDnyNCmyMuXBk1iADe1uu/CoUm3wJm0lxFjbG3C90jJynQt85uq3h1Vfrpw96fFlCy3K3YcEcTsnE4Z4ZZInjHOIUZh1hgRe2qnTgbGrGCspRfBM2TlZxhMsUV+iqlyO9jbXwA9ZrX2bBbrl6GDtix70Yeog1pmKM2526vw7nCZDGEsBZb3LX7+q3rqnqtV0OMLOS/otF7Rlt4wL2JhKOyNxRip8VNj7KtRkpJNFKcXCTi+w5oxBBBsQbgjiCOBr1rJ4m08o3EbVJwBxHXzBfzhPzr53ov8AW6PxwfXdN/t+k/8AXP7GG19GfIEjZ+EM0qRLxdgoPZmNrnw41xOahFyfYd1wdk1BdrwXu+W63wHm7SGQPfitrFbd/Xf1VW0up6bOVjBc12i9nxh5yLVXCgaZySTkxTp1B1Yf1LY/hFY+0o/FF+B9BseXwSj4jbvJNkwmIbsie3jlIHrqlQs2xXijR1Mt2mb8GYNX0p8cFAFAa/yY4jNgQv8ADd19Jz/91YWvji7Pev8Ag+n2XPe06Xc8fn8jZVI0QoBG5XseY8EEXTnXCnwXpEekCu61xKOvm41Y7zFanMQe+TrcyLGpJLOXyq2RQptra5JPdcaVHOTXI0NHpY2pykLO9OyRhMVLACWCEWJ4kMoYX77NXcXlZKt9fR2OJWRSFSGU2INwR1EcDXpEm08o/Qce277N+F9fMc4R3hLkenSq+OOD6FW/6PSeGT8+SOWJJNyTcnvPGrB883l5JmxMB8IxEUN7c44W/Zc6143hHdUN+aj3jRyj7pw4HmTCXs9wQxvqttQe+uYSbLes00asOIk12UDXORjaRaGaAm4jYMvcJL3HpBPnqGxcTY2dPMXHuJe1t8pszpGqplJW/lHQ2v2CsuzVyy0kXHNiticQ8jFnYsx6yb//AJ4VUlJyeWcZOVcng5cnHlT+Ce16vaLnL0/JLWPFXyQTuUPG2SOIfOOdvBdAPSb+aqWslwUSOx9gjVnkQUAx7hfKv6G91WtJ8z0O4czR60yYUN94hz0ElgWjinKX6iTAL+7z16iK3kl4mT7Z3ugxEj4aaNhCGKicvmcFTYSGO2UC/UtiAfNTJ3GtR5CptfZcuClAJtxKOOBsSD6Doa8aysM7jLjw7D5tfabyKoJAXKGIGlz3+ioaqoxy0TWWSnhMuMDhV2cqYidS8zfsob5baAlnaxK2DLwF7mwtYkTFfhLgOGytuLtDCzZo8tlfMpYuAYwjK6sRexzcDwK99dZyQygoSTXeTeU5v86e6NffW1s/5PqYO1vn+gpVeMw03kk/ZT/XX8NZG0utHyN/Y/Ul5iBt35TP9tJ+Nq0qflx8l9jH1Pzp+b+5BqUgNW2cC2xG+xf1X9wrFnhav1PpK8y0D/8AlmU1tHzZM2NjOZnilPBHVj4Ai/qvUdsN+Dj3olos6OyM+5mnb67JfaEULYYo6gk3zWFiBa1Y+ktVEpKZ9BrqJaqEXW0KP6PMZ2Rff/tV73hT4/QzfdN/h9Rw3A3emwfO88F6eW2Vr8L39tUdZqIW43ew09n6WdClv9pL5Q58uBl/1ZV9LD8q40Uc3Ik2jLd08jGK3z5UmYTCZ4pn/hhT95rVHKeJRXeTQr3oSl3YIdSEJpfJJP0J07GVreIt7hWRtKPxRZv7Hl8Mo+JoFZhshQGa8tZ/VYcf62/DUlfMzto9ReZk1TGRg2XkcNsFJ9s34VqGzmbWz/lepme+O0RiMbPKNVZ7Ke5AEB9CipYrCMvUz37W0U1ekBsmNjMW71jx5hO79o6+5qhXGZtTzHSen3MbqYxS+3FH/EMN9oPYa5nyLGl+dEe+Wz9lhvrt+EVHXzNDaPUXmZNUxjmjcir/AOYnHbGD6G/vUdhp7NfxSG3F7j53ZhPbMSbc3fib8c1ZktHl5z+xpOsV9ubHfCuFYhgRdWHX5uqqltTreGcSjgraiORy5OPKn8E9r1e0XOXp+SWseKvkhle9ON53EyHqU5B/TofXesjUT3rH9CCTyyEuG/UtJ2SKg86ux9g9Ncbvw73jj7nmOBGrg8GPcL5V/Q3uq1pPmeh3DmaPWmTCrvhZpYUJtninHfxguR4Xr2JDdwin4mM7X3CxMmKZYFVucYtYsFtmJJIzcVvrpcgEA9p8aJYzUllDbvLsRRgxDJ02gYJm6zwBN+8WPmFc2tqGV2HNPG/dfJixu7sBDiIs3TtYajSy3PDtNQVW780l5lvUV9HW5dvItd/t0sRiiuJhCsilke7hcuU3zXawsbn0d9WnzKlPVRM3b2F8Ewcuc2Zo3JPDV1APHUDooAO4n51h6lwIrJqUkl3knlM+XN9RPZW1oPk+phbV+f6CpV4zDTOSVrRT306a/hrI2l1o+Rv7H6kvMYZt28CzFmijLMSSb8STcnj21UWouSwmy9LS6eTy0jx8VsB/Bi9P9699pv72eex6b9KLaDARLDzSKBGQVsOFmvf21C5yct58yxGuChuJcDDNs7NbDTPE/FToe0dTDxFfR1WKyCkj5G+mVNjgyFUhCWuwt4JsI14m0JuyHVT5uo94qC6iFq+Is6fVWUP4X6Gqbr72xYwZf2co4xk8e9T84eusbUaWdPHmu8+i0uuhescn3fwMVVS6JXKtPbCov0pB/wAoJrQ2dHNjfgZW1pYpS72ZTW0fODTu9hc2z8e3XZB91sxqlfLF9aNLSwzprX5CtV0zR25KcRbEyJ9OO/3SPzrO2jHNafia+yJ4tce9fY1WsY+hCgCgCgFDlM3h+C4UohtLNdF7QPnN6NPEiu4RyyprLujhhc2YXU5glju9sw4rExQj57WPcBqx9ANeSeES019JNRNq5RIwuy51HAKgHmkSoYdY2tYsUP0+6MEqcwC+3E/eGG+0HsNcz5FjS/OiPfLZ+yw312/CKjr5mhtHqLzMmqYxzRORb5TP9kPxio7ORpbN6z8jX6hNcR+UYdKHwb3VQ1vYRWCbVEjHLk48qfwT2vV7Rc5en5Jaxr2zjOZgkk+ipt4nQeurlkt2LZ23hGRXrFK4x4/C5NmwnrebN6UkA9Qq1OOKI+f8nbXwi5VU4GPcL5V/Q3uq1pPmeh3DmaPWmTGfcqsjK+EZSQw52xHG55qobpSjhx55JaoQnlT5YKPCbyo4Czp2EMuq/WHWp8L+New1UHwlwZBZobIca3lHLbu0o2jKxyNI0jqTe+gBW+pAPAW669sthu4Tye0U2uxSksYK7DlYJYn1sH6Wt9MpGg84qrp5qMssvaqtzhux5l8+2cOgHTeUgkqLE2LEnQGwHHjV13Vx45Mxae+fDGCj2vtd8T0AMik2CjW5PDMfMbDuPG1VpXym0orhku1aSFSbk8ywWPKZ8ub6ieyvptB8n1Pk9q/P9BUq8Zg07G/dmM+ulUrf8iHkzSo/xLPNCtarpmhagNq3B+Qw+B/Ea+f1nzpH1ez/APHiSt4d3ocYlpBZh5Ljyl/Md1cU3zqeY/Qk1OlrvjiX1Mm3i3ZmwbdMZozwkUdHwP0T3H11t0amFq4c+4+b1OisofHiu8pKsFQ9RuVIIJBBuCNCCOBBrxrKwz1Np5RsW4e8JxcJD/tYyAx+kDwb3Hw76wdZp+inw5M+o2fqnfX8XNC7yuT9LDp3Ox85UD2GrezY8JMo7ZlxhHzM9rUMQ0bczC32Vi+1+dt5ohb13rK1Uv8Acw8Mfc3dDD/Z2eOfsZzWqYQw7gYjJj4eoNmU/wBSm3rtVXWxzSy9s6e7qI/Q2qvnz6oKAKA8TyqiszEBVBJJ4AAXJoeNpLLPzzvht043FPLrk8mMdijh6dSfGrMVhHz2ou6WbfZ2FLXpAbHyTbuczCcTILSTCyg8Ql7j7x18LVDZLLwbWho3I775v7F1yk/u3EeC/wDUSuYdYl1nyZf3tMCqwYBfbifvDDfaD2GuZ8ixpfnRHvls/ZYb67fhFR18zQ2j1F5mTVMY5onIt8pn+yH4xUdnI0tm9Z+Rr9QmuJHKNxh8G91UNb2EdgmVRIhy5OPKn8E9r1e0XOXp+SWskcoeMskcQ+ccx8F0HrPqrrWT4KIsfYJEUZZgo4sQB5zaqCWXhEQ878wCPBwoOCyKo80bir+rWK4rx/DJZ8hDrPIhj3C+Vf0N7qtaT5nodw5mj1pkwpco+Kw6wKkyNI7kmMKcrKVGr5rGwFwOBvfhUdsoxjmRJVGUpYiZbhsQGe0oGdhx4hrfOv8AS1FweOh7aoanesr363hrn4o0tJuV27lqyny8GdNowBOko06x2Eag+f8AKq2kuc3iXP8ABb1+nVa3ocE/ueto3zIBxN7eN1t7anylFt8v+yphuaS5/wDR0xEccSEmw08ojN57Dj4DjwqpRK2+zCeF9kaOpjRpqctZfZ4s7bsY6FJ42xMR5tLZBmvkNweckFumbgEkHS3A2FtaN0HLBhSpmo5+pP5TPlzfUT2V9NoPk+p8htX5/oKlXjMNG5McGk2HxCSKGUutweGgrK2hNwnFx54N3ZUIzqnGSysibvPhljxcyIMqq9gB1aCr2nk5VRbMvVwULpRjyKupysbHuhOY9mK41KxuwB4dHMawdTHe1DXifU6OW7pFLuTFX9Js/wDBh/5vzq57th3szffFn6V+53wG/wDLPLHC8MJSWREbidHYA6E2665noIwi5JvKWSSrak7ZqDisN4IG/wDuuuFKyxaRubZfom19O4+qpdFqXb8MuaINo6KNL34cn2dwnVfMsdOSucjFOvU0Zv8A0kfnWftGOa0/E1tkSata8DlyozZsaB9CJV9JZv8AuFe7PWKvU42tLN+O5ChV8zBn2JvnJhoOYWONl6WrXucxN+Bqnbo42T32zQo2hOmvo1FCxVwzyZsafm8RC/0ZEPoYVHbHerkvAm08t22L8Ub/AF8yfZBQBQGa8ru8mVBg4z0ns0tupeIXz8fDxqWuPaZuvvwujXqZNUpkDRyf7tHG4gZh+pjs0h7exPOePdeuZywi3pKOlnx5I3pVAFhoBoKrm8LXKT+7cR4L/wBRK6h1irrPky/vaYFVgwC+3E/eGG+0HsNcz5FjS/OiPfLZ+yw312/CKjr5mhtHqLzMmqYxzRORb5TP9kPxio7ORpbN6z8jX6hNcSOUbjD4N7qoa3sI7BMqiRDlyceVP4J7Xq9oucvT8ktZU76TFsXIDwXKo+6D7TUOqebGcz5lZs3EiKVJGXMFN8t7Xtw1qKuSjJNnKeGXG8W8vwqNU5vJZw182bgrC1rD6VTXajpI4wdSlkXqrHBZbA2p8Gl5zLn6JFr24267GpabOjlk6i8M0rYu0PhESyZct76XvwNuNalU9+O8TJ5Qj8rHl4f6r+1Kh1fVRb0nWfkZrtP5vn91VYScVld6/JanFSeH3P8ABY4OczYZg2roLHvIFwR4iqjiqdRGS5M0Yzd+klB9Zfjk/UlRNnlXuTN942HsPoqXVy3KnHveCDQx37lLuWfqUW0cWZZSb9BTlXvsdW859lS0Q6KKh2vi/wCCDVWdNOU+xcF+X6kyfyW8D7K8h1kJ9V+Q18qMZGMB6mjW3mJFfY7Pf+ljxPhNrRavz4CfV8yzSuSOQZMQvWGU+kEe6sjaS4xZvbGfwzXkJW9UobGTkcOcYejT3VoaZYqivAytZLevk/EqqnKxsO6sZbZQUcTE4HnzVhah41OfFH1GkWdJjwZjwrdPlyfsGQLisOx0AmjJPcHUmorlmuS8H9ifTNK6DfevuaVypyKMIoPEyDL5gb+qsnZ6fS+hvbWaVGH3mTVtnzQ3cl4/zv8A8be1ao7Q+V6mpsn5/p/BX78z58dOexgv3VAqTRrFMSDaEs6iRQ1aKRMw2yp5FzRwzOv0ljZl07wLVHK2EXhyS9SWNFs1mMW15ERlINiLEaEHjXZG1jgwBtr2UCeHk/QOzZg8UbjXMin0gV8xNYk0faVyUoJruJNcnZW7xbYTCYd5n+aNB9JjoqjxPqua9Sy8Edtirg5M/O+0ca88ryyG7uxYnx6vAcKspYPnZzc5OTOeFgMjqi2zMQBc2GvaTwoeRi5PCN73UwmGwWHWFZoi3F2zrdmPE8eHUO4Cq8m2zfojCqCimXH+Jw/xYvvr+deYZNvx7yq3+hz7OxIGv6vN9whvdXseZFqo71MvI/PlWD50vNyGtj8Mf5qj06VzPkWNL86I98tkn6vDL/qY+oCuKy/tF/CkZRUpkGk8ikX63Et2Ig9LE+6orTU2auMma1URqiRyjcYfBvdVDW9hHYJlUSIcuTjyp/BPa9XtFzl6fklrKzevByNi5SschBK2IQkeQvWBUWohJ2NpP6eBzJPJU/4fL/Cl+435VD0c+5/RnOGeJsK6C7I6jhdlIHhqK8cZLmhhnGuTw9xQsxsqsx7FBJ9Ar1Jvkemm7nxlcKgYFTroRY8T1GtXTpqtZJochT5WPLw/1X9qVxquqi5pOs/IzXaXzfP7qprqvzX5Lj6y8n+CGpsbjQ16ptcg4J8z6XPb3V10sjnoo9x8TiK5h1kez6rLafyW8D7K8h1kdT6r8jU+UnYLTxLNGCXivdQLllPvB185r6XQXqEt2XJ/c+U2npnbBTjzX2MnrbPmzthsU8ZJjdkJFiVYqSOzSuZRjLmsncLJQ4xeDxHCzAkKSFF2IGgHC57KOSXM8UW8tI8V0cm1bg/IYfA/iNfP6z50j6vZ/wDjxMv3t2I2EnZbERsSYzbQg9V+0cPR21saa5WwT7e0+f1mmdFjWOD5FLVgqHbEYp5LZ3d7aDMxa3cL8K5jCMeSwdyslPrPJxro4NL5LtjMiviHBXOMqA6EjiW8D1eFZG0LlJqC7OZv7K08op2S7eQgbXmzzyt2yMf+Y2rTqW7BLwMW+W9bJ+JDqQiNo5Po8uAh78x9Lsa+f1rzdL+9h9Xs5Y00f72mSbZjy4iYdkj/AIjW5U8wj5HzWoWLZebIVSEJt24+I5zAwHsXL9xivur53Vx3bpL+8T63QT3tPF+GPpwL2q5bM15a2PNYcX0ztp/TUlfMzto9ReZk1TGOFAFqHp9UaigP00kQeIKwuGSxHcRY1VPpksrB+fN6tgvgsQ0TA5b3jbqZTwPiOB76sxeUfP30uqbTKqGUowZSVZTcEcQRwNekKbTyiZtbbM+KYNPI0hUWF+rzCvEkuR3ZbOzjJ5IKKSQACSdABqTfqAr04XE3fk53eODwv6wWllOdx9HTor4gce8moJvLN7SU9HXx5sa64LQkco3GHwb3VQ1vYR2CZVEiHLk48qfwT2vV7Rc5en5Jax4q+SBQCtyifJ4/tR+CSqms6i8/wzizkZ9WaQjHuF8q/ob3Va0nzPQ7hzNHrTJjPOViI3w72OXpqT1AnKQCe8A28DVbVJuKwWdK0pPJnroDxANUU2uRfaT5ng4ZPoiut+RzuxOGGhQ367HTXq/8666llckcxw+07jDr2CuN+R1uROvNF+goLM3RVRqSTwAFe1puSwLGlF5P0HWqZIr7d3Gw+IJcXhc8SlrHxU6ei1XKdbZWsc0UNRs6q155PwKROTAX1xBt3R2P4qsPaT/T+5UWxo9sv2GnBbr4eKB4FU5ZBZ2J6bd5P/gqlPU2Smpt8UaENHVCt1pcHz7yr/R1g/5v3/7VP7wu8Cv7q0/j9Rj2Vs9MPEsUd8q8Lm51N+NVLLHZLeZeqqjVBQjyR7x2CjmQpKiup6iL+jsNeQnKDzF4PZ1xmt2SyhOx3JpAxvFLJH3EBx5r2PpJq/DaM11ln9jMs2RU3mLa/ciLyYC+uJNu6P8A+1d+8n+n9yJbGX6/2LvY+4eFgIZg0zDW72yjwUC3pvVe3XWzWFwRbo2bTW8vi/EaMulqpmgKX6OsH/N+/wD2q97wu8DN91afx+ofo6wf837/APanvC7wHurT+P1GXZ2CWGJIkvlQWFzc6dpqnObnJyfaX661XFRXJFBjdxMLLI0jc5mcljZ7C57BarUNbbGKiinZs2mcnJ54nH9HWD/m/f8A7V17wu8Dj3Vp/H6l/sXZSYWLmo82UEkZjc68aq22yslvSLlFMaYbkeRPqMmKbeTdqHHBFmz2QkjK2XiLa6V6pNENtMbViRRfouwP87/c/tXXSMg9gpD9F2B/nf7n9qdIx7BSH6LsD/O/3P7U6Rj2CkByX4H+d/uf2p0jHsFI6ItgAOoW9FcF0h7X2RDik5udA69V+I7wRqD4V6m1yOJ1xmsSWRIxnJLASTHPKg7GAcDuHkn0130jKMtnQfJkePkiW/SxTEd0YB9JY170jPPdsf1DRu7uRhcGQ6KXkHz5DmI8AAAvmF64lJss06WuriuYy1yWQoCs2xsOLE5eczdG9sptxqKymNnM8cUyu+JWG/mfe/tUXslZzuIsdj7DiwxYx5una+Y38m9vbUtdMa87p6opFnUp0FAQdr7LTEoEkzWDZhY2NwCPeajsrjYsM8ayVPxKw38z739qh9krOdxEzZe7cOHfPHnzWI1a4181SV0Qg8o9UUi4qY6F3lC/d+I+r7xXFnUZ3X10YDMvRNhrY2rPhN7yyzQnBbrwip/wyVrA3seN9QPzq/0qRR6NsmbTwrOAU1K34cdbflVeiW7nJPfHexg84HCujnPci3We0jqNdX2fDwPKK/i4ofeSsf8AEU+zf2VxppNz4vsO9TFKKwu02+rpRCgCgCgCgCgCgCgCgCgCgCgCgCgCgCgCgCgCgCgCgCgCgCgCgCgCgCgCgCgCgCgCgCgCgCgCgCgCgF3lC/d+I+r7xXFnUfkd19deZglZi5mo+RcpwHhXkubEeSI2B+f9c13Z2eRzX2+Zx2h5Q8Pea5/8V5/we/8Ak/L+Rk5K/wB4p9m/sFT6XrvyINV1F5mk7L2tiXxximRIo2w5lSMdKRbSBOm4OUkg8F0HaavlAg43eJxiJ0kxcWEEbhY0aAsWXIrc5mZgGuWI6Ogt20BYbt7xrJE5nmhukrxrJ+xEgXKcwRzcGzAHW3X10BFx+2XWaRZMfhMKAwEcZCvIVKgh2vICLm4AsNAO2gOEG8E7wo7T4aGPnnRsVIuRGVR0CiSONWJte5HRNhqLASNjbdZ8UkSYqHFxsjs5jjtzZXLlu6sV6VyLHXTTroCy3k2hLG2HihKo+Il5vOy5woWN5CQoIubJbU9dAQtsT4vCIszYiOVRJGroYMhKu6ocrB9CM1xoRpQEpt5PLZMPPJEjMpkQKR+rYq9kzZ2sQRotzbSgPOC3hkknmi+Cy5YpRGZA6Wsyo2dgWBAs17C5t36UB8+NS83z/MT/AAe2bnuhly/Ty5s+Xr4cNaA5YPeKUtiB8HllWKZ0Dx5ALKqm1mcFjY8QO7iKA84nfjDq2Ven0Ee5kjj0kUMthK6k9Eg6X40B3j3rSQqIYZZi0SzdHKLKzMouXYC90PC9AXOz8Ys0SSpfK6hhcWOvaOo0BH2ti2jaALbpzBG06ijnzaqKAsKApcRtN4sYkUluZnW0TWsRIly0bG+uZdV71YdlAQPjO2eaULmwyOMPHltd5BfnHLsQqop6Gtukram4FAe/jnFlcmOTMhjGRSkhPPyc2hBjYr5XVe440BIfeZY8/PwzQ5Y2l6QVsyoQGtzbHW7DQ8b0B6+MWQFpsPPCgVnzsFZbIpY35tmy6A8bX4caAF3hsUMmHmiSRlRZGyFbyGyXCsStyQLkcSKA7jbsfwU4mzZACbfO6LFT6xQHNt44hFLIQwMT800f/uZyQEUDrL5lK9oYUBW4nfzDozgg2jYqx5yJTdNGtGzh2sQRouttL0BKn3qUNNlgmkSDLzkiBcoDRpLcAsGbouOANAMCNcAjr1oBP23tuZca8CzCFEhjkFsK+JYmR5Qb82eiAEHHjc9lAQxvZOi4lc6SmMQc27QPAc2JlMXSiZszKvRNxa9yL6UBfYjB49VLJiYZGGoRoMitb5pYOSt+3W3fQFjtnHGDDyzWuY42e3USqk2oCqw2Gx7wq/wuHOyBrfBuhci9v2l7X043oD7iN5jEVjkiJlEaNJldEjDMNQjTMucAg6juoD7DvWshQQQzTF4+d6IUWXMV6RdgL5ha19dbaCgCbexFRDzUuZndChyplaI2YM7sE48LHXiL0B8h3ujcDJHI8hkMQiXIxzBOcJzhslgut83XbjQEZd6XWXEiWCREhjgKoQucmZ5VJzBiuXorqSLak0BY7H3jjnlMWUpJkLgFkcFQQpN42YCxYaHtoCPyhfu/EfV94rizqPyO6+uvMwSsxczUfIuU4DwrqUJZfA5jZHC4kbAfP+ua6nFvGF2HMJJZyzjtDyh4e81y01FZ8fwdKScnj+8xk5K/3in2b+wVLpeu/Ih1XUXmbF/hi/CfhN2z81zVtMti4e9rXvcdtu6r5QIcuwTzkkkeKxUPOEMyIY2S4ULdRLG5W4AuAbaXtxoDrs/YMUSFWvOSxdnmCs5ZrXOigDQAaAcBQFfJun+tlkjxeKh5187LHzOUHKq6Z4Wbgo66A9YrdXnFizYzFl4mZlk/Ul+mALEGHLYW0soOp1oCVszYjwuGOMxUwAIySc1k16/1cSnTxoDvtnZK4gJd5I3jfOkkZAdTYqbZgym6sRYg8aAgz7smTKJcXipUV1fm25oIxRgyhubiViLgG19aA+PutpIqYrFRRyMzGNGjCjnGzOFYxmRQSSdGuLmxGlAdMRu0jytJz06q7xyPEpTm3aLLlJuhfXIoIDAG3jQHA7pLzfM/CcTzFsvM3jyZf4ebms+W2nlXt10B0+LFmmMeLxUQmcuyIYsoLAKcueIsosB10Bz+KEateKaaEFEQqgiZTzS5FP62NyDlAGhA0GlATtmbCSCQSK8jMIVh6ZBuEd3zGyjpEub9XCwFAWtAV218KztAVF8kwdu4BHF/SRQFjQFftzZKYqIxOXXUMroQHRlIKuhIIBBHYaAh4ndeFoYIVaSIYdg0bJlLAhSpJ5xWVrhje44m+hoCNFubGHd2mndnMJJPNLb4PLzigCOJRq2hvc24WoCy2tsSPEEly+sTxWUgaSFSTwvmBUWPtoCId2c2k2JxU6ZGTI7RqpEilCTzUaFjlJtckC97XtQH1N29Y+cxWJlSNlcRuYst4yCtykSsbEA8erW9AcJN0FMZi+FYpYSxPNAxZRd8+UExZ7X6i3dQE6fd6JsSmJJfMnzARzbMoKrIy21ZQzAG/X3CwEGTdBLyZcRiI1kdnKKIrAyG7ZWaIuASSfK0vpagLbZ2ykheVlLEzMrMGIIGSJIgF0vbKgOt9SfCgPWy8NJGrCSQysXdgSLWVmJVB3KLDzUBW7R3a5zENiExWJw7tGsbCIx5SI2dlvzkTG93broDmN0kKyiWfETtKqpnkZMyhGzrk5tFUEN0rkHUCgPWJ3ZaRDHJjcY6MLMp5kZh1gskIYX4aEHvoCdHswlZ0mcyRykhV+ghQLkB8xPnoCCm7TiPmxj8blC5R+wva1rZjBfh18aA5JubGh/VTTxDm448oETgiFAikmaJ2vlAB1tpw40BM2Fu7HhMuR5GyxCLpldQHZ7nKo1ux4acNKAj4rdONnEiyzRuGla68237dlZltJGwtdRY2v3mgOcG5yJcrPiBIZeeEo5oOCYxGQAIgmUqNQVPbQHybc1HMjSYjEu8nNXduaJX4OzsmVeaycXN7qb6cDrQEnZe7Sw4j4QZppX5sxWcRKtmZWJtFGhJug4nrNAfN+4S+AxAUXOQm3hqfUK5msxaOoPEkzAKykar5EhN8kAA5p9B2irr02XnJTWpwsYOcG8iw5rox5wmTQjTN1V50G928uB70+72c+J5l2wMS1wpXKANTfiT2VFdVuJEtVu/J8Bw5J4iceCBosbk917AeuutKvib8DjVP4Uja6vFEKAKAKAKAKAKAKAKAKAKAKAKAKAKAKAKAKAKAKAKAKAKAKAKAKAKAKAKAKAKAKAKAKAKAKAKAKAKA+ML6HUUB+eN+MKmHxs0cS5EB0XiBfXS/V3dVV51QzyLELZ45iXLGAr6cGsKnISTiEBdAQLWt6K5isJnUnlo9bM0Bt2+yuLIKXM6rm48jfOSfAxrghKqgSSE526zlJsNeAHYK7hBRXA4sm5Pi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gsa.confex.com/img/gsa/cfp_banner_2014am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802086" y="5748565"/>
            <a:ext cx="3341914" cy="110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92250" y="1788424"/>
            <a:ext cx="7772400" cy="1695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2. Analyze homogenized hand samples with Bruker portable XRF.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Use normalized raw counts to build a spectra for each sample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Collect and average a large number of spectra for each location to address heterogeneity of the deposit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Build a database to match unknown spectra to known </a:t>
            </a:r>
          </a:p>
          <a:p>
            <a:pPr lvl="1"/>
            <a:r>
              <a:rPr lang="en-US" sz="3200" dirty="0"/>
              <a:t> </a:t>
            </a:r>
            <a:r>
              <a:rPr lang="en-US" sz="3200" dirty="0" smtClean="0"/>
              <a:t>    spectra</a:t>
            </a:r>
            <a:endParaRPr lang="en-US" sz="3200" dirty="0"/>
          </a:p>
        </p:txBody>
      </p:sp>
      <p:pic>
        <p:nvPicPr>
          <p:cNvPr id="4" name="Picture 5" descr="http://www.bruker.com/typo3temp/pics/T_ac29fc3b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93" y="4486448"/>
            <a:ext cx="4678094" cy="217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5147" y="-217565"/>
            <a:ext cx="904547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/>
              <a:t>Methods:</a:t>
            </a:r>
            <a:endParaRPr lang="en-US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0593" y="6443561"/>
            <a:ext cx="224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Bruker </a:t>
            </a:r>
            <a:r>
              <a:rPr lang="en-US" dirty="0" err="1" smtClean="0"/>
              <a:t>pXRF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77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217715" y="1222220"/>
            <a:ext cx="8654142" cy="803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3. Use results to build a </a:t>
            </a:r>
            <a:r>
              <a:rPr lang="en-US" sz="3200" dirty="0" err="1" smtClean="0"/>
              <a:t>physio</a:t>
            </a:r>
            <a:r>
              <a:rPr lang="en-US" sz="3200" dirty="0" smtClean="0"/>
              <a:t>-chemical fingerprint representative of that deposit to use for future comparison of unknown samples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" y="-108708"/>
            <a:ext cx="904547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/>
              <a:t>Methods:</a:t>
            </a:r>
            <a:endParaRPr lang="en-US" sz="6000" b="1" dirty="0"/>
          </a:p>
        </p:txBody>
      </p:sp>
      <p:pic>
        <p:nvPicPr>
          <p:cNvPr id="5" name="Picture 2" descr="C:\Users\monster\Desktop\DSC_66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2576286"/>
            <a:ext cx="3939133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874" y="2405619"/>
            <a:ext cx="4800600" cy="3252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29277" y="5149113"/>
            <a:ext cx="1431193" cy="19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2514" y="5426806"/>
            <a:ext cx="2536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Physical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70447" y="5552823"/>
            <a:ext cx="2536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Chemical</a:t>
            </a:r>
            <a:endParaRPr lang="en-US" sz="2400" b="1" dirty="0"/>
          </a:p>
        </p:txBody>
      </p:sp>
      <p:sp>
        <p:nvSpPr>
          <p:cNvPr id="10" name="Right Arrow 9"/>
          <p:cNvSpPr/>
          <p:nvPr/>
        </p:nvSpPr>
        <p:spPr>
          <a:xfrm rot="672789">
            <a:off x="1969565" y="5657638"/>
            <a:ext cx="1089321" cy="23083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0179514">
            <a:off x="5369256" y="5773054"/>
            <a:ext cx="1089321" cy="23083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986" y="2331516"/>
            <a:ext cx="8953500" cy="4318001"/>
            <a:chOff x="50799" y="2184406"/>
            <a:chExt cx="8953500" cy="4318001"/>
          </a:xfrm>
        </p:grpSpPr>
        <p:pic>
          <p:nvPicPr>
            <p:cNvPr id="2" name="Picture 1" descr="DSC_0912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989" t="15058" r="16602" b="11969"/>
            <a:stretch/>
          </p:blipFill>
          <p:spPr>
            <a:xfrm>
              <a:off x="50799" y="3217340"/>
              <a:ext cx="4022071" cy="2946401"/>
            </a:xfrm>
            <a:prstGeom prst="rect">
              <a:avLst/>
            </a:prstGeom>
          </p:spPr>
        </p:pic>
        <p:pic>
          <p:nvPicPr>
            <p:cNvPr id="9" name="Picture 8" descr="DSC_0912.JPG"/>
            <p:cNvPicPr>
              <a:picLocks noChangeAspect="1"/>
            </p:cNvPicPr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655" t="19569" r="33299" b="19121"/>
            <a:stretch/>
          </p:blipFill>
          <p:spPr>
            <a:xfrm>
              <a:off x="3247774" y="2184406"/>
              <a:ext cx="2962929" cy="4318001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pic>
          <p:nvPicPr>
            <p:cNvPr id="8" name="Picture 7" descr="Boxworks6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87" t="7865" r="25297" b="8587"/>
            <a:stretch/>
          </p:blipFill>
          <p:spPr>
            <a:xfrm>
              <a:off x="6041370" y="2184406"/>
              <a:ext cx="2962929" cy="4318001"/>
            </a:xfrm>
            <a:prstGeom prst="rect">
              <a:avLst/>
            </a:prstGeom>
            <a:ln w="57150" cmpd="sng">
              <a:solidFill>
                <a:srgbClr val="FF0000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1523999" y="3217340"/>
              <a:ext cx="1473200" cy="2692400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1523999" y="2184406"/>
              <a:ext cx="1723775" cy="103293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523999" y="5909740"/>
              <a:ext cx="1723775" cy="592667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"/>
          <p:cNvSpPr txBox="1">
            <a:spLocks/>
          </p:cNvSpPr>
          <p:nvPr/>
        </p:nvSpPr>
        <p:spPr>
          <a:xfrm>
            <a:off x="-1" y="32810"/>
            <a:ext cx="9045475" cy="1143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/>
              <a:t>Preliminary Results: </a:t>
            </a:r>
            <a:r>
              <a:rPr lang="en-US" sz="6000" b="1" dirty="0" err="1" smtClean="0"/>
              <a:t>Boxwork</a:t>
            </a:r>
            <a:r>
              <a:rPr lang="en-US" sz="6000" b="1" dirty="0" smtClean="0"/>
              <a:t> micro-geospatial analysis</a:t>
            </a:r>
            <a:endParaRPr lang="en-US" sz="6000" b="1" dirty="0"/>
          </a:p>
        </p:txBody>
      </p:sp>
      <p:pic>
        <p:nvPicPr>
          <p:cNvPr id="11" name="Picture 2" descr="C:\Users\monster\Desktop\sf2_001_trimodel fig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73" y="2331516"/>
            <a:ext cx="8076326" cy="41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4029" y="1295400"/>
            <a:ext cx="7896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AGISoft</a:t>
            </a:r>
            <a:r>
              <a:rPr lang="en-US" dirty="0" smtClean="0"/>
              <a:t> and DEM and GIS software Micro geospatial analysis.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36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5830" y="32810"/>
            <a:ext cx="8229600" cy="1143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/>
              <a:t>Preliminary </a:t>
            </a:r>
            <a:r>
              <a:rPr lang="en-US" sz="6000" b="1" dirty="0" smtClean="0"/>
              <a:t>Results: Raw XRF Spectra from various </a:t>
            </a:r>
            <a:r>
              <a:rPr lang="en-US" sz="6000" b="1" dirty="0" err="1" smtClean="0"/>
              <a:t>skarn</a:t>
            </a:r>
            <a:r>
              <a:rPr lang="en-US" sz="6000" b="1" dirty="0" smtClean="0"/>
              <a:t> deposits</a:t>
            </a:r>
            <a:endParaRPr lang="en-US" sz="6000" b="1" dirty="0"/>
          </a:p>
        </p:txBody>
      </p:sp>
      <p:pic>
        <p:nvPicPr>
          <p:cNvPr id="2050" name="Picture 2" descr="C:\Users\monster\Downloads\Spectra_Example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1756" r="2242" b="1708"/>
          <a:stretch/>
        </p:blipFill>
        <p:spPr bwMode="auto">
          <a:xfrm>
            <a:off x="1055914" y="1621972"/>
            <a:ext cx="6955972" cy="436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18656" y="6183085"/>
            <a:ext cx="4855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KeV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549066" y="3410949"/>
            <a:ext cx="6313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Logged counts norm. to total counts</a:t>
            </a:r>
            <a:endParaRPr lang="en-US" sz="20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4038600" y="2207291"/>
            <a:ext cx="1181099" cy="949566"/>
            <a:chOff x="4038600" y="2207291"/>
            <a:chExt cx="1181099" cy="949566"/>
          </a:xfrm>
        </p:grpSpPr>
        <p:sp>
          <p:nvSpPr>
            <p:cNvPr id="4" name="TextBox 3"/>
            <p:cNvSpPr txBox="1"/>
            <p:nvPr/>
          </p:nvSpPr>
          <p:spPr>
            <a:xfrm>
              <a:off x="4272642" y="2207291"/>
              <a:ext cx="947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Cu</a:t>
              </a:r>
              <a:endParaRPr lang="en-US" sz="2400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4038600" y="2601686"/>
              <a:ext cx="337457" cy="5551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483429" y="1817362"/>
            <a:ext cx="1181099" cy="949566"/>
            <a:chOff x="3483429" y="1817362"/>
            <a:chExt cx="1181099" cy="949566"/>
          </a:xfrm>
        </p:grpSpPr>
        <p:sp>
          <p:nvSpPr>
            <p:cNvPr id="9" name="TextBox 8"/>
            <p:cNvSpPr txBox="1"/>
            <p:nvPr/>
          </p:nvSpPr>
          <p:spPr>
            <a:xfrm>
              <a:off x="3717471" y="1817362"/>
              <a:ext cx="947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Fe</a:t>
              </a:r>
              <a:endParaRPr lang="en-US" sz="2400" b="1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3483429" y="2211757"/>
              <a:ext cx="337457" cy="5551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430486" y="3156857"/>
            <a:ext cx="1181099" cy="949566"/>
            <a:chOff x="4430486" y="3156857"/>
            <a:chExt cx="1181099" cy="949566"/>
          </a:xfrm>
        </p:grpSpPr>
        <p:sp>
          <p:nvSpPr>
            <p:cNvPr id="11" name="TextBox 10"/>
            <p:cNvSpPr txBox="1"/>
            <p:nvPr/>
          </p:nvSpPr>
          <p:spPr>
            <a:xfrm>
              <a:off x="4664528" y="3156857"/>
              <a:ext cx="947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Zn</a:t>
              </a:r>
              <a:endParaRPr lang="en-US" sz="2400" b="1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430486" y="3551252"/>
              <a:ext cx="337457" cy="5551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996543" y="3750404"/>
            <a:ext cx="1181099" cy="949566"/>
            <a:chOff x="4996543" y="3750404"/>
            <a:chExt cx="1181099" cy="949566"/>
          </a:xfrm>
        </p:grpSpPr>
        <p:sp>
          <p:nvSpPr>
            <p:cNvPr id="13" name="TextBox 12"/>
            <p:cNvSpPr txBox="1"/>
            <p:nvPr/>
          </p:nvSpPr>
          <p:spPr>
            <a:xfrm>
              <a:off x="5230585" y="3750404"/>
              <a:ext cx="947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Pb</a:t>
              </a:r>
              <a:endParaRPr lang="en-US" sz="2400" b="1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4996543" y="4144799"/>
              <a:ext cx="337457" cy="5551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82985" y="4571850"/>
            <a:ext cx="1181099" cy="949566"/>
            <a:chOff x="4996543" y="3750404"/>
            <a:chExt cx="1181099" cy="949566"/>
          </a:xfrm>
        </p:grpSpPr>
        <p:sp>
          <p:nvSpPr>
            <p:cNvPr id="20" name="TextBox 19"/>
            <p:cNvSpPr txBox="1"/>
            <p:nvPr/>
          </p:nvSpPr>
          <p:spPr>
            <a:xfrm>
              <a:off x="5230585" y="3750404"/>
              <a:ext cx="9470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Many More</a:t>
              </a:r>
              <a:endParaRPr lang="en-US" sz="2400" b="1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4996543" y="4144799"/>
              <a:ext cx="337457" cy="5551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710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nCuPb Tern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26" y="1175810"/>
            <a:ext cx="7359414" cy="568682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" y="32810"/>
            <a:ext cx="9045475" cy="114300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/>
              <a:t>Preliminary Results: Ternary </a:t>
            </a:r>
            <a:r>
              <a:rPr lang="en-US" sz="6000" b="1" dirty="0" smtClean="0"/>
              <a:t>plot of </a:t>
            </a:r>
            <a:r>
              <a:rPr lang="en-US" sz="6000" b="1" dirty="0" err="1" smtClean="0"/>
              <a:t>Mn</a:t>
            </a:r>
            <a:r>
              <a:rPr lang="en-US" sz="6000" b="1" dirty="0" smtClean="0"/>
              <a:t>-Cu-</a:t>
            </a:r>
            <a:r>
              <a:rPr lang="en-US" sz="6000" b="1" dirty="0" err="1" smtClean="0"/>
              <a:t>Pb</a:t>
            </a:r>
            <a:r>
              <a:rPr lang="en-US" sz="6000" b="1" dirty="0" smtClean="0"/>
              <a:t> showing the unique chemical fingerprint of each gossan</a:t>
            </a:r>
            <a:endParaRPr lang="en-US" sz="60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2286000" y="2878667"/>
            <a:ext cx="3793067" cy="2844800"/>
            <a:chOff x="2286000" y="2878667"/>
            <a:chExt cx="3793067" cy="2844800"/>
          </a:xfrm>
        </p:grpSpPr>
        <p:sp>
          <p:nvSpPr>
            <p:cNvPr id="8" name="Freeform 7"/>
            <p:cNvSpPr/>
            <p:nvPr/>
          </p:nvSpPr>
          <p:spPr>
            <a:xfrm>
              <a:off x="2286000" y="2878667"/>
              <a:ext cx="3793067" cy="2844800"/>
            </a:xfrm>
            <a:custGeom>
              <a:avLst/>
              <a:gdLst>
                <a:gd name="connsiteX0" fmla="*/ 0 w 2150534"/>
                <a:gd name="connsiteY0" fmla="*/ 1981200 h 1981200"/>
                <a:gd name="connsiteX1" fmla="*/ 1456267 w 2150534"/>
                <a:gd name="connsiteY1" fmla="*/ 1253066 h 1981200"/>
                <a:gd name="connsiteX2" fmla="*/ 2150534 w 2150534"/>
                <a:gd name="connsiteY2" fmla="*/ 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0534" h="1981200">
                  <a:moveTo>
                    <a:pt x="0" y="1981200"/>
                  </a:moveTo>
                  <a:cubicBezTo>
                    <a:pt x="548922" y="1782233"/>
                    <a:pt x="1097845" y="1583266"/>
                    <a:pt x="1456267" y="1253066"/>
                  </a:cubicBezTo>
                  <a:cubicBezTo>
                    <a:pt x="1814689" y="922866"/>
                    <a:pt x="1982611" y="461433"/>
                    <a:pt x="2150534" y="0"/>
                  </a:cubicBezTo>
                </a:path>
              </a:pathLst>
            </a:custGeom>
            <a:ln w="57150" cmpd="sng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2489200" y="3488268"/>
              <a:ext cx="3064933" cy="1185331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err="1" smtClean="0"/>
                <a:t>Tecoma</a:t>
              </a:r>
              <a:r>
                <a:rPr lang="en-US" sz="3200" b="1" dirty="0" smtClean="0"/>
                <a:t> Hill</a:t>
              </a:r>
            </a:p>
            <a:p>
              <a:r>
                <a:rPr lang="en-US" sz="3200" b="1" dirty="0" err="1" smtClean="0"/>
                <a:t>Mn</a:t>
              </a:r>
              <a:r>
                <a:rPr lang="en-US" sz="3200" b="1" dirty="0" smtClean="0"/>
                <a:t>-rich</a:t>
              </a:r>
              <a:endParaRPr lang="en-US" sz="32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73600" y="3589867"/>
            <a:ext cx="2827867" cy="2506133"/>
            <a:chOff x="4673600" y="3589867"/>
            <a:chExt cx="2827867" cy="2506133"/>
          </a:xfrm>
        </p:grpSpPr>
        <p:sp>
          <p:nvSpPr>
            <p:cNvPr id="11" name="Freeform 10"/>
            <p:cNvSpPr/>
            <p:nvPr/>
          </p:nvSpPr>
          <p:spPr>
            <a:xfrm>
              <a:off x="4673600" y="3589867"/>
              <a:ext cx="2658533" cy="2506133"/>
            </a:xfrm>
            <a:custGeom>
              <a:avLst/>
              <a:gdLst>
                <a:gd name="connsiteX0" fmla="*/ 2489200 w 2658533"/>
                <a:gd name="connsiteY0" fmla="*/ 2489200 h 2506133"/>
                <a:gd name="connsiteX1" fmla="*/ 1913467 w 2658533"/>
                <a:gd name="connsiteY1" fmla="*/ 2286000 h 2506133"/>
                <a:gd name="connsiteX2" fmla="*/ 1744133 w 2658533"/>
                <a:gd name="connsiteY2" fmla="*/ 2269066 h 2506133"/>
                <a:gd name="connsiteX3" fmla="*/ 999067 w 2658533"/>
                <a:gd name="connsiteY3" fmla="*/ 2404533 h 2506133"/>
                <a:gd name="connsiteX4" fmla="*/ 372533 w 2658533"/>
                <a:gd name="connsiteY4" fmla="*/ 2489200 h 2506133"/>
                <a:gd name="connsiteX5" fmla="*/ 203200 w 2658533"/>
                <a:gd name="connsiteY5" fmla="*/ 2506133 h 2506133"/>
                <a:gd name="connsiteX6" fmla="*/ 84667 w 2658533"/>
                <a:gd name="connsiteY6" fmla="*/ 2404533 h 2506133"/>
                <a:gd name="connsiteX7" fmla="*/ 0 w 2658533"/>
                <a:gd name="connsiteY7" fmla="*/ 1879600 h 2506133"/>
                <a:gd name="connsiteX8" fmla="*/ 67733 w 2658533"/>
                <a:gd name="connsiteY8" fmla="*/ 1507066 h 2506133"/>
                <a:gd name="connsiteX9" fmla="*/ 321733 w 2658533"/>
                <a:gd name="connsiteY9" fmla="*/ 1100666 h 2506133"/>
                <a:gd name="connsiteX10" fmla="*/ 745067 w 2658533"/>
                <a:gd name="connsiteY10" fmla="*/ 677333 h 2506133"/>
                <a:gd name="connsiteX11" fmla="*/ 948267 w 2658533"/>
                <a:gd name="connsiteY11" fmla="*/ 338666 h 2506133"/>
                <a:gd name="connsiteX12" fmla="*/ 1151467 w 2658533"/>
                <a:gd name="connsiteY12" fmla="*/ 0 h 2506133"/>
                <a:gd name="connsiteX13" fmla="*/ 2658533 w 2658533"/>
                <a:gd name="connsiteY13" fmla="*/ 2489200 h 2506133"/>
                <a:gd name="connsiteX14" fmla="*/ 2489200 w 2658533"/>
                <a:gd name="connsiteY14" fmla="*/ 2489200 h 2506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58533" h="2506133">
                  <a:moveTo>
                    <a:pt x="2489200" y="2489200"/>
                  </a:moveTo>
                  <a:lnTo>
                    <a:pt x="1913467" y="2286000"/>
                  </a:lnTo>
                  <a:lnTo>
                    <a:pt x="1744133" y="2269066"/>
                  </a:lnTo>
                  <a:lnTo>
                    <a:pt x="999067" y="2404533"/>
                  </a:lnTo>
                  <a:lnTo>
                    <a:pt x="372533" y="2489200"/>
                  </a:lnTo>
                  <a:lnTo>
                    <a:pt x="203200" y="2506133"/>
                  </a:lnTo>
                  <a:lnTo>
                    <a:pt x="84667" y="2404533"/>
                  </a:lnTo>
                  <a:lnTo>
                    <a:pt x="0" y="1879600"/>
                  </a:lnTo>
                  <a:lnTo>
                    <a:pt x="67733" y="1507066"/>
                  </a:lnTo>
                  <a:lnTo>
                    <a:pt x="321733" y="1100666"/>
                  </a:lnTo>
                  <a:lnTo>
                    <a:pt x="745067" y="677333"/>
                  </a:lnTo>
                  <a:lnTo>
                    <a:pt x="948267" y="338666"/>
                  </a:lnTo>
                  <a:lnTo>
                    <a:pt x="1151467" y="0"/>
                  </a:lnTo>
                  <a:lnTo>
                    <a:pt x="2658533" y="2489200"/>
                  </a:lnTo>
                  <a:lnTo>
                    <a:pt x="2489200" y="2489200"/>
                  </a:lnTo>
                  <a:close/>
                </a:path>
              </a:pathLst>
            </a:cu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4961467" y="4148667"/>
              <a:ext cx="2540000" cy="999067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/>
                <a:t>West </a:t>
              </a:r>
              <a:r>
                <a:rPr lang="en-US" sz="3200" b="1" dirty="0" err="1" smtClean="0"/>
                <a:t>Tintic</a:t>
              </a:r>
              <a:endParaRPr lang="en-US" sz="3200" b="1" dirty="0" smtClean="0"/>
            </a:p>
            <a:p>
              <a:r>
                <a:rPr lang="en-US" sz="3200" b="1" dirty="0" smtClean="0"/>
                <a:t>Intermediate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00400" y="5723467"/>
            <a:ext cx="3979333" cy="1083737"/>
            <a:chOff x="3200400" y="5723467"/>
            <a:chExt cx="3979333" cy="1083737"/>
          </a:xfrm>
        </p:grpSpPr>
        <p:sp>
          <p:nvSpPr>
            <p:cNvPr id="14" name="Oval 13"/>
            <p:cNvSpPr/>
            <p:nvPr/>
          </p:nvSpPr>
          <p:spPr>
            <a:xfrm>
              <a:off x="3200400" y="5723467"/>
              <a:ext cx="3979333" cy="778933"/>
            </a:xfrm>
            <a:prstGeom prst="ellipse">
              <a:avLst/>
            </a:prstGeom>
            <a:noFill/>
            <a:ln w="571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3200400" y="5926667"/>
              <a:ext cx="3352800" cy="880537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/>
                <a:t>Little Cottonwood</a:t>
              </a:r>
            </a:p>
            <a:p>
              <a:r>
                <a:rPr lang="en-US" sz="3200" b="1" dirty="0" err="1" smtClean="0"/>
                <a:t>Mn</a:t>
              </a:r>
              <a:r>
                <a:rPr lang="en-US" sz="3200" b="1" dirty="0" smtClean="0"/>
                <a:t>-poor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05475" y="5080000"/>
            <a:ext cx="2540000" cy="1253067"/>
            <a:chOff x="6505475" y="5080000"/>
            <a:chExt cx="2540000" cy="1253067"/>
          </a:xfrm>
        </p:grpSpPr>
        <p:sp>
          <p:nvSpPr>
            <p:cNvPr id="17" name="Oval 16"/>
            <p:cNvSpPr/>
            <p:nvPr/>
          </p:nvSpPr>
          <p:spPr>
            <a:xfrm rot="19539376">
              <a:off x="7044269" y="5384801"/>
              <a:ext cx="508001" cy="948266"/>
            </a:xfrm>
            <a:prstGeom prst="ellipse">
              <a:avLst/>
            </a:prstGeom>
            <a:noFill/>
            <a:ln w="571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6505475" y="5080000"/>
              <a:ext cx="2540000" cy="846667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smtClean="0"/>
                <a:t>San Francisco</a:t>
              </a:r>
            </a:p>
            <a:p>
              <a:r>
                <a:rPr lang="en-US" sz="3200" b="1" dirty="0" err="1" smtClean="0"/>
                <a:t>Pb</a:t>
              </a:r>
              <a:r>
                <a:rPr lang="en-US" sz="3200" b="1" dirty="0" smtClean="0"/>
                <a:t>-rich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698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 Curve Dat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" b="12167"/>
          <a:stretch/>
        </p:blipFill>
        <p:spPr>
          <a:xfrm>
            <a:off x="0" y="895458"/>
            <a:ext cx="8685430" cy="581554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5830" y="32810"/>
            <a:ext cx="8229600" cy="11430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/>
              <a:t>Preliminary </a:t>
            </a:r>
            <a:r>
              <a:rPr lang="en-US" sz="6000" b="1" dirty="0" smtClean="0"/>
              <a:t>Results: Example of chemical fingerprints of four unique </a:t>
            </a:r>
            <a:r>
              <a:rPr lang="en-US" sz="6000" b="1" dirty="0" err="1" smtClean="0"/>
              <a:t>skarn</a:t>
            </a:r>
            <a:r>
              <a:rPr lang="en-US" sz="6000" b="1" dirty="0" smtClean="0"/>
              <a:t> deposits</a:t>
            </a:r>
            <a:endParaRPr lang="en-US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83449"/>
            <a:ext cx="91439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/>
              <a:t>Simplified spectra of normalized and logged counts per second for various </a:t>
            </a:r>
            <a:r>
              <a:rPr lang="en-US" sz="1900" b="1" dirty="0" err="1" smtClean="0"/>
              <a:t>skarn</a:t>
            </a:r>
            <a:r>
              <a:rPr lang="en-US" sz="1900" b="1" dirty="0"/>
              <a:t> </a:t>
            </a:r>
            <a:r>
              <a:rPr lang="en-US" sz="1900" b="1" dirty="0" smtClean="0"/>
              <a:t>deposits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21119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 Average Curve Dat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6"/>
          <a:stretch/>
        </p:blipFill>
        <p:spPr>
          <a:xfrm>
            <a:off x="33804" y="987834"/>
            <a:ext cx="8830450" cy="587016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5830" y="32810"/>
            <a:ext cx="8229600" cy="11430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/>
              <a:t>Preliminary Results: Average </a:t>
            </a:r>
            <a:r>
              <a:rPr lang="en-US" sz="6000" b="1" dirty="0" smtClean="0"/>
              <a:t>chemical fingerprints of four unique </a:t>
            </a:r>
            <a:r>
              <a:rPr lang="en-US" sz="6000" b="1" dirty="0" err="1" smtClean="0"/>
              <a:t>skarn</a:t>
            </a:r>
            <a:r>
              <a:rPr lang="en-US" sz="6000" b="1" dirty="0" smtClean="0"/>
              <a:t> deposits</a:t>
            </a:r>
            <a:endParaRPr lang="en-US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03514"/>
            <a:ext cx="91439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/>
              <a:t>Simplified spectra of normalized and logged counts per second for various </a:t>
            </a:r>
            <a:r>
              <a:rPr lang="en-US" sz="1900" b="1" dirty="0" err="1" smtClean="0"/>
              <a:t>skarn</a:t>
            </a:r>
            <a:r>
              <a:rPr lang="en-US" sz="1900" b="1" dirty="0"/>
              <a:t> </a:t>
            </a:r>
            <a:r>
              <a:rPr lang="en-US" sz="1900" b="1" dirty="0" smtClean="0"/>
              <a:t>deposits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28804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knownSamp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7"/>
            <a:ext cx="7193305" cy="4852522"/>
          </a:xfrm>
          <a:prstGeom prst="rect">
            <a:avLst/>
          </a:prstGeom>
        </p:spPr>
      </p:pic>
      <p:pic>
        <p:nvPicPr>
          <p:cNvPr id="11" name="Picture 10" descr="NoMatch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12" name="Picture 11" descr="NoMatch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13" name="Picture 12" descr="NoMatch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14" name="Picture 13" descr="NoMatch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15" name="Picture 14" descr="NoMatch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16" name="Picture 15" descr="NoMatch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17" name="Picture 16" descr="NoMatch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18" name="Picture 17" descr="NoMatch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19" name="Picture 18" descr="NoMatch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21" name="Picture 20" descr="NoMatch1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22" name="Picture 21" descr="NoMatch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23" name="Picture 22" descr="NoMatch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24" name="Picture 23" descr="NoMatch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25" name="Picture 24" descr="NoMatch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26" name="Picture 25" descr="NoMatch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27" name="Picture 26" descr="NoMatch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pic>
        <p:nvPicPr>
          <p:cNvPr id="29" name="Picture 28" descr="Final Fi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303866"/>
            <a:ext cx="7193304" cy="4859867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-1" y="32810"/>
            <a:ext cx="9045475" cy="1143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/>
              <a:t>Future Applications: Chemical spectra curve fitting (least squares)</a:t>
            </a:r>
            <a:endParaRPr lang="en-US" sz="6000" b="1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84664" y="6163733"/>
            <a:ext cx="9045475" cy="69426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</a:rPr>
              <a:t>Positive Match: Climax-Style Porphyry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4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9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8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atch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6" y="2367353"/>
            <a:ext cx="36576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8932" y="1503753"/>
            <a:ext cx="3031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No Match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watch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6" y="2367353"/>
            <a:ext cx="3657600" cy="3657600"/>
          </a:xfrm>
          <a:prstGeom prst="rect">
            <a:avLst/>
          </a:prstGeom>
        </p:spPr>
      </p:pic>
      <p:pic>
        <p:nvPicPr>
          <p:cNvPr id="6" name="Picture 5" descr="Swatch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6" y="2367353"/>
            <a:ext cx="3657600" cy="3657600"/>
          </a:xfrm>
          <a:prstGeom prst="rect">
            <a:avLst/>
          </a:prstGeom>
        </p:spPr>
      </p:pic>
      <p:pic>
        <p:nvPicPr>
          <p:cNvPr id="7" name="Picture 6" descr="Swatch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6" y="2367353"/>
            <a:ext cx="3657600" cy="3657600"/>
          </a:xfrm>
          <a:prstGeom prst="rect">
            <a:avLst/>
          </a:prstGeom>
        </p:spPr>
      </p:pic>
      <p:pic>
        <p:nvPicPr>
          <p:cNvPr id="8" name="Picture 7" descr="Swatch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6" y="2367353"/>
            <a:ext cx="3657600" cy="3657600"/>
          </a:xfrm>
          <a:prstGeom prst="rect">
            <a:avLst/>
          </a:prstGeom>
        </p:spPr>
      </p:pic>
      <p:pic>
        <p:nvPicPr>
          <p:cNvPr id="9" name="Picture 8" descr="Swatch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9" y="2350420"/>
            <a:ext cx="3657600" cy="3657600"/>
          </a:xfrm>
          <a:prstGeom prst="rect">
            <a:avLst/>
          </a:prstGeom>
        </p:spPr>
      </p:pic>
      <p:pic>
        <p:nvPicPr>
          <p:cNvPr id="10" name="Picture 9" descr="Swatch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9" y="2350420"/>
            <a:ext cx="3657600" cy="3657600"/>
          </a:xfrm>
          <a:prstGeom prst="rect">
            <a:avLst/>
          </a:prstGeom>
        </p:spPr>
      </p:pic>
      <p:pic>
        <p:nvPicPr>
          <p:cNvPr id="11" name="Picture 10" descr="Swatch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9" y="2350420"/>
            <a:ext cx="3657600" cy="3657600"/>
          </a:xfrm>
          <a:prstGeom prst="rect">
            <a:avLst/>
          </a:prstGeom>
        </p:spPr>
      </p:pic>
      <p:pic>
        <p:nvPicPr>
          <p:cNvPr id="12" name="Picture 11" descr="Swatch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9" y="2350420"/>
            <a:ext cx="3657600" cy="3657600"/>
          </a:xfrm>
          <a:prstGeom prst="rect">
            <a:avLst/>
          </a:prstGeom>
        </p:spPr>
      </p:pic>
      <p:pic>
        <p:nvPicPr>
          <p:cNvPr id="13" name="Picture 12" descr="Swatch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9" y="2350420"/>
            <a:ext cx="3657600" cy="3657600"/>
          </a:xfrm>
          <a:prstGeom prst="rect">
            <a:avLst/>
          </a:prstGeom>
        </p:spPr>
      </p:pic>
      <p:pic>
        <p:nvPicPr>
          <p:cNvPr id="14" name="Picture 13" descr="Swatch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33" y="2367353"/>
            <a:ext cx="3657600" cy="3657600"/>
          </a:xfrm>
          <a:prstGeom prst="rect">
            <a:avLst/>
          </a:prstGeom>
        </p:spPr>
      </p:pic>
      <p:pic>
        <p:nvPicPr>
          <p:cNvPr id="15" name="Picture 14" descr="Swatch5.jpg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42934" y="2367353"/>
            <a:ext cx="3657600" cy="3657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15733" y="1473200"/>
            <a:ext cx="4131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Possible Match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" y="32810"/>
            <a:ext cx="9045475" cy="1143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/>
              <a:t>Future Applications : </a:t>
            </a:r>
            <a:r>
              <a:rPr lang="en-US" sz="6000" b="1" dirty="0" smtClean="0"/>
              <a:t>Color matching </a:t>
            </a:r>
            <a:r>
              <a:rPr lang="en-US" sz="4000" b="1" dirty="0" smtClean="0"/>
              <a:t>(possible use of remote sensing)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8117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" y="-146280"/>
            <a:ext cx="904547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/>
              <a:t>Conclusions</a:t>
            </a:r>
            <a:endParaRPr lang="en-US" sz="6000" b="1" dirty="0"/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304798" y="833434"/>
            <a:ext cx="8338457" cy="53931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Each ore deposit shows a distinct chemical spectra with unique </a:t>
            </a:r>
            <a:r>
              <a:rPr lang="en-US" sz="2800" dirty="0" err="1" smtClean="0"/>
              <a:t>boxwork</a:t>
            </a:r>
            <a:r>
              <a:rPr lang="en-US" sz="2800" dirty="0" smtClean="0"/>
              <a:t> structures.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Heterogeneity of chemical spectra and </a:t>
            </a:r>
            <a:r>
              <a:rPr lang="en-US" sz="2800" dirty="0" err="1" smtClean="0"/>
              <a:t>boxwork</a:t>
            </a:r>
            <a:r>
              <a:rPr lang="en-US" sz="2800" dirty="0" smtClean="0"/>
              <a:t> structures within and between deposits can be addressed with a very large number of samples.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3-D </a:t>
            </a:r>
            <a:r>
              <a:rPr lang="en-US" sz="2800" dirty="0" err="1" smtClean="0"/>
              <a:t>microgeospatial</a:t>
            </a:r>
            <a:r>
              <a:rPr lang="en-US" sz="2800" dirty="0" smtClean="0"/>
              <a:t> techniques offer an exciting new way to correlate the physical features of </a:t>
            </a:r>
            <a:r>
              <a:rPr lang="en-US" sz="2800" dirty="0" err="1" smtClean="0"/>
              <a:t>gossan</a:t>
            </a:r>
            <a:r>
              <a:rPr lang="en-US" sz="2800" dirty="0" smtClean="0"/>
              <a:t> with chemical data.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 smtClean="0"/>
              <a:t>Developing a large database of known chemical spectra and physical </a:t>
            </a:r>
            <a:r>
              <a:rPr lang="en-US" sz="2800" dirty="0" err="1" smtClean="0"/>
              <a:t>gossan</a:t>
            </a:r>
            <a:r>
              <a:rPr lang="en-US" sz="2800" dirty="0" smtClean="0"/>
              <a:t> characteristics will allow us to quickly make predictions about the hidden sulfide body saving time, money, and improving discovery potential.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94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74658"/>
            <a:ext cx="7772400" cy="1470025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1114" y="1530531"/>
            <a:ext cx="7664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Introduction to </a:t>
            </a:r>
            <a:r>
              <a:rPr lang="en-US" sz="3600" dirty="0" err="1" smtClean="0"/>
              <a:t>Gossan</a:t>
            </a:r>
            <a:r>
              <a:rPr lang="en-US" sz="3600" dirty="0" smtClean="0"/>
              <a:t>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Present Research Question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Preliminary Results (proof of concept)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Future Work and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/>
              <a:t>Conclusions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0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2" y="-146280"/>
            <a:ext cx="904547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/>
              <a:t>Acknowledgments </a:t>
            </a:r>
            <a:endParaRPr lang="en-US" sz="6000" b="1" dirty="0"/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304798" y="833434"/>
            <a:ext cx="8338457" cy="53931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Advisor: Steve Fellows </a:t>
            </a:r>
          </a:p>
          <a:p>
            <a:endParaRPr lang="en-US" sz="2800" dirty="0"/>
          </a:p>
          <a:p>
            <a:r>
              <a:rPr lang="en-US" sz="2800" dirty="0" smtClean="0"/>
              <a:t>UVU Colleagues: David </a:t>
            </a:r>
            <a:r>
              <a:rPr lang="en-US" sz="2800" dirty="0" err="1" smtClean="0"/>
              <a:t>Sutterfield</a:t>
            </a:r>
            <a:r>
              <a:rPr lang="en-US" sz="2800" dirty="0" smtClean="0"/>
              <a:t>, Michael </a:t>
            </a:r>
            <a:r>
              <a:rPr lang="en-US" sz="2800" dirty="0" err="1" smtClean="0"/>
              <a:t>Arnoff</a:t>
            </a:r>
            <a:r>
              <a:rPr lang="en-US" sz="2800" dirty="0" smtClean="0"/>
              <a:t>, Andrew Fletcher, </a:t>
            </a:r>
            <a:r>
              <a:rPr lang="en-US" sz="2800" dirty="0" err="1" smtClean="0"/>
              <a:t>Ephram</a:t>
            </a:r>
            <a:r>
              <a:rPr lang="en-US" sz="2800" dirty="0" smtClean="0"/>
              <a:t> Matheson, Buchanan </a:t>
            </a:r>
            <a:r>
              <a:rPr lang="en-US" sz="2800" dirty="0" err="1" smtClean="0"/>
              <a:t>Kerswell</a:t>
            </a:r>
            <a:r>
              <a:rPr lang="en-US" sz="2800" dirty="0" smtClean="0"/>
              <a:t>, Daniel Natter, Steven </a:t>
            </a:r>
            <a:r>
              <a:rPr lang="en-US" sz="2800" dirty="0" err="1" smtClean="0"/>
              <a:t>Emerman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Bruce Kaiser at Bruker</a:t>
            </a:r>
          </a:p>
          <a:p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25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0"/>
            <a:ext cx="8229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/>
              <a:t>General Ore Deposit Characteristics </a:t>
            </a:r>
            <a:endParaRPr lang="en-US" sz="6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86360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Ore deposits are variable but can be grouped based on common formation models and elemental suites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6668" y="2729723"/>
            <a:ext cx="650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Common deposit types include: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2135" y="3399303"/>
            <a:ext cx="650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Porphyry (Cu, Mo, </a:t>
            </a:r>
            <a:r>
              <a:rPr lang="en-US" sz="2800" b="1" dirty="0" err="1" smtClean="0">
                <a:solidFill>
                  <a:srgbClr val="FF0000"/>
                </a:solidFill>
              </a:rPr>
              <a:t>Sn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etc.) 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 Seven unique subtypes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134" y="4552187"/>
            <a:ext cx="7721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800" b="1" dirty="0" err="1" smtClean="0">
                <a:solidFill>
                  <a:srgbClr val="FF0000"/>
                </a:solidFill>
              </a:rPr>
              <a:t>Skarn</a:t>
            </a:r>
            <a:r>
              <a:rPr lang="en-US" sz="2800" b="1" dirty="0" smtClean="0">
                <a:solidFill>
                  <a:srgbClr val="FF0000"/>
                </a:solidFill>
              </a:rPr>
              <a:t> (Cu, W, Zn, </a:t>
            </a:r>
            <a:r>
              <a:rPr lang="en-US" sz="2800" b="1" dirty="0" err="1" smtClean="0">
                <a:solidFill>
                  <a:srgbClr val="FF0000"/>
                </a:solidFill>
              </a:rPr>
              <a:t>Pb</a:t>
            </a:r>
            <a:r>
              <a:rPr lang="en-US" sz="2800" b="1" dirty="0" smtClean="0">
                <a:solidFill>
                  <a:srgbClr val="FF0000"/>
                </a:solidFill>
              </a:rPr>
              <a:t>, Fe, Au, Ag etc.)</a:t>
            </a:r>
          </a:p>
          <a:p>
            <a:pPr marL="457200" lvl="2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Seven </a:t>
            </a:r>
            <a:r>
              <a:rPr lang="en-US" sz="2800" b="1" dirty="0">
                <a:solidFill>
                  <a:srgbClr val="FF0000"/>
                </a:solidFill>
              </a:rPr>
              <a:t>unique subtypes</a:t>
            </a:r>
          </a:p>
          <a:p>
            <a:pPr marL="571500" indent="-571500">
              <a:buFont typeface="Arial"/>
              <a:buChar char="•"/>
            </a:pP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863" y="5607763"/>
            <a:ext cx="7382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VMS (Base metals ± Au &amp; Ag)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      Three unique subtypes</a:t>
            </a:r>
          </a:p>
        </p:txBody>
      </p:sp>
    </p:spTree>
    <p:extLst>
      <p:ext uri="{BB962C8B-B14F-4D97-AF65-F5344CB8AC3E}">
        <p14:creationId xmlns:p14="http://schemas.microsoft.com/office/powerpoint/2010/main" val="2151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0"/>
            <a:ext cx="82296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/>
              <a:t>Oxidizing of Ore Deposits</a:t>
            </a:r>
            <a:endParaRPr lang="en-US" sz="6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9710"/>
          <a:stretch/>
        </p:blipFill>
        <p:spPr>
          <a:xfrm>
            <a:off x="4256391" y="1884612"/>
            <a:ext cx="4887610" cy="4449788"/>
          </a:xfrm>
          <a:prstGeom prst="rect">
            <a:avLst/>
          </a:prstGeom>
        </p:spPr>
      </p:pic>
      <p:pic>
        <p:nvPicPr>
          <p:cNvPr id="3" name="Picture 2" descr="DSC_683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57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8066"/>
            <a:ext cx="4129794" cy="4394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0368" y="6475801"/>
            <a:ext cx="517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From </a:t>
            </a:r>
            <a:r>
              <a:rPr lang="en-US" i="1" dirty="0" smtClean="0"/>
              <a:t>Gossans and Leached Cappings </a:t>
            </a:r>
            <a:r>
              <a:rPr lang="en-US" dirty="0" smtClean="0"/>
              <a:t>Taylor, 2011</a:t>
            </a:r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" y="1205955"/>
            <a:ext cx="2658532" cy="5540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Sulfides</a:t>
            </a:r>
            <a:endParaRPr lang="en-US" sz="3600" b="1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256391" y="1205955"/>
            <a:ext cx="2658532" cy="5540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/>
              <a:t>Gossan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1297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0" y="0"/>
            <a:ext cx="3915715" cy="6554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475801"/>
            <a:ext cx="517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i="1" dirty="0" smtClean="0"/>
              <a:t>Gossans and Leached Cappings </a:t>
            </a:r>
            <a:r>
              <a:rPr lang="en-US" dirty="0" smtClean="0"/>
              <a:t>Taylor, 2011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31285" y="274638"/>
            <a:ext cx="5252019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Cross-Section Through an Oxidized Sulfide-Bearing Outcrop</a:t>
            </a:r>
            <a:endParaRPr lang="en-US" sz="36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80658" y="759899"/>
            <a:ext cx="9295959" cy="5003937"/>
            <a:chOff x="141099" y="768316"/>
            <a:chExt cx="9295959" cy="5003937"/>
          </a:xfrm>
        </p:grpSpPr>
        <p:grpSp>
          <p:nvGrpSpPr>
            <p:cNvPr id="9" name="Group 8"/>
            <p:cNvGrpSpPr/>
            <p:nvPr/>
          </p:nvGrpSpPr>
          <p:grpSpPr>
            <a:xfrm>
              <a:off x="141099" y="768316"/>
              <a:ext cx="8610959" cy="3083682"/>
              <a:chOff x="141099" y="768316"/>
              <a:chExt cx="8610959" cy="3083682"/>
            </a:xfrm>
          </p:grpSpPr>
          <p:pic>
            <p:nvPicPr>
              <p:cNvPr id="4" name="Picture 3" descr="gossan001_back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0846" y="1879836"/>
                <a:ext cx="4221212" cy="1972162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41099" y="768316"/>
                <a:ext cx="3774615" cy="1111520"/>
              </a:xfrm>
              <a:prstGeom prst="rect">
                <a:avLst/>
              </a:prstGeom>
              <a:noFill/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>
                <a:off x="3915714" y="1879836"/>
                <a:ext cx="818942" cy="519190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itle 4"/>
            <p:cNvSpPr txBox="1">
              <a:spLocks/>
            </p:cNvSpPr>
            <p:nvPr/>
          </p:nvSpPr>
          <p:spPr>
            <a:xfrm>
              <a:off x="4185039" y="4629253"/>
              <a:ext cx="5252019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dirty="0" smtClean="0"/>
                <a:t>Gossan:</a:t>
              </a:r>
            </a:p>
            <a:p>
              <a:pPr marL="571500" indent="-571500" algn="l">
                <a:buFont typeface="Arial"/>
                <a:buChar char="•"/>
              </a:pPr>
              <a:r>
                <a:rPr lang="en-US" sz="3600" b="1" dirty="0" smtClean="0"/>
                <a:t>Low pH</a:t>
              </a:r>
              <a:endParaRPr lang="en-US" sz="3600" b="1" dirty="0"/>
            </a:p>
            <a:p>
              <a:pPr marL="571500" indent="-571500" algn="l">
                <a:buFont typeface="Arial"/>
                <a:buChar char="•"/>
              </a:pPr>
              <a:r>
                <a:rPr lang="en-US" sz="3600" b="1" dirty="0" smtClean="0"/>
                <a:t>Oxidized</a:t>
              </a:r>
            </a:p>
            <a:p>
              <a:pPr marL="571500" indent="-571500" algn="l">
                <a:buFont typeface="Arial"/>
                <a:buChar char="•"/>
              </a:pPr>
              <a:r>
                <a:rPr lang="en-US" sz="3600" b="1" dirty="0" smtClean="0"/>
                <a:t>Leached</a:t>
              </a:r>
            </a:p>
            <a:p>
              <a:pPr marL="571500" indent="-571500" algn="l">
                <a:buFont typeface="Arial"/>
                <a:buChar char="•"/>
              </a:pPr>
              <a:r>
                <a:rPr lang="en-US" sz="3600" b="1" dirty="0" smtClean="0"/>
                <a:t>Low Sulfides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5716" y="1735142"/>
            <a:ext cx="9241302" cy="3814004"/>
            <a:chOff x="233205" y="1723049"/>
            <a:chExt cx="9241302" cy="3814004"/>
          </a:xfrm>
        </p:grpSpPr>
        <p:grpSp>
          <p:nvGrpSpPr>
            <p:cNvPr id="13" name="Group 12"/>
            <p:cNvGrpSpPr/>
            <p:nvPr/>
          </p:nvGrpSpPr>
          <p:grpSpPr>
            <a:xfrm>
              <a:off x="233205" y="2279684"/>
              <a:ext cx="4593557" cy="1111520"/>
              <a:chOff x="141099" y="768316"/>
              <a:chExt cx="4593557" cy="111152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41099" y="768316"/>
                <a:ext cx="3774615" cy="1111520"/>
              </a:xfrm>
              <a:prstGeom prst="rect">
                <a:avLst/>
              </a:prstGeom>
              <a:noFill/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3915714" y="782236"/>
                <a:ext cx="818942" cy="215175"/>
              </a:xfrm>
              <a:prstGeom prst="straightConnector1">
                <a:avLst/>
              </a:prstGeom>
              <a:ln w="762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itle 4"/>
            <p:cNvSpPr txBox="1">
              <a:spLocks/>
            </p:cNvSpPr>
            <p:nvPr/>
          </p:nvSpPr>
          <p:spPr>
            <a:xfrm>
              <a:off x="4222488" y="4394053"/>
              <a:ext cx="5252019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dirty="0" smtClean="0"/>
                <a:t>Oxide Zone:</a:t>
              </a:r>
            </a:p>
            <a:p>
              <a:pPr marL="571500" indent="-571500" algn="l">
                <a:buFont typeface="Arial"/>
                <a:buChar char="•"/>
              </a:pPr>
              <a:r>
                <a:rPr lang="en-US" sz="3600" b="1" dirty="0" smtClean="0"/>
                <a:t>Low to Moderate pH</a:t>
              </a:r>
              <a:endParaRPr lang="en-US" sz="3600" b="1" dirty="0"/>
            </a:p>
            <a:p>
              <a:pPr marL="571500" indent="-571500" algn="l">
                <a:buFont typeface="Arial"/>
                <a:buChar char="•"/>
              </a:pPr>
              <a:r>
                <a:rPr lang="en-US" sz="3600" b="1" dirty="0" smtClean="0"/>
                <a:t>Possible Oxide Ore</a:t>
              </a:r>
            </a:p>
            <a:p>
              <a:pPr marL="571500" indent="-571500" algn="l">
                <a:buFont typeface="Arial"/>
                <a:buChar char="•"/>
              </a:pPr>
              <a:r>
                <a:rPr lang="en-US" sz="3600" b="1" dirty="0" smtClean="0"/>
                <a:t>Possible Sulfides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6762" y="1723049"/>
              <a:ext cx="3269929" cy="2175989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97475" y="1696969"/>
            <a:ext cx="9290145" cy="4293224"/>
            <a:chOff x="35060" y="1691857"/>
            <a:chExt cx="9290145" cy="4293224"/>
          </a:xfrm>
        </p:grpSpPr>
        <p:grpSp>
          <p:nvGrpSpPr>
            <p:cNvPr id="21" name="Group 20"/>
            <p:cNvGrpSpPr/>
            <p:nvPr/>
          </p:nvGrpSpPr>
          <p:grpSpPr>
            <a:xfrm>
              <a:off x="35060" y="3238804"/>
              <a:ext cx="9290145" cy="2746277"/>
              <a:chOff x="233205" y="2921016"/>
              <a:chExt cx="9290145" cy="274627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233205" y="2921016"/>
                <a:ext cx="4593557" cy="1479548"/>
                <a:chOff x="141099" y="1409648"/>
                <a:chExt cx="4593557" cy="1479548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141099" y="1777676"/>
                  <a:ext cx="3774615" cy="1111520"/>
                </a:xfrm>
                <a:prstGeom prst="rect">
                  <a:avLst/>
                </a:prstGeom>
                <a:noFill/>
                <a:ln w="5715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3915714" y="1409648"/>
                  <a:ext cx="818942" cy="398228"/>
                </a:xfrm>
                <a:prstGeom prst="straightConnector1">
                  <a:avLst/>
                </a:prstGeom>
                <a:ln w="76200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itle 4"/>
              <p:cNvSpPr txBox="1">
                <a:spLocks/>
              </p:cNvSpPr>
              <p:nvPr/>
            </p:nvSpPr>
            <p:spPr>
              <a:xfrm>
                <a:off x="4271331" y="4524293"/>
                <a:ext cx="5252019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3600" b="1" dirty="0" smtClean="0"/>
                  <a:t>Supergene Zone:</a:t>
                </a:r>
              </a:p>
              <a:p>
                <a:pPr marL="571500" indent="-571500" algn="l">
                  <a:buFont typeface="Arial"/>
                  <a:buChar char="•"/>
                </a:pPr>
                <a:r>
                  <a:rPr lang="en-US" sz="3600" b="1" dirty="0" smtClean="0"/>
                  <a:t>Low to Moderate pH</a:t>
                </a:r>
                <a:endParaRPr lang="en-US" sz="3600" b="1" dirty="0"/>
              </a:p>
              <a:p>
                <a:pPr marL="571500" indent="-571500" algn="l">
                  <a:buFont typeface="Arial"/>
                  <a:buChar char="•"/>
                </a:pPr>
                <a:r>
                  <a:rPr lang="en-US" sz="3600" b="1" dirty="0" smtClean="0"/>
                  <a:t>Chalcocite likely</a:t>
                </a:r>
              </a:p>
              <a:p>
                <a:pPr marL="571500" indent="-571500" algn="l">
                  <a:buFont typeface="Arial"/>
                  <a:buChar char="•"/>
                </a:pPr>
                <a:r>
                  <a:rPr lang="en-US" sz="3600" b="1" dirty="0" smtClean="0"/>
                  <a:t>Reducing</a:t>
                </a: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9415" y="1691857"/>
              <a:ext cx="2539745" cy="2667312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8843" y="1685631"/>
            <a:ext cx="9322707" cy="4484104"/>
            <a:chOff x="48843" y="1685631"/>
            <a:chExt cx="9322707" cy="4484104"/>
          </a:xfrm>
        </p:grpSpPr>
        <p:grpSp>
          <p:nvGrpSpPr>
            <p:cNvPr id="31" name="Group 30"/>
            <p:cNvGrpSpPr/>
            <p:nvPr/>
          </p:nvGrpSpPr>
          <p:grpSpPr>
            <a:xfrm>
              <a:off x="48843" y="4284288"/>
              <a:ext cx="9322707" cy="1885447"/>
              <a:chOff x="282048" y="2921016"/>
              <a:chExt cx="9322707" cy="1885447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282048" y="2921016"/>
                <a:ext cx="4544714" cy="1479548"/>
                <a:chOff x="189942" y="1409648"/>
                <a:chExt cx="4544714" cy="1479548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189942" y="1777676"/>
                  <a:ext cx="3774615" cy="1111520"/>
                </a:xfrm>
                <a:prstGeom prst="rect">
                  <a:avLst/>
                </a:prstGeom>
                <a:noFill/>
                <a:ln w="5715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3915714" y="1409648"/>
                  <a:ext cx="818942" cy="398228"/>
                </a:xfrm>
                <a:prstGeom prst="straightConnector1">
                  <a:avLst/>
                </a:prstGeom>
                <a:ln w="76200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Title 4"/>
              <p:cNvSpPr txBox="1">
                <a:spLocks/>
              </p:cNvSpPr>
              <p:nvPr/>
            </p:nvSpPr>
            <p:spPr>
              <a:xfrm>
                <a:off x="4352736" y="3663463"/>
                <a:ext cx="5252019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sz="3600" b="1" dirty="0" smtClean="0"/>
                  <a:t>Primary Sulfide Zone:</a:t>
                </a:r>
              </a:p>
              <a:p>
                <a:pPr marL="571500" indent="-571500" algn="l">
                  <a:buFont typeface="Arial"/>
                  <a:buChar char="•"/>
                </a:pPr>
                <a:r>
                  <a:rPr lang="en-US" sz="3600" b="1" dirty="0" smtClean="0"/>
                  <a:t>Low pH</a:t>
                </a:r>
                <a:endParaRPr lang="en-US" sz="3600" b="1" dirty="0"/>
              </a:p>
              <a:p>
                <a:pPr marL="571500" indent="-571500" algn="l">
                  <a:buFont typeface="Arial"/>
                  <a:buChar char="•"/>
                </a:pPr>
                <a:r>
                  <a:rPr lang="en-US" sz="3600" b="1" dirty="0" smtClean="0"/>
                  <a:t>Chalcopyrite </a:t>
                </a:r>
                <a:r>
                  <a:rPr lang="en-US" sz="3600" b="1" dirty="0" err="1" smtClean="0"/>
                  <a:t>Bornite</a:t>
                </a:r>
                <a:endParaRPr lang="en-US" sz="3600" b="1" dirty="0" smtClean="0"/>
              </a:p>
              <a:p>
                <a:pPr marL="571500" indent="-571500" algn="l">
                  <a:buFont typeface="Arial"/>
                  <a:buChar char="•"/>
                </a:pPr>
                <a:r>
                  <a:rPr lang="en-US" sz="3600" b="1" dirty="0" smtClean="0"/>
                  <a:t>Reducing</a:t>
                </a:r>
              </a:p>
            </p:txBody>
          </p:sp>
        </p:grpSp>
        <p:pic>
          <p:nvPicPr>
            <p:cNvPr id="37" name="Picture 36" descr="DSC_6835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57"/>
                      </a14:imgEffect>
                      <a14:imgEffect>
                        <a14:saturation sat="161000"/>
                      </a14:imgEffect>
                      <a14:imgEffect>
                        <a14:brightnessContrast brigh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9603" y="1685631"/>
              <a:ext cx="2556817" cy="2720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3200" y="587829"/>
            <a:ext cx="8636000" cy="4901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Does </a:t>
            </a:r>
            <a:r>
              <a:rPr lang="en-US" b="1" dirty="0" err="1" smtClean="0"/>
              <a:t>gossan</a:t>
            </a:r>
            <a:r>
              <a:rPr lang="en-US" b="1" dirty="0" smtClean="0"/>
              <a:t> retain a unique chemical and/or physical fingerprint that can make predictions about hidden </a:t>
            </a:r>
            <a:r>
              <a:rPr lang="en-US" b="1" dirty="0" err="1" smtClean="0"/>
              <a:t>sulphide</a:t>
            </a:r>
            <a:r>
              <a:rPr lang="en-US" b="1" dirty="0" smtClean="0"/>
              <a:t> bodies at depth prior to expensive drilling or geophysical surveys?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764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11" y="1332792"/>
            <a:ext cx="6295550" cy="5525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50" y="1332792"/>
            <a:ext cx="7587496" cy="554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2454" y="434480"/>
            <a:ext cx="881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cap="all" dirty="0" smtClean="0">
                <a:latin typeface="Arial"/>
                <a:cs typeface="Arial"/>
              </a:rPr>
              <a:t>Validity of “off-the-shelf” handheld portable </a:t>
            </a:r>
            <a:r>
              <a:rPr lang="en-US" b="1" cap="all" dirty="0" err="1" smtClean="0">
                <a:latin typeface="Arial"/>
                <a:cs typeface="Arial"/>
              </a:rPr>
              <a:t>xrf</a:t>
            </a:r>
            <a:r>
              <a:rPr lang="en-US" b="1" cap="all" dirty="0" smtClean="0">
                <a:latin typeface="Arial"/>
                <a:cs typeface="Arial"/>
              </a:rPr>
              <a:t> for sourcing near eastern obsidian chip debris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854" y="0"/>
            <a:ext cx="881085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smtClean="0">
                <a:latin typeface="Arial"/>
                <a:cs typeface="Arial"/>
              </a:rPr>
              <a:t>An archeological example</a:t>
            </a:r>
            <a:endParaRPr lang="en-US" sz="3200" dirty="0"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58830" y="4280615"/>
            <a:ext cx="3793996" cy="1938992"/>
            <a:chOff x="3558830" y="4280615"/>
            <a:chExt cx="3793996" cy="1938992"/>
          </a:xfrm>
        </p:grpSpPr>
        <p:sp>
          <p:nvSpPr>
            <p:cNvPr id="3" name="Left Arrow 2"/>
            <p:cNvSpPr/>
            <p:nvPr/>
          </p:nvSpPr>
          <p:spPr>
            <a:xfrm>
              <a:off x="3558830" y="4672613"/>
              <a:ext cx="1330669" cy="369287"/>
            </a:xfrm>
            <a:prstGeom prst="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95242" y="4280615"/>
              <a:ext cx="225758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Small Gray Squares are XRF analyses from various obsidian source regions</a:t>
              </a:r>
              <a:endParaRPr lang="en-US" sz="24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29907" y="2003546"/>
            <a:ext cx="3684919" cy="1200328"/>
            <a:chOff x="4429907" y="2003546"/>
            <a:chExt cx="3684919" cy="1200328"/>
          </a:xfrm>
        </p:grpSpPr>
        <p:sp>
          <p:nvSpPr>
            <p:cNvPr id="10" name="TextBox 9"/>
            <p:cNvSpPr txBox="1"/>
            <p:nvPr/>
          </p:nvSpPr>
          <p:spPr>
            <a:xfrm>
              <a:off x="5857242" y="2003546"/>
              <a:ext cx="2257584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Open Circles are XRF analyses of various artifacts</a:t>
              </a:r>
              <a:endParaRPr lang="en-US" sz="2400" b="1" dirty="0"/>
            </a:p>
          </p:txBody>
        </p:sp>
        <p:sp>
          <p:nvSpPr>
            <p:cNvPr id="11" name="Left Arrow 10"/>
            <p:cNvSpPr/>
            <p:nvPr/>
          </p:nvSpPr>
          <p:spPr>
            <a:xfrm>
              <a:off x="4429907" y="2507756"/>
              <a:ext cx="1330669" cy="369287"/>
            </a:xfrm>
            <a:prstGeom prst="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74174" y="1051046"/>
            <a:ext cx="4577726" cy="2792195"/>
            <a:chOff x="4274174" y="1051046"/>
            <a:chExt cx="4577726" cy="2792195"/>
          </a:xfrm>
        </p:grpSpPr>
        <p:sp>
          <p:nvSpPr>
            <p:cNvPr id="13" name="Oval 12"/>
            <p:cNvSpPr/>
            <p:nvPr/>
          </p:nvSpPr>
          <p:spPr>
            <a:xfrm rot="18452162">
              <a:off x="3248920" y="2275361"/>
              <a:ext cx="2593134" cy="542626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16834" y="1051046"/>
              <a:ext cx="25350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Artifacts plot within the same chemical field as the source region</a:t>
              </a:r>
              <a:endParaRPr lang="en-US" sz="2400" b="1" dirty="0"/>
            </a:p>
          </p:txBody>
        </p:sp>
        <p:sp>
          <p:nvSpPr>
            <p:cNvPr id="15" name="Left Arrow 14"/>
            <p:cNvSpPr/>
            <p:nvPr/>
          </p:nvSpPr>
          <p:spPr>
            <a:xfrm>
              <a:off x="4889499" y="1555256"/>
              <a:ext cx="1330669" cy="369287"/>
            </a:xfrm>
            <a:prstGeom prst="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550223"/>
            <a:ext cx="3635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Frahm</a:t>
            </a:r>
            <a:r>
              <a:rPr lang="en-US" sz="1400" b="1" dirty="0" smtClean="0"/>
              <a:t> 2013, Journal of Archeological Science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4331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onster\Desktop\Loc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60" y="577796"/>
            <a:ext cx="4983510" cy="628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92629"/>
          </a:xfrm>
        </p:spPr>
        <p:txBody>
          <a:bodyPr/>
          <a:lstStyle/>
          <a:p>
            <a:r>
              <a:rPr lang="en-US" dirty="0" smtClean="0"/>
              <a:t>Sample 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1301521"/>
            <a:ext cx="7772400" cy="80327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1. Characterize physical attributes of hand samples from known deposits.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098" name="Picture 2" descr="C:\Users\monster\Desktop\DSC_09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69" y="3904713"/>
            <a:ext cx="4429931" cy="29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onster\Desktop\DSC_09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166" y="3904712"/>
            <a:ext cx="4429933" cy="295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-1" y="-108708"/>
            <a:ext cx="904547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/>
              <a:t>Methods:</a:t>
            </a:r>
            <a:endParaRPr lang="en-US" sz="6000" b="1" dirty="0"/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>
            <a:off x="679899" y="2456991"/>
            <a:ext cx="7772400" cy="1211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 Cellular structure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Cell shape and size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Cell wall thickness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Angular intersections between walls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 smtClean="0"/>
              <a:t>Color (RGB or CMYK) of hand sample</a:t>
            </a:r>
            <a:br>
              <a:rPr lang="en-US" sz="32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604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5962</TotalTime>
  <Words>614</Words>
  <Application>Microsoft Office PowerPoint</Application>
  <PresentationFormat>On-screen Show (4:3)</PresentationFormat>
  <Paragraphs>112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Overview</vt:lpstr>
      <vt:lpstr>PowerPoint Presentation</vt:lpstr>
      <vt:lpstr>PowerPoint Presentation</vt:lpstr>
      <vt:lpstr>Cross-Section Through an Oxidized Sulfide-Bearing Outcrop</vt:lpstr>
      <vt:lpstr>PowerPoint Presentation</vt:lpstr>
      <vt:lpstr>PowerPoint Presentation</vt:lpstr>
      <vt:lpstr>Sample Locations</vt:lpstr>
      <vt:lpstr>  1. Characterize physical attributes of hand samples from known deposits.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UVU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Fellows</dc:creator>
  <cp:lastModifiedBy>User</cp:lastModifiedBy>
  <cp:revision>63</cp:revision>
  <dcterms:created xsi:type="dcterms:W3CDTF">2014-10-15T21:13:33Z</dcterms:created>
  <dcterms:modified xsi:type="dcterms:W3CDTF">2014-10-28T07:34:52Z</dcterms:modified>
</cp:coreProperties>
</file>