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6"/>
  </p:notesMasterIdLst>
  <p:sldIdLst>
    <p:sldId id="256" r:id="rId2"/>
    <p:sldId id="257" r:id="rId3"/>
    <p:sldId id="267" r:id="rId4"/>
    <p:sldId id="259" r:id="rId5"/>
    <p:sldId id="260" r:id="rId6"/>
    <p:sldId id="261" r:id="rId7"/>
    <p:sldId id="263" r:id="rId8"/>
    <p:sldId id="262" r:id="rId9"/>
    <p:sldId id="275" r:id="rId10"/>
    <p:sldId id="276" r:id="rId11"/>
    <p:sldId id="277" r:id="rId12"/>
    <p:sldId id="278" r:id="rId13"/>
    <p:sldId id="279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1B1D3"/>
    <a:srgbClr val="FFFFFF"/>
    <a:srgbClr val="8B4935"/>
    <a:srgbClr val="8F3131"/>
    <a:srgbClr val="9B39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68" autoAdjust="0"/>
  </p:normalViewPr>
  <p:slideViewPr>
    <p:cSldViewPr>
      <p:cViewPr>
        <p:scale>
          <a:sx n="80" d="100"/>
          <a:sy n="80" d="100"/>
        </p:scale>
        <p:origin x="-96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D5334-3940-406E-8500-BBFEE106DD3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2AFD8-8B95-49DF-823E-2CF679943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Much</a:t>
            </a:r>
            <a:r>
              <a:rPr lang="en-US" baseline="0" dirty="0" smtClean="0"/>
              <a:t> of Mars is covered in aeolian systems. Their study is similar to that of terrestrial aeolian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be dated. Two sets of orientations: older and younger (N/S, NE/SE). Last activity 50-200 ka.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15-20 m </a:t>
            </a:r>
            <a:r>
              <a:rPr lang="en-US" dirty="0" err="1" smtClean="0"/>
              <a:t>wl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Sediment state: induration, wind needed to blow strong</a:t>
            </a:r>
            <a:r>
              <a:rPr lang="en-US" baseline="0" dirty="0" smtClean="0"/>
              <a:t> enough to mobilize grains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</a:t>
            </a:r>
            <a:r>
              <a:rPr lang="en-US" baseline="0" dirty="0" smtClean="0"/>
              <a:t> of this adds up to the sediment state, which consist of curves of … vs.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Often found together. History likely related, not yet known how.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1300 km wide, area 360x103km2</a:t>
            </a:r>
            <a:r>
              <a:rPr lang="en-US" baseline="0" dirty="0" smtClean="0"/>
              <a:t> about size of </a:t>
            </a:r>
            <a:r>
              <a:rPr lang="en-US" baseline="0" dirty="0" err="1" smtClean="0"/>
              <a:t>Taklamakan</a:t>
            </a:r>
            <a:r>
              <a:rPr lang="en-US" dirty="0" smtClean="0"/>
              <a:t> , scarps 0.5-1.5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West slopes steeper, so consider primary</a:t>
            </a:r>
            <a:r>
              <a:rPr lang="en-US" baseline="0" dirty="0" smtClean="0"/>
              <a:t> dunes transverse to ENE wind.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Primaries: unbroken</a:t>
            </a:r>
            <a:r>
              <a:rPr lang="en-US" baseline="0" dirty="0" smtClean="0"/>
              <a:t> crestlines in blue, and “kinks” in green</a:t>
            </a:r>
            <a:br>
              <a:rPr lang="en-US" baseline="0" dirty="0" smtClean="0"/>
            </a:br>
            <a:r>
              <a:rPr lang="en-US" baseline="0" dirty="0" smtClean="0"/>
              <a:t>Secondaries: connect with kinks and broken parts </a:t>
            </a:r>
            <a:r>
              <a:rPr lang="en-US" baseline="0" dirty="0" smtClean="0">
                <a:sym typeface="Wingdings" pitchFamily="2" charset="2"/>
              </a:rPr>
              <a:t> kinks are incipient defects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Earlier time when ENE wind formed mature primaries, </a:t>
            </a:r>
          </a:p>
          <a:p>
            <a:r>
              <a:rPr lang="en-US" dirty="0" smtClean="0"/>
              <a:t>Then erosion of scarps and influx</a:t>
            </a:r>
            <a:r>
              <a:rPr lang="en-US" baseline="0" dirty="0" smtClean="0"/>
              <a:t> of sand, enhanced katabatic winds from NE that </a:t>
            </a:r>
            <a:r>
              <a:rPr lang="en-US" dirty="0" smtClean="0"/>
              <a:t>disrupts pattern of primaries,</a:t>
            </a:r>
            <a:r>
              <a:rPr lang="en-US" baseline="0" dirty="0" smtClean="0"/>
              <a:t> tries to reorient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Landing</a:t>
            </a:r>
            <a:r>
              <a:rPr lang="en-US" baseline="0" dirty="0" smtClean="0"/>
              <a:t> date: Jan 25, 2004.</a:t>
            </a:r>
          </a:p>
          <a:p>
            <a:r>
              <a:rPr lang="en-US" baseline="0" dirty="0" smtClean="0"/>
              <a:t>Driven as of Oct. 2014: &gt;40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Active today:</a:t>
            </a:r>
            <a:r>
              <a:rPr lang="en-US" baseline="0" dirty="0" smtClean="0"/>
              <a:t> NW, SE winds move dark sand.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2AFD8-8B95-49DF-823E-2CF67994346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4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CE95B55-671A-41F1-A46E-A4BAE278E5BD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78DBE3-22A2-4C4B-A759-13205FB3A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beCrater_perspectiv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80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3886200"/>
            <a:ext cx="5029200" cy="2301240"/>
          </a:xfrm>
        </p:spPr>
        <p:txBody>
          <a:bodyPr>
            <a:noAutofit/>
          </a:bodyPr>
          <a:lstStyle/>
          <a:p>
            <a:r>
              <a:rPr lang="en-US" sz="5400" dirty="0" smtClean="0">
                <a:gradFill>
                  <a:gsLst>
                    <a:gs pos="0">
                      <a:srgbClr val="51B1D3"/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</a:rPr>
              <a:t>Martian </a:t>
            </a:r>
            <a:br>
              <a:rPr lang="en-US" sz="5400" dirty="0" smtClean="0">
                <a:gradFill>
                  <a:gsLst>
                    <a:gs pos="0">
                      <a:srgbClr val="51B1D3"/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</a:rPr>
            </a:br>
            <a:r>
              <a:rPr lang="en-US" sz="5400" dirty="0" smtClean="0">
                <a:gradFill>
                  <a:gsLst>
                    <a:gs pos="0">
                      <a:srgbClr val="51B1D3"/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</a:rPr>
              <a:t>aeolian </a:t>
            </a:r>
            <a:br>
              <a:rPr lang="en-US" sz="5400" dirty="0" smtClean="0">
                <a:gradFill>
                  <a:gsLst>
                    <a:gs pos="0">
                      <a:srgbClr val="51B1D3"/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</a:rPr>
            </a:br>
            <a:r>
              <a:rPr lang="en-US" sz="5400" dirty="0" smtClean="0">
                <a:gradFill>
                  <a:gsLst>
                    <a:gs pos="0">
                      <a:srgbClr val="51B1D3"/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</a:rPr>
              <a:t>systems</a:t>
            </a:r>
            <a:endParaRPr lang="en-US" sz="5400" dirty="0">
              <a:gradFill>
                <a:gsLst>
                  <a:gs pos="0">
                    <a:srgbClr val="51B1D3"/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9302" y="6248400"/>
            <a:ext cx="4246098" cy="5334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Lori K Fenton,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SETI Institute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©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ESA/DLR/FU Berlin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Meridiani Planum,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Fenton et al.,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subm</a:t>
            </a:r>
            <a:r>
              <a:rPr lang="en-US" sz="2800" dirty="0" err="1" smtClean="0">
                <a:latin typeface="+mj-lt"/>
                <a:ea typeface="+mj-ea"/>
                <a:cs typeface="+mj-cs"/>
              </a:rPr>
              <a:t>itted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620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Generation 4</a:t>
            </a:r>
            <a:r>
              <a:rPr lang="en-US" sz="3200" b="1" dirty="0" smtClean="0"/>
              <a:t>: </a:t>
            </a:r>
            <a:r>
              <a:rPr lang="en-US" sz="3200" dirty="0" smtClean="0"/>
              <a:t>Active today</a:t>
            </a:r>
            <a:endParaRPr lang="en-US" sz="3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0873" y="2286000"/>
            <a:ext cx="8922254" cy="4160520"/>
            <a:chOff x="381000" y="2057400"/>
            <a:chExt cx="7922177" cy="3694176"/>
          </a:xfrm>
        </p:grpSpPr>
        <p:pic>
          <p:nvPicPr>
            <p:cNvPr id="5" name="Picture 4" descr="MP_Fig1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2057400"/>
              <a:ext cx="3694176" cy="3694176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MP_Fig2_resize_2colb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1000" y="2057400"/>
              <a:ext cx="4112177" cy="3694176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2590800" y="685800"/>
            <a:ext cx="6099048" cy="2727960"/>
            <a:chOff x="2590800" y="685800"/>
            <a:chExt cx="6099048" cy="2727960"/>
          </a:xfrm>
        </p:grpSpPr>
        <p:pic>
          <p:nvPicPr>
            <p:cNvPr id="10" name="Picture 9" descr="MP_Fig3_resize_2col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3600" y="685800"/>
              <a:ext cx="2746248" cy="272796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2590800" y="1524000"/>
              <a:ext cx="335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NW + SE winds   </a:t>
              </a:r>
              <a:r>
                <a:rPr lang="en-US" sz="2800" dirty="0" smtClean="0">
                  <a:sym typeface="Wingdings" pitchFamily="2" charset="2"/>
                </a:rPr>
                <a:t></a:t>
              </a:r>
              <a:endParaRPr lang="en-US" sz="2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48866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Chojnacki et al. (2011; 2014); Edgett (2002); Geissler et al. (2008); Jerolmack et al. (2006)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Meridiani Planum,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Fenton et al.,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subm</a:t>
            </a:r>
            <a:r>
              <a:rPr lang="en-US" sz="2800" dirty="0" err="1" smtClean="0">
                <a:latin typeface="+mj-lt"/>
                <a:ea typeface="+mj-ea"/>
                <a:cs typeface="+mj-cs"/>
              </a:rPr>
              <a:t>itted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51808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Generations 2 and 3</a:t>
            </a:r>
            <a:r>
              <a:rPr lang="en-US" sz="3200" b="1" dirty="0" smtClean="0"/>
              <a:t>: </a:t>
            </a:r>
          </a:p>
          <a:p>
            <a:r>
              <a:rPr lang="en-US" sz="2800" dirty="0" smtClean="0"/>
              <a:t>- plains ripples, “</a:t>
            </a:r>
            <a:r>
              <a:rPr lang="en-US" sz="2800" dirty="0" err="1" smtClean="0"/>
              <a:t>purgatoids</a:t>
            </a:r>
            <a:r>
              <a:rPr lang="en-US" sz="2800" dirty="0" smtClean="0"/>
              <a:t>”, formed by E wind</a:t>
            </a:r>
          </a:p>
          <a:p>
            <a:pPr>
              <a:buFontTx/>
              <a:buChar char="-"/>
            </a:pPr>
            <a:r>
              <a:rPr lang="en-US" sz="2800" dirty="0" smtClean="0"/>
              <a:t> Last active ~50-200 ka (Golombek et al., 2010)</a:t>
            </a:r>
          </a:p>
          <a:p>
            <a:pPr>
              <a:buFontTx/>
              <a:buChar char="-"/>
            </a:pPr>
            <a:r>
              <a:rPr lang="en-US" sz="2800" dirty="0" smtClean="0"/>
              <a:t> Stabilized by cohesion (Sullivan et al., 2005)</a:t>
            </a:r>
            <a:endParaRPr lang="en-US" sz="2800" dirty="0"/>
          </a:p>
        </p:txBody>
      </p:sp>
      <p:pic>
        <p:nvPicPr>
          <p:cNvPr id="4" name="Picture 3" descr="MP_Fig9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114800" y="1219200"/>
            <a:ext cx="3644734" cy="331927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MP_Fig7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819400" y="-1447800"/>
            <a:ext cx="2252571" cy="22479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MP_plainsrippl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724684"/>
            <a:ext cx="3836376" cy="298091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P_Fig10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2819400"/>
            <a:ext cx="1828800" cy="182215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187952" y="2844225"/>
            <a:ext cx="4803648" cy="3858327"/>
            <a:chOff x="4187952" y="2844225"/>
            <a:chExt cx="4803648" cy="3858327"/>
          </a:xfrm>
        </p:grpSpPr>
        <p:pic>
          <p:nvPicPr>
            <p:cNvPr id="14" name="Picture 13" descr="Sol2027B_P2421_L256F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87952" y="2871216"/>
              <a:ext cx="4800588" cy="3831336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4191000" y="2844225"/>
              <a:ext cx="480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Looking ~NW</a:t>
              </a:r>
              <a:endParaRPr lang="en-US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Meridiani Planum,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Fenton et al.,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subm</a:t>
            </a:r>
            <a:r>
              <a:rPr lang="en-US" sz="2800" dirty="0" err="1" smtClean="0">
                <a:latin typeface="+mj-lt"/>
                <a:ea typeface="+mj-ea"/>
                <a:cs typeface="+mj-cs"/>
              </a:rPr>
              <a:t>itted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90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Generation 1</a:t>
            </a:r>
            <a:r>
              <a:rPr lang="en-US" sz="3200" b="1" dirty="0" smtClean="0"/>
              <a:t>: </a:t>
            </a:r>
            <a:r>
              <a:rPr lang="en-US" sz="3200" dirty="0" smtClean="0"/>
              <a:t>Older bedforms (TARs?)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324100" y="6477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Silvestro et al., submitted</a:t>
            </a:r>
            <a:endParaRPr lang="en-US" sz="2000" dirty="0"/>
          </a:p>
        </p:txBody>
      </p:sp>
      <p:pic>
        <p:nvPicPr>
          <p:cNvPr id="6" name="Picture 5" descr="MP_ESP_027193_1785_EWBF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2889" y="1685544"/>
            <a:ext cx="7118223" cy="471525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MP_ESP_027193_1785_EWBF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4984" y="1682496"/>
            <a:ext cx="7122824" cy="471830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Meridiani Planum,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Fenton et al.,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subm</a:t>
            </a:r>
            <a:r>
              <a:rPr lang="en-US" sz="2800" dirty="0" err="1" smtClean="0">
                <a:latin typeface="+mj-lt"/>
                <a:ea typeface="+mj-ea"/>
                <a:cs typeface="+mj-cs"/>
              </a:rPr>
              <a:t>itted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MP_Fig2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" y="694944"/>
            <a:ext cx="9052554" cy="572414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MP_Fig2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" y="694944"/>
            <a:ext cx="9052554" cy="5724144"/>
          </a:xfrm>
          <a:prstGeom prst="rect">
            <a:avLst/>
          </a:prstGeom>
        </p:spPr>
      </p:pic>
      <p:pic>
        <p:nvPicPr>
          <p:cNvPr id="6" name="Picture 5" descr="MP_Fig23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" y="694944"/>
            <a:ext cx="9052554" cy="5724144"/>
          </a:xfrm>
          <a:prstGeom prst="rect">
            <a:avLst/>
          </a:prstGeom>
        </p:spPr>
      </p:pic>
      <p:pic>
        <p:nvPicPr>
          <p:cNvPr id="7" name="Picture 6" descr="MP_Fig23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" y="694944"/>
            <a:ext cx="9052554" cy="5724144"/>
          </a:xfrm>
          <a:prstGeom prst="rect">
            <a:avLst/>
          </a:prstGeom>
        </p:spPr>
      </p:pic>
      <p:pic>
        <p:nvPicPr>
          <p:cNvPr id="8" name="Picture 7" descr="MP_Fig23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" y="694944"/>
            <a:ext cx="9052554" cy="5724144"/>
          </a:xfrm>
          <a:prstGeom prst="rect">
            <a:avLst/>
          </a:prstGeom>
        </p:spPr>
      </p:pic>
      <p:pic>
        <p:nvPicPr>
          <p:cNvPr id="9" name="Picture 8" descr="MP_Fig23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" y="694944"/>
            <a:ext cx="9052554" cy="5724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505200"/>
            <a:ext cx="8610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u="sng" dirty="0" smtClean="0"/>
              <a:t>More Mars aeolian presentations at GSA: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9144000" cy="2362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Rubin et al., 202-3, Rm. 301, Tues., 8:40 am</a:t>
            </a:r>
          </a:p>
          <a:p>
            <a:r>
              <a:rPr lang="en-US" sz="2400" dirty="0" smtClean="0"/>
              <a:t>Bridges et al., 202-12, R. 301, Tues., 11:00 am</a:t>
            </a:r>
          </a:p>
          <a:p>
            <a:r>
              <a:rPr lang="en-US" sz="2400" dirty="0" smtClean="0"/>
              <a:t>Day et al., 202-13, Rm. 301, Tues., 11:15 am</a:t>
            </a:r>
          </a:p>
          <a:p>
            <a:r>
              <a:rPr lang="en-US" sz="2400" dirty="0" smtClean="0"/>
              <a:t>Runyon, Bridges, &amp; Pelletier, 329-10, Rm. 301, Wed., 3:30 pm</a:t>
            </a:r>
          </a:p>
          <a:p>
            <a:r>
              <a:rPr lang="en-US" sz="2400" dirty="0" smtClean="0"/>
              <a:t>Johnson &amp; Zimbelman, 329-11, Rm. 301, Wed., 3:45 pm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3499" y="685800"/>
            <a:ext cx="7768152" cy="236988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Fourth Planetary Dunes Workshop</a:t>
            </a:r>
          </a:p>
          <a:p>
            <a:pPr algn="ctr"/>
            <a:r>
              <a:rPr lang="en-US" sz="2800" dirty="0" smtClean="0"/>
              <a:t>May 19-22, 2015</a:t>
            </a:r>
          </a:p>
          <a:p>
            <a:pPr algn="ctr"/>
            <a:r>
              <a:rPr lang="en-US" sz="2800" dirty="0" smtClean="0"/>
              <a:t>Boise State University, Boise, ID, USA</a:t>
            </a:r>
          </a:p>
          <a:p>
            <a:pPr algn="ctr"/>
            <a:r>
              <a:rPr lang="en-US" sz="2800" dirty="0" smtClean="0"/>
              <a:t>Field Trip: Bruneau Dunes State Park</a:t>
            </a:r>
          </a:p>
          <a:p>
            <a:pPr algn="ctr"/>
            <a:r>
              <a:rPr lang="en-US" sz="2800" dirty="0" smtClean="0"/>
              <a:t>http://www.hou.usra.edu/meetings/dunes2015/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62000" y="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Major avenues of research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867400"/>
          </a:xfrm>
        </p:spPr>
        <p:txBody>
          <a:bodyPr>
            <a:normAutofit fontScale="92500"/>
          </a:bodyPr>
          <a:lstStyle/>
          <a:p>
            <a:r>
              <a:rPr lang="en-US" u="sng" dirty="0" smtClean="0"/>
              <a:t>Sources</a:t>
            </a:r>
            <a:r>
              <a:rPr lang="en-US" dirty="0" smtClean="0"/>
              <a:t>: provenance, composition, transport distance</a:t>
            </a:r>
          </a:p>
          <a:p>
            <a:r>
              <a:rPr lang="en-US" u="sng" dirty="0" smtClean="0"/>
              <a:t>Wind regime</a:t>
            </a:r>
            <a:r>
              <a:rPr lang="en-US" dirty="0" smtClean="0"/>
              <a:t>: </a:t>
            </a:r>
            <a:r>
              <a:rPr lang="en-US" dirty="0" smtClean="0"/>
              <a:t>weather patterns, wind </a:t>
            </a:r>
            <a:r>
              <a:rPr lang="en-US" dirty="0" smtClean="0"/>
              <a:t>directions, relative strengths over time</a:t>
            </a:r>
          </a:p>
          <a:p>
            <a:r>
              <a:rPr lang="en-US" u="sng" dirty="0" smtClean="0"/>
              <a:t>Age</a:t>
            </a:r>
            <a:r>
              <a:rPr lang="en-US" dirty="0" smtClean="0"/>
              <a:t>: formation time, current and past activity</a:t>
            </a:r>
          </a:p>
          <a:p>
            <a:r>
              <a:rPr lang="en-US" u="sng" dirty="0" smtClean="0"/>
              <a:t>Sediment state</a:t>
            </a:r>
            <a:r>
              <a:rPr lang="en-US" dirty="0" smtClean="0"/>
              <a:t>: </a:t>
            </a:r>
            <a:r>
              <a:rPr lang="en-US" sz="2600" dirty="0" smtClean="0"/>
              <a:t>(Kocurek and Lancaster, 1999) </a:t>
            </a:r>
          </a:p>
          <a:p>
            <a:pPr lvl="2">
              <a:buNone/>
            </a:pPr>
            <a:r>
              <a:rPr lang="en-US" dirty="0" smtClean="0">
                <a:solidFill>
                  <a:schemeClr val="accent1"/>
                </a:solidFill>
                <a:sym typeface="Wingdings" pitchFamily="2" charset="2"/>
              </a:rPr>
              <a:t>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transport capacity, sediment supply, sediment availability</a:t>
            </a:r>
          </a:p>
          <a:p>
            <a:r>
              <a:rPr lang="en-US" u="sng" dirty="0" smtClean="0"/>
              <a:t>Erosion/deposition rates (a.k.a. “why </a:t>
            </a:r>
            <a:r>
              <a:rPr lang="en-US" u="sng" dirty="0" err="1" smtClean="0"/>
              <a:t>nonaeolian</a:t>
            </a:r>
            <a:r>
              <a:rPr lang="en-US" u="sng" dirty="0" smtClean="0"/>
              <a:t> scientists might care”)</a:t>
            </a:r>
            <a:r>
              <a:rPr lang="en-US" dirty="0" smtClean="0"/>
              <a:t>: </a:t>
            </a:r>
          </a:p>
          <a:p>
            <a:pPr lvl="2">
              <a:buNone/>
            </a:pPr>
            <a:r>
              <a:rPr lang="en-US" dirty="0" smtClean="0">
                <a:solidFill>
                  <a:schemeClr val="accent1"/>
                </a:solidFill>
                <a:sym typeface="Wingdings" pitchFamily="2" charset="2"/>
              </a:rPr>
              <a:t></a:t>
            </a:r>
            <a:r>
              <a:rPr lang="en-US" dirty="0" smtClean="0">
                <a:sym typeface="Wingdings" pitchFamily="2" charset="2"/>
              </a:rPr>
              <a:t> P</a:t>
            </a:r>
            <a:r>
              <a:rPr lang="en-US" dirty="0" smtClean="0"/>
              <a:t>reservation potential of </a:t>
            </a:r>
            <a:r>
              <a:rPr lang="en-US" dirty="0" err="1" smtClean="0"/>
              <a:t>biosignatures</a:t>
            </a:r>
            <a:r>
              <a:rPr lang="en-US" dirty="0" smtClean="0"/>
              <a:t>, exhumation of landforms, sources of atmospheric dust, climate change</a:t>
            </a:r>
          </a:p>
          <a:p>
            <a:pPr lvl="2">
              <a:buNone/>
            </a:pPr>
            <a:r>
              <a:rPr lang="en-US" dirty="0" smtClean="0">
                <a:solidFill>
                  <a:schemeClr val="accent1"/>
                </a:solidFill>
                <a:sym typeface="Wingdings" pitchFamily="2" charset="2"/>
              </a:rPr>
              <a:t></a:t>
            </a:r>
            <a:r>
              <a:rPr lang="en-US" dirty="0" smtClean="0">
                <a:sym typeface="Wingdings" pitchFamily="2" charset="2"/>
              </a:rPr>
              <a:t> Aeolian processes generally dominate landscape evolution over last ~3 Ga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SP_001756_1995_1.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29200" y="2438400"/>
            <a:ext cx="3962400" cy="1200329"/>
            <a:chOff x="5029200" y="2438400"/>
            <a:chExt cx="3962400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5562600" y="2438400"/>
              <a:ext cx="3429000" cy="120032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Large Dark Dunes (LDDs)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1"/>
            </p:cNvCxnSpPr>
            <p:nvPr/>
          </p:nvCxnSpPr>
          <p:spPr>
            <a:xfrm flipH="1" flipV="1">
              <a:off x="5029200" y="2590800"/>
              <a:ext cx="533400" cy="447765"/>
            </a:xfrm>
            <a:prstGeom prst="straightConnector1">
              <a:avLst/>
            </a:prstGeom>
            <a:ln w="19050">
              <a:solidFill>
                <a:schemeClr val="tx1">
                  <a:alpha val="99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895600" y="95071"/>
            <a:ext cx="5715000" cy="1200329"/>
            <a:chOff x="2895600" y="95071"/>
            <a:chExt cx="5715000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4038600" y="95071"/>
              <a:ext cx="4572000" cy="120032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Transverse Aeolian</a:t>
              </a:r>
            </a:p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Ridges (TARs)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1"/>
            </p:cNvCxnSpPr>
            <p:nvPr/>
          </p:nvCxnSpPr>
          <p:spPr>
            <a:xfrm flipH="1">
              <a:off x="2895600" y="695236"/>
              <a:ext cx="1143000" cy="5239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rsTopoTAR_D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" y="256032"/>
            <a:ext cx="9000127" cy="4553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51302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Olympia Undae, Ewing et al. (2010)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677400" y="5410200"/>
            <a:ext cx="7515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2. Ganges Chasma, Fenton et al. (2014)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92225"/>
            <a:ext cx="847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2. Meridiani Planum, Fenton et al. (submitted)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0" y="381000"/>
            <a:ext cx="152400" cy="15240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86400" y="457200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72800" y="1981200"/>
            <a:ext cx="152400" cy="152400"/>
          </a:xfrm>
          <a:prstGeom prst="rect">
            <a:avLst/>
          </a:prstGeom>
          <a:noFill/>
          <a:ln w="63500" cap="flat">
            <a:solidFill>
              <a:srgbClr val="FF000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506200" y="23622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2362200"/>
            <a:ext cx="152400" cy="15240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1758" y="24485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133600" y="762000"/>
            <a:ext cx="1913162" cy="990600"/>
            <a:chOff x="2133600" y="762000"/>
            <a:chExt cx="1913162" cy="990600"/>
          </a:xfrm>
        </p:grpSpPr>
        <p:sp>
          <p:nvSpPr>
            <p:cNvPr id="21" name="Rectangle 20"/>
            <p:cNvSpPr/>
            <p:nvPr/>
          </p:nvSpPr>
          <p:spPr>
            <a:xfrm>
              <a:off x="2133600" y="762000"/>
              <a:ext cx="1905000" cy="990600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286000" y="762000"/>
              <a:ext cx="1760762" cy="954107"/>
              <a:chOff x="1828800" y="5105400"/>
              <a:chExt cx="1760762" cy="95410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286000" y="5105400"/>
                <a:ext cx="130356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FontTx/>
                  <a:buChar char="-"/>
                </a:pPr>
                <a:r>
                  <a:rPr lang="en-US" sz="2800" dirty="0" smtClean="0"/>
                  <a:t> LDDs</a:t>
                </a:r>
              </a:p>
              <a:p>
                <a:pPr>
                  <a:buFontTx/>
                  <a:buChar char="-"/>
                </a:pPr>
                <a:r>
                  <a:rPr lang="en-US" sz="2800" dirty="0" smtClean="0"/>
                  <a:t> TARs</a:t>
                </a:r>
                <a:endParaRPr lang="en-US" sz="28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828800" y="5257800"/>
                <a:ext cx="381000" cy="2286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828800" y="5715000"/>
                <a:ext cx="3810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1. Olympia Undae, Ewing et al. (2010)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5950803"/>
            <a:ext cx="838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Sand source</a:t>
            </a:r>
            <a:r>
              <a:rPr lang="en-US" sz="2400" b="1" dirty="0" smtClean="0"/>
              <a:t>: </a:t>
            </a:r>
            <a:r>
              <a:rPr lang="en-US" sz="2400" dirty="0" smtClean="0"/>
              <a:t>“Planum Boreum </a:t>
            </a:r>
            <a:r>
              <a:rPr lang="en-US" sz="2400" dirty="0" err="1" smtClean="0"/>
              <a:t>cavi</a:t>
            </a:r>
            <a:r>
              <a:rPr lang="en-US" sz="2400" dirty="0" smtClean="0"/>
              <a:t> unit”, ~1 Ga, extensive, </a:t>
            </a:r>
          </a:p>
          <a:p>
            <a:r>
              <a:rPr lang="en-US" sz="2400" dirty="0" smtClean="0"/>
              <a:t>few 100 m thick, visible </a:t>
            </a:r>
            <a:r>
              <a:rPr lang="en-US" sz="2400" dirty="0" err="1" smtClean="0"/>
              <a:t>foresets</a:t>
            </a:r>
            <a:r>
              <a:rPr lang="en-US" sz="2400" dirty="0" smtClean="0"/>
              <a:t> (Tanaka et al., 2008)</a:t>
            </a:r>
            <a:endParaRPr lang="en-US" sz="2400" dirty="0"/>
          </a:p>
        </p:txBody>
      </p:sp>
      <p:pic>
        <p:nvPicPr>
          <p:cNvPr id="8" name="Picture 7" descr="OU_overview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85800"/>
            <a:ext cx="8991600" cy="513967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Olympia Undae, Ewing et al. (2010)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295400"/>
            <a:ext cx="396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Crestlines</a:t>
            </a:r>
            <a:r>
              <a:rPr lang="en-US" sz="3200" dirty="0" smtClean="0"/>
              <a:t>:</a:t>
            </a:r>
          </a:p>
          <a:p>
            <a:endParaRPr lang="en-US" sz="1200" dirty="0" smtClean="0"/>
          </a:p>
          <a:p>
            <a:r>
              <a:rPr lang="en-US" sz="3200" dirty="0" smtClean="0"/>
              <a:t>Primary: NNW/SSE</a:t>
            </a:r>
          </a:p>
          <a:p>
            <a:pPr lvl="1">
              <a:buFont typeface="Wingdings"/>
              <a:buChar char="è"/>
            </a:pPr>
            <a:r>
              <a:rPr lang="en-US" sz="3200" dirty="0" smtClean="0">
                <a:sym typeface="Wingdings" pitchFamily="2" charset="2"/>
              </a:rPr>
              <a:t>ENE wind</a:t>
            </a:r>
          </a:p>
          <a:p>
            <a:pPr lvl="1"/>
            <a:endParaRPr lang="en-US" sz="2000" dirty="0" smtClean="0"/>
          </a:p>
          <a:p>
            <a:r>
              <a:rPr lang="en-US" sz="3200" dirty="0" smtClean="0"/>
              <a:t>Secondary: NE/SW</a:t>
            </a:r>
          </a:p>
          <a:p>
            <a:pPr lvl="1">
              <a:buFont typeface="Wingdings"/>
              <a:buChar char="è"/>
            </a:pPr>
            <a:r>
              <a:rPr lang="en-US" sz="3200" dirty="0" smtClean="0">
                <a:sym typeface="Wingdings" pitchFamily="2" charset="2"/>
              </a:rPr>
              <a:t>formative wind?</a:t>
            </a:r>
          </a:p>
          <a:p>
            <a:pPr lvl="1">
              <a:buFont typeface="Wingdings"/>
              <a:buChar char="è"/>
            </a:pPr>
            <a:r>
              <a:rPr lang="en-US" sz="3200" dirty="0" smtClean="0">
                <a:sym typeface="Wingdings" pitchFamily="2" charset="2"/>
              </a:rPr>
              <a:t>star dunes or complex pattern?</a:t>
            </a:r>
            <a:endParaRPr lang="en-US" sz="3200" dirty="0"/>
          </a:p>
        </p:txBody>
      </p:sp>
      <p:pic>
        <p:nvPicPr>
          <p:cNvPr id="9" name="Picture 8" descr="Eetal2010_Fig2.png"/>
          <p:cNvPicPr>
            <a:picLocks noChangeAspect="1"/>
          </p:cNvPicPr>
          <p:nvPr/>
        </p:nvPicPr>
        <p:blipFill>
          <a:blip r:embed="rId3" cstate="print">
            <a:lum bright="10000" contrast="60000"/>
          </a:blip>
          <a:stretch>
            <a:fillRect/>
          </a:stretch>
        </p:blipFill>
        <p:spPr>
          <a:xfrm>
            <a:off x="304800" y="533400"/>
            <a:ext cx="4354211" cy="632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381000" y="3810000"/>
            <a:ext cx="533400" cy="1295400"/>
            <a:chOff x="3657600" y="762000"/>
            <a:chExt cx="533400" cy="1295400"/>
          </a:xfrm>
        </p:grpSpPr>
        <p:sp>
          <p:nvSpPr>
            <p:cNvPr id="14" name="Isosceles Triangle 13"/>
            <p:cNvSpPr/>
            <p:nvPr/>
          </p:nvSpPr>
          <p:spPr>
            <a:xfrm>
              <a:off x="3886200" y="1371600"/>
              <a:ext cx="152400" cy="6858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57600" y="762000"/>
              <a:ext cx="53340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N</a:t>
              </a:r>
              <a:endParaRPr lang="en-US" sz="4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Olympia Undae, Ewing et al. (2010)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78078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Primaries</a:t>
            </a:r>
            <a:r>
              <a:rPr lang="en-US" sz="3200" dirty="0" smtClean="0"/>
              <a:t>: broken, kinked</a:t>
            </a:r>
          </a:p>
          <a:p>
            <a:r>
              <a:rPr lang="en-US" sz="3200" u="sng" dirty="0" smtClean="0"/>
              <a:t>Secondaries</a:t>
            </a:r>
            <a:r>
              <a:rPr lang="en-US" sz="3200" dirty="0" smtClean="0"/>
              <a:t>: connect with primaries at kinks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464185"/>
            <a:ext cx="9136916" cy="5784215"/>
            <a:chOff x="0" y="457198"/>
            <a:chExt cx="9136916" cy="5784215"/>
          </a:xfrm>
        </p:grpSpPr>
        <p:pic>
          <p:nvPicPr>
            <p:cNvPr id="8" name="Picture 7" descr="Eetal2010_Fig7b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7198"/>
              <a:ext cx="5036323" cy="5029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Eetal2010_Fig7c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00" y="1212213"/>
              <a:ext cx="5022116" cy="50292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Olympia Undae, Ewing et al. (2010)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384042"/>
            <a:ext cx="3886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Complex pattern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ENE wind: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Erosion of scarps,</a:t>
            </a:r>
          </a:p>
          <a:p>
            <a:pPr marL="342900" indent="-342900"/>
            <a:r>
              <a:rPr lang="en-US" sz="2400" dirty="0" smtClean="0">
                <a:sym typeface="Wingdings" pitchFamily="2" charset="2"/>
              </a:rPr>
              <a:t>    </a:t>
            </a:r>
            <a:r>
              <a:rPr lang="en-US" sz="2400" dirty="0" smtClean="0"/>
              <a:t>NE wind: </a:t>
            </a:r>
            <a:r>
              <a:rPr lang="en-US" sz="2400" b="1" i="1" dirty="0" smtClean="0">
                <a:solidFill>
                  <a:schemeClr val="accent1"/>
                </a:solidFill>
              </a:rPr>
              <a:t>secondary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-  Secondary dunes  longitudinal to NE katabatic flow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-  Primary dunes forms areal limit boundary for secondaries</a:t>
            </a:r>
            <a:endParaRPr lang="en-US" sz="2400" dirty="0"/>
          </a:p>
        </p:txBody>
      </p:sp>
      <p:pic>
        <p:nvPicPr>
          <p:cNvPr id="5" name="Picture 4" descr="Eetal2010_Fig14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609600"/>
            <a:ext cx="6248400" cy="624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Meridiani Planum,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Fenton et al.,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subm</a:t>
            </a:r>
            <a:r>
              <a:rPr lang="en-US" sz="2800" dirty="0" err="1" smtClean="0">
                <a:latin typeface="+mj-lt"/>
                <a:ea typeface="+mj-ea"/>
                <a:cs typeface="+mj-cs"/>
              </a:rPr>
              <a:t>itted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MP_Fig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533400"/>
            <a:ext cx="6007972" cy="616626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2286000" y="2895600"/>
            <a:ext cx="6742176" cy="3694176"/>
            <a:chOff x="2286000" y="2895600"/>
            <a:chExt cx="6742176" cy="3694176"/>
          </a:xfrm>
        </p:grpSpPr>
        <p:pic>
          <p:nvPicPr>
            <p:cNvPr id="5" name="Picture 4" descr="MP_Fig1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000" y="2895600"/>
              <a:ext cx="3694176" cy="3694176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Curved Connector 6"/>
            <p:cNvCxnSpPr>
              <a:stCxn id="5" idx="1"/>
            </p:cNvCxnSpPr>
            <p:nvPr/>
          </p:nvCxnSpPr>
          <p:spPr>
            <a:xfrm rot="10800000" flipV="1">
              <a:off x="2286000" y="4742688"/>
              <a:ext cx="3048000" cy="1505712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9066" y="609600"/>
            <a:ext cx="3797135" cy="3581400"/>
            <a:chOff x="89066" y="609600"/>
            <a:chExt cx="3797135" cy="3581400"/>
          </a:xfrm>
        </p:grpSpPr>
        <p:pic>
          <p:nvPicPr>
            <p:cNvPr id="4" name="Picture 3" descr="MP_Fig9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066" y="609600"/>
              <a:ext cx="3644734" cy="3319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0" name="Shape 9"/>
            <p:cNvCxnSpPr>
              <a:stCxn id="4" idx="2"/>
            </p:cNvCxnSpPr>
            <p:nvPr/>
          </p:nvCxnSpPr>
          <p:spPr>
            <a:xfrm rot="16200000" flipH="1">
              <a:off x="2767753" y="3072551"/>
              <a:ext cx="262128" cy="1974769"/>
            </a:xfrm>
            <a:prstGeom prst="curvedConnector2">
              <a:avLst/>
            </a:prstGeom>
            <a:ln w="19050">
              <a:solidFill>
                <a:schemeClr val="tx1"/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267200" y="1447800"/>
            <a:ext cx="3200400" cy="1752600"/>
            <a:chOff x="4267200" y="1447800"/>
            <a:chExt cx="3200400" cy="1752600"/>
          </a:xfrm>
        </p:grpSpPr>
        <p:sp>
          <p:nvSpPr>
            <p:cNvPr id="11" name="TextBox 10"/>
            <p:cNvSpPr txBox="1"/>
            <p:nvPr/>
          </p:nvSpPr>
          <p:spPr>
            <a:xfrm>
              <a:off x="4267200" y="1447800"/>
              <a:ext cx="3200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MER Opportunity landing site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495800" y="2362200"/>
              <a:ext cx="457200" cy="838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3455</TotalTime>
  <Words>764</Words>
  <Application>Microsoft Office PowerPoint</Application>
  <PresentationFormat>On-screen Show (4:3)</PresentationFormat>
  <Paragraphs>102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Technic</vt:lpstr>
      <vt:lpstr>Martian  aeolian  systems</vt:lpstr>
      <vt:lpstr>Major avenues of research</vt:lpstr>
      <vt:lpstr>Slide 3</vt:lpstr>
      <vt:lpstr>Slide 4</vt:lpstr>
      <vt:lpstr>1. Olympia Undae, Ewing et al. (2010)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More Mars aeolian presentations at GSA: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Martian  aeolian  systems</dc:title>
  <dc:creator>Lori</dc:creator>
  <cp:lastModifiedBy>Lori</cp:lastModifiedBy>
  <cp:revision>237</cp:revision>
  <dcterms:created xsi:type="dcterms:W3CDTF">2014-10-06T18:27:34Z</dcterms:created>
  <dcterms:modified xsi:type="dcterms:W3CDTF">2014-10-18T22:18:44Z</dcterms:modified>
</cp:coreProperties>
</file>