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0" r:id="rId2"/>
    <p:sldId id="321" r:id="rId3"/>
    <p:sldId id="301" r:id="rId4"/>
    <p:sldId id="317" r:id="rId5"/>
    <p:sldId id="318" r:id="rId6"/>
    <p:sldId id="313" r:id="rId7"/>
    <p:sldId id="315" r:id="rId8"/>
    <p:sldId id="330" r:id="rId9"/>
    <p:sldId id="319" r:id="rId10"/>
    <p:sldId id="320" r:id="rId11"/>
    <p:sldId id="312" r:id="rId12"/>
    <p:sldId id="267" r:id="rId13"/>
    <p:sldId id="270" r:id="rId14"/>
    <p:sldId id="257" r:id="rId15"/>
    <p:sldId id="258" r:id="rId16"/>
    <p:sldId id="259" r:id="rId17"/>
    <p:sldId id="289" r:id="rId18"/>
    <p:sldId id="264" r:id="rId19"/>
    <p:sldId id="325" r:id="rId20"/>
    <p:sldId id="306" r:id="rId21"/>
    <p:sldId id="263" r:id="rId22"/>
    <p:sldId id="265" r:id="rId23"/>
    <p:sldId id="273" r:id="rId24"/>
    <p:sldId id="274" r:id="rId25"/>
    <p:sldId id="269" r:id="rId26"/>
    <p:sldId id="275" r:id="rId27"/>
    <p:sldId id="329" r:id="rId28"/>
    <p:sldId id="334" r:id="rId29"/>
    <p:sldId id="278" r:id="rId30"/>
    <p:sldId id="279" r:id="rId31"/>
    <p:sldId id="280" r:id="rId32"/>
    <p:sldId id="281" r:id="rId33"/>
    <p:sldId id="322" r:id="rId34"/>
    <p:sldId id="323" r:id="rId35"/>
    <p:sldId id="324" r:id="rId36"/>
    <p:sldId id="282" r:id="rId37"/>
    <p:sldId id="331" r:id="rId38"/>
    <p:sldId id="332" r:id="rId39"/>
    <p:sldId id="333" r:id="rId40"/>
    <p:sldId id="283" r:id="rId41"/>
    <p:sldId id="291" r:id="rId42"/>
    <p:sldId id="335" r:id="rId43"/>
    <p:sldId id="29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659"/>
    <a:srgbClr val="F3FD95"/>
    <a:srgbClr val="E1EF25"/>
    <a:srgbClr val="EAF468"/>
    <a:srgbClr val="22EE18"/>
    <a:srgbClr val="A02297"/>
    <a:srgbClr val="8BDCE5"/>
    <a:srgbClr val="F80ED7"/>
    <a:srgbClr val="99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7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D08FD-B4A4-4926-A92B-486EFB1E1FC6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13525-3DDE-4085-9AE3-B9DA5675F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1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River/Beaver</a:t>
            </a:r>
            <a:r>
              <a:rPr lang="en-US" baseline="0" dirty="0" smtClean="0"/>
              <a:t> Creek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3525-3DDE-4085-9AE3-B9DA5675F8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37F1-8320-4369-914F-1E72BDF33B94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5A6F-D86E-493E-BAFB-A1FD2046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4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b="411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8092" y="152400"/>
            <a:ext cx="8842159" cy="1049577"/>
            <a:chOff x="158318" y="316151"/>
            <a:chExt cx="7772400" cy="699648"/>
          </a:xfrm>
        </p:grpSpPr>
        <p:sp>
          <p:nvSpPr>
            <p:cNvPr id="3" name="TextBox 2"/>
            <p:cNvSpPr txBox="1"/>
            <p:nvPr/>
          </p:nvSpPr>
          <p:spPr>
            <a:xfrm>
              <a:off x="158318" y="316151"/>
              <a:ext cx="7772400" cy="348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Northwest Nebraska’s Chadron Dome </a:t>
              </a:r>
              <a:r>
                <a:rPr lang="en-US" sz="28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is not</a:t>
              </a:r>
              <a:r>
                <a:rPr lang="en-US" sz="2800" b="1" dirty="0"/>
                <a:t> a Dome</a:t>
              </a:r>
              <a:endParaRPr lang="en-US" sz="2800" dirty="0">
                <a:effectLst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141" y="667020"/>
              <a:ext cx="1272639" cy="34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Steven A. </a:t>
              </a:r>
              <a:r>
                <a:rPr lang="en-US" sz="1400" dirty="0" smtClean="0"/>
                <a:t>Welch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/>
                <a:t>Michael B. </a:t>
              </a:r>
              <a:r>
                <a:rPr lang="en-US" sz="1400" dirty="0" err="1" smtClean="0"/>
                <a:t>Leite</a:t>
              </a:r>
              <a:endParaRPr lang="en-US" sz="14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5" y="6004264"/>
            <a:ext cx="1996150" cy="690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78647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Chadron State College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096208"/>
            <a:ext cx="1559855" cy="50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4876564" cy="6861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257764"/>
            <a:ext cx="130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Adapted from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Dunham (1961)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28600"/>
            <a:ext cx="2667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Chadron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“Dome”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   Stratigraphy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52800" y="5900692"/>
            <a:ext cx="2133600" cy="0"/>
          </a:xfrm>
          <a:prstGeom prst="line">
            <a:avLst/>
          </a:prstGeom>
          <a:ln w="38100">
            <a:solidFill>
              <a:srgbClr val="F80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191000" y="242656"/>
            <a:ext cx="4715641" cy="5658036"/>
            <a:chOff x="4191000" y="242656"/>
            <a:chExt cx="4715641" cy="5658036"/>
          </a:xfrm>
        </p:grpSpPr>
        <p:grpSp>
          <p:nvGrpSpPr>
            <p:cNvPr id="11" name="Group 10"/>
            <p:cNvGrpSpPr/>
            <p:nvPr/>
          </p:nvGrpSpPr>
          <p:grpSpPr>
            <a:xfrm>
              <a:off x="4419600" y="242656"/>
              <a:ext cx="4487041" cy="2812742"/>
              <a:chOff x="2852025" y="304800"/>
              <a:chExt cx="4487041" cy="281274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460" b="32684"/>
              <a:stretch/>
            </p:blipFill>
            <p:spPr>
              <a:xfrm>
                <a:off x="2852025" y="304800"/>
                <a:ext cx="4487041" cy="2812742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4028746" y="1536207"/>
                <a:ext cx="2133600" cy="76200"/>
              </a:xfrm>
              <a:prstGeom prst="line">
                <a:avLst/>
              </a:prstGeom>
              <a:ln w="38100">
                <a:solidFill>
                  <a:srgbClr val="F80E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4191000" y="1550263"/>
              <a:ext cx="2057400" cy="4350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2310691"/>
              <a:ext cx="1882436" cy="1411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52800" y="152400"/>
            <a:ext cx="5562600" cy="3429000"/>
            <a:chOff x="3352800" y="152400"/>
            <a:chExt cx="5562600" cy="3429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52400"/>
              <a:ext cx="3429000" cy="257175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3352800" y="152400"/>
              <a:ext cx="2133600" cy="3048000"/>
            </a:xfrm>
            <a:prstGeom prst="line">
              <a:avLst/>
            </a:prstGeom>
            <a:ln w="63500">
              <a:solidFill>
                <a:srgbClr val="22EE18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733800" y="2724150"/>
              <a:ext cx="5181600" cy="857250"/>
            </a:xfrm>
            <a:prstGeom prst="line">
              <a:avLst/>
            </a:prstGeom>
            <a:ln w="63500">
              <a:solidFill>
                <a:srgbClr val="22EE18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32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2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7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32482" y="790113"/>
            <a:ext cx="5557421" cy="5459767"/>
            <a:chOff x="2432482" y="790113"/>
            <a:chExt cx="5557421" cy="5459767"/>
          </a:xfrm>
          <a:solidFill>
            <a:schemeClr val="accent3">
              <a:lumMod val="60000"/>
              <a:lumOff val="40000"/>
              <a:alpha val="53000"/>
            </a:schemeClr>
          </a:solidFill>
        </p:grpSpPr>
        <p:sp>
          <p:nvSpPr>
            <p:cNvPr id="11" name="Freeform 10"/>
            <p:cNvSpPr/>
            <p:nvPr/>
          </p:nvSpPr>
          <p:spPr>
            <a:xfrm>
              <a:off x="4208016" y="790113"/>
              <a:ext cx="3701988" cy="2077374"/>
            </a:xfrm>
            <a:custGeom>
              <a:avLst/>
              <a:gdLst>
                <a:gd name="connsiteX0" fmla="*/ 3701988 w 3701988"/>
                <a:gd name="connsiteY0" fmla="*/ 2077374 h 2077374"/>
                <a:gd name="connsiteX1" fmla="*/ 3657600 w 3701988"/>
                <a:gd name="connsiteY1" fmla="*/ 0 h 2077374"/>
                <a:gd name="connsiteX2" fmla="*/ 301840 w 3701988"/>
                <a:gd name="connsiteY2" fmla="*/ 71021 h 2077374"/>
                <a:gd name="connsiteX3" fmla="*/ 186431 w 3701988"/>
                <a:gd name="connsiteY3" fmla="*/ 133165 h 2077374"/>
                <a:gd name="connsiteX4" fmla="*/ 106532 w 3701988"/>
                <a:gd name="connsiteY4" fmla="*/ 221941 h 2077374"/>
                <a:gd name="connsiteX5" fmla="*/ 0 w 3701988"/>
                <a:gd name="connsiteY5" fmla="*/ 443883 h 2077374"/>
                <a:gd name="connsiteX6" fmla="*/ 0 w 3701988"/>
                <a:gd name="connsiteY6" fmla="*/ 665825 h 2077374"/>
                <a:gd name="connsiteX7" fmla="*/ 62143 w 3701988"/>
                <a:gd name="connsiteY7" fmla="*/ 878889 h 2077374"/>
                <a:gd name="connsiteX8" fmla="*/ 106532 w 3701988"/>
                <a:gd name="connsiteY8" fmla="*/ 958788 h 2077374"/>
                <a:gd name="connsiteX9" fmla="*/ 221941 w 3701988"/>
                <a:gd name="connsiteY9" fmla="*/ 1074198 h 2077374"/>
                <a:gd name="connsiteX10" fmla="*/ 319596 w 3701988"/>
                <a:gd name="connsiteY10" fmla="*/ 1127464 h 2077374"/>
                <a:gd name="connsiteX11" fmla="*/ 594803 w 3701988"/>
                <a:gd name="connsiteY11" fmla="*/ 1242873 h 2077374"/>
                <a:gd name="connsiteX12" fmla="*/ 674702 w 3701988"/>
                <a:gd name="connsiteY12" fmla="*/ 1278384 h 2077374"/>
                <a:gd name="connsiteX13" fmla="*/ 701335 w 3701988"/>
                <a:gd name="connsiteY13" fmla="*/ 1287262 h 2077374"/>
                <a:gd name="connsiteX14" fmla="*/ 719091 w 3701988"/>
                <a:gd name="connsiteY14" fmla="*/ 1305017 h 2077374"/>
                <a:gd name="connsiteX15" fmla="*/ 1091953 w 3701988"/>
                <a:gd name="connsiteY15" fmla="*/ 1455937 h 2077374"/>
                <a:gd name="connsiteX16" fmla="*/ 1322772 w 3701988"/>
                <a:gd name="connsiteY16" fmla="*/ 1606858 h 2077374"/>
                <a:gd name="connsiteX17" fmla="*/ 1544714 w 3701988"/>
                <a:gd name="connsiteY17" fmla="*/ 1713390 h 2077374"/>
                <a:gd name="connsiteX18" fmla="*/ 1633491 w 3701988"/>
                <a:gd name="connsiteY18" fmla="*/ 1740023 h 2077374"/>
                <a:gd name="connsiteX19" fmla="*/ 1677879 w 3701988"/>
                <a:gd name="connsiteY19" fmla="*/ 1748901 h 2077374"/>
                <a:gd name="connsiteX20" fmla="*/ 1935332 w 3701988"/>
                <a:gd name="connsiteY20" fmla="*/ 1713390 h 2077374"/>
                <a:gd name="connsiteX21" fmla="*/ 2006353 w 3701988"/>
                <a:gd name="connsiteY21" fmla="*/ 1686757 h 2077374"/>
                <a:gd name="connsiteX22" fmla="*/ 2032986 w 3701988"/>
                <a:gd name="connsiteY22" fmla="*/ 1669002 h 2077374"/>
                <a:gd name="connsiteX23" fmla="*/ 2210539 w 3701988"/>
                <a:gd name="connsiteY23" fmla="*/ 1553592 h 2077374"/>
                <a:gd name="connsiteX24" fmla="*/ 2450236 w 3701988"/>
                <a:gd name="connsiteY24" fmla="*/ 1420427 h 2077374"/>
                <a:gd name="connsiteX25" fmla="*/ 2547891 w 3701988"/>
                <a:gd name="connsiteY25" fmla="*/ 1376038 h 2077374"/>
                <a:gd name="connsiteX26" fmla="*/ 2556768 w 3701988"/>
                <a:gd name="connsiteY26" fmla="*/ 1376038 h 2077374"/>
                <a:gd name="connsiteX27" fmla="*/ 2849732 w 3701988"/>
                <a:gd name="connsiteY27" fmla="*/ 1376038 h 2077374"/>
                <a:gd name="connsiteX28" fmla="*/ 2920753 w 3701988"/>
                <a:gd name="connsiteY28" fmla="*/ 1420427 h 2077374"/>
                <a:gd name="connsiteX29" fmla="*/ 2965141 w 3701988"/>
                <a:gd name="connsiteY29" fmla="*/ 1438182 h 2077374"/>
                <a:gd name="connsiteX30" fmla="*/ 3178205 w 3701988"/>
                <a:gd name="connsiteY30" fmla="*/ 1606858 h 2077374"/>
                <a:gd name="connsiteX31" fmla="*/ 3426780 w 3701988"/>
                <a:gd name="connsiteY31" fmla="*/ 1784411 h 2077374"/>
                <a:gd name="connsiteX32" fmla="*/ 3630967 w 3701988"/>
                <a:gd name="connsiteY32" fmla="*/ 1988598 h 2077374"/>
                <a:gd name="connsiteX33" fmla="*/ 3701988 w 3701988"/>
                <a:gd name="connsiteY33" fmla="*/ 2077374 h 207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01988" h="2077374">
                  <a:moveTo>
                    <a:pt x="3701988" y="2077374"/>
                  </a:moveTo>
                  <a:lnTo>
                    <a:pt x="3657600" y="0"/>
                  </a:lnTo>
                  <a:lnTo>
                    <a:pt x="301840" y="71021"/>
                  </a:lnTo>
                  <a:lnTo>
                    <a:pt x="186431" y="133165"/>
                  </a:lnTo>
                  <a:lnTo>
                    <a:pt x="106532" y="221941"/>
                  </a:lnTo>
                  <a:lnTo>
                    <a:pt x="0" y="443883"/>
                  </a:lnTo>
                  <a:lnTo>
                    <a:pt x="0" y="665825"/>
                  </a:lnTo>
                  <a:lnTo>
                    <a:pt x="62143" y="878889"/>
                  </a:lnTo>
                  <a:cubicBezTo>
                    <a:pt x="99526" y="953653"/>
                    <a:pt x="78938" y="931194"/>
                    <a:pt x="106532" y="958788"/>
                  </a:cubicBezTo>
                  <a:lnTo>
                    <a:pt x="221941" y="1074198"/>
                  </a:lnTo>
                  <a:cubicBezTo>
                    <a:pt x="307625" y="1121800"/>
                    <a:pt x="274589" y="1104961"/>
                    <a:pt x="319596" y="1127464"/>
                  </a:cubicBezTo>
                  <a:lnTo>
                    <a:pt x="594803" y="1242873"/>
                  </a:lnTo>
                  <a:cubicBezTo>
                    <a:pt x="621436" y="1254710"/>
                    <a:pt x="647799" y="1267174"/>
                    <a:pt x="674702" y="1278384"/>
                  </a:cubicBezTo>
                  <a:cubicBezTo>
                    <a:pt x="683340" y="1281983"/>
                    <a:pt x="693311" y="1282447"/>
                    <a:pt x="701335" y="1287262"/>
                  </a:cubicBezTo>
                  <a:cubicBezTo>
                    <a:pt x="708512" y="1291568"/>
                    <a:pt x="719091" y="1305017"/>
                    <a:pt x="719091" y="1305017"/>
                  </a:cubicBezTo>
                  <a:lnTo>
                    <a:pt x="1091953" y="1455937"/>
                  </a:lnTo>
                  <a:lnTo>
                    <a:pt x="1322772" y="1606858"/>
                  </a:lnTo>
                  <a:lnTo>
                    <a:pt x="1544714" y="1713390"/>
                  </a:lnTo>
                  <a:lnTo>
                    <a:pt x="1633491" y="1740023"/>
                  </a:lnTo>
                  <a:cubicBezTo>
                    <a:pt x="1668427" y="1750773"/>
                    <a:pt x="1649066" y="1748901"/>
                    <a:pt x="1677879" y="1748901"/>
                  </a:cubicBezTo>
                  <a:lnTo>
                    <a:pt x="1935332" y="1713390"/>
                  </a:lnTo>
                  <a:cubicBezTo>
                    <a:pt x="1959006" y="1704512"/>
                    <a:pt x="1983336" y="1697219"/>
                    <a:pt x="2006353" y="1686757"/>
                  </a:cubicBezTo>
                  <a:cubicBezTo>
                    <a:pt x="2016066" y="1682342"/>
                    <a:pt x="2032986" y="1669002"/>
                    <a:pt x="2032986" y="1669002"/>
                  </a:cubicBezTo>
                  <a:lnTo>
                    <a:pt x="2210539" y="1553592"/>
                  </a:lnTo>
                  <a:lnTo>
                    <a:pt x="2450236" y="1420427"/>
                  </a:lnTo>
                  <a:cubicBezTo>
                    <a:pt x="2480842" y="1405124"/>
                    <a:pt x="2513396" y="1384662"/>
                    <a:pt x="2547891" y="1376038"/>
                  </a:cubicBezTo>
                  <a:cubicBezTo>
                    <a:pt x="2550762" y="1375320"/>
                    <a:pt x="2553809" y="1376038"/>
                    <a:pt x="2556768" y="1376038"/>
                  </a:cubicBezTo>
                  <a:lnTo>
                    <a:pt x="2849732" y="1376038"/>
                  </a:lnTo>
                  <a:cubicBezTo>
                    <a:pt x="2873406" y="1390834"/>
                    <a:pt x="2895783" y="1407942"/>
                    <a:pt x="2920753" y="1420427"/>
                  </a:cubicBezTo>
                  <a:cubicBezTo>
                    <a:pt x="2980107" y="1450104"/>
                    <a:pt x="2940852" y="1413890"/>
                    <a:pt x="2965141" y="1438182"/>
                  </a:cubicBezTo>
                  <a:lnTo>
                    <a:pt x="3178205" y="1606858"/>
                  </a:lnTo>
                  <a:lnTo>
                    <a:pt x="3426780" y="1784411"/>
                  </a:lnTo>
                  <a:lnTo>
                    <a:pt x="3630967" y="1988598"/>
                  </a:lnTo>
                  <a:lnTo>
                    <a:pt x="3701988" y="207737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32482" y="896645"/>
              <a:ext cx="639192" cy="1864310"/>
            </a:xfrm>
            <a:custGeom>
              <a:avLst/>
              <a:gdLst>
                <a:gd name="connsiteX0" fmla="*/ 479394 w 639192"/>
                <a:gd name="connsiteY0" fmla="*/ 0 h 1864310"/>
                <a:gd name="connsiteX1" fmla="*/ 417250 w 639192"/>
                <a:gd name="connsiteY1" fmla="*/ 213064 h 1864310"/>
                <a:gd name="connsiteX2" fmla="*/ 399495 w 639192"/>
                <a:gd name="connsiteY2" fmla="*/ 435005 h 1864310"/>
                <a:gd name="connsiteX3" fmla="*/ 506027 w 639192"/>
                <a:gd name="connsiteY3" fmla="*/ 763479 h 1864310"/>
                <a:gd name="connsiteX4" fmla="*/ 514904 w 639192"/>
                <a:gd name="connsiteY4" fmla="*/ 861134 h 1864310"/>
                <a:gd name="connsiteX5" fmla="*/ 630314 w 639192"/>
                <a:gd name="connsiteY5" fmla="*/ 1287262 h 1864310"/>
                <a:gd name="connsiteX6" fmla="*/ 639192 w 639192"/>
                <a:gd name="connsiteY6" fmla="*/ 1571347 h 1864310"/>
                <a:gd name="connsiteX7" fmla="*/ 621436 w 639192"/>
                <a:gd name="connsiteY7" fmla="*/ 1677879 h 1864310"/>
                <a:gd name="connsiteX8" fmla="*/ 532660 w 639192"/>
                <a:gd name="connsiteY8" fmla="*/ 1855433 h 1864310"/>
                <a:gd name="connsiteX9" fmla="*/ 168675 w 639192"/>
                <a:gd name="connsiteY9" fmla="*/ 1864310 h 1864310"/>
                <a:gd name="connsiteX10" fmla="*/ 35510 w 639192"/>
                <a:gd name="connsiteY10" fmla="*/ 1775534 h 1864310"/>
                <a:gd name="connsiteX11" fmla="*/ 0 w 639192"/>
                <a:gd name="connsiteY11" fmla="*/ 26633 h 1864310"/>
                <a:gd name="connsiteX12" fmla="*/ 479394 w 639192"/>
                <a:gd name="connsiteY12" fmla="*/ 0 h 186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192" h="1864310">
                  <a:moveTo>
                    <a:pt x="479394" y="0"/>
                  </a:moveTo>
                  <a:lnTo>
                    <a:pt x="417250" y="213064"/>
                  </a:lnTo>
                  <a:lnTo>
                    <a:pt x="399495" y="435005"/>
                  </a:lnTo>
                  <a:lnTo>
                    <a:pt x="506027" y="763479"/>
                  </a:lnTo>
                  <a:cubicBezTo>
                    <a:pt x="515558" y="849260"/>
                    <a:pt x="514904" y="816581"/>
                    <a:pt x="514904" y="861134"/>
                  </a:cubicBezTo>
                  <a:lnTo>
                    <a:pt x="630314" y="1287262"/>
                  </a:lnTo>
                  <a:lnTo>
                    <a:pt x="639192" y="1571347"/>
                  </a:lnTo>
                  <a:cubicBezTo>
                    <a:pt x="620275" y="1665927"/>
                    <a:pt x="621436" y="1629946"/>
                    <a:pt x="621436" y="1677879"/>
                  </a:cubicBezTo>
                  <a:lnTo>
                    <a:pt x="532660" y="1855433"/>
                  </a:lnTo>
                  <a:lnTo>
                    <a:pt x="168675" y="1864310"/>
                  </a:lnTo>
                  <a:lnTo>
                    <a:pt x="35510" y="1775534"/>
                  </a:lnTo>
                  <a:lnTo>
                    <a:pt x="0" y="26633"/>
                  </a:lnTo>
                  <a:lnTo>
                    <a:pt x="479394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503503" y="4270159"/>
              <a:ext cx="603683" cy="1979721"/>
            </a:xfrm>
            <a:custGeom>
              <a:avLst/>
              <a:gdLst>
                <a:gd name="connsiteX0" fmla="*/ 0 w 603683"/>
                <a:gd name="connsiteY0" fmla="*/ 0 h 1979721"/>
                <a:gd name="connsiteX1" fmla="*/ 248575 w 603683"/>
                <a:gd name="connsiteY1" fmla="*/ 17756 h 1979721"/>
                <a:gd name="connsiteX2" fmla="*/ 426128 w 603683"/>
                <a:gd name="connsiteY2" fmla="*/ 106532 h 1979721"/>
                <a:gd name="connsiteX3" fmla="*/ 506027 w 603683"/>
                <a:gd name="connsiteY3" fmla="*/ 239697 h 1979721"/>
                <a:gd name="connsiteX4" fmla="*/ 541538 w 603683"/>
                <a:gd name="connsiteY4" fmla="*/ 319596 h 1979721"/>
                <a:gd name="connsiteX5" fmla="*/ 559293 w 603683"/>
                <a:gd name="connsiteY5" fmla="*/ 461639 h 1979721"/>
                <a:gd name="connsiteX6" fmla="*/ 577048 w 603683"/>
                <a:gd name="connsiteY6" fmla="*/ 541538 h 1979721"/>
                <a:gd name="connsiteX7" fmla="*/ 594804 w 603683"/>
                <a:gd name="connsiteY7" fmla="*/ 577049 h 1979721"/>
                <a:gd name="connsiteX8" fmla="*/ 603681 w 603683"/>
                <a:gd name="connsiteY8" fmla="*/ 798991 h 1979721"/>
                <a:gd name="connsiteX9" fmla="*/ 603681 w 603683"/>
                <a:gd name="connsiteY9" fmla="*/ 914400 h 1979721"/>
                <a:gd name="connsiteX10" fmla="*/ 585926 w 603683"/>
                <a:gd name="connsiteY10" fmla="*/ 1118587 h 1979721"/>
                <a:gd name="connsiteX11" fmla="*/ 603681 w 603683"/>
                <a:gd name="connsiteY11" fmla="*/ 1207363 h 1979721"/>
                <a:gd name="connsiteX12" fmla="*/ 585926 w 603683"/>
                <a:gd name="connsiteY12" fmla="*/ 1482571 h 1979721"/>
                <a:gd name="connsiteX13" fmla="*/ 541538 w 603683"/>
                <a:gd name="connsiteY13" fmla="*/ 1704513 h 1979721"/>
                <a:gd name="connsiteX14" fmla="*/ 523782 w 603683"/>
                <a:gd name="connsiteY14" fmla="*/ 1970843 h 1979721"/>
                <a:gd name="connsiteX15" fmla="*/ 53266 w 603683"/>
                <a:gd name="connsiteY15" fmla="*/ 1979721 h 1979721"/>
                <a:gd name="connsiteX16" fmla="*/ 0 w 603683"/>
                <a:gd name="connsiteY16" fmla="*/ 0 h 197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3683" h="1979721">
                  <a:moveTo>
                    <a:pt x="0" y="0"/>
                  </a:moveTo>
                  <a:lnTo>
                    <a:pt x="248575" y="17756"/>
                  </a:lnTo>
                  <a:lnTo>
                    <a:pt x="426128" y="106532"/>
                  </a:lnTo>
                  <a:lnTo>
                    <a:pt x="506027" y="239697"/>
                  </a:lnTo>
                  <a:cubicBezTo>
                    <a:pt x="534129" y="314637"/>
                    <a:pt x="514781" y="292842"/>
                    <a:pt x="541538" y="319596"/>
                  </a:cubicBezTo>
                  <a:lnTo>
                    <a:pt x="559293" y="461639"/>
                  </a:lnTo>
                  <a:cubicBezTo>
                    <a:pt x="565211" y="488272"/>
                    <a:pt x="568420" y="515655"/>
                    <a:pt x="577048" y="541538"/>
                  </a:cubicBezTo>
                  <a:cubicBezTo>
                    <a:pt x="596446" y="599730"/>
                    <a:pt x="594804" y="549431"/>
                    <a:pt x="594804" y="577049"/>
                  </a:cubicBezTo>
                  <a:lnTo>
                    <a:pt x="603681" y="798991"/>
                  </a:lnTo>
                  <a:lnTo>
                    <a:pt x="603681" y="914400"/>
                  </a:lnTo>
                  <a:lnTo>
                    <a:pt x="585926" y="1118587"/>
                  </a:lnTo>
                  <a:cubicBezTo>
                    <a:pt x="604323" y="1201375"/>
                    <a:pt x="603681" y="1171203"/>
                    <a:pt x="603681" y="1207363"/>
                  </a:cubicBezTo>
                  <a:lnTo>
                    <a:pt x="585926" y="1482571"/>
                  </a:lnTo>
                  <a:lnTo>
                    <a:pt x="541538" y="1704513"/>
                  </a:lnTo>
                  <a:lnTo>
                    <a:pt x="523782" y="1970843"/>
                  </a:lnTo>
                  <a:lnTo>
                    <a:pt x="53266" y="19797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94268" y="4554245"/>
              <a:ext cx="1695635" cy="1597980"/>
            </a:xfrm>
            <a:custGeom>
              <a:avLst/>
              <a:gdLst>
                <a:gd name="connsiteX0" fmla="*/ 1651247 w 1695635"/>
                <a:gd name="connsiteY0" fmla="*/ 8877 h 1597980"/>
                <a:gd name="connsiteX1" fmla="*/ 1411549 w 1695635"/>
                <a:gd name="connsiteY1" fmla="*/ 0 h 1597980"/>
                <a:gd name="connsiteX2" fmla="*/ 1198485 w 1695635"/>
                <a:gd name="connsiteY2" fmla="*/ 53266 h 1597980"/>
                <a:gd name="connsiteX3" fmla="*/ 1047565 w 1695635"/>
                <a:gd name="connsiteY3" fmla="*/ 133165 h 1597980"/>
                <a:gd name="connsiteX4" fmla="*/ 985421 w 1695635"/>
                <a:gd name="connsiteY4" fmla="*/ 275207 h 1597980"/>
                <a:gd name="connsiteX5" fmla="*/ 923278 w 1695635"/>
                <a:gd name="connsiteY5" fmla="*/ 506027 h 1597980"/>
                <a:gd name="connsiteX6" fmla="*/ 825623 w 1695635"/>
                <a:gd name="connsiteY6" fmla="*/ 754602 h 1597980"/>
                <a:gd name="connsiteX7" fmla="*/ 781235 w 1695635"/>
                <a:gd name="connsiteY7" fmla="*/ 958788 h 1597980"/>
                <a:gd name="connsiteX8" fmla="*/ 639192 w 1695635"/>
                <a:gd name="connsiteY8" fmla="*/ 1207363 h 1597980"/>
                <a:gd name="connsiteX9" fmla="*/ 514905 w 1695635"/>
                <a:gd name="connsiteY9" fmla="*/ 1349405 h 1597980"/>
                <a:gd name="connsiteX10" fmla="*/ 248575 w 1695635"/>
                <a:gd name="connsiteY10" fmla="*/ 1518081 h 1597980"/>
                <a:gd name="connsiteX11" fmla="*/ 0 w 1695635"/>
                <a:gd name="connsiteY11" fmla="*/ 1597980 h 1597980"/>
                <a:gd name="connsiteX12" fmla="*/ 1695635 w 1695635"/>
                <a:gd name="connsiteY12" fmla="*/ 1544714 h 1597980"/>
                <a:gd name="connsiteX13" fmla="*/ 1651247 w 1695635"/>
                <a:gd name="connsiteY13" fmla="*/ 8877 h 159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635" h="1597980">
                  <a:moveTo>
                    <a:pt x="1651247" y="8877"/>
                  </a:moveTo>
                  <a:lnTo>
                    <a:pt x="1411549" y="0"/>
                  </a:lnTo>
                  <a:lnTo>
                    <a:pt x="1198485" y="53266"/>
                  </a:lnTo>
                  <a:lnTo>
                    <a:pt x="1047565" y="133165"/>
                  </a:lnTo>
                  <a:lnTo>
                    <a:pt x="985421" y="275207"/>
                  </a:lnTo>
                  <a:lnTo>
                    <a:pt x="923278" y="506027"/>
                  </a:lnTo>
                  <a:lnTo>
                    <a:pt x="825623" y="754602"/>
                  </a:lnTo>
                  <a:lnTo>
                    <a:pt x="781235" y="958788"/>
                  </a:lnTo>
                  <a:lnTo>
                    <a:pt x="639192" y="1207363"/>
                  </a:lnTo>
                  <a:lnTo>
                    <a:pt x="514905" y="1349405"/>
                  </a:lnTo>
                  <a:lnTo>
                    <a:pt x="248575" y="1518081"/>
                  </a:lnTo>
                  <a:lnTo>
                    <a:pt x="0" y="1597980"/>
                  </a:lnTo>
                  <a:lnTo>
                    <a:pt x="1695635" y="1544714"/>
                  </a:lnTo>
                  <a:lnTo>
                    <a:pt x="1651247" y="8877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447713" y="5015883"/>
              <a:ext cx="2254928" cy="1171853"/>
            </a:xfrm>
            <a:custGeom>
              <a:avLst/>
              <a:gdLst>
                <a:gd name="connsiteX0" fmla="*/ 0 w 2254928"/>
                <a:gd name="connsiteY0" fmla="*/ 1171853 h 1171853"/>
                <a:gd name="connsiteX1" fmla="*/ 79899 w 2254928"/>
                <a:gd name="connsiteY1" fmla="*/ 1029810 h 1171853"/>
                <a:gd name="connsiteX2" fmla="*/ 213064 w 2254928"/>
                <a:gd name="connsiteY2" fmla="*/ 861134 h 1171853"/>
                <a:gd name="connsiteX3" fmla="*/ 426128 w 2254928"/>
                <a:gd name="connsiteY3" fmla="*/ 665826 h 1171853"/>
                <a:gd name="connsiteX4" fmla="*/ 648070 w 2254928"/>
                <a:gd name="connsiteY4" fmla="*/ 532661 h 1171853"/>
                <a:gd name="connsiteX5" fmla="*/ 807868 w 2254928"/>
                <a:gd name="connsiteY5" fmla="*/ 381740 h 1171853"/>
                <a:gd name="connsiteX6" fmla="*/ 1012054 w 2254928"/>
                <a:gd name="connsiteY6" fmla="*/ 221942 h 1171853"/>
                <a:gd name="connsiteX7" fmla="*/ 1349405 w 2254928"/>
                <a:gd name="connsiteY7" fmla="*/ 62144 h 1171853"/>
                <a:gd name="connsiteX8" fmla="*/ 1571347 w 2254928"/>
                <a:gd name="connsiteY8" fmla="*/ 0 h 1171853"/>
                <a:gd name="connsiteX9" fmla="*/ 1864310 w 2254928"/>
                <a:gd name="connsiteY9" fmla="*/ 44389 h 1171853"/>
                <a:gd name="connsiteX10" fmla="*/ 2166151 w 2254928"/>
                <a:gd name="connsiteY10" fmla="*/ 133166 h 1171853"/>
                <a:gd name="connsiteX11" fmla="*/ 2254928 w 2254928"/>
                <a:gd name="connsiteY11" fmla="*/ 337352 h 1171853"/>
                <a:gd name="connsiteX12" fmla="*/ 2130640 w 2254928"/>
                <a:gd name="connsiteY12" fmla="*/ 506028 h 1171853"/>
                <a:gd name="connsiteX13" fmla="*/ 1873188 w 2254928"/>
                <a:gd name="connsiteY13" fmla="*/ 514905 h 1171853"/>
                <a:gd name="connsiteX14" fmla="*/ 1669002 w 2254928"/>
                <a:gd name="connsiteY14" fmla="*/ 585927 h 1171853"/>
                <a:gd name="connsiteX15" fmla="*/ 1473693 w 2254928"/>
                <a:gd name="connsiteY15" fmla="*/ 683581 h 1171853"/>
                <a:gd name="connsiteX16" fmla="*/ 1393794 w 2254928"/>
                <a:gd name="connsiteY16" fmla="*/ 763480 h 1171853"/>
                <a:gd name="connsiteX17" fmla="*/ 1305017 w 2254928"/>
                <a:gd name="connsiteY17" fmla="*/ 941034 h 1171853"/>
                <a:gd name="connsiteX18" fmla="*/ 1296139 w 2254928"/>
                <a:gd name="connsiteY18" fmla="*/ 1012055 h 1171853"/>
                <a:gd name="connsiteX19" fmla="*/ 1358283 w 2254928"/>
                <a:gd name="connsiteY19" fmla="*/ 1056443 h 1171853"/>
                <a:gd name="connsiteX20" fmla="*/ 1455937 w 2254928"/>
                <a:gd name="connsiteY20" fmla="*/ 1118587 h 1171853"/>
                <a:gd name="connsiteX21" fmla="*/ 1704512 w 2254928"/>
                <a:gd name="connsiteY21" fmla="*/ 1154098 h 1171853"/>
                <a:gd name="connsiteX22" fmla="*/ 0 w 2254928"/>
                <a:gd name="connsiteY22" fmla="*/ 1171853 h 11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4928" h="1171853">
                  <a:moveTo>
                    <a:pt x="0" y="1171853"/>
                  </a:moveTo>
                  <a:lnTo>
                    <a:pt x="79899" y="1029810"/>
                  </a:lnTo>
                  <a:lnTo>
                    <a:pt x="213064" y="861134"/>
                  </a:lnTo>
                  <a:lnTo>
                    <a:pt x="426128" y="665826"/>
                  </a:lnTo>
                  <a:lnTo>
                    <a:pt x="648070" y="532661"/>
                  </a:lnTo>
                  <a:lnTo>
                    <a:pt x="807868" y="381740"/>
                  </a:lnTo>
                  <a:lnTo>
                    <a:pt x="1012054" y="221942"/>
                  </a:lnTo>
                  <a:lnTo>
                    <a:pt x="1349405" y="62144"/>
                  </a:lnTo>
                  <a:lnTo>
                    <a:pt x="1571347" y="0"/>
                  </a:lnTo>
                  <a:lnTo>
                    <a:pt x="1864310" y="44389"/>
                  </a:lnTo>
                  <a:lnTo>
                    <a:pt x="2166151" y="133166"/>
                  </a:lnTo>
                  <a:lnTo>
                    <a:pt x="2254928" y="337352"/>
                  </a:lnTo>
                  <a:lnTo>
                    <a:pt x="2130640" y="506028"/>
                  </a:lnTo>
                  <a:lnTo>
                    <a:pt x="1873188" y="514905"/>
                  </a:lnTo>
                  <a:lnTo>
                    <a:pt x="1669002" y="585927"/>
                  </a:lnTo>
                  <a:lnTo>
                    <a:pt x="1473693" y="683581"/>
                  </a:lnTo>
                  <a:lnTo>
                    <a:pt x="1393794" y="763480"/>
                  </a:lnTo>
                  <a:lnTo>
                    <a:pt x="1305017" y="941034"/>
                  </a:lnTo>
                  <a:lnTo>
                    <a:pt x="1296139" y="1012055"/>
                  </a:lnTo>
                  <a:lnTo>
                    <a:pt x="1358283" y="1056443"/>
                  </a:lnTo>
                  <a:lnTo>
                    <a:pt x="1455937" y="1118587"/>
                  </a:lnTo>
                  <a:lnTo>
                    <a:pt x="1704512" y="1154098"/>
                  </a:lnTo>
                  <a:lnTo>
                    <a:pt x="0" y="1171853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968753" y="50292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16002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86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6200"/>
            <a:ext cx="5029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17 Minute “To do”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Define Terms: What </a:t>
            </a:r>
            <a:r>
              <a:rPr lang="en-US" sz="2000" strike="sngStrike" dirty="0" smtClean="0"/>
              <a:t>is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B0F0"/>
                </a:solidFill>
              </a:rPr>
              <a:t>was</a:t>
            </a:r>
            <a:r>
              <a:rPr lang="en-US" sz="2000" dirty="0" smtClean="0"/>
              <a:t> </a:t>
            </a:r>
            <a:r>
              <a:rPr lang="en-US" sz="2000" strike="sngStrike" dirty="0" smtClean="0"/>
              <a:t>are</a:t>
            </a:r>
            <a:r>
              <a:rPr lang="en-US" sz="2000" dirty="0" smtClean="0"/>
              <a:t> </a:t>
            </a:r>
            <a:r>
              <a:rPr lang="en-US" sz="2000" strike="sngStrike" dirty="0" smtClean="0"/>
              <a:t>were</a:t>
            </a:r>
            <a:r>
              <a:rPr lang="en-US" sz="2000" dirty="0" smtClean="0"/>
              <a:t> the Chadron Dome</a:t>
            </a:r>
            <a:r>
              <a:rPr lang="en-US" sz="2000" strike="sngStrike" dirty="0" smtClean="0"/>
              <a:t>(s)</a:t>
            </a:r>
            <a:r>
              <a:rPr lang="en-US" sz="2000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Methodology for constructing Structural Contours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If it’s not a dome, then what is 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Who cares?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524000"/>
            <a:ext cx="9144000" cy="4593458"/>
            <a:chOff x="152400" y="1865665"/>
            <a:chExt cx="8497728" cy="42000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2" t="10873" r="12427" b="8219"/>
            <a:stretch/>
          </p:blipFill>
          <p:spPr>
            <a:xfrm>
              <a:off x="152400" y="1865667"/>
              <a:ext cx="4267200" cy="420000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865665"/>
              <a:ext cx="4306728" cy="420000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2900" y="158604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Top of Carlile Shale Structural Contours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692" y="1040649"/>
            <a:ext cx="186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Moore (1954)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871" y="1040649"/>
            <a:ext cx="13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Study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3428999" cy="38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524000"/>
            <a:ext cx="9144000" cy="4593458"/>
            <a:chOff x="152400" y="1865665"/>
            <a:chExt cx="8497728" cy="42000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2" t="10873" r="12427" b="8219"/>
            <a:stretch/>
          </p:blipFill>
          <p:spPr>
            <a:xfrm>
              <a:off x="152400" y="1865667"/>
              <a:ext cx="4267200" cy="420000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865665"/>
              <a:ext cx="4306728" cy="420000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2900" y="158604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Top of Carlile Shale Structural Contours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692" y="1040649"/>
            <a:ext cx="186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Moore (1954)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871" y="1040649"/>
            <a:ext cx="13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Study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914400" y="696798"/>
            <a:ext cx="16440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 smtClean="0"/>
              <a:t>X</a:t>
            </a:r>
            <a:endParaRPr lang="en-US" sz="40000" dirty="0"/>
          </a:p>
        </p:txBody>
      </p:sp>
      <p:sp>
        <p:nvSpPr>
          <p:cNvPr id="9" name="Oval 8"/>
          <p:cNvSpPr/>
          <p:nvPr/>
        </p:nvSpPr>
        <p:spPr>
          <a:xfrm>
            <a:off x="4693267" y="1713783"/>
            <a:ext cx="4267200" cy="4213889"/>
          </a:xfrm>
          <a:prstGeom prst="ellipse">
            <a:avLst/>
          </a:prstGeom>
          <a:noFill/>
          <a:ln w="254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2250" y="76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If it’s not a dome, what is it?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6172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Adapted from </a:t>
            </a:r>
            <a:r>
              <a:rPr lang="en-US" b="1" dirty="0" err="1" smtClean="0">
                <a:solidFill>
                  <a:schemeClr val="bg1"/>
                </a:solidFill>
              </a:rPr>
              <a:t>Stix</a:t>
            </a:r>
            <a:r>
              <a:rPr lang="en-US" b="1" dirty="0" smtClean="0">
                <a:solidFill>
                  <a:schemeClr val="bg1"/>
                </a:solidFill>
              </a:rPr>
              <a:t> (1982)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05612" y="3597141"/>
            <a:ext cx="1238554" cy="690979"/>
            <a:chOff x="4305612" y="3597141"/>
            <a:chExt cx="1238554" cy="690979"/>
          </a:xfrm>
        </p:grpSpPr>
        <p:sp>
          <p:nvSpPr>
            <p:cNvPr id="11" name="TextBox 10"/>
            <p:cNvSpPr txBox="1"/>
            <p:nvPr/>
          </p:nvSpPr>
          <p:spPr>
            <a:xfrm rot="1478928">
              <a:off x="4305612" y="3907120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Down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478928">
              <a:off x="4629766" y="3597141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10520" y="133165"/>
            <a:ext cx="6181080" cy="3759200"/>
            <a:chOff x="2810520" y="133165"/>
            <a:chExt cx="6181080" cy="375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33165"/>
              <a:ext cx="2819400" cy="3759200"/>
            </a:xfrm>
            <a:prstGeom prst="rect">
              <a:avLst/>
            </a:prstGeom>
          </p:spPr>
        </p:pic>
        <p:sp>
          <p:nvSpPr>
            <p:cNvPr id="9" name="Up Arrow 8"/>
            <p:cNvSpPr/>
            <p:nvPr/>
          </p:nvSpPr>
          <p:spPr>
            <a:xfrm rot="4585876">
              <a:off x="4291366" y="1024653"/>
              <a:ext cx="236811" cy="3198504"/>
            </a:xfrm>
            <a:prstGeom prst="upArrow">
              <a:avLst>
                <a:gd name="adj1" fmla="val 37619"/>
                <a:gd name="adj2" fmla="val 96918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86788" y="1388793"/>
              <a:ext cx="648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Up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24800" y="1220248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Down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9647650">
              <a:off x="6752512" y="1152907"/>
              <a:ext cx="164573" cy="935706"/>
            </a:xfrm>
            <a:prstGeom prst="downArrow">
              <a:avLst>
                <a:gd name="adj1" fmla="val 50000"/>
                <a:gd name="adj2" fmla="val 749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 rot="20209472">
              <a:off x="7849525" y="1186511"/>
              <a:ext cx="150550" cy="965291"/>
            </a:xfrm>
            <a:prstGeom prst="downArrow">
              <a:avLst>
                <a:gd name="adj1" fmla="val 50000"/>
                <a:gd name="adj2" fmla="val 749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20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46282" y="3602319"/>
            <a:ext cx="977908" cy="787147"/>
            <a:chOff x="4546282" y="3602319"/>
            <a:chExt cx="977908" cy="787147"/>
          </a:xfrm>
        </p:grpSpPr>
        <p:sp>
          <p:nvSpPr>
            <p:cNvPr id="4" name="TextBox 3"/>
            <p:cNvSpPr txBox="1"/>
            <p:nvPr/>
          </p:nvSpPr>
          <p:spPr>
            <a:xfrm rot="1478928">
              <a:off x="4609790" y="3602319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Down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 rot="1478928">
              <a:off x="4546282" y="4008466"/>
              <a:ext cx="66957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22250" y="76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If it’s not a dome, what is it?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722531"/>
            <a:ext cx="575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A fractured and eroded anticline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592" y="16275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is this important?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231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592" y="16275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is this important?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83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95800" y="0"/>
            <a:ext cx="2438400" cy="3962400"/>
            <a:chOff x="4495800" y="0"/>
            <a:chExt cx="2438400" cy="396240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4495800" y="0"/>
              <a:ext cx="2438400" cy="22098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572000" y="1905000"/>
              <a:ext cx="0" cy="20574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64592" y="16275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is this important?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88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592" y="16275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is this important?</a:t>
            </a:r>
            <a:endParaRPr lang="en-US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91000" y="2286000"/>
            <a:ext cx="990600" cy="1447800"/>
            <a:chOff x="4191000" y="2286000"/>
            <a:chExt cx="990600" cy="14478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4191000" y="3124200"/>
              <a:ext cx="38100" cy="6096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210050" y="2286000"/>
              <a:ext cx="971550" cy="838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11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967731">
            <a:off x="2110218" y="1981139"/>
            <a:ext cx="459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2000" dirty="0" smtClean="0">
                <a:solidFill>
                  <a:schemeClr val="bg1"/>
                </a:solidFill>
              </a:rPr>
              <a:t>White River</a:t>
            </a:r>
            <a:endParaRPr lang="en-US" sz="2400" b="1" spc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3608985">
            <a:off x="4085413" y="3113389"/>
            <a:ext cx="1320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Beaver Creek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592" y="16275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is this important?</a:t>
            </a:r>
            <a:endParaRPr lang="en-US" sz="2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850491" y="519300"/>
            <a:ext cx="8967900" cy="6866354"/>
            <a:chOff x="850491" y="519300"/>
            <a:chExt cx="8967900" cy="6866354"/>
          </a:xfrm>
        </p:grpSpPr>
        <p:sp>
          <p:nvSpPr>
            <p:cNvPr id="5" name="Rectangle 4"/>
            <p:cNvSpPr/>
            <p:nvPr/>
          </p:nvSpPr>
          <p:spPr>
            <a:xfrm rot="18120103">
              <a:off x="-475865" y="2442371"/>
              <a:ext cx="366897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Wyoming </a:t>
              </a:r>
              <a:r>
                <a:rPr lang="en-US" sz="2800" b="0" cap="none" spc="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Craton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09319">
              <a:off x="6040871" y="519300"/>
              <a:ext cx="377752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Superior</a:t>
              </a:r>
              <a:r>
                <a:rPr lang="en-US" sz="2800" b="0" cap="none" spc="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800" b="0" cap="none" spc="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Craton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0862476">
              <a:off x="3211391" y="1771608"/>
              <a:ext cx="390004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Trans-Hudson </a:t>
              </a:r>
              <a:r>
                <a:rPr lang="en-US" sz="28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Orogen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29200" y="4508555"/>
              <a:ext cx="33528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Yavapai Orogeny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8592805">
              <a:off x="-428090" y="5583854"/>
              <a:ext cx="308038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Cheyenne Belt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91000" y="2286000"/>
            <a:ext cx="990600" cy="1447800"/>
            <a:chOff x="4191000" y="2286000"/>
            <a:chExt cx="990600" cy="144780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4191000" y="3124200"/>
              <a:ext cx="38100" cy="6096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210050" y="2286000"/>
              <a:ext cx="971550" cy="838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 rot="18144969">
            <a:off x="1022636" y="3752522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After Sims (1993)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 rot="18948288">
            <a:off x="1698952" y="4797114"/>
            <a:ext cx="1524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After </a:t>
            </a:r>
            <a:r>
              <a:rPr lang="en-US" sz="1000" dirty="0" err="1" smtClean="0"/>
              <a:t>Whitmeyer</a:t>
            </a:r>
            <a:r>
              <a:rPr lang="en-US" sz="1000" dirty="0" smtClean="0"/>
              <a:t> (2007)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55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4592" y="162757"/>
            <a:ext cx="372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is this important?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50491" y="519300"/>
            <a:ext cx="8967900" cy="6866354"/>
            <a:chOff x="850491" y="519300"/>
            <a:chExt cx="8967900" cy="6866354"/>
          </a:xfrm>
        </p:grpSpPr>
        <p:sp>
          <p:nvSpPr>
            <p:cNvPr id="5" name="Rectangle 4"/>
            <p:cNvSpPr/>
            <p:nvPr/>
          </p:nvSpPr>
          <p:spPr>
            <a:xfrm rot="18120103">
              <a:off x="-475865" y="2442371"/>
              <a:ext cx="366897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Wyoming </a:t>
              </a:r>
              <a:r>
                <a:rPr lang="en-US" sz="2800" b="0" cap="none" spc="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Craton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609319">
              <a:off x="6040871" y="519300"/>
              <a:ext cx="377752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Superior</a:t>
              </a:r>
              <a:r>
                <a:rPr lang="en-US" sz="2800" b="0" cap="none" spc="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800" b="0" cap="none" spc="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Craton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862476">
              <a:off x="3211391" y="1771608"/>
              <a:ext cx="390004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Trans-Hudson </a:t>
              </a:r>
              <a:r>
                <a:rPr lang="en-US" sz="28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Orogen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29200" y="4508555"/>
              <a:ext cx="33528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Yavapai Orogeny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8592805">
              <a:off x="-428090" y="5583854"/>
              <a:ext cx="308038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Cheyenne Belt</a:t>
              </a:r>
              <a:endParaRPr lang="en-US" sz="28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04800" y="694530"/>
            <a:ext cx="6172200" cy="3216979"/>
            <a:chOff x="304800" y="694530"/>
            <a:chExt cx="6172200" cy="3216979"/>
          </a:xfrm>
        </p:grpSpPr>
        <p:sp>
          <p:nvSpPr>
            <p:cNvPr id="28" name="TextBox 27"/>
            <p:cNvSpPr txBox="1"/>
            <p:nvPr/>
          </p:nvSpPr>
          <p:spPr>
            <a:xfrm>
              <a:off x="304800" y="694530"/>
              <a:ext cx="6172200" cy="307777"/>
            </a:xfrm>
            <a:prstGeom prst="rect">
              <a:avLst/>
            </a:prstGeom>
            <a:solidFill>
              <a:srgbClr val="F1E659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The idea of a </a:t>
              </a:r>
              <a:r>
                <a:rPr lang="en-US" sz="1400" dirty="0" smtClean="0">
                  <a:solidFill>
                    <a:srgbClr val="22EE18"/>
                  </a:solidFill>
                </a:rPr>
                <a:t>dome</a:t>
              </a:r>
              <a:r>
                <a:rPr lang="en-US" sz="1400" dirty="0" smtClean="0"/>
                <a:t> placidly poking through the tertiary cover should be dispelled…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909865" y="3526846"/>
              <a:ext cx="495300" cy="384663"/>
              <a:chOff x="5486400" y="3657600"/>
              <a:chExt cx="495300" cy="38466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5551503" y="3719178"/>
                <a:ext cx="392097" cy="261505"/>
              </a:xfrm>
              <a:prstGeom prst="ellipse">
                <a:avLst/>
              </a:prstGeom>
              <a:noFill/>
              <a:ln w="38100">
                <a:solidFill>
                  <a:srgbClr val="22EE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486400" y="3657600"/>
                <a:ext cx="495300" cy="384663"/>
              </a:xfrm>
              <a:prstGeom prst="ellipse">
                <a:avLst/>
              </a:prstGeom>
              <a:noFill/>
              <a:ln w="38100">
                <a:solidFill>
                  <a:srgbClr val="22EE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608652" y="3771898"/>
                <a:ext cx="277797" cy="156063"/>
              </a:xfrm>
              <a:prstGeom prst="ellipse">
                <a:avLst/>
              </a:prstGeom>
              <a:noFill/>
              <a:ln w="38100">
                <a:solidFill>
                  <a:srgbClr val="22EE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7" name="Straight Arrow Connector 46"/>
          <p:cNvCxnSpPr/>
          <p:nvPr/>
        </p:nvCxnSpPr>
        <p:spPr>
          <a:xfrm>
            <a:off x="1649917" y="972365"/>
            <a:ext cx="2382200" cy="266877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499720" y="1100843"/>
            <a:ext cx="6339480" cy="4427044"/>
            <a:chOff x="2737845" y="2157730"/>
            <a:chExt cx="6339480" cy="442704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737845" y="2555531"/>
              <a:ext cx="3362918" cy="4029243"/>
            </a:xfrm>
            <a:prstGeom prst="line">
              <a:avLst/>
            </a:prstGeom>
            <a:ln w="1016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86124" y="2157730"/>
              <a:ext cx="5791201" cy="523220"/>
            </a:xfrm>
            <a:prstGeom prst="rect">
              <a:avLst/>
            </a:prstGeom>
            <a:solidFill>
              <a:srgbClr val="F1E659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….and be replaced with the notion of a structural arch interacting with multiple fractures, structural weaknesses and a continental boundary.</a:t>
              </a:r>
              <a:endParaRPr lang="en-US" sz="1400" dirty="0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3733800" y="3429000"/>
            <a:ext cx="990600" cy="4572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28800" y="2971800"/>
            <a:ext cx="3200400" cy="2514601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46419" y="2514601"/>
            <a:ext cx="0" cy="2255564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8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152400"/>
            <a:ext cx="273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Kind Thanks!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583" y="228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Andrea and Galen Voss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Nebraska NASA Space Grant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Hannan</a:t>
            </a:r>
            <a:r>
              <a:rPr lang="en-US" dirty="0"/>
              <a:t> </a:t>
            </a:r>
            <a:r>
              <a:rPr lang="en-US" dirty="0" err="1"/>
              <a:t>LaGarry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0668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838200"/>
            <a:ext cx="59404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6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4895"/>
            <a:ext cx="3962399" cy="22017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2743200" y="2127682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Chadron Dome</a:t>
            </a:r>
          </a:p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Structural Contours</a:t>
            </a:r>
          </a:p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Moore 1954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426835">
            <a:off x="5672421" y="4722238"/>
            <a:ext cx="211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Chadron Arch</a:t>
            </a:r>
          </a:p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                      DeGraw (1969)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0" y="76200"/>
            <a:ext cx="9584923" cy="5105400"/>
            <a:chOff x="76200" y="76200"/>
            <a:chExt cx="9584923" cy="5105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6200"/>
              <a:ext cx="3810000" cy="2508756"/>
            </a:xfrm>
            <a:prstGeom prst="rect">
              <a:avLst/>
            </a:prstGeom>
          </p:spPr>
        </p:pic>
        <p:cxnSp>
          <p:nvCxnSpPr>
            <p:cNvPr id="111" name="Straight Arrow Connector 110"/>
            <p:cNvCxnSpPr/>
            <p:nvPr/>
          </p:nvCxnSpPr>
          <p:spPr>
            <a:xfrm>
              <a:off x="3505200" y="1447800"/>
              <a:ext cx="762000" cy="1219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1828800" y="2133600"/>
              <a:ext cx="2590800" cy="1143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762000" y="2514600"/>
              <a:ext cx="5791200" cy="2667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2657868">
              <a:off x="3789157" y="4305891"/>
              <a:ext cx="5871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1800" dirty="0" smtClean="0"/>
                <a:t>Chadron Arch</a:t>
              </a:r>
              <a:endParaRPr lang="en-US" sz="3200" b="1" spc="18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14800" y="22098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990000"/>
                </a:solidFill>
              </a:rPr>
              <a:t>X</a:t>
            </a:r>
            <a:endParaRPr lang="en-US" sz="6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4876564" cy="6861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257764"/>
            <a:ext cx="130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Adapted from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Dunham (1961)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69893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Regional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      Stratigraphy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13393</TotalTime>
  <Words>275</Words>
  <Application>Microsoft Office PowerPoint</Application>
  <PresentationFormat>On-screen Show (4:3)</PresentationFormat>
  <Paragraphs>71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Chadron State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CSC User</dc:creator>
  <cp:lastModifiedBy>Steve Welch</cp:lastModifiedBy>
  <cp:revision>159</cp:revision>
  <dcterms:created xsi:type="dcterms:W3CDTF">2014-04-04T23:35:34Z</dcterms:created>
  <dcterms:modified xsi:type="dcterms:W3CDTF">2014-05-02T22:32:20Z</dcterms:modified>
</cp:coreProperties>
</file>