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2" r:id="rId2"/>
  </p:sldMasterIdLst>
  <p:notesMasterIdLst>
    <p:notesMasterId r:id="rId28"/>
  </p:notesMasterIdLst>
  <p:sldIdLst>
    <p:sldId id="258" r:id="rId3"/>
    <p:sldId id="497" r:id="rId4"/>
    <p:sldId id="532" r:id="rId5"/>
    <p:sldId id="499" r:id="rId6"/>
    <p:sldId id="528" r:id="rId7"/>
    <p:sldId id="495" r:id="rId8"/>
    <p:sldId id="498" r:id="rId9"/>
    <p:sldId id="500" r:id="rId10"/>
    <p:sldId id="501" r:id="rId11"/>
    <p:sldId id="508" r:id="rId12"/>
    <p:sldId id="504" r:id="rId13"/>
    <p:sldId id="502" r:id="rId14"/>
    <p:sldId id="534" r:id="rId15"/>
    <p:sldId id="505" r:id="rId16"/>
    <p:sldId id="509" r:id="rId17"/>
    <p:sldId id="506" r:id="rId18"/>
    <p:sldId id="510" r:id="rId19"/>
    <p:sldId id="513" r:id="rId20"/>
    <p:sldId id="514" r:id="rId21"/>
    <p:sldId id="515" r:id="rId22"/>
    <p:sldId id="507" r:id="rId23"/>
    <p:sldId id="533" r:id="rId24"/>
    <p:sldId id="524" r:id="rId25"/>
    <p:sldId id="531" r:id="rId26"/>
    <p:sldId id="511" r:id="rId27"/>
  </p:sldIdLst>
  <p:sldSz cx="9144000" cy="6858000" type="screen4x3"/>
  <p:notesSz cx="7315200" cy="9601200"/>
  <p:defaultTextStyle>
    <a:defPPr>
      <a:defRPr lang="en-US"/>
    </a:defPPr>
    <a:lvl1pPr algn="l" rtl="0" fontAlgn="base">
      <a:spcBef>
        <a:spcPct val="0"/>
      </a:spcBef>
      <a:spcAft>
        <a:spcPct val="0"/>
      </a:spcAft>
      <a:defRPr b="1" kern="1200">
        <a:solidFill>
          <a:schemeClr val="tx1"/>
        </a:solidFill>
        <a:latin typeface="Tahoma" charset="0"/>
        <a:ea typeface="ＭＳ Ｐゴシック" charset="0"/>
        <a:cs typeface="ＭＳ Ｐゴシック" charset="0"/>
      </a:defRPr>
    </a:lvl1pPr>
    <a:lvl2pPr marL="457200" algn="l" rtl="0" fontAlgn="base">
      <a:spcBef>
        <a:spcPct val="0"/>
      </a:spcBef>
      <a:spcAft>
        <a:spcPct val="0"/>
      </a:spcAft>
      <a:defRPr b="1"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b="1"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b="1"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b="1" kern="1200">
        <a:solidFill>
          <a:schemeClr val="tx1"/>
        </a:solidFill>
        <a:latin typeface="Tahoma" charset="0"/>
        <a:ea typeface="ＭＳ Ｐゴシック" charset="0"/>
        <a:cs typeface="ＭＳ Ｐゴシック" charset="0"/>
      </a:defRPr>
    </a:lvl5pPr>
    <a:lvl6pPr marL="2286000" algn="l" defTabSz="457200" rtl="0" eaLnBrk="1" latinLnBrk="0" hangingPunct="1">
      <a:defRPr b="1" kern="1200">
        <a:solidFill>
          <a:schemeClr val="tx1"/>
        </a:solidFill>
        <a:latin typeface="Tahoma" charset="0"/>
        <a:ea typeface="ＭＳ Ｐゴシック" charset="0"/>
        <a:cs typeface="ＭＳ Ｐゴシック" charset="0"/>
      </a:defRPr>
    </a:lvl6pPr>
    <a:lvl7pPr marL="2743200" algn="l" defTabSz="457200" rtl="0" eaLnBrk="1" latinLnBrk="0" hangingPunct="1">
      <a:defRPr b="1" kern="1200">
        <a:solidFill>
          <a:schemeClr val="tx1"/>
        </a:solidFill>
        <a:latin typeface="Tahoma" charset="0"/>
        <a:ea typeface="ＭＳ Ｐゴシック" charset="0"/>
        <a:cs typeface="ＭＳ Ｐゴシック" charset="0"/>
      </a:defRPr>
    </a:lvl7pPr>
    <a:lvl8pPr marL="3200400" algn="l" defTabSz="457200" rtl="0" eaLnBrk="1" latinLnBrk="0" hangingPunct="1">
      <a:defRPr b="1" kern="1200">
        <a:solidFill>
          <a:schemeClr val="tx1"/>
        </a:solidFill>
        <a:latin typeface="Tahoma" charset="0"/>
        <a:ea typeface="ＭＳ Ｐゴシック" charset="0"/>
        <a:cs typeface="ＭＳ Ｐゴシック" charset="0"/>
      </a:defRPr>
    </a:lvl8pPr>
    <a:lvl9pPr marL="3657600" algn="l" defTabSz="457200" rtl="0" eaLnBrk="1" latinLnBrk="0" hangingPunct="1">
      <a:defRPr b="1"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AD47"/>
    <a:srgbClr val="564774"/>
    <a:srgbClr val="27F7FF"/>
    <a:srgbClr val="1A460B"/>
    <a:srgbClr val="0020A2"/>
    <a:srgbClr val="BA231B"/>
    <a:srgbClr val="FF0000"/>
    <a:srgbClr val="FFFF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8" autoAdjust="0"/>
    <p:restoredTop sz="99745" autoAdjust="0"/>
  </p:normalViewPr>
  <p:slideViewPr>
    <p:cSldViewPr>
      <p:cViewPr varScale="1">
        <p:scale>
          <a:sx n="172" d="100"/>
          <a:sy n="172" d="100"/>
        </p:scale>
        <p:origin x="-4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32" d="100"/>
        <a:sy n="232"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defTabSz="966788">
              <a:defRPr sz="1300" b="0">
                <a:latin typeface="Arial" charset="0"/>
                <a:cs typeface="+mn-cs"/>
              </a:defRPr>
            </a:lvl1pPr>
          </a:lstStyle>
          <a:p>
            <a:pPr>
              <a:defRPr/>
            </a:pPr>
            <a:endParaRPr lang="en-US"/>
          </a:p>
        </p:txBody>
      </p:sp>
      <p:sp>
        <p:nvSpPr>
          <p:cNvPr id="25603"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lgn="r" defTabSz="966788">
              <a:defRPr sz="1300" b="0">
                <a:latin typeface="Arial" charset="0"/>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defTabSz="966788">
              <a:defRPr sz="1300" b="0">
                <a:latin typeface="Arial" charset="0"/>
                <a:cs typeface="+mn-cs"/>
              </a:defRPr>
            </a:lvl1pPr>
          </a:lstStyle>
          <a:p>
            <a:pPr>
              <a:defRPr/>
            </a:pPr>
            <a:endParaRPr lang="en-US"/>
          </a:p>
        </p:txBody>
      </p:sp>
      <p:sp>
        <p:nvSpPr>
          <p:cNvPr id="25607"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lgn="r" defTabSz="966788">
              <a:defRPr sz="1300" b="0">
                <a:latin typeface="Arial" charset="0"/>
                <a:cs typeface="+mn-cs"/>
              </a:defRPr>
            </a:lvl1pPr>
          </a:lstStyle>
          <a:p>
            <a:pPr>
              <a:defRPr/>
            </a:pPr>
            <a:fld id="{3442536F-EF76-6140-8196-F9419B6B5892}" type="slidenum">
              <a:rPr lang="en-US"/>
              <a:pPr>
                <a:defRPr/>
              </a:pPr>
              <a:t>‹#›</a:t>
            </a:fld>
            <a:endParaRPr lang="en-US"/>
          </a:p>
        </p:txBody>
      </p:sp>
    </p:spTree>
    <p:extLst>
      <p:ext uri="{BB962C8B-B14F-4D97-AF65-F5344CB8AC3E}">
        <p14:creationId xmlns:p14="http://schemas.microsoft.com/office/powerpoint/2010/main" val="18400503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42536F-EF76-6140-8196-F9419B6B5892}" type="slidenum">
              <a:rPr lang="en-US" smtClean="0"/>
              <a:pPr>
                <a:defRPr/>
              </a:pPr>
              <a:t>1</a:t>
            </a:fld>
            <a:endParaRPr lang="en-US"/>
          </a:p>
        </p:txBody>
      </p:sp>
    </p:spTree>
    <p:extLst>
      <p:ext uri="{BB962C8B-B14F-4D97-AF65-F5344CB8AC3E}">
        <p14:creationId xmlns:p14="http://schemas.microsoft.com/office/powerpoint/2010/main" val="2974091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301674-6CD6-4ED4-A923-05B4B210556B}" type="slidenum">
              <a:rPr lang="en-US" smtClean="0"/>
              <a:t>23</a:t>
            </a:fld>
            <a:endParaRPr lang="en-US"/>
          </a:p>
        </p:txBody>
      </p:sp>
    </p:spTree>
    <p:extLst>
      <p:ext uri="{BB962C8B-B14F-4D97-AF65-F5344CB8AC3E}">
        <p14:creationId xmlns:p14="http://schemas.microsoft.com/office/powerpoint/2010/main" val="380816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92577952"/>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7151355"/>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06363"/>
            <a:ext cx="2286000" cy="6808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6363"/>
            <a:ext cx="6705600" cy="6808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6485606"/>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9"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sp>
        <p:nvSpPr>
          <p:cNvPr id="227481" name="Rectangle 153"/>
          <p:cNvSpPr>
            <a:spLocks noGrp="1" noChangeArrowheads="1"/>
          </p:cNvSpPr>
          <p:nvPr>
            <p:ph type="ctrTitle" sz="quarter"/>
          </p:nvPr>
        </p:nvSpPr>
        <p:spPr>
          <a:xfrm>
            <a:off x="685800" y="1768475"/>
            <a:ext cx="7772400" cy="1736725"/>
          </a:xfrm>
        </p:spPr>
        <p:txBody>
          <a:bodyPr anchor="b" anchorCtr="1"/>
          <a:lstStyle>
            <a:lvl1pPr>
              <a:defRPr sz="3200"/>
            </a:lvl1pPr>
          </a:lstStyle>
          <a:p>
            <a:pPr lvl="0"/>
            <a:r>
              <a:rPr lang="en-US" noProof="0" smtClean="0"/>
              <a:t>Click to edit Master title style</a:t>
            </a:r>
          </a:p>
        </p:txBody>
      </p:sp>
      <p:sp>
        <p:nvSpPr>
          <p:cNvPr id="22748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US" noProof="0" smtClean="0"/>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mn-lt"/>
              </a:defRPr>
            </a:lvl1pPr>
          </a:lstStyle>
          <a:p>
            <a:pPr>
              <a:defRPr/>
            </a:pPr>
            <a:fld id="{C01F3027-1412-664F-91EF-16A7C552669B}" type="slidenum">
              <a:rPr lang="en-US"/>
              <a:pPr>
                <a:defRPr/>
              </a:pPr>
              <a:t>‹#›</a:t>
            </a:fld>
            <a:endParaRPr lang="en-US"/>
          </a:p>
        </p:txBody>
      </p:sp>
    </p:spTree>
    <p:extLst>
      <p:ext uri="{BB962C8B-B14F-4D97-AF65-F5344CB8AC3E}">
        <p14:creationId xmlns:p14="http://schemas.microsoft.com/office/powerpoint/2010/main" val="1008448256"/>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79C715D-DA3F-1947-B189-093C054216A9}" type="slidenum">
              <a:rPr lang="en-US"/>
              <a:pPr>
                <a:defRPr/>
              </a:pPr>
              <a:t>‹#›</a:t>
            </a:fld>
            <a:endParaRPr lang="en-US"/>
          </a:p>
        </p:txBody>
      </p:sp>
    </p:spTree>
    <p:extLst>
      <p:ext uri="{BB962C8B-B14F-4D97-AF65-F5344CB8AC3E}">
        <p14:creationId xmlns:p14="http://schemas.microsoft.com/office/powerpoint/2010/main" val="2316064862"/>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A894327-3269-B14E-A6E3-697D7D9D535F}" type="slidenum">
              <a:rPr lang="en-US"/>
              <a:pPr>
                <a:defRPr/>
              </a:pPr>
              <a:t>‹#›</a:t>
            </a:fld>
            <a:endParaRPr lang="en-US"/>
          </a:p>
        </p:txBody>
      </p:sp>
    </p:spTree>
    <p:extLst>
      <p:ext uri="{BB962C8B-B14F-4D97-AF65-F5344CB8AC3E}">
        <p14:creationId xmlns:p14="http://schemas.microsoft.com/office/powerpoint/2010/main" val="2264332845"/>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BA214965-C307-9645-A5FB-FC0471FE9DF1}" type="slidenum">
              <a:rPr lang="en-US"/>
              <a:pPr>
                <a:defRPr/>
              </a:pPr>
              <a:t>‹#›</a:t>
            </a:fld>
            <a:endParaRPr lang="en-US"/>
          </a:p>
        </p:txBody>
      </p:sp>
    </p:spTree>
    <p:extLst>
      <p:ext uri="{BB962C8B-B14F-4D97-AF65-F5344CB8AC3E}">
        <p14:creationId xmlns:p14="http://schemas.microsoft.com/office/powerpoint/2010/main" val="4009564046"/>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0A7C0B74-3EC1-5948-B119-4B98CCA55366}" type="slidenum">
              <a:rPr lang="en-US"/>
              <a:pPr>
                <a:defRPr/>
              </a:pPr>
              <a:t>‹#›</a:t>
            </a:fld>
            <a:endParaRPr lang="en-US"/>
          </a:p>
        </p:txBody>
      </p:sp>
    </p:spTree>
    <p:extLst>
      <p:ext uri="{BB962C8B-B14F-4D97-AF65-F5344CB8AC3E}">
        <p14:creationId xmlns:p14="http://schemas.microsoft.com/office/powerpoint/2010/main" val="3322176560"/>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7D497497-9598-4B48-BD42-601E1EE9C597}" type="slidenum">
              <a:rPr lang="en-US"/>
              <a:pPr>
                <a:defRPr/>
              </a:pPr>
              <a:t>‹#›</a:t>
            </a:fld>
            <a:endParaRPr lang="en-US"/>
          </a:p>
        </p:txBody>
      </p:sp>
    </p:spTree>
    <p:extLst>
      <p:ext uri="{BB962C8B-B14F-4D97-AF65-F5344CB8AC3E}">
        <p14:creationId xmlns:p14="http://schemas.microsoft.com/office/powerpoint/2010/main" val="3981592554"/>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0EDC506F-9CB9-B748-A4FF-118E447FAF4C}" type="slidenum">
              <a:rPr lang="en-US"/>
              <a:pPr>
                <a:defRPr/>
              </a:pPr>
              <a:t>‹#›</a:t>
            </a:fld>
            <a:endParaRPr lang="en-US"/>
          </a:p>
        </p:txBody>
      </p:sp>
    </p:spTree>
    <p:extLst>
      <p:ext uri="{BB962C8B-B14F-4D97-AF65-F5344CB8AC3E}">
        <p14:creationId xmlns:p14="http://schemas.microsoft.com/office/powerpoint/2010/main" val="1769329915"/>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2579B7FC-7CBD-B143-95BF-A817D7C7DCB7}" type="slidenum">
              <a:rPr lang="en-US"/>
              <a:pPr>
                <a:defRPr/>
              </a:pPr>
              <a:t>‹#›</a:t>
            </a:fld>
            <a:endParaRPr lang="en-US"/>
          </a:p>
        </p:txBody>
      </p:sp>
    </p:spTree>
    <p:extLst>
      <p:ext uri="{BB962C8B-B14F-4D97-AF65-F5344CB8AC3E}">
        <p14:creationId xmlns:p14="http://schemas.microsoft.com/office/powerpoint/2010/main" val="2658603096"/>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1643867"/>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8F76FAC4-E1FC-ED4C-9C84-4655BEAE5D0D}" type="slidenum">
              <a:rPr lang="en-US"/>
              <a:pPr>
                <a:defRPr/>
              </a:pPr>
              <a:t>‹#›</a:t>
            </a:fld>
            <a:endParaRPr lang="en-US"/>
          </a:p>
        </p:txBody>
      </p:sp>
    </p:spTree>
    <p:extLst>
      <p:ext uri="{BB962C8B-B14F-4D97-AF65-F5344CB8AC3E}">
        <p14:creationId xmlns:p14="http://schemas.microsoft.com/office/powerpoint/2010/main" val="3187991339"/>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AA74371-6EEC-1542-9200-A4E2CC4B0FC2}" type="slidenum">
              <a:rPr lang="en-US"/>
              <a:pPr>
                <a:defRPr/>
              </a:pPr>
              <a:t>‹#›</a:t>
            </a:fld>
            <a:endParaRPr lang="en-US"/>
          </a:p>
        </p:txBody>
      </p:sp>
    </p:spTree>
    <p:extLst>
      <p:ext uri="{BB962C8B-B14F-4D97-AF65-F5344CB8AC3E}">
        <p14:creationId xmlns:p14="http://schemas.microsoft.com/office/powerpoint/2010/main" val="3973842922"/>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228600"/>
            <a:ext cx="2152650"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08725"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AEF0D75-79F9-4E4A-A700-EA615B06FAC2}" type="slidenum">
              <a:rPr lang="en-US"/>
              <a:pPr>
                <a:defRPr/>
              </a:pPr>
              <a:t>‹#›</a:t>
            </a:fld>
            <a:endParaRPr lang="en-US"/>
          </a:p>
        </p:txBody>
      </p:sp>
    </p:spTree>
    <p:extLst>
      <p:ext uri="{BB962C8B-B14F-4D97-AF65-F5344CB8AC3E}">
        <p14:creationId xmlns:p14="http://schemas.microsoft.com/office/powerpoint/2010/main" val="1411934785"/>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24017707"/>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800100"/>
            <a:ext cx="4495800" cy="590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4495800" cy="590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860062"/>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311565"/>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714011"/>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08350"/>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6987696"/>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288647"/>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Gradient Background"/>
          <p:cNvPicPr>
            <a:picLocks noChangeAspect="1" noChangeArrowheads="1"/>
          </p:cNvPicPr>
          <p:nvPr/>
        </p:nvPicPr>
        <p:blipFill>
          <a:blip r:embed="rId13">
            <a:lum bright="-12000"/>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0" y="-106363"/>
            <a:ext cx="9144000" cy="61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1) Introduction</a:t>
            </a:r>
          </a:p>
        </p:txBody>
      </p:sp>
      <p:sp>
        <p:nvSpPr>
          <p:cNvPr id="4100" name="Rectangle 4"/>
          <p:cNvSpPr>
            <a:spLocks noGrp="1" noChangeArrowheads="1"/>
          </p:cNvSpPr>
          <p:nvPr>
            <p:ph type="body" idx="1"/>
          </p:nvPr>
        </p:nvSpPr>
        <p:spPr bwMode="auto">
          <a:xfrm>
            <a:off x="0" y="800100"/>
            <a:ext cx="9144000" cy="590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Line 5"/>
          <p:cNvSpPr>
            <a:spLocks noChangeShapeType="1"/>
          </p:cNvSpPr>
          <p:nvPr/>
        </p:nvSpPr>
        <p:spPr bwMode="auto">
          <a:xfrm>
            <a:off x="0" y="554038"/>
            <a:ext cx="9144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xmlns:p14="http://schemas.microsoft.com/office/powerpoint/2010/main">
    <p:fade/>
  </p:transition>
  <p:txStyles>
    <p:titleStyle>
      <a:lvl1pPr algn="l" rtl="0" eaLnBrk="0" fontAlgn="base" hangingPunct="0">
        <a:spcBef>
          <a:spcPct val="0"/>
        </a:spcBef>
        <a:spcAft>
          <a:spcPct val="0"/>
        </a:spcAft>
        <a:defRPr sz="2800" b="1">
          <a:solidFill>
            <a:schemeClr val="bg1"/>
          </a:solidFill>
          <a:latin typeface="+mj-lt"/>
          <a:ea typeface="+mj-ea"/>
          <a:cs typeface="ＭＳ Ｐゴシック" charset="0"/>
        </a:defRPr>
      </a:lvl1pPr>
      <a:lvl2pPr algn="l" rtl="0" eaLnBrk="0" fontAlgn="base" hangingPunct="0">
        <a:spcBef>
          <a:spcPct val="0"/>
        </a:spcBef>
        <a:spcAft>
          <a:spcPct val="0"/>
        </a:spcAft>
        <a:defRPr sz="2800" b="1">
          <a:solidFill>
            <a:schemeClr val="bg1"/>
          </a:solidFill>
          <a:latin typeface="Tahoma"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Tahoma"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Tahoma"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Tahoma" charset="0"/>
          <a:ea typeface="ＭＳ Ｐゴシック" charset="0"/>
          <a:cs typeface="ＭＳ Ｐゴシック" charset="0"/>
        </a:defRPr>
      </a:lvl5pPr>
      <a:lvl6pPr marL="457200" algn="l" rtl="0" fontAlgn="base">
        <a:spcBef>
          <a:spcPct val="0"/>
        </a:spcBef>
        <a:spcAft>
          <a:spcPct val="0"/>
        </a:spcAft>
        <a:defRPr sz="2800" b="1">
          <a:solidFill>
            <a:schemeClr val="bg1"/>
          </a:solidFill>
          <a:latin typeface="Tahoma" charset="0"/>
          <a:ea typeface="ＭＳ Ｐゴシック" charset="0"/>
        </a:defRPr>
      </a:lvl6pPr>
      <a:lvl7pPr marL="914400" algn="l" rtl="0" fontAlgn="base">
        <a:spcBef>
          <a:spcPct val="0"/>
        </a:spcBef>
        <a:spcAft>
          <a:spcPct val="0"/>
        </a:spcAft>
        <a:defRPr sz="2800" b="1">
          <a:solidFill>
            <a:schemeClr val="bg1"/>
          </a:solidFill>
          <a:latin typeface="Tahoma" charset="0"/>
          <a:ea typeface="ＭＳ Ｐゴシック" charset="0"/>
        </a:defRPr>
      </a:lvl7pPr>
      <a:lvl8pPr marL="1371600" algn="l" rtl="0" fontAlgn="base">
        <a:spcBef>
          <a:spcPct val="0"/>
        </a:spcBef>
        <a:spcAft>
          <a:spcPct val="0"/>
        </a:spcAft>
        <a:defRPr sz="2800" b="1">
          <a:solidFill>
            <a:schemeClr val="bg1"/>
          </a:solidFill>
          <a:latin typeface="Tahoma" charset="0"/>
          <a:ea typeface="ＭＳ Ｐゴシック" charset="0"/>
        </a:defRPr>
      </a:lvl8pPr>
      <a:lvl9pPr marL="1828800" algn="l" rtl="0" fontAlgn="base">
        <a:spcBef>
          <a:spcPct val="0"/>
        </a:spcBef>
        <a:spcAft>
          <a:spcPct val="0"/>
        </a:spcAft>
        <a:defRPr sz="2800" b="1">
          <a:solidFill>
            <a:schemeClr val="bg1"/>
          </a:solidFill>
          <a:latin typeface="Tahom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226457" name="Rectangle 153"/>
          <p:cNvSpPr>
            <a:spLocks noGrp="1" noRot="1" noChangeArrowheads="1"/>
          </p:cNvSpPr>
          <p:nvPr>
            <p:ph type="title"/>
          </p:nvPr>
        </p:nvSpPr>
        <p:spPr bwMode="auto">
          <a:xfrm>
            <a:off x="228600" y="228600"/>
            <a:ext cx="854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458" name="Rectangle 154"/>
          <p:cNvSpPr>
            <a:spLocks noGrp="1" noChangeArrowheads="1"/>
          </p:cNvSpPr>
          <p:nvPr>
            <p:ph type="dt" sz="half" idx="2"/>
          </p:nvPr>
        </p:nvSpPr>
        <p:spPr bwMode="auto">
          <a:xfrm>
            <a:off x="301625"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b="0">
                <a:latin typeface="Arial" charset="0"/>
                <a:cs typeface="+mn-cs"/>
              </a:defRPr>
            </a:lvl1pPr>
          </a:lstStyle>
          <a:p>
            <a:pPr>
              <a:defRPr/>
            </a:pPr>
            <a:endParaRPr lang="en-US"/>
          </a:p>
        </p:txBody>
      </p:sp>
      <p:sp>
        <p:nvSpPr>
          <p:cNvPr id="226459" name="Rectangle 15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b="0">
                <a:latin typeface="Arial" charset="0"/>
                <a:cs typeface="+mn-cs"/>
              </a:defRPr>
            </a:lvl1pPr>
          </a:lstStyle>
          <a:p>
            <a:pPr>
              <a:defRPr/>
            </a:pPr>
            <a:endParaRPr lang="en-US"/>
          </a:p>
        </p:txBody>
      </p:sp>
      <p:sp>
        <p:nvSpPr>
          <p:cNvPr id="226460" name="Rectangle 156"/>
          <p:cNvSpPr>
            <a:spLocks noGrp="1" noChangeArrowheads="1"/>
          </p:cNvSpPr>
          <p:nvPr>
            <p:ph type="sldNum" sz="quarter" idx="4"/>
          </p:nvPr>
        </p:nvSpPr>
        <p:spPr bwMode="auto">
          <a:xfrm>
            <a:off x="6553200"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b="0">
                <a:latin typeface="Arial" charset="0"/>
                <a:cs typeface="+mn-cs"/>
              </a:defRPr>
            </a:lvl1pPr>
          </a:lstStyle>
          <a:p>
            <a:pPr>
              <a:defRPr/>
            </a:pPr>
            <a:fld id="{62D4D747-8C94-4B49-92E8-B0AE5D9ACAD4}" type="slidenum">
              <a:rPr lang="en-US"/>
              <a:pPr>
                <a:defRPr/>
              </a:pPr>
              <a:t>‹#›</a:t>
            </a:fld>
            <a:endParaRPr lang="en-US"/>
          </a:p>
        </p:txBody>
      </p:sp>
      <p:sp>
        <p:nvSpPr>
          <p:cNvPr id="226461" name="Rectangle 157"/>
          <p:cNvSpPr>
            <a:spLocks noGrp="1" noRot="1" noChangeArrowheads="1"/>
          </p:cNvSpPr>
          <p:nvPr>
            <p:ph type="body" idx="1"/>
          </p:nvPr>
        </p:nvSpPr>
        <p:spPr bwMode="auto">
          <a:xfrm>
            <a:off x="301625" y="1600200"/>
            <a:ext cx="854075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462" name="Line 158"/>
          <p:cNvSpPr>
            <a:spLocks noChangeShapeType="1"/>
          </p:cNvSpPr>
          <p:nvPr userDrawn="1"/>
        </p:nvSpPr>
        <p:spPr bwMode="auto">
          <a:xfrm>
            <a:off x="228600" y="685800"/>
            <a:ext cx="868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 bg1="dk2" tx1="lt1" bg2="dk1" tx2="lt2" accent1="accent1" accent2="accent2" accent3="accent3" accent4="accent4" accent5="accent5" accent6="accent6" hlink="hlink" folHlink="folHlink"/>
  <p:sldLayoutIdLst>
    <p:sldLayoutId id="2147483720"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400" b="1">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2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l" rtl="0" eaLnBrk="0" fontAlgn="base" hangingPunct="0">
        <a:spcBef>
          <a:spcPct val="0"/>
        </a:spcBef>
        <a:spcAft>
          <a:spcPct val="0"/>
        </a:spcAft>
        <a:defRPr sz="2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l" rtl="0" eaLnBrk="0" fontAlgn="base" hangingPunct="0">
        <a:spcBef>
          <a:spcPct val="0"/>
        </a:spcBef>
        <a:spcAft>
          <a:spcPct val="0"/>
        </a:spcAft>
        <a:defRPr sz="2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l" rtl="0" eaLnBrk="0" fontAlgn="base" hangingPunct="0">
        <a:spcBef>
          <a:spcPct val="0"/>
        </a:spcBef>
        <a:spcAft>
          <a:spcPct val="0"/>
        </a:spcAft>
        <a:defRPr sz="2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l" rtl="0" fontAlgn="base">
        <a:spcBef>
          <a:spcPct val="0"/>
        </a:spcBef>
        <a:spcAft>
          <a:spcPct val="0"/>
        </a:spcAft>
        <a:defRPr sz="2400" b="1">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2400" b="1">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2400" b="1">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2400" b="1">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28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14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80000"/>
        <a:buFont typeface="Arial" charset="0"/>
        <a:buChar char="►"/>
        <a:defRPr sz="14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charset="0"/>
        <a:buChar char="►"/>
        <a:defRPr sz="14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charset="0"/>
        <a:buChar char="►"/>
        <a:defRPr sz="14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charset="0"/>
        <a:buChar char="►"/>
        <a:defRPr sz="14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2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5" name="Text Box 37"/>
          <p:cNvSpPr txBox="1">
            <a:spLocks noChangeArrowheads="1"/>
          </p:cNvSpPr>
          <p:nvPr/>
        </p:nvSpPr>
        <p:spPr bwMode="auto">
          <a:xfrm>
            <a:off x="381000" y="914400"/>
            <a:ext cx="8382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800" dirty="0" smtClean="0">
                <a:solidFill>
                  <a:srgbClr val="FFFF00"/>
                </a:solidFill>
              </a:rPr>
              <a:t>New Correlations in Raccoon Creek Group (Atokan and Lower Desmoinesian) of Indiana and Southern Illinois</a:t>
            </a:r>
            <a:endParaRPr lang="en-US" sz="2800" dirty="0">
              <a:solidFill>
                <a:srgbClr val="FFFF00"/>
              </a:solidFill>
            </a:endParaRPr>
          </a:p>
        </p:txBody>
      </p:sp>
      <p:sp>
        <p:nvSpPr>
          <p:cNvPr id="7206" name="Text Box 38"/>
          <p:cNvSpPr txBox="1">
            <a:spLocks noChangeArrowheads="1"/>
          </p:cNvSpPr>
          <p:nvPr/>
        </p:nvSpPr>
        <p:spPr bwMode="auto">
          <a:xfrm>
            <a:off x="457200" y="2895600"/>
            <a:ext cx="82296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dirty="0" smtClean="0">
                <a:cs typeface="+mn-cs"/>
              </a:rPr>
              <a:t>W. John Nelson</a:t>
            </a:r>
            <a:r>
              <a:rPr lang="en-US" sz="2000" baseline="30000" dirty="0" smtClean="0">
                <a:cs typeface="+mn-cs"/>
              </a:rPr>
              <a:t>1</a:t>
            </a:r>
            <a:r>
              <a:rPr lang="en-US" sz="2000" dirty="0" smtClean="0">
                <a:cs typeface="+mn-cs"/>
              </a:rPr>
              <a:t>, Philip R. Ames</a:t>
            </a:r>
            <a:r>
              <a:rPr lang="en-US" sz="2000" baseline="30000" dirty="0" smtClean="0"/>
              <a:t>2</a:t>
            </a:r>
            <a:r>
              <a:rPr lang="en-US" sz="2000" dirty="0" smtClean="0">
                <a:cs typeface="+mn-cs"/>
              </a:rPr>
              <a:t>, </a:t>
            </a:r>
          </a:p>
          <a:p>
            <a:pPr algn="ctr">
              <a:spcBef>
                <a:spcPct val="50000"/>
              </a:spcBef>
              <a:defRPr/>
            </a:pPr>
            <a:r>
              <a:rPr lang="en-US" sz="2000" dirty="0" smtClean="0">
                <a:cs typeface="+mn-cs"/>
              </a:rPr>
              <a:t>Scott D. Elrick</a:t>
            </a:r>
            <a:r>
              <a:rPr lang="en-US" sz="2000" baseline="30000" dirty="0" smtClean="0"/>
              <a:t>1</a:t>
            </a:r>
            <a:r>
              <a:rPr lang="en-US" sz="2000" dirty="0" smtClean="0">
                <a:cs typeface="+mn-cs"/>
              </a:rPr>
              <a:t>, Philip H. Heckel</a:t>
            </a:r>
            <a:r>
              <a:rPr lang="en-US" sz="2000" baseline="30000" dirty="0" smtClean="0"/>
              <a:t>3</a:t>
            </a:r>
            <a:endParaRPr lang="en-US" sz="2000" dirty="0"/>
          </a:p>
        </p:txBody>
      </p:sp>
      <p:sp>
        <p:nvSpPr>
          <p:cNvPr id="7238" name="Text Box 70"/>
          <p:cNvSpPr txBox="1">
            <a:spLocks noChangeArrowheads="1"/>
          </p:cNvSpPr>
          <p:nvPr/>
        </p:nvSpPr>
        <p:spPr bwMode="auto">
          <a:xfrm>
            <a:off x="381000" y="4267200"/>
            <a:ext cx="838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400" dirty="0" smtClean="0">
                <a:cs typeface="+mn-cs"/>
              </a:rPr>
              <a:t>1 - Illinois </a:t>
            </a:r>
            <a:r>
              <a:rPr lang="en-US" sz="1400" dirty="0">
                <a:cs typeface="+mn-cs"/>
              </a:rPr>
              <a:t>State Geological </a:t>
            </a:r>
            <a:r>
              <a:rPr lang="en-US" sz="1400" dirty="0" smtClean="0">
                <a:cs typeface="+mn-cs"/>
              </a:rPr>
              <a:t>Survey - UIUC</a:t>
            </a:r>
          </a:p>
          <a:p>
            <a:pPr algn="ctr">
              <a:spcBef>
                <a:spcPct val="50000"/>
              </a:spcBef>
              <a:defRPr/>
            </a:pPr>
            <a:r>
              <a:rPr lang="en-US" sz="1400" dirty="0" smtClean="0">
                <a:cs typeface="+mn-cs"/>
              </a:rPr>
              <a:t>2 – Peabody Energy</a:t>
            </a:r>
          </a:p>
          <a:p>
            <a:pPr algn="ctr">
              <a:spcBef>
                <a:spcPct val="50000"/>
              </a:spcBef>
              <a:defRPr/>
            </a:pPr>
            <a:r>
              <a:rPr lang="en-US" sz="1400" dirty="0" smtClean="0">
                <a:cs typeface="+mn-cs"/>
              </a:rPr>
              <a:t>3 – University of Iowa</a:t>
            </a:r>
            <a:endParaRPr lang="en-US" sz="1400" dirty="0">
              <a:cs typeface="+mn-cs"/>
            </a:endParaRPr>
          </a:p>
        </p:txBody>
      </p:sp>
      <p:grpSp>
        <p:nvGrpSpPr>
          <p:cNvPr id="4" name="Group 3"/>
          <p:cNvGrpSpPr/>
          <p:nvPr/>
        </p:nvGrpSpPr>
        <p:grpSpPr>
          <a:xfrm>
            <a:off x="3561363" y="6019800"/>
            <a:ext cx="2057400" cy="609600"/>
            <a:chOff x="5029200" y="5943600"/>
            <a:chExt cx="2057400" cy="609600"/>
          </a:xfrm>
        </p:grpSpPr>
        <p:sp>
          <p:nvSpPr>
            <p:cNvPr id="3" name="Rectangle 2"/>
            <p:cNvSpPr/>
            <p:nvPr/>
          </p:nvSpPr>
          <p:spPr>
            <a:xfrm>
              <a:off x="5029200" y="5943600"/>
              <a:ext cx="2057400" cy="609600"/>
            </a:xfrm>
            <a:prstGeom prst="rect">
              <a:avLst/>
            </a:prstGeom>
            <a:solidFill>
              <a:schemeClr val="tx1"/>
            </a:solidFill>
            <a:ln w="38100" cmpd="sng">
              <a:no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endParaRPr>
            </a:p>
          </p:txBody>
        </p:sp>
        <p:pic>
          <p:nvPicPr>
            <p:cNvPr id="2" name="Picture 1"/>
            <p:cNvPicPr>
              <a:picLocks noChangeAspect="1"/>
            </p:cNvPicPr>
            <p:nvPr/>
          </p:nvPicPr>
          <p:blipFill>
            <a:blip r:embed="rId3"/>
            <a:stretch>
              <a:fillRect/>
            </a:stretch>
          </p:blipFill>
          <p:spPr>
            <a:xfrm>
              <a:off x="5410200" y="6019800"/>
              <a:ext cx="1308100" cy="444500"/>
            </a:xfrm>
            <a:prstGeom prst="rect">
              <a:avLst/>
            </a:prstGeom>
          </p:spPr>
        </p:pic>
      </p:gr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9800" y="5867400"/>
            <a:ext cx="609600" cy="87277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0" y="5867400"/>
            <a:ext cx="874326" cy="9144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Block coal relationships</a:t>
            </a:r>
            <a:endParaRPr lang="en-US" sz="2400" dirty="0">
              <a:solidFill>
                <a:schemeClr val="tx2"/>
              </a:solidFill>
            </a:endParaRPr>
          </a:p>
        </p:txBody>
      </p:sp>
      <p:pic>
        <p:nvPicPr>
          <p:cNvPr id="4" name="Picture 3" descr="8 - Block coal in basins_with_scal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6800" y="762000"/>
            <a:ext cx="7315200" cy="5288635"/>
          </a:xfrm>
          <a:prstGeom prst="rect">
            <a:avLst/>
          </a:prstGeom>
        </p:spPr>
      </p:pic>
      <p:sp>
        <p:nvSpPr>
          <p:cNvPr id="5" name="TextBox 4"/>
          <p:cNvSpPr txBox="1"/>
          <p:nvPr/>
        </p:nvSpPr>
        <p:spPr>
          <a:xfrm>
            <a:off x="152400" y="6096001"/>
            <a:ext cx="8839200" cy="430887"/>
          </a:xfrm>
          <a:prstGeom prst="rect">
            <a:avLst/>
          </a:prstGeom>
          <a:noFill/>
        </p:spPr>
        <p:txBody>
          <a:bodyPr wrap="square" rtlCol="0">
            <a:spAutoFit/>
          </a:bodyPr>
          <a:lstStyle/>
          <a:p>
            <a:r>
              <a:rPr lang="en-US" sz="1100" dirty="0" smtClean="0"/>
              <a:t>In northern area, the Block and </a:t>
            </a:r>
            <a:r>
              <a:rPr lang="en-US" sz="1100" dirty="0" err="1" smtClean="0"/>
              <a:t>Minshall</a:t>
            </a:r>
            <a:r>
              <a:rPr lang="en-US" sz="1100" dirty="0" smtClean="0"/>
              <a:t> coals as well as the Perth Limestone are highly lenticular.  The coal seams thicken markedly into topographic depressions, indicating peat accumulation on an irregular landscape.</a:t>
            </a:r>
            <a:endParaRPr lang="en-US" sz="1100" dirty="0"/>
          </a:p>
        </p:txBody>
      </p:sp>
    </p:spTree>
    <p:extLst>
      <p:ext uri="{BB962C8B-B14F-4D97-AF65-F5344CB8AC3E}">
        <p14:creationId xmlns:p14="http://schemas.microsoft.com/office/powerpoint/2010/main" val="20217836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Eel cross </a:t>
            </a:r>
            <a:r>
              <a:rPr lang="en-US" sz="2400" dirty="0" smtClean="0">
                <a:solidFill>
                  <a:schemeClr val="tx2"/>
                </a:solidFill>
              </a:rPr>
              <a:t>section, southern Clay Co.</a:t>
            </a:r>
            <a:endParaRPr lang="en-US" sz="2400" dirty="0">
              <a:solidFill>
                <a:schemeClr val="tx2"/>
              </a:solidFill>
            </a:endParaRPr>
          </a:p>
        </p:txBody>
      </p:sp>
      <p:pic>
        <p:nvPicPr>
          <p:cNvPr id="4" name="Picture 3" descr="9 - Eel Cross Secti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27706"/>
            <a:ext cx="9144000" cy="5520694"/>
          </a:xfrm>
          <a:prstGeom prst="rect">
            <a:avLst/>
          </a:prstGeom>
        </p:spPr>
      </p:pic>
      <p:sp>
        <p:nvSpPr>
          <p:cNvPr id="5" name="TextBox 4"/>
          <p:cNvSpPr txBox="1"/>
          <p:nvPr/>
        </p:nvSpPr>
        <p:spPr>
          <a:xfrm>
            <a:off x="0" y="6274713"/>
            <a:ext cx="9144000" cy="261610"/>
          </a:xfrm>
          <a:prstGeom prst="rect">
            <a:avLst/>
          </a:prstGeom>
          <a:noFill/>
        </p:spPr>
        <p:txBody>
          <a:bodyPr wrap="square" rtlCol="0">
            <a:spAutoFit/>
          </a:bodyPr>
          <a:lstStyle/>
          <a:p>
            <a:r>
              <a:rPr lang="en-US" sz="1100" dirty="0" smtClean="0"/>
              <a:t>Coal seams show significant irregularity over relatively short lateral distances in the northern area.</a:t>
            </a:r>
            <a:endParaRPr lang="en-US" sz="1100" dirty="0"/>
          </a:p>
        </p:txBody>
      </p:sp>
    </p:spTree>
    <p:extLst>
      <p:ext uri="{BB962C8B-B14F-4D97-AF65-F5344CB8AC3E}">
        <p14:creationId xmlns:p14="http://schemas.microsoft.com/office/powerpoint/2010/main" val="18854185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0 - Viking Cross Secti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86" y="762000"/>
            <a:ext cx="9144000" cy="4710616"/>
          </a:xfrm>
          <a:prstGeom prst="rect">
            <a:avLst/>
          </a:prstGeom>
        </p:spPr>
      </p:pic>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Viking cross </a:t>
            </a:r>
            <a:r>
              <a:rPr lang="en-US" sz="2400" dirty="0" smtClean="0">
                <a:solidFill>
                  <a:schemeClr val="tx2"/>
                </a:solidFill>
              </a:rPr>
              <a:t>section, Daviess Co.</a:t>
            </a:r>
            <a:endParaRPr lang="en-US" sz="2400" dirty="0">
              <a:solidFill>
                <a:schemeClr val="tx2"/>
              </a:solidFill>
            </a:endParaRPr>
          </a:p>
        </p:txBody>
      </p:sp>
      <p:sp>
        <p:nvSpPr>
          <p:cNvPr id="5" name="TextBox 4"/>
          <p:cNvSpPr txBox="1"/>
          <p:nvPr/>
        </p:nvSpPr>
        <p:spPr>
          <a:xfrm>
            <a:off x="0" y="5986790"/>
            <a:ext cx="9144000" cy="261610"/>
          </a:xfrm>
          <a:prstGeom prst="rect">
            <a:avLst/>
          </a:prstGeom>
          <a:noFill/>
        </p:spPr>
        <p:txBody>
          <a:bodyPr wrap="square" rtlCol="0">
            <a:spAutoFit/>
          </a:bodyPr>
          <a:lstStyle/>
          <a:p>
            <a:r>
              <a:rPr lang="en-US" sz="1100" dirty="0" smtClean="0"/>
              <a:t>Further south in </a:t>
            </a:r>
            <a:r>
              <a:rPr lang="en-US" sz="1100" dirty="0" smtClean="0"/>
              <a:t>Daviess, </a:t>
            </a:r>
            <a:r>
              <a:rPr lang="en-US" sz="1100" dirty="0" smtClean="0"/>
              <a:t>Co., IN, the coal beds exhibit less variation in thickness and greater lateral continuity.</a:t>
            </a:r>
            <a:endParaRPr lang="en-US" sz="1100" dirty="0"/>
          </a:p>
        </p:txBody>
      </p:sp>
    </p:spTree>
    <p:extLst>
      <p:ext uri="{BB962C8B-B14F-4D97-AF65-F5344CB8AC3E}">
        <p14:creationId xmlns:p14="http://schemas.microsoft.com/office/powerpoint/2010/main" val="28561220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7"/>
          <p:cNvSpPr txBox="1">
            <a:spLocks noChangeArrowheads="1"/>
          </p:cNvSpPr>
          <p:nvPr/>
        </p:nvSpPr>
        <p:spPr bwMode="auto">
          <a:xfrm>
            <a:off x="152400" y="133945"/>
            <a:ext cx="8763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err="1" smtClean="0">
                <a:solidFill>
                  <a:schemeClr val="tx2"/>
                </a:solidFill>
              </a:rPr>
              <a:t>Buffaloville</a:t>
            </a:r>
            <a:r>
              <a:rPr lang="en-US" sz="2000" dirty="0" smtClean="0">
                <a:solidFill>
                  <a:schemeClr val="tx2"/>
                </a:solidFill>
              </a:rPr>
              <a:t> coal cross section – type area, Spencer Co. IN</a:t>
            </a:r>
            <a:endParaRPr lang="en-US" sz="2000" dirty="0">
              <a:solidFill>
                <a:schemeClr val="tx2"/>
              </a:solidFill>
            </a:endParaRPr>
          </a:p>
        </p:txBody>
      </p:sp>
      <p:pic>
        <p:nvPicPr>
          <p:cNvPr id="5" name="Picture 4" descr="17 - Buffaloville Cross Secti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09176"/>
            <a:ext cx="9144000" cy="5463024"/>
          </a:xfrm>
          <a:prstGeom prst="rect">
            <a:avLst/>
          </a:prstGeom>
        </p:spPr>
      </p:pic>
      <p:sp>
        <p:nvSpPr>
          <p:cNvPr id="6" name="TextBox 5"/>
          <p:cNvSpPr txBox="1"/>
          <p:nvPr/>
        </p:nvSpPr>
        <p:spPr>
          <a:xfrm>
            <a:off x="0" y="6274713"/>
            <a:ext cx="9144000" cy="261610"/>
          </a:xfrm>
          <a:prstGeom prst="rect">
            <a:avLst/>
          </a:prstGeom>
          <a:noFill/>
        </p:spPr>
        <p:txBody>
          <a:bodyPr wrap="square" rtlCol="0">
            <a:spAutoFit/>
          </a:bodyPr>
          <a:lstStyle/>
          <a:p>
            <a:r>
              <a:rPr lang="en-US" sz="1100" dirty="0" smtClean="0"/>
              <a:t>Other marker beds including Lead Creek Limestone, Block coals, </a:t>
            </a:r>
            <a:r>
              <a:rPr lang="en-US" sz="1100" dirty="0" err="1" smtClean="0"/>
              <a:t>Stonefort</a:t>
            </a:r>
            <a:r>
              <a:rPr lang="en-US" sz="1100" dirty="0" smtClean="0"/>
              <a:t> and Carrier Mills can be identified in the area.</a:t>
            </a:r>
            <a:endParaRPr lang="en-US" sz="1100" dirty="0"/>
          </a:p>
        </p:txBody>
      </p:sp>
    </p:spTree>
    <p:extLst>
      <p:ext uri="{BB962C8B-B14F-4D97-AF65-F5344CB8AC3E}">
        <p14:creationId xmlns:p14="http://schemas.microsoft.com/office/powerpoint/2010/main" val="21380722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228600" y="228600"/>
            <a:ext cx="8763000" cy="457200"/>
          </a:xfrm>
        </p:spPr>
        <p:txBody>
          <a:bodyPr/>
          <a:lstStyle/>
          <a:p>
            <a:pPr>
              <a:defRPr/>
            </a:pPr>
            <a:r>
              <a:rPr lang="en-US" sz="1600" dirty="0" smtClean="0"/>
              <a:t>Possible correlations of Block coals from </a:t>
            </a:r>
            <a:r>
              <a:rPr lang="en-US" sz="1600" dirty="0" err="1" smtClean="0"/>
              <a:t>Mastarlerz</a:t>
            </a:r>
            <a:r>
              <a:rPr lang="en-US" sz="1600" dirty="0" smtClean="0"/>
              <a:t>, Ames and Padgett, IJCG, 2003</a:t>
            </a:r>
            <a:endParaRPr lang="en-US" sz="1600" dirty="0"/>
          </a:p>
        </p:txBody>
      </p:sp>
      <p:pic>
        <p:nvPicPr>
          <p:cNvPr id="2" name="Picture 1" descr="Block coal correlation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43" y="1143000"/>
            <a:ext cx="8860238" cy="4114800"/>
          </a:xfrm>
          <a:prstGeom prst="rect">
            <a:avLst/>
          </a:prstGeom>
        </p:spPr>
      </p:pic>
      <p:sp>
        <p:nvSpPr>
          <p:cNvPr id="4" name="TextBox 3"/>
          <p:cNvSpPr txBox="1"/>
          <p:nvPr/>
        </p:nvSpPr>
        <p:spPr>
          <a:xfrm>
            <a:off x="0" y="5986790"/>
            <a:ext cx="9144000" cy="430887"/>
          </a:xfrm>
          <a:prstGeom prst="rect">
            <a:avLst/>
          </a:prstGeom>
          <a:noFill/>
        </p:spPr>
        <p:txBody>
          <a:bodyPr wrap="square" rtlCol="0">
            <a:spAutoFit/>
          </a:bodyPr>
          <a:lstStyle/>
          <a:p>
            <a:r>
              <a:rPr lang="en-US" sz="1100" dirty="0" smtClean="0"/>
              <a:t>The Upper Block of type area in Clay Co. may be the Lower Block, as mapped further south.  The type </a:t>
            </a:r>
            <a:r>
              <a:rPr lang="en-US" sz="1100" dirty="0" err="1" smtClean="0"/>
              <a:t>Minshall</a:t>
            </a:r>
            <a:r>
              <a:rPr lang="en-US" sz="1100" dirty="0" smtClean="0"/>
              <a:t> may correspond to the Upper Block of southern Indiana.</a:t>
            </a:r>
            <a:endParaRPr lang="en-US" sz="1100" dirty="0"/>
          </a:p>
        </p:txBody>
      </p:sp>
    </p:spTree>
    <p:extLst>
      <p:ext uri="{BB962C8B-B14F-4D97-AF65-F5344CB8AC3E}">
        <p14:creationId xmlns:p14="http://schemas.microsoft.com/office/powerpoint/2010/main" val="41633269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entucky.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4000" y="762000"/>
            <a:ext cx="8585200" cy="5969000"/>
          </a:xfrm>
          <a:prstGeom prst="rect">
            <a:avLst/>
          </a:prstGeom>
        </p:spPr>
      </p:pic>
      <p:sp>
        <p:nvSpPr>
          <p:cNvPr id="5" name="TextBox 4"/>
          <p:cNvSpPr txBox="1"/>
          <p:nvPr/>
        </p:nvSpPr>
        <p:spPr>
          <a:xfrm>
            <a:off x="76200" y="76200"/>
            <a:ext cx="9144000" cy="600164"/>
          </a:xfrm>
          <a:prstGeom prst="rect">
            <a:avLst/>
          </a:prstGeom>
          <a:noFill/>
        </p:spPr>
        <p:txBody>
          <a:bodyPr wrap="square" rtlCol="0">
            <a:spAutoFit/>
          </a:bodyPr>
          <a:lstStyle/>
          <a:p>
            <a:r>
              <a:rPr lang="en-US" sz="1100" dirty="0" smtClean="0"/>
              <a:t>Western Ky. No. 4 coal has been widely mapped underlying the Curlew Limestone which is latest </a:t>
            </a:r>
            <a:r>
              <a:rPr lang="en-US" sz="1100" dirty="0" smtClean="0"/>
              <a:t>Atokan or earliest Desmoinesian.  </a:t>
            </a:r>
            <a:r>
              <a:rPr lang="en-US" sz="1100" dirty="0" smtClean="0"/>
              <a:t>However, fusulinid studies by Douglass (1987) indicate the limestone overlying No. 4 coal is actually younger than the Curlew.</a:t>
            </a:r>
            <a:endParaRPr lang="en-US" sz="1100" dirty="0"/>
          </a:p>
        </p:txBody>
      </p:sp>
    </p:spTree>
    <p:extLst>
      <p:ext uri="{BB962C8B-B14F-4D97-AF65-F5344CB8AC3E}">
        <p14:creationId xmlns:p14="http://schemas.microsoft.com/office/powerpoint/2010/main" val="31392189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6 - Fusulinid Tab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99" y="838200"/>
            <a:ext cx="9070437" cy="3352800"/>
          </a:xfrm>
          <a:prstGeom prst="rect">
            <a:avLst/>
          </a:prstGeom>
        </p:spPr>
      </p:pic>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Fusulinids in limestone over W.K. No. 4 coal</a:t>
            </a:r>
            <a:endParaRPr lang="en-US" sz="2400" dirty="0">
              <a:solidFill>
                <a:schemeClr val="tx2"/>
              </a:solidFill>
            </a:endParaRPr>
          </a:p>
        </p:txBody>
      </p:sp>
      <p:sp>
        <p:nvSpPr>
          <p:cNvPr id="5" name="TextBox 4"/>
          <p:cNvSpPr txBox="1"/>
          <p:nvPr/>
        </p:nvSpPr>
        <p:spPr>
          <a:xfrm>
            <a:off x="0" y="6096000"/>
            <a:ext cx="9144000" cy="369332"/>
          </a:xfrm>
          <a:prstGeom prst="rect">
            <a:avLst/>
          </a:prstGeom>
          <a:noFill/>
        </p:spPr>
        <p:txBody>
          <a:bodyPr wrap="square" rtlCol="0">
            <a:spAutoFit/>
          </a:bodyPr>
          <a:lstStyle/>
          <a:p>
            <a:r>
              <a:rPr lang="en-US" dirty="0" smtClean="0"/>
              <a:t>Specifically all of the above are early Desmoinesian </a:t>
            </a:r>
            <a:r>
              <a:rPr lang="en-US" dirty="0" err="1" smtClean="0"/>
              <a:t>fusulinids</a:t>
            </a:r>
            <a:r>
              <a:rPr lang="en-US" dirty="0" smtClean="0"/>
              <a:t>.</a:t>
            </a:r>
            <a:endParaRPr lang="en-US" dirty="0"/>
          </a:p>
        </p:txBody>
      </p:sp>
    </p:spTree>
    <p:extLst>
      <p:ext uri="{BB962C8B-B14F-4D97-AF65-F5344CB8AC3E}">
        <p14:creationId xmlns:p14="http://schemas.microsoft.com/office/powerpoint/2010/main" val="23495587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nklin and Wanless - Composite.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5800" y="725730"/>
            <a:ext cx="4572000" cy="6056070"/>
          </a:xfrm>
          <a:prstGeom prst="rect">
            <a:avLst/>
          </a:prstGeom>
        </p:spPr>
      </p:pic>
      <p:sp>
        <p:nvSpPr>
          <p:cNvPr id="3" name="Text Box 37"/>
          <p:cNvSpPr txBox="1">
            <a:spLocks noChangeArrowheads="1"/>
          </p:cNvSpPr>
          <p:nvPr/>
        </p:nvSpPr>
        <p:spPr bwMode="auto">
          <a:xfrm>
            <a:off x="228600" y="228600"/>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Composite section (Holland limestone)</a:t>
            </a:r>
            <a:endParaRPr lang="en-US" sz="2400" dirty="0">
              <a:solidFill>
                <a:schemeClr val="tx2"/>
              </a:solidFill>
            </a:endParaRPr>
          </a:p>
        </p:txBody>
      </p:sp>
      <p:sp>
        <p:nvSpPr>
          <p:cNvPr id="4" name="TextBox 3"/>
          <p:cNvSpPr txBox="1"/>
          <p:nvPr/>
        </p:nvSpPr>
        <p:spPr>
          <a:xfrm>
            <a:off x="76200" y="838200"/>
            <a:ext cx="4343400" cy="261610"/>
          </a:xfrm>
          <a:prstGeom prst="rect">
            <a:avLst/>
          </a:prstGeom>
          <a:noFill/>
        </p:spPr>
        <p:txBody>
          <a:bodyPr wrap="square" rtlCol="0">
            <a:spAutoFit/>
          </a:bodyPr>
          <a:lstStyle/>
          <a:p>
            <a:r>
              <a:rPr lang="en-US" sz="1100" dirty="0" smtClean="0"/>
              <a:t>Section from Franklin and Wanless (1944).</a:t>
            </a:r>
            <a:endParaRPr lang="en-US" sz="1100" dirty="0"/>
          </a:p>
        </p:txBody>
      </p:sp>
      <p:sp>
        <p:nvSpPr>
          <p:cNvPr id="6" name="TextBox 5"/>
          <p:cNvSpPr txBox="1"/>
          <p:nvPr/>
        </p:nvSpPr>
        <p:spPr>
          <a:xfrm>
            <a:off x="5943600" y="2969568"/>
            <a:ext cx="685800" cy="230832"/>
          </a:xfrm>
          <a:prstGeom prst="rect">
            <a:avLst/>
          </a:prstGeom>
          <a:noFill/>
        </p:spPr>
        <p:txBody>
          <a:bodyPr wrap="square" rtlCol="0">
            <a:spAutoFit/>
          </a:bodyPr>
          <a:lstStyle/>
          <a:p>
            <a:r>
              <a:rPr lang="en-US" sz="900" dirty="0" smtClean="0">
                <a:solidFill>
                  <a:srgbClr val="FF0000"/>
                </a:solidFill>
              </a:rPr>
              <a:t>Holland</a:t>
            </a:r>
            <a:endParaRPr lang="en-US" sz="900" dirty="0">
              <a:solidFill>
                <a:srgbClr val="FF0000"/>
              </a:solidFill>
            </a:endParaRPr>
          </a:p>
        </p:txBody>
      </p:sp>
    </p:spTree>
    <p:extLst>
      <p:ext uri="{BB962C8B-B14F-4D97-AF65-F5344CB8AC3E}">
        <p14:creationId xmlns:p14="http://schemas.microsoft.com/office/powerpoint/2010/main" val="1954985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Stratigraphic column – type Holland</a:t>
            </a:r>
            <a:endParaRPr lang="en-US" sz="2400" dirty="0">
              <a:solidFill>
                <a:schemeClr val="tx2"/>
              </a:solidFill>
            </a:endParaRPr>
          </a:p>
        </p:txBody>
      </p:sp>
      <p:pic>
        <p:nvPicPr>
          <p:cNvPr id="4" name="Picture 3" descr="19 - Column of type Holland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1000" y="762000"/>
            <a:ext cx="1962080" cy="6035481"/>
          </a:xfrm>
          <a:prstGeom prst="rect">
            <a:avLst/>
          </a:prstGeom>
        </p:spPr>
      </p:pic>
      <p:sp>
        <p:nvSpPr>
          <p:cNvPr id="5" name="TextBox 4"/>
          <p:cNvSpPr txBox="1"/>
          <p:nvPr/>
        </p:nvSpPr>
        <p:spPr>
          <a:xfrm>
            <a:off x="76200" y="838200"/>
            <a:ext cx="4343400" cy="769441"/>
          </a:xfrm>
          <a:prstGeom prst="rect">
            <a:avLst/>
          </a:prstGeom>
          <a:noFill/>
        </p:spPr>
        <p:txBody>
          <a:bodyPr wrap="square" rtlCol="0">
            <a:spAutoFit/>
          </a:bodyPr>
          <a:lstStyle/>
          <a:p>
            <a:r>
              <a:rPr lang="en-US" sz="1100" dirty="0" smtClean="0"/>
              <a:t>Also from Franklin and Wanless (1944), but with modern unit names.  The Holland is a locally occurring marine limestone that appears to be restricted to estuaries beneath the Wise Ridge coal.</a:t>
            </a:r>
            <a:endParaRPr lang="en-US" sz="1100" dirty="0"/>
          </a:p>
        </p:txBody>
      </p:sp>
    </p:spTree>
    <p:extLst>
      <p:ext uri="{BB962C8B-B14F-4D97-AF65-F5344CB8AC3E}">
        <p14:creationId xmlns:p14="http://schemas.microsoft.com/office/powerpoint/2010/main" val="5503936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 - Holland LS 2 at Cornin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762000"/>
            <a:ext cx="8881054" cy="5562600"/>
          </a:xfrm>
          <a:prstGeom prst="rect">
            <a:avLst/>
          </a:prstGeom>
        </p:spPr>
      </p:pic>
      <p:sp>
        <p:nvSpPr>
          <p:cNvPr id="4"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Holland limestone at Corning </a:t>
            </a:r>
            <a:r>
              <a:rPr lang="en-US" sz="2400" dirty="0" smtClean="0">
                <a:solidFill>
                  <a:schemeClr val="tx2"/>
                </a:solidFill>
              </a:rPr>
              <a:t>mine, Daviess Co.</a:t>
            </a:r>
            <a:endParaRPr lang="en-US" sz="2400" dirty="0">
              <a:solidFill>
                <a:schemeClr val="tx2"/>
              </a:solidFill>
            </a:endParaRPr>
          </a:p>
        </p:txBody>
      </p:sp>
      <p:sp>
        <p:nvSpPr>
          <p:cNvPr id="5" name="TextBox 4"/>
          <p:cNvSpPr txBox="1"/>
          <p:nvPr/>
        </p:nvSpPr>
        <p:spPr>
          <a:xfrm>
            <a:off x="76200" y="6400800"/>
            <a:ext cx="8915400" cy="261610"/>
          </a:xfrm>
          <a:prstGeom prst="rect">
            <a:avLst/>
          </a:prstGeom>
          <a:noFill/>
        </p:spPr>
        <p:txBody>
          <a:bodyPr wrap="square" rtlCol="0">
            <a:spAutoFit/>
          </a:bodyPr>
          <a:lstStyle/>
          <a:p>
            <a:r>
              <a:rPr lang="en-US" sz="1100" dirty="0" smtClean="0"/>
              <a:t>From, Daviess CO. about 30 miles to the north of the type area.  The limestone is highly localized within the mine.</a:t>
            </a:r>
            <a:endParaRPr lang="en-US" sz="1100" dirty="0"/>
          </a:p>
        </p:txBody>
      </p:sp>
    </p:spTree>
    <p:extLst>
      <p:ext uri="{BB962C8B-B14F-4D97-AF65-F5344CB8AC3E}">
        <p14:creationId xmlns:p14="http://schemas.microsoft.com/office/powerpoint/2010/main" val="24463553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Abstract</a:t>
            </a:r>
            <a:endParaRPr lang="en-US" sz="2400" dirty="0">
              <a:solidFill>
                <a:schemeClr val="tx2"/>
              </a:solidFill>
            </a:endParaRPr>
          </a:p>
        </p:txBody>
      </p:sp>
      <p:sp>
        <p:nvSpPr>
          <p:cNvPr id="2" name="Rectangle 1"/>
          <p:cNvSpPr/>
          <p:nvPr/>
        </p:nvSpPr>
        <p:spPr>
          <a:xfrm>
            <a:off x="228600" y="762000"/>
            <a:ext cx="8763000" cy="5755423"/>
          </a:xfrm>
          <a:prstGeom prst="rect">
            <a:avLst/>
          </a:prstGeom>
        </p:spPr>
        <p:txBody>
          <a:bodyPr wrap="square">
            <a:spAutoFit/>
          </a:bodyPr>
          <a:lstStyle/>
          <a:p>
            <a:r>
              <a:rPr lang="en-US" sz="1600" dirty="0" smtClean="0">
                <a:solidFill>
                  <a:schemeClr val="tx2">
                    <a:lumMod val="90000"/>
                  </a:schemeClr>
                </a:solidFill>
              </a:rPr>
              <a:t>	New </a:t>
            </a:r>
            <a:r>
              <a:rPr lang="en-US" sz="1600" dirty="0">
                <a:solidFill>
                  <a:schemeClr val="tx2">
                    <a:lumMod val="90000"/>
                  </a:schemeClr>
                </a:solidFill>
              </a:rPr>
              <a:t>understandings of Middle Pennsylvanian stratigraphy in Indiana and adjacent Illinois have arisen from three decades of collective investigations of active coal mines, cores and other borehole records, literature review, and </a:t>
            </a:r>
            <a:r>
              <a:rPr lang="en-US" sz="1600" dirty="0" err="1">
                <a:solidFill>
                  <a:schemeClr val="tx2">
                    <a:lumMod val="90000"/>
                  </a:schemeClr>
                </a:solidFill>
              </a:rPr>
              <a:t>conodont</a:t>
            </a:r>
            <a:r>
              <a:rPr lang="en-US" sz="1600" dirty="0">
                <a:solidFill>
                  <a:schemeClr val="tx2">
                    <a:lumMod val="90000"/>
                  </a:schemeClr>
                </a:solidFill>
              </a:rPr>
              <a:t> study.  Among our findings (in descending stratigraphic order), the black, </a:t>
            </a:r>
            <a:r>
              <a:rPr lang="en-US" sz="1600" dirty="0" err="1">
                <a:solidFill>
                  <a:schemeClr val="tx2">
                    <a:lumMod val="90000"/>
                  </a:schemeClr>
                </a:solidFill>
              </a:rPr>
              <a:t>phosphatic</a:t>
            </a:r>
            <a:r>
              <a:rPr lang="en-US" sz="1600" dirty="0">
                <a:solidFill>
                  <a:schemeClr val="tx2">
                    <a:lumMod val="90000"/>
                  </a:schemeClr>
                </a:solidFill>
              </a:rPr>
              <a:t> Carrier Mills Shale occurs the length of the outcrop belt in Indiana, where it had been termed Logan Quarry Shale at the north end.  The </a:t>
            </a:r>
            <a:r>
              <a:rPr lang="en-US" sz="1600" dirty="0" err="1">
                <a:solidFill>
                  <a:schemeClr val="tx2">
                    <a:lumMod val="90000"/>
                  </a:schemeClr>
                </a:solidFill>
              </a:rPr>
              <a:t>Stonefort</a:t>
            </a:r>
            <a:r>
              <a:rPr lang="en-US" sz="1600" dirty="0">
                <a:solidFill>
                  <a:schemeClr val="tx2">
                    <a:lumMod val="90000"/>
                  </a:schemeClr>
                </a:solidFill>
              </a:rPr>
              <a:t> Limestone and underlying black shale and coal also are regionally continuous, at least toward the south.  The Holland Limestone appears to be lenticular, either deposited in flooded estuaries, or incised by later valley formation.  The name </a:t>
            </a:r>
            <a:r>
              <a:rPr lang="en-US" sz="1600" dirty="0" err="1">
                <a:solidFill>
                  <a:schemeClr val="tx2">
                    <a:lumMod val="90000"/>
                  </a:schemeClr>
                </a:solidFill>
              </a:rPr>
              <a:t>Silverwood</a:t>
            </a:r>
            <a:r>
              <a:rPr lang="en-US" sz="1600" dirty="0">
                <a:solidFill>
                  <a:schemeClr val="tx2">
                    <a:lumMod val="90000"/>
                  </a:schemeClr>
                </a:solidFill>
              </a:rPr>
              <a:t> Limestone is discarded because of inadequate stratigraphic context in its type area. </a:t>
            </a:r>
          </a:p>
          <a:p>
            <a:r>
              <a:rPr lang="en-US" sz="1600" dirty="0">
                <a:solidFill>
                  <a:schemeClr val="tx2">
                    <a:lumMod val="90000"/>
                  </a:schemeClr>
                </a:solidFill>
              </a:rPr>
              <a:t>	</a:t>
            </a:r>
            <a:endParaRPr lang="en-US" sz="1600" dirty="0" smtClean="0">
              <a:solidFill>
                <a:schemeClr val="tx2">
                  <a:lumMod val="90000"/>
                </a:schemeClr>
              </a:solidFill>
            </a:endParaRPr>
          </a:p>
          <a:p>
            <a:r>
              <a:rPr lang="en-US" sz="1600" dirty="0" smtClean="0">
                <a:solidFill>
                  <a:schemeClr val="tx2">
                    <a:lumMod val="90000"/>
                  </a:schemeClr>
                </a:solidFill>
              </a:rPr>
              <a:t>	The </a:t>
            </a:r>
            <a:r>
              <a:rPr lang="en-US" sz="1600" dirty="0" err="1">
                <a:solidFill>
                  <a:schemeClr val="tx2">
                    <a:lumMod val="90000"/>
                  </a:schemeClr>
                </a:solidFill>
              </a:rPr>
              <a:t>Minshall</a:t>
            </a:r>
            <a:r>
              <a:rPr lang="en-US" sz="1600" dirty="0">
                <a:solidFill>
                  <a:schemeClr val="tx2">
                    <a:lumMod val="90000"/>
                  </a:schemeClr>
                </a:solidFill>
              </a:rPr>
              <a:t>, </a:t>
            </a:r>
            <a:r>
              <a:rPr lang="en-US" sz="1600" dirty="0" err="1">
                <a:solidFill>
                  <a:schemeClr val="tx2">
                    <a:lumMod val="90000"/>
                  </a:schemeClr>
                </a:solidFill>
              </a:rPr>
              <a:t>Buffaloville</a:t>
            </a:r>
            <a:r>
              <a:rPr lang="en-US" sz="1600" dirty="0">
                <a:solidFill>
                  <a:schemeClr val="tx2">
                    <a:lumMod val="90000"/>
                  </a:schemeClr>
                </a:solidFill>
              </a:rPr>
              <a:t> and </a:t>
            </a:r>
            <a:r>
              <a:rPr lang="en-US" sz="1600" dirty="0" err="1">
                <a:solidFill>
                  <a:schemeClr val="tx2">
                    <a:lumMod val="90000"/>
                  </a:schemeClr>
                </a:solidFill>
              </a:rPr>
              <a:t>Lewisport</a:t>
            </a:r>
            <a:r>
              <a:rPr lang="en-US" sz="1600" dirty="0">
                <a:solidFill>
                  <a:schemeClr val="tx2">
                    <a:lumMod val="90000"/>
                  </a:schemeClr>
                </a:solidFill>
              </a:rPr>
              <a:t> coals are closely if not exactly correlative and underlie the Perth/Curlew Limestone, close to the Atokan-Desmoinesian boundary.  The Upper and Lower Block Coals are highly lenticular in their type area northeast of Terre Haute, and their southward correlation remains in question. The Lead Creek Limestone is regionally widespread, but comprises perhaps as many as three cycles of marine incursion.  The underlying Mariah Hill (IN) and Dunbar (KY) coals are approximate equivalents.  All of these units are lenticular. </a:t>
            </a:r>
          </a:p>
          <a:p>
            <a:endParaRPr lang="en-US" sz="1600" dirty="0" smtClean="0">
              <a:solidFill>
                <a:schemeClr val="tx2">
                  <a:lumMod val="90000"/>
                </a:schemeClr>
              </a:solidFill>
            </a:endParaRPr>
          </a:p>
          <a:p>
            <a:r>
              <a:rPr lang="en-US" sz="1600" dirty="0">
                <a:solidFill>
                  <a:schemeClr val="tx2">
                    <a:lumMod val="90000"/>
                  </a:schemeClr>
                </a:solidFill>
              </a:rPr>
              <a:t>	The ultimate goal of this research is to unify bed, member, and formation terminology throughout the Illinois basin. </a:t>
            </a:r>
          </a:p>
        </p:txBody>
      </p:sp>
    </p:spTree>
    <p:extLst>
      <p:ext uri="{BB962C8B-B14F-4D97-AF65-F5344CB8AC3E}">
        <p14:creationId xmlns:p14="http://schemas.microsoft.com/office/powerpoint/2010/main" val="32328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Holland limestone at Corning mine</a:t>
            </a:r>
            <a:endParaRPr lang="en-US" sz="2400" dirty="0">
              <a:solidFill>
                <a:schemeClr val="tx2"/>
              </a:solidFill>
            </a:endParaRPr>
          </a:p>
        </p:txBody>
      </p:sp>
      <p:pic>
        <p:nvPicPr>
          <p:cNvPr id="2" name="Picture 1" descr="21 - Holland LS at Cornin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93918"/>
            <a:ext cx="9144000" cy="3843631"/>
          </a:xfrm>
          <a:prstGeom prst="rect">
            <a:avLst/>
          </a:prstGeom>
        </p:spPr>
      </p:pic>
      <p:sp>
        <p:nvSpPr>
          <p:cNvPr id="5" name="TextBox 4"/>
          <p:cNvSpPr txBox="1"/>
          <p:nvPr/>
        </p:nvSpPr>
        <p:spPr>
          <a:xfrm>
            <a:off x="76200" y="6400800"/>
            <a:ext cx="8915400" cy="261610"/>
          </a:xfrm>
          <a:prstGeom prst="rect">
            <a:avLst/>
          </a:prstGeom>
          <a:noFill/>
        </p:spPr>
        <p:txBody>
          <a:bodyPr wrap="square" rtlCol="0">
            <a:spAutoFit/>
          </a:bodyPr>
          <a:lstStyle/>
          <a:p>
            <a:r>
              <a:rPr lang="en-US" sz="1100" dirty="0" smtClean="0"/>
              <a:t>From, Daviess CO. about 30 miles to the north of the type area.  The limestone is highly localized within the mine.</a:t>
            </a:r>
            <a:endParaRPr lang="en-US" sz="1100" dirty="0"/>
          </a:p>
        </p:txBody>
      </p:sp>
    </p:spTree>
    <p:extLst>
      <p:ext uri="{BB962C8B-B14F-4D97-AF65-F5344CB8AC3E}">
        <p14:creationId xmlns:p14="http://schemas.microsoft.com/office/powerpoint/2010/main" val="11602435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7"/>
          <p:cNvSpPr txBox="1">
            <a:spLocks noChangeArrowheads="1"/>
          </p:cNvSpPr>
          <p:nvPr/>
        </p:nvSpPr>
        <p:spPr bwMode="auto">
          <a:xfrm>
            <a:off x="152400" y="133945"/>
            <a:ext cx="876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solidFill>
                  <a:schemeClr val="tx2"/>
                </a:solidFill>
              </a:rPr>
              <a:t>Carrier Mills shale and overlying limestone – Antioch </a:t>
            </a:r>
            <a:r>
              <a:rPr lang="en-US" dirty="0" smtClean="0">
                <a:solidFill>
                  <a:schemeClr val="tx2"/>
                </a:solidFill>
              </a:rPr>
              <a:t>Mine, Daviess Co.</a:t>
            </a:r>
            <a:endParaRPr lang="en-US" dirty="0">
              <a:solidFill>
                <a:schemeClr val="tx2"/>
              </a:solidFill>
            </a:endParaRPr>
          </a:p>
        </p:txBody>
      </p:sp>
      <p:pic>
        <p:nvPicPr>
          <p:cNvPr id="4" name="Picture 3" descr="13 - Pages from 2014 Lincoln HB&amp;N diagrams for Nelso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3200" y="753192"/>
            <a:ext cx="6019800" cy="6049944"/>
          </a:xfrm>
          <a:prstGeom prst="rect">
            <a:avLst/>
          </a:prstGeom>
        </p:spPr>
      </p:pic>
      <p:sp>
        <p:nvSpPr>
          <p:cNvPr id="5" name="TextBox 4"/>
          <p:cNvSpPr txBox="1"/>
          <p:nvPr/>
        </p:nvSpPr>
        <p:spPr>
          <a:xfrm>
            <a:off x="76200" y="5766881"/>
            <a:ext cx="2590800" cy="938719"/>
          </a:xfrm>
          <a:prstGeom prst="rect">
            <a:avLst/>
          </a:prstGeom>
          <a:noFill/>
        </p:spPr>
        <p:txBody>
          <a:bodyPr wrap="square" rtlCol="0">
            <a:spAutoFit/>
          </a:bodyPr>
          <a:lstStyle/>
          <a:p>
            <a:r>
              <a:rPr lang="en-US" sz="1100" dirty="0" smtClean="0"/>
              <a:t>Core through the type area of the  Carrier Mills Shale, many miles to the south west, contains </a:t>
            </a:r>
            <a:r>
              <a:rPr lang="en-US" sz="1100" i="1" dirty="0" err="1" smtClean="0"/>
              <a:t>Gondolella</a:t>
            </a:r>
            <a:r>
              <a:rPr lang="en-US" sz="1100" i="1" dirty="0" smtClean="0"/>
              <a:t> </a:t>
            </a:r>
            <a:r>
              <a:rPr lang="en-US" sz="1100" i="1" dirty="0" err="1" smtClean="0"/>
              <a:t>pulchra</a:t>
            </a:r>
            <a:r>
              <a:rPr lang="en-US" sz="1100" dirty="0" smtClean="0"/>
              <a:t>  acme zone in its middle beds</a:t>
            </a:r>
            <a:endParaRPr lang="en-US" sz="1100" dirty="0"/>
          </a:p>
        </p:txBody>
      </p:sp>
    </p:spTree>
    <p:extLst>
      <p:ext uri="{BB962C8B-B14F-4D97-AF65-F5344CB8AC3E}">
        <p14:creationId xmlns:p14="http://schemas.microsoft.com/office/powerpoint/2010/main" val="2067724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762000"/>
            <a:ext cx="7905345" cy="5257800"/>
          </a:xfrm>
          <a:prstGeom prst="rect">
            <a:avLst/>
          </a:prstGeom>
        </p:spPr>
      </p:pic>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Carrier Mills shale</a:t>
            </a:r>
            <a:endParaRPr lang="en-US" sz="2400" dirty="0">
              <a:solidFill>
                <a:schemeClr val="tx2"/>
              </a:solidFill>
            </a:endParaRPr>
          </a:p>
        </p:txBody>
      </p:sp>
      <p:sp>
        <p:nvSpPr>
          <p:cNvPr id="4" name="TextBox 3"/>
          <p:cNvSpPr txBox="1"/>
          <p:nvPr/>
        </p:nvSpPr>
        <p:spPr>
          <a:xfrm>
            <a:off x="0" y="6139190"/>
            <a:ext cx="9144000" cy="600164"/>
          </a:xfrm>
          <a:prstGeom prst="rect">
            <a:avLst/>
          </a:prstGeom>
          <a:noFill/>
        </p:spPr>
        <p:txBody>
          <a:bodyPr wrap="square" rtlCol="0">
            <a:spAutoFit/>
          </a:bodyPr>
          <a:lstStyle/>
          <a:p>
            <a:r>
              <a:rPr lang="en-US" sz="1100" dirty="0" smtClean="0"/>
              <a:t>West of Rockville in Parke Co., IN.  </a:t>
            </a:r>
            <a:r>
              <a:rPr lang="en-US" sz="1100" dirty="0" err="1" smtClean="0"/>
              <a:t>Zangerl</a:t>
            </a:r>
            <a:r>
              <a:rPr lang="en-US" sz="1100" dirty="0" smtClean="0"/>
              <a:t> and Richardson called this the Logan Quarry </a:t>
            </a:r>
            <a:r>
              <a:rPr lang="en-US" sz="1100" dirty="0"/>
              <a:t>S</a:t>
            </a:r>
            <a:r>
              <a:rPr lang="en-US" sz="1100" dirty="0" smtClean="0"/>
              <a:t>hale.  The alternating hard and soft layers are diagnostic of this unit</a:t>
            </a:r>
            <a:r>
              <a:rPr lang="en-US" sz="1100" dirty="0" smtClean="0"/>
              <a:t>. </a:t>
            </a:r>
            <a:r>
              <a:rPr lang="en-US" sz="1100" i="1" dirty="0" err="1" smtClean="0"/>
              <a:t>Gondolella</a:t>
            </a:r>
            <a:r>
              <a:rPr lang="en-US" sz="1100" i="1" dirty="0" smtClean="0"/>
              <a:t> </a:t>
            </a:r>
            <a:r>
              <a:rPr lang="en-US" sz="1100" i="1" dirty="0" err="1" smtClean="0"/>
              <a:t>pulchra</a:t>
            </a:r>
            <a:r>
              <a:rPr lang="en-US" sz="1100" i="1" dirty="0" smtClean="0"/>
              <a:t> </a:t>
            </a:r>
            <a:r>
              <a:rPr lang="en-US" sz="1100" dirty="0" smtClean="0"/>
              <a:t>acme zone occurs in the middle beds at the the level of the hammer handle.  Phil </a:t>
            </a:r>
            <a:r>
              <a:rPr lang="en-US" sz="1100" dirty="0" err="1" smtClean="0"/>
              <a:t>Heckel</a:t>
            </a:r>
            <a:r>
              <a:rPr lang="en-US" sz="1100" dirty="0" smtClean="0"/>
              <a:t> for scale.</a:t>
            </a:r>
            <a:endParaRPr lang="en-US" sz="1100" dirty="0"/>
          </a:p>
        </p:txBody>
      </p:sp>
    </p:spTree>
    <p:extLst>
      <p:ext uri="{BB962C8B-B14F-4D97-AF65-F5344CB8AC3E}">
        <p14:creationId xmlns:p14="http://schemas.microsoft.com/office/powerpoint/2010/main" val="11863101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28 - Pages from 2014 Lincoln HB&amp;N diagrams for Nelson.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0"/>
            <a:ext cx="8382000" cy="6286500"/>
          </a:xfrm>
          <a:prstGeom prst="rect">
            <a:avLst/>
          </a:prstGeom>
        </p:spPr>
      </p:pic>
      <p:sp>
        <p:nvSpPr>
          <p:cNvPr id="3" name="TextBox 2"/>
          <p:cNvSpPr txBox="1"/>
          <p:nvPr/>
        </p:nvSpPr>
        <p:spPr>
          <a:xfrm>
            <a:off x="76200" y="6324600"/>
            <a:ext cx="8915400" cy="261610"/>
          </a:xfrm>
          <a:prstGeom prst="rect">
            <a:avLst/>
          </a:prstGeom>
          <a:noFill/>
        </p:spPr>
        <p:txBody>
          <a:bodyPr wrap="square" rtlCol="0">
            <a:spAutoFit/>
          </a:bodyPr>
          <a:lstStyle/>
          <a:p>
            <a:r>
              <a:rPr lang="en-US" sz="1100" dirty="0" err="1" smtClean="0"/>
              <a:t>Conodont</a:t>
            </a:r>
            <a:r>
              <a:rPr lang="en-US" sz="1100" dirty="0" smtClean="0"/>
              <a:t> localities across the Illinois Basin and Midcontinent at the level of the Carrier Mills shale.</a:t>
            </a:r>
            <a:endParaRPr lang="en-US" sz="1100" dirty="0"/>
          </a:p>
        </p:txBody>
      </p:sp>
    </p:spTree>
    <p:extLst>
      <p:ext uri="{BB962C8B-B14F-4D97-AF65-F5344CB8AC3E}">
        <p14:creationId xmlns:p14="http://schemas.microsoft.com/office/powerpoint/2010/main" val="3460158273"/>
      </p:ext>
    </p:extLst>
  </p:cSld>
  <p:clrMapOvr>
    <a:masterClrMapping/>
  </p:clrMapOvr>
  <p:transition xmlns:p14="http://schemas.microsoft.com/office/powerpoint/2010/mai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1 - Pages from 2014 Lincoln HB&amp;N diagrams for Nelson.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44888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 - Curlew and Perth coorelation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685800"/>
            <a:ext cx="8979408" cy="5690616"/>
          </a:xfrm>
          <a:prstGeom prst="rect">
            <a:avLst/>
          </a:prstGeom>
        </p:spPr>
      </p:pic>
      <p:sp>
        <p:nvSpPr>
          <p:cNvPr id="4"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Regional correlations - Fusulinids</a:t>
            </a:r>
            <a:endParaRPr lang="en-US" sz="2400" dirty="0">
              <a:solidFill>
                <a:schemeClr val="tx2"/>
              </a:solidFill>
            </a:endParaRPr>
          </a:p>
        </p:txBody>
      </p:sp>
    </p:spTree>
    <p:extLst>
      <p:ext uri="{BB962C8B-B14F-4D97-AF65-F5344CB8AC3E}">
        <p14:creationId xmlns:p14="http://schemas.microsoft.com/office/powerpoint/2010/main" val="32326043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eral Column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8777" y="762001"/>
            <a:ext cx="4413023" cy="6095999"/>
          </a:xfrm>
          <a:prstGeom prst="rect">
            <a:avLst/>
          </a:prstGeom>
        </p:spPr>
      </p:pic>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Stratigraphic Column</a:t>
            </a:r>
            <a:endParaRPr lang="en-US" sz="2400" dirty="0">
              <a:solidFill>
                <a:schemeClr val="tx2"/>
              </a:solidFill>
            </a:endParaRPr>
          </a:p>
        </p:txBody>
      </p:sp>
    </p:spTree>
    <p:extLst>
      <p:ext uri="{BB962C8B-B14F-4D97-AF65-F5344CB8AC3E}">
        <p14:creationId xmlns:p14="http://schemas.microsoft.com/office/powerpoint/2010/main" val="18813784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 - regional map- 2014 -wo-highway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7399" y="761999"/>
            <a:ext cx="4648201" cy="6037887"/>
          </a:xfrm>
          <a:prstGeom prst="rect">
            <a:avLst/>
          </a:prstGeom>
        </p:spPr>
      </p:pic>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Location map</a:t>
            </a:r>
            <a:endParaRPr lang="en-US" sz="2400" dirty="0">
              <a:solidFill>
                <a:schemeClr val="tx2"/>
              </a:solidFill>
            </a:endParaRPr>
          </a:p>
        </p:txBody>
      </p:sp>
    </p:spTree>
    <p:extLst>
      <p:ext uri="{BB962C8B-B14F-4D97-AF65-F5344CB8AC3E}">
        <p14:creationId xmlns:p14="http://schemas.microsoft.com/office/powerpoint/2010/main" val="12215761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er Creek Mine Area - Peabody Cross Secti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0"/>
            <a:ext cx="9144000" cy="5676973"/>
          </a:xfrm>
          <a:prstGeom prst="rect">
            <a:avLst/>
          </a:prstGeom>
        </p:spPr>
      </p:pic>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Example of extreme drill hole density in cross sections</a:t>
            </a:r>
            <a:endParaRPr lang="en-US" sz="2400" dirty="0">
              <a:solidFill>
                <a:schemeClr val="tx2"/>
              </a:solidFill>
            </a:endParaRPr>
          </a:p>
        </p:txBody>
      </p:sp>
    </p:spTree>
    <p:extLst>
      <p:ext uri="{BB962C8B-B14F-4D97-AF65-F5344CB8AC3E}">
        <p14:creationId xmlns:p14="http://schemas.microsoft.com/office/powerpoint/2010/main" val="36065247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 - Pennyville Cross Secti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52481"/>
            <a:ext cx="9144000" cy="5038719"/>
          </a:xfrm>
          <a:prstGeom prst="rect">
            <a:avLst/>
          </a:prstGeom>
        </p:spPr>
      </p:pic>
      <p:sp>
        <p:nvSpPr>
          <p:cNvPr id="6"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err="1" smtClean="0">
                <a:solidFill>
                  <a:schemeClr val="tx2"/>
                </a:solidFill>
              </a:rPr>
              <a:t>Pennyville</a:t>
            </a:r>
            <a:r>
              <a:rPr lang="en-US" sz="2400" dirty="0" smtClean="0">
                <a:solidFill>
                  <a:schemeClr val="tx2"/>
                </a:solidFill>
              </a:rPr>
              <a:t> cross </a:t>
            </a:r>
            <a:r>
              <a:rPr lang="en-US" sz="2400" dirty="0" smtClean="0">
                <a:solidFill>
                  <a:schemeClr val="tx2"/>
                </a:solidFill>
              </a:rPr>
              <a:t>section, Daviess Co.</a:t>
            </a:r>
            <a:endParaRPr lang="en-US" sz="2400" dirty="0">
              <a:solidFill>
                <a:schemeClr val="tx2"/>
              </a:solidFill>
            </a:endParaRPr>
          </a:p>
        </p:txBody>
      </p:sp>
      <p:sp>
        <p:nvSpPr>
          <p:cNvPr id="4" name="TextBox 3"/>
          <p:cNvSpPr txBox="1"/>
          <p:nvPr/>
        </p:nvSpPr>
        <p:spPr>
          <a:xfrm>
            <a:off x="0" y="5867400"/>
            <a:ext cx="9144000" cy="430887"/>
          </a:xfrm>
          <a:prstGeom prst="rect">
            <a:avLst/>
          </a:prstGeom>
          <a:noFill/>
        </p:spPr>
        <p:txBody>
          <a:bodyPr wrap="square" rtlCol="0">
            <a:spAutoFit/>
          </a:bodyPr>
          <a:lstStyle/>
          <a:p>
            <a:r>
              <a:rPr lang="en-US" sz="1100" dirty="0" smtClean="0"/>
              <a:t>Ferdinand and Fulda Limestone Beds occur intermittently the length of the outcrop belt in Indiana.  These beds are </a:t>
            </a:r>
            <a:r>
              <a:rPr lang="en-US" sz="1100" dirty="0" smtClean="0"/>
              <a:t>middle </a:t>
            </a:r>
            <a:r>
              <a:rPr lang="en-US" sz="1100" dirty="0" smtClean="0"/>
              <a:t>Atokan based on fusulinid content and are the oldest marine units having any lateral continuity.</a:t>
            </a:r>
            <a:endParaRPr lang="en-US" sz="1100" dirty="0"/>
          </a:p>
        </p:txBody>
      </p:sp>
    </p:spTree>
    <p:extLst>
      <p:ext uri="{BB962C8B-B14F-4D97-AF65-F5344CB8AC3E}">
        <p14:creationId xmlns:p14="http://schemas.microsoft.com/office/powerpoint/2010/main" val="6310873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Sugar Creek cross </a:t>
            </a:r>
            <a:r>
              <a:rPr lang="en-US" sz="2400" dirty="0" smtClean="0">
                <a:solidFill>
                  <a:schemeClr val="tx2"/>
                </a:solidFill>
              </a:rPr>
              <a:t>section, Daviess Co.</a:t>
            </a:r>
            <a:endParaRPr lang="en-US" sz="2400" dirty="0">
              <a:solidFill>
                <a:schemeClr val="tx2"/>
              </a:solidFill>
            </a:endParaRPr>
          </a:p>
        </p:txBody>
      </p:sp>
      <p:pic>
        <p:nvPicPr>
          <p:cNvPr id="4" name="Picture 3" descr="5 - Sugar Creek Cross Secti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16185"/>
            <a:ext cx="9144001" cy="5227415"/>
          </a:xfrm>
          <a:prstGeom prst="rect">
            <a:avLst/>
          </a:prstGeom>
        </p:spPr>
      </p:pic>
      <p:sp>
        <p:nvSpPr>
          <p:cNvPr id="2" name="TextBox 1"/>
          <p:cNvSpPr txBox="1"/>
          <p:nvPr/>
        </p:nvSpPr>
        <p:spPr>
          <a:xfrm>
            <a:off x="0" y="5986790"/>
            <a:ext cx="9144000" cy="261610"/>
          </a:xfrm>
          <a:prstGeom prst="rect">
            <a:avLst/>
          </a:prstGeom>
          <a:noFill/>
        </p:spPr>
        <p:txBody>
          <a:bodyPr wrap="square" rtlCol="0">
            <a:spAutoFit/>
          </a:bodyPr>
          <a:lstStyle/>
          <a:p>
            <a:r>
              <a:rPr lang="en-US" sz="1100" dirty="0" smtClean="0"/>
              <a:t>Ferdinand and Fulda Limestone Beds are well developed in this area.</a:t>
            </a:r>
            <a:endParaRPr lang="en-US" sz="1100" dirty="0"/>
          </a:p>
        </p:txBody>
      </p:sp>
    </p:spTree>
    <p:extLst>
      <p:ext uri="{BB962C8B-B14F-4D97-AF65-F5344CB8AC3E}">
        <p14:creationId xmlns:p14="http://schemas.microsoft.com/office/powerpoint/2010/main" val="31568973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5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2736"/>
            <a:ext cx="9144000" cy="5138928"/>
          </a:xfrm>
          <a:prstGeom prst="rect">
            <a:avLst/>
          </a:prstGeom>
        </p:spPr>
      </p:pic>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Example - Block Coal</a:t>
            </a:r>
            <a:endParaRPr lang="en-US" sz="2400" dirty="0">
              <a:solidFill>
                <a:schemeClr val="tx2"/>
              </a:solidFill>
            </a:endParaRPr>
          </a:p>
        </p:txBody>
      </p:sp>
      <p:sp>
        <p:nvSpPr>
          <p:cNvPr id="4" name="TextBox 3"/>
          <p:cNvSpPr txBox="1"/>
          <p:nvPr/>
        </p:nvSpPr>
        <p:spPr>
          <a:xfrm>
            <a:off x="0" y="6248400"/>
            <a:ext cx="9144000" cy="430887"/>
          </a:xfrm>
          <a:prstGeom prst="rect">
            <a:avLst/>
          </a:prstGeom>
          <a:noFill/>
        </p:spPr>
        <p:txBody>
          <a:bodyPr wrap="square" rtlCol="0">
            <a:spAutoFit/>
          </a:bodyPr>
          <a:lstStyle/>
          <a:p>
            <a:r>
              <a:rPr lang="en-US" sz="1100" dirty="0" smtClean="0"/>
              <a:t>In type area near Brazil, IN, the Lower and Upper </a:t>
            </a:r>
            <a:r>
              <a:rPr lang="en-US" sz="1100" dirty="0"/>
              <a:t>B</a:t>
            </a:r>
            <a:r>
              <a:rPr lang="en-US" sz="1100" dirty="0" smtClean="0"/>
              <a:t>lock coals are dull banded or splint coals that exhibit very widely spaced, cubic fracture.  Hence the name ‘Block’.</a:t>
            </a:r>
            <a:endParaRPr lang="en-US" sz="1100" dirty="0"/>
          </a:p>
        </p:txBody>
      </p:sp>
    </p:spTree>
    <p:extLst>
      <p:ext uri="{BB962C8B-B14F-4D97-AF65-F5344CB8AC3E}">
        <p14:creationId xmlns:p14="http://schemas.microsoft.com/office/powerpoint/2010/main" val="39481296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6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0"/>
            <a:ext cx="9144000" cy="5138928"/>
          </a:xfrm>
          <a:prstGeom prst="rect">
            <a:avLst/>
          </a:prstGeom>
        </p:spPr>
      </p:pic>
      <p:sp>
        <p:nvSpPr>
          <p:cNvPr id="3" name="Text Box 37"/>
          <p:cNvSpPr txBox="1">
            <a:spLocks noChangeArrowheads="1"/>
          </p:cNvSpPr>
          <p:nvPr/>
        </p:nvSpPr>
        <p:spPr bwMode="auto">
          <a:xfrm>
            <a:off x="152400" y="133945"/>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smtClean="0">
                <a:solidFill>
                  <a:schemeClr val="tx2"/>
                </a:solidFill>
              </a:rPr>
              <a:t>Dull banded nature of Block coal</a:t>
            </a:r>
            <a:endParaRPr lang="en-US" sz="2400" dirty="0">
              <a:solidFill>
                <a:schemeClr val="tx2"/>
              </a:solidFill>
            </a:endParaRPr>
          </a:p>
        </p:txBody>
      </p:sp>
    </p:spTree>
    <p:extLst>
      <p:ext uri="{BB962C8B-B14F-4D97-AF65-F5344CB8AC3E}">
        <p14:creationId xmlns:p14="http://schemas.microsoft.com/office/powerpoint/2010/main" val="9738638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IMSIF Talk">
  <a:themeElements>
    <a:clrScheme name="IMSIF Tal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MSIF Talk">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IMSIF Tal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MSIF Tal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MSIF Tal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MSIF Tal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MSIF Tal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MSIF Tal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MSIF Tal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MSIF Tal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MSIF Tal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MSIF Tal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MSIF Tal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MSIF Tal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8100" cmpd="sng">
          <a:solidFill>
            <a:srgbClr val="FF0000"/>
          </a:solidFill>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minebackground</Template>
  <TotalTime>17235</TotalTime>
  <Words>660</Words>
  <Application>Microsoft Macintosh PowerPoint</Application>
  <PresentationFormat>On-screen Show (4:3)</PresentationFormat>
  <Paragraphs>52</Paragraphs>
  <Slides>25</Slides>
  <Notes>2</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IMSIF Talk</vt:lpstr>
      <vt:lpstr>Compass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correlations of Block coals from Mastarlerz, Ames and Padgett, IJCG, 2003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Elrick</dc:creator>
  <cp:lastModifiedBy>Scott Elrick</cp:lastModifiedBy>
  <cp:revision>884</cp:revision>
  <cp:lastPrinted>2013-10-21T22:20:01Z</cp:lastPrinted>
  <dcterms:created xsi:type="dcterms:W3CDTF">2008-02-19T01:46:45Z</dcterms:created>
  <dcterms:modified xsi:type="dcterms:W3CDTF">2014-05-13T14:26:24Z</dcterms:modified>
</cp:coreProperties>
</file>