
<file path=[Content_Types].xml><?xml version="1.0" encoding="utf-8"?>
<Types xmlns="http://schemas.openxmlformats.org/package/2006/content-types">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4" r:id="rId6"/>
    <p:sldId id="265" r:id="rId7"/>
    <p:sldId id="266" r:id="rId8"/>
    <p:sldId id="260" r:id="rId9"/>
    <p:sldId id="261" r:id="rId10"/>
    <p:sldId id="262" r:id="rId11"/>
    <p:sldId id="263"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78"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E64395-3FCC-4484-9ECE-B21F2410E362}" type="datetimeFigureOut">
              <a:rPr lang="en-US" smtClean="0"/>
              <a:t>3/14/2014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9F72E-F050-4759-BD80-01E59B6F37CF}" type="slidenum">
              <a:rPr lang="en-US" smtClean="0"/>
              <a:t>‹#›</a:t>
            </a:fld>
            <a:endParaRPr lang="en-US"/>
          </a:p>
        </p:txBody>
      </p:sp>
    </p:spTree>
    <p:extLst>
      <p:ext uri="{BB962C8B-B14F-4D97-AF65-F5344CB8AC3E}">
        <p14:creationId xmlns:p14="http://schemas.microsoft.com/office/powerpoint/2010/main" val="137136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pilot areas were selected as a test for mapping in a new area. In the end, an envelope</a:t>
            </a:r>
            <a:r>
              <a:rPr lang="en-US" baseline="0" dirty="0" smtClean="0"/>
              <a:t> around and between the pilot areas was mapped too.</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1</a:t>
            </a:fld>
            <a:endParaRPr lang="en-US"/>
          </a:p>
        </p:txBody>
      </p:sp>
    </p:spTree>
    <p:extLst>
      <p:ext uri="{BB962C8B-B14F-4D97-AF65-F5344CB8AC3E}">
        <p14:creationId xmlns:p14="http://schemas.microsoft.com/office/powerpoint/2010/main" val="556456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Rogen moraine forms at</a:t>
            </a:r>
            <a:r>
              <a:rPr lang="en-US" baseline="0" dirty="0" smtClean="0"/>
              <a:t> right angles to ice flow. Drumlins (or in this case flutes) and eskers form parallel to ice flow. Rogen moraine is rare in Minnesota. The ridges formed all at once under the glacier and do not reflect individual ice margins</a:t>
            </a:r>
            <a:r>
              <a:rPr lang="en-US" baseline="0" dirty="0" smtClean="0"/>
              <a:t>. Minor </a:t>
            </a:r>
            <a:r>
              <a:rPr lang="en-US" baseline="0" dirty="0" err="1" smtClean="0"/>
              <a:t>flowpaths</a:t>
            </a:r>
            <a:r>
              <a:rPr lang="en-US" baseline="0" dirty="0" smtClean="0"/>
              <a:t> from the Superior lobe follow the swales between the ridges.</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10</a:t>
            </a:fld>
            <a:endParaRPr lang="en-US"/>
          </a:p>
        </p:txBody>
      </p:sp>
    </p:spTree>
    <p:extLst>
      <p:ext uri="{BB962C8B-B14F-4D97-AF65-F5344CB8AC3E}">
        <p14:creationId xmlns:p14="http://schemas.microsoft.com/office/powerpoint/2010/main" val="2553553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take my word for it…see the landforms</a:t>
            </a:r>
            <a:r>
              <a:rPr lang="en-US" baseline="0" dirty="0" smtClean="0"/>
              <a:t> for yourself. The topography on topo maps is not resolved well enough to make this kind of map. LiDAR shows the detail that you need.</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11</a:t>
            </a:fld>
            <a:endParaRPr lang="en-US"/>
          </a:p>
        </p:txBody>
      </p:sp>
    </p:spTree>
    <p:extLst>
      <p:ext uri="{BB962C8B-B14F-4D97-AF65-F5344CB8AC3E}">
        <p14:creationId xmlns:p14="http://schemas.microsoft.com/office/powerpoint/2010/main" val="1408199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a topo map, this looks like a drumlin—the northernmost of the Toimi drumlins. When you look at it up close, it looks like a cluster of flutes rather than a big drumlin. I placed the flute symbols on the more obvious streamlines, but the whole landform is more or less streamlined</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12</a:t>
            </a:fld>
            <a:endParaRPr lang="en-US"/>
          </a:p>
        </p:txBody>
      </p:sp>
    </p:spTree>
    <p:extLst>
      <p:ext uri="{BB962C8B-B14F-4D97-AF65-F5344CB8AC3E}">
        <p14:creationId xmlns:p14="http://schemas.microsoft.com/office/powerpoint/2010/main" val="79150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 in gray is mapped as near-surface</a:t>
            </a:r>
            <a:r>
              <a:rPr lang="en-US" baseline="0" dirty="0" smtClean="0"/>
              <a:t> bedrock. Distinguished geomorphically by bedrock structural elements, esp. long straight joints. Surface has been reshaped by glacier sliding. </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13</a:t>
            </a:fld>
            <a:endParaRPr lang="en-US"/>
          </a:p>
        </p:txBody>
      </p:sp>
    </p:spTree>
    <p:extLst>
      <p:ext uri="{BB962C8B-B14F-4D97-AF65-F5344CB8AC3E}">
        <p14:creationId xmlns:p14="http://schemas.microsoft.com/office/powerpoint/2010/main" val="1915100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burned area is north of my mapping area, but it’s a good example of what you can see when the trees, moss and brush are burned</a:t>
            </a:r>
            <a:r>
              <a:rPr lang="en-US" baseline="0" dirty="0" smtClean="0"/>
              <a:t> off. The knobs are bare, but the low places in between have some drift or weathered rock. Big bedrock joints have very thick fills in places.</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14</a:t>
            </a:fld>
            <a:endParaRPr lang="en-US"/>
          </a:p>
        </p:txBody>
      </p:sp>
    </p:spTree>
    <p:extLst>
      <p:ext uri="{BB962C8B-B14F-4D97-AF65-F5344CB8AC3E}">
        <p14:creationId xmlns:p14="http://schemas.microsoft.com/office/powerpoint/2010/main" val="1409048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places the outwash is fairly flat with visible channel scars. Other places are</a:t>
            </a:r>
            <a:r>
              <a:rPr lang="en-US" baseline="0" dirty="0" smtClean="0"/>
              <a:t> highly collapsed; here, the outwash must have been deposited over stagnant ice left behind by the retreating Rainy lobe. In places the outwash is a cobble gravel, indicating very high flow velocity.</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15</a:t>
            </a:fld>
            <a:endParaRPr lang="en-US"/>
          </a:p>
        </p:txBody>
      </p:sp>
    </p:spTree>
    <p:extLst>
      <p:ext uri="{BB962C8B-B14F-4D97-AF65-F5344CB8AC3E}">
        <p14:creationId xmlns:p14="http://schemas.microsoft.com/office/powerpoint/2010/main" val="840148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minor outwash draining the Highland moraine; not as coarse as the outburst-type flows. Covered by a loess of silt and fine sand.</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16</a:t>
            </a:fld>
            <a:endParaRPr lang="en-US"/>
          </a:p>
        </p:txBody>
      </p:sp>
    </p:spTree>
    <p:extLst>
      <p:ext uri="{BB962C8B-B14F-4D97-AF65-F5344CB8AC3E}">
        <p14:creationId xmlns:p14="http://schemas.microsoft.com/office/powerpoint/2010/main" val="2217460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Lake bottom</a:t>
            </a:r>
            <a:r>
              <a:rPr lang="en-US" baseline="0" dirty="0" smtClean="0"/>
              <a:t> sediments are in dusty blue. Typically fine red sand and </a:t>
            </a:r>
            <a:r>
              <a:rPr lang="en-US" baseline="0" dirty="0" smtClean="0"/>
              <a:t>silt; red color indicates Superior provenance. Contemporary deltas (pink) are red sand and fine gravel. As the lake drained, Superior outwash covered part of the lake bottom on its way through a gap in the Giant’s Range. Brown is pits and dumps from iron mining.</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17</a:t>
            </a:fld>
            <a:endParaRPr lang="en-US"/>
          </a:p>
        </p:txBody>
      </p:sp>
    </p:spTree>
    <p:extLst>
      <p:ext uri="{BB962C8B-B14F-4D97-AF65-F5344CB8AC3E}">
        <p14:creationId xmlns:p14="http://schemas.microsoft.com/office/powerpoint/2010/main" val="945051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Moraine sediment here is extremely coarse, with lots of boulders</a:t>
            </a:r>
            <a:r>
              <a:rPr lang="en-US" baseline="0" dirty="0" smtClean="0"/>
              <a:t> and mega-boulders; almost all derived from Canadian Shield. Very crudely sorted in places.</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18</a:t>
            </a:fld>
            <a:endParaRPr lang="en-US"/>
          </a:p>
        </p:txBody>
      </p:sp>
    </p:spTree>
    <p:extLst>
      <p:ext uri="{BB962C8B-B14F-4D97-AF65-F5344CB8AC3E}">
        <p14:creationId xmlns:p14="http://schemas.microsoft.com/office/powerpoint/2010/main" val="3099992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Bald Eagle Intrusion is well-exposed in outcrop, and has been well-studied by geologists. The outcrop pattern provides sort of a test to my line between Rainy subglacial till and near-surface bedrock. </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19</a:t>
            </a:fld>
            <a:endParaRPr lang="en-US"/>
          </a:p>
        </p:txBody>
      </p:sp>
    </p:spTree>
    <p:extLst>
      <p:ext uri="{BB962C8B-B14F-4D97-AF65-F5344CB8AC3E}">
        <p14:creationId xmlns:p14="http://schemas.microsoft.com/office/powerpoint/2010/main" val="4290632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map shows the intersection between the Highland moraine of the Superior lobe and a set of Rainy lobe moraines, including the Vermilion moraine, the last recessional moraine south of the Canadian border. Most of the area is north of the continental divide, so meltwater can no longer flow south. It is diverted west along the retreating margin of the Rainy lobe, and eventually flows into Lake Agassiz.</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2</a:t>
            </a:fld>
            <a:endParaRPr lang="en-US"/>
          </a:p>
        </p:txBody>
      </p:sp>
    </p:spTree>
    <p:extLst>
      <p:ext uri="{BB962C8B-B14F-4D97-AF65-F5344CB8AC3E}">
        <p14:creationId xmlns:p14="http://schemas.microsoft.com/office/powerpoint/2010/main" val="2931940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outwash is rocky, but mega-boulders are missing. Weathered surface has been scraped off.</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20</a:t>
            </a:fld>
            <a:endParaRPr lang="en-US"/>
          </a:p>
        </p:txBody>
      </p:sp>
    </p:spTree>
    <p:extLst>
      <p:ext uri="{BB962C8B-B14F-4D97-AF65-F5344CB8AC3E}">
        <p14:creationId xmlns:p14="http://schemas.microsoft.com/office/powerpoint/2010/main" val="1858731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also be called “Mosquito Haven” (despite being on an outwash plain)</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21</a:t>
            </a:fld>
            <a:endParaRPr lang="en-US"/>
          </a:p>
        </p:txBody>
      </p:sp>
    </p:spTree>
    <p:extLst>
      <p:ext uri="{BB962C8B-B14F-4D97-AF65-F5344CB8AC3E}">
        <p14:creationId xmlns:p14="http://schemas.microsoft.com/office/powerpoint/2010/main" val="1068840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sunset shot from the Arrowhead, but </a:t>
            </a:r>
            <a:r>
              <a:rPr lang="en-US" smtClean="0"/>
              <a:t>this will have to do.</a:t>
            </a:r>
            <a:endParaRPr lang="en-US"/>
          </a:p>
        </p:txBody>
      </p:sp>
      <p:sp>
        <p:nvSpPr>
          <p:cNvPr id="4" name="Slide Number Placeholder 3"/>
          <p:cNvSpPr>
            <a:spLocks noGrp="1"/>
          </p:cNvSpPr>
          <p:nvPr>
            <p:ph type="sldNum" sz="quarter" idx="10"/>
          </p:nvPr>
        </p:nvSpPr>
        <p:spPr/>
        <p:txBody>
          <a:bodyPr/>
          <a:lstStyle/>
          <a:p>
            <a:fld id="{58C9F72E-F050-4759-BD80-01E59B6F37CF}" type="slidenum">
              <a:rPr lang="en-US" smtClean="0"/>
              <a:t>22</a:t>
            </a:fld>
            <a:endParaRPr lang="en-US"/>
          </a:p>
        </p:txBody>
      </p:sp>
    </p:spTree>
    <p:extLst>
      <p:ext uri="{BB962C8B-B14F-4D97-AF65-F5344CB8AC3E}">
        <p14:creationId xmlns:p14="http://schemas.microsoft.com/office/powerpoint/2010/main" val="844535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Passive seismic relies on natural vibrations within the earth from various sources. Here,</a:t>
            </a:r>
            <a:r>
              <a:rPr lang="en-US" baseline="0" dirty="0" smtClean="0"/>
              <a:t> it is mainly used to estimate depth to bedrock. It generally agrees with other data sources, but has given some anomalously deep estimates in places.</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3</a:t>
            </a:fld>
            <a:endParaRPr lang="en-US"/>
          </a:p>
        </p:txBody>
      </p:sp>
    </p:spTree>
    <p:extLst>
      <p:ext uri="{BB962C8B-B14F-4D97-AF65-F5344CB8AC3E}">
        <p14:creationId xmlns:p14="http://schemas.microsoft.com/office/powerpoint/2010/main" val="615891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Outcrops are outlined in black.</a:t>
            </a:r>
            <a:r>
              <a:rPr lang="en-US" baseline="0" dirty="0" smtClean="0"/>
              <a:t> Well logs are red-orange circles; most of these are mineral exploration borings. Magenta circles are surface exposures and shallow soil borings.</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4</a:t>
            </a:fld>
            <a:endParaRPr lang="en-US"/>
          </a:p>
        </p:txBody>
      </p:sp>
    </p:spTree>
    <p:extLst>
      <p:ext uri="{BB962C8B-B14F-4D97-AF65-F5344CB8AC3E}">
        <p14:creationId xmlns:p14="http://schemas.microsoft.com/office/powerpoint/2010/main" val="4236599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road network is a major limitation to field mapping in this area. Here is a relatively smooth, </a:t>
            </a:r>
            <a:r>
              <a:rPr lang="en-US" dirty="0" smtClean="0"/>
              <a:t>“high-speed” </a:t>
            </a:r>
            <a:r>
              <a:rPr lang="en-US" dirty="0" smtClean="0"/>
              <a:t>road.</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5</a:t>
            </a:fld>
            <a:endParaRPr lang="en-US"/>
          </a:p>
        </p:txBody>
      </p:sp>
    </p:spTree>
    <p:extLst>
      <p:ext uri="{BB962C8B-B14F-4D97-AF65-F5344CB8AC3E}">
        <p14:creationId xmlns:p14="http://schemas.microsoft.com/office/powerpoint/2010/main" val="1422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recent logging road. Drive slowly and with care</a:t>
            </a:r>
            <a:r>
              <a:rPr lang="en-US" dirty="0" smtClean="0"/>
              <a:t>. Most of these are blocked off again as soon as the timber is taken out.</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6</a:t>
            </a:fld>
            <a:endParaRPr lang="en-US"/>
          </a:p>
        </p:txBody>
      </p:sp>
    </p:spTree>
    <p:extLst>
      <p:ext uri="{BB962C8B-B14F-4D97-AF65-F5344CB8AC3E}">
        <p14:creationId xmlns:p14="http://schemas.microsoft.com/office/powerpoint/2010/main" val="1850462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one looks pretty good from the main road, but hardly traveled. Roads like this never get better,</a:t>
            </a:r>
            <a:r>
              <a:rPr lang="en-US" baseline="0" dirty="0" smtClean="0"/>
              <a:t> but only worse the farther you drive.</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7</a:t>
            </a:fld>
            <a:endParaRPr lang="en-US"/>
          </a:p>
        </p:txBody>
      </p:sp>
    </p:spTree>
    <p:extLst>
      <p:ext uri="{BB962C8B-B14F-4D97-AF65-F5344CB8AC3E}">
        <p14:creationId xmlns:p14="http://schemas.microsoft.com/office/powerpoint/2010/main" val="175458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Straight line segments </a:t>
            </a:r>
            <a:r>
              <a:rPr lang="en-US" baseline="0" dirty="0" smtClean="0"/>
              <a:t>(flutes and drumlins) show </a:t>
            </a:r>
            <a:r>
              <a:rPr lang="en-US" baseline="0" dirty="0" smtClean="0"/>
              <a:t>flow directions, almost at right angles. Many ice-walled lake plains in the Highland moraine, and a few in the Vermilion moraine. </a:t>
            </a:r>
            <a:r>
              <a:rPr lang="en-US" baseline="0" dirty="0" smtClean="0"/>
              <a:t>Red in the center </a:t>
            </a:r>
            <a:r>
              <a:rPr lang="en-US" baseline="0" dirty="0" smtClean="0"/>
              <a:t>is a huge area of collapsed ice-contact sand and gravel from the Superior lobe, fed by two main esker systems. This in turn feeds several outwash flow </a:t>
            </a:r>
            <a:r>
              <a:rPr lang="en-US" baseline="0" dirty="0" smtClean="0"/>
              <a:t>paths (pink) </a:t>
            </a:r>
            <a:r>
              <a:rPr lang="en-US" baseline="0" dirty="0" smtClean="0"/>
              <a:t>going west.</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8</a:t>
            </a:fld>
            <a:endParaRPr lang="en-US"/>
          </a:p>
        </p:txBody>
      </p:sp>
    </p:spTree>
    <p:extLst>
      <p:ext uri="{BB962C8B-B14F-4D97-AF65-F5344CB8AC3E}">
        <p14:creationId xmlns:p14="http://schemas.microsoft.com/office/powerpoint/2010/main" val="2722353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Divide</a:t>
            </a:r>
            <a:r>
              <a:rPr lang="en-US" baseline="0" dirty="0" smtClean="0"/>
              <a:t> Lake is in the center of the big area of collapsed ice-contact sand and gravel. Some of the clasts are huge, indicating a high-energy system.</a:t>
            </a:r>
            <a:endParaRPr lang="en-US" dirty="0"/>
          </a:p>
        </p:txBody>
      </p:sp>
      <p:sp>
        <p:nvSpPr>
          <p:cNvPr id="4" name="Slide Number Placeholder 3"/>
          <p:cNvSpPr>
            <a:spLocks noGrp="1"/>
          </p:cNvSpPr>
          <p:nvPr>
            <p:ph type="sldNum" sz="quarter" idx="10"/>
          </p:nvPr>
        </p:nvSpPr>
        <p:spPr/>
        <p:txBody>
          <a:bodyPr/>
          <a:lstStyle/>
          <a:p>
            <a:fld id="{58C9F72E-F050-4759-BD80-01E59B6F37CF}" type="slidenum">
              <a:rPr lang="en-US" smtClean="0"/>
              <a:t>9</a:t>
            </a:fld>
            <a:endParaRPr lang="en-US"/>
          </a:p>
        </p:txBody>
      </p:sp>
    </p:spTree>
    <p:extLst>
      <p:ext uri="{BB962C8B-B14F-4D97-AF65-F5344CB8AC3E}">
        <p14:creationId xmlns:p14="http://schemas.microsoft.com/office/powerpoint/2010/main" val="3431271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7BA53B-93C1-4BBF-A34A-54A4D1F71497}" type="datetimeFigureOut">
              <a:rPr lang="en-US" smtClean="0"/>
              <a:t>3/14/2014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765D4-ADE9-4FF1-99DD-BADD34B1CCAE}" type="slidenum">
              <a:rPr lang="en-US" smtClean="0"/>
              <a:t>‹#›</a:t>
            </a:fld>
            <a:endParaRPr lang="en-US"/>
          </a:p>
        </p:txBody>
      </p:sp>
    </p:spTree>
    <p:extLst>
      <p:ext uri="{BB962C8B-B14F-4D97-AF65-F5344CB8AC3E}">
        <p14:creationId xmlns:p14="http://schemas.microsoft.com/office/powerpoint/2010/main" val="149249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7BA53B-93C1-4BBF-A34A-54A4D1F71497}" type="datetimeFigureOut">
              <a:rPr lang="en-US" smtClean="0"/>
              <a:t>3/14/2014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765D4-ADE9-4FF1-99DD-BADD34B1CCAE}" type="slidenum">
              <a:rPr lang="en-US" smtClean="0"/>
              <a:t>‹#›</a:t>
            </a:fld>
            <a:endParaRPr lang="en-US"/>
          </a:p>
        </p:txBody>
      </p:sp>
    </p:spTree>
    <p:extLst>
      <p:ext uri="{BB962C8B-B14F-4D97-AF65-F5344CB8AC3E}">
        <p14:creationId xmlns:p14="http://schemas.microsoft.com/office/powerpoint/2010/main" val="218037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7BA53B-93C1-4BBF-A34A-54A4D1F71497}" type="datetimeFigureOut">
              <a:rPr lang="en-US" smtClean="0"/>
              <a:t>3/14/2014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765D4-ADE9-4FF1-99DD-BADD34B1CCAE}" type="slidenum">
              <a:rPr lang="en-US" smtClean="0"/>
              <a:t>‹#›</a:t>
            </a:fld>
            <a:endParaRPr lang="en-US"/>
          </a:p>
        </p:txBody>
      </p:sp>
    </p:spTree>
    <p:extLst>
      <p:ext uri="{BB962C8B-B14F-4D97-AF65-F5344CB8AC3E}">
        <p14:creationId xmlns:p14="http://schemas.microsoft.com/office/powerpoint/2010/main" val="2779360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7BA53B-93C1-4BBF-A34A-54A4D1F71497}" type="datetimeFigureOut">
              <a:rPr lang="en-US" smtClean="0"/>
              <a:t>3/14/2014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765D4-ADE9-4FF1-99DD-BADD34B1CCAE}" type="slidenum">
              <a:rPr lang="en-US" smtClean="0"/>
              <a:t>‹#›</a:t>
            </a:fld>
            <a:endParaRPr lang="en-US"/>
          </a:p>
        </p:txBody>
      </p:sp>
    </p:spTree>
    <p:extLst>
      <p:ext uri="{BB962C8B-B14F-4D97-AF65-F5344CB8AC3E}">
        <p14:creationId xmlns:p14="http://schemas.microsoft.com/office/powerpoint/2010/main" val="78681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7BA53B-93C1-4BBF-A34A-54A4D1F71497}" type="datetimeFigureOut">
              <a:rPr lang="en-US" smtClean="0"/>
              <a:t>3/14/2014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765D4-ADE9-4FF1-99DD-BADD34B1CCAE}" type="slidenum">
              <a:rPr lang="en-US" smtClean="0"/>
              <a:t>‹#›</a:t>
            </a:fld>
            <a:endParaRPr lang="en-US"/>
          </a:p>
        </p:txBody>
      </p:sp>
    </p:spTree>
    <p:extLst>
      <p:ext uri="{BB962C8B-B14F-4D97-AF65-F5344CB8AC3E}">
        <p14:creationId xmlns:p14="http://schemas.microsoft.com/office/powerpoint/2010/main" val="2368085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7BA53B-93C1-4BBF-A34A-54A4D1F71497}" type="datetimeFigureOut">
              <a:rPr lang="en-US" smtClean="0"/>
              <a:t>3/14/2014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765D4-ADE9-4FF1-99DD-BADD34B1CCAE}" type="slidenum">
              <a:rPr lang="en-US" smtClean="0"/>
              <a:t>‹#›</a:t>
            </a:fld>
            <a:endParaRPr lang="en-US"/>
          </a:p>
        </p:txBody>
      </p:sp>
    </p:spTree>
    <p:extLst>
      <p:ext uri="{BB962C8B-B14F-4D97-AF65-F5344CB8AC3E}">
        <p14:creationId xmlns:p14="http://schemas.microsoft.com/office/powerpoint/2010/main" val="2047591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7BA53B-93C1-4BBF-A34A-54A4D1F71497}" type="datetimeFigureOut">
              <a:rPr lang="en-US" smtClean="0"/>
              <a:t>3/14/2014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E765D4-ADE9-4FF1-99DD-BADD34B1CCAE}" type="slidenum">
              <a:rPr lang="en-US" smtClean="0"/>
              <a:t>‹#›</a:t>
            </a:fld>
            <a:endParaRPr lang="en-US"/>
          </a:p>
        </p:txBody>
      </p:sp>
    </p:spTree>
    <p:extLst>
      <p:ext uri="{BB962C8B-B14F-4D97-AF65-F5344CB8AC3E}">
        <p14:creationId xmlns:p14="http://schemas.microsoft.com/office/powerpoint/2010/main" val="389804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7BA53B-93C1-4BBF-A34A-54A4D1F71497}" type="datetimeFigureOut">
              <a:rPr lang="en-US" smtClean="0"/>
              <a:t>3/14/2014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E765D4-ADE9-4FF1-99DD-BADD34B1CCAE}" type="slidenum">
              <a:rPr lang="en-US" smtClean="0"/>
              <a:t>‹#›</a:t>
            </a:fld>
            <a:endParaRPr lang="en-US"/>
          </a:p>
        </p:txBody>
      </p:sp>
    </p:spTree>
    <p:extLst>
      <p:ext uri="{BB962C8B-B14F-4D97-AF65-F5344CB8AC3E}">
        <p14:creationId xmlns:p14="http://schemas.microsoft.com/office/powerpoint/2010/main" val="1179590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7BA53B-93C1-4BBF-A34A-54A4D1F71497}" type="datetimeFigureOut">
              <a:rPr lang="en-US" smtClean="0"/>
              <a:t>3/14/2014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E765D4-ADE9-4FF1-99DD-BADD34B1CCAE}" type="slidenum">
              <a:rPr lang="en-US" smtClean="0"/>
              <a:t>‹#›</a:t>
            </a:fld>
            <a:endParaRPr lang="en-US"/>
          </a:p>
        </p:txBody>
      </p:sp>
    </p:spTree>
    <p:extLst>
      <p:ext uri="{BB962C8B-B14F-4D97-AF65-F5344CB8AC3E}">
        <p14:creationId xmlns:p14="http://schemas.microsoft.com/office/powerpoint/2010/main" val="229807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7BA53B-93C1-4BBF-A34A-54A4D1F71497}" type="datetimeFigureOut">
              <a:rPr lang="en-US" smtClean="0"/>
              <a:t>3/14/2014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765D4-ADE9-4FF1-99DD-BADD34B1CCAE}" type="slidenum">
              <a:rPr lang="en-US" smtClean="0"/>
              <a:t>‹#›</a:t>
            </a:fld>
            <a:endParaRPr lang="en-US"/>
          </a:p>
        </p:txBody>
      </p:sp>
    </p:spTree>
    <p:extLst>
      <p:ext uri="{BB962C8B-B14F-4D97-AF65-F5344CB8AC3E}">
        <p14:creationId xmlns:p14="http://schemas.microsoft.com/office/powerpoint/2010/main" val="33564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7BA53B-93C1-4BBF-A34A-54A4D1F71497}" type="datetimeFigureOut">
              <a:rPr lang="en-US" smtClean="0"/>
              <a:t>3/14/2014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765D4-ADE9-4FF1-99DD-BADD34B1CCAE}" type="slidenum">
              <a:rPr lang="en-US" smtClean="0"/>
              <a:t>‹#›</a:t>
            </a:fld>
            <a:endParaRPr lang="en-US"/>
          </a:p>
        </p:txBody>
      </p:sp>
    </p:spTree>
    <p:extLst>
      <p:ext uri="{BB962C8B-B14F-4D97-AF65-F5344CB8AC3E}">
        <p14:creationId xmlns:p14="http://schemas.microsoft.com/office/powerpoint/2010/main" val="847431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7BA53B-93C1-4BBF-A34A-54A4D1F71497}" type="datetimeFigureOut">
              <a:rPr lang="en-US" smtClean="0"/>
              <a:t>3/14/2014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765D4-ADE9-4FF1-99DD-BADD34B1CCAE}" type="slidenum">
              <a:rPr lang="en-US" smtClean="0"/>
              <a:t>‹#›</a:t>
            </a:fld>
            <a:endParaRPr lang="en-US"/>
          </a:p>
        </p:txBody>
      </p:sp>
    </p:spTree>
    <p:extLst>
      <p:ext uri="{BB962C8B-B14F-4D97-AF65-F5344CB8AC3E}">
        <p14:creationId xmlns:p14="http://schemas.microsoft.com/office/powerpoint/2010/main" val="4020621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609600"/>
          </a:xfrm>
        </p:spPr>
        <p:txBody>
          <a:bodyPr>
            <a:normAutofit fontScale="90000"/>
          </a:bodyPr>
          <a:lstStyle/>
          <a:p>
            <a:r>
              <a:rPr lang="en-US" dirty="0" smtClean="0"/>
              <a:t>OVERVIEW OF MAPPING AREA</a:t>
            </a:r>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762000"/>
            <a:ext cx="9144000" cy="7023840"/>
          </a:xfrm>
          <a:prstGeom prst="rect">
            <a:avLst/>
          </a:prstGeom>
        </p:spPr>
      </p:pic>
    </p:spTree>
    <p:extLst>
      <p:ext uri="{BB962C8B-B14F-4D97-AF65-F5344CB8AC3E}">
        <p14:creationId xmlns:p14="http://schemas.microsoft.com/office/powerpoint/2010/main" val="325650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dirty="0" smtClean="0"/>
              <a:t>ESKERS, FLUTES AND ROGEN MORAINE</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88046" cy="6674436"/>
          </a:xfrm>
          <a:prstGeom prst="rect">
            <a:avLst/>
          </a:prstGeom>
        </p:spPr>
      </p:pic>
    </p:spTree>
    <p:extLst>
      <p:ext uri="{BB962C8B-B14F-4D97-AF65-F5344CB8AC3E}">
        <p14:creationId xmlns:p14="http://schemas.microsoft.com/office/powerpoint/2010/main" val="910019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LIDAR, NO SYMBOLS</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6" y="762000"/>
            <a:ext cx="9164396" cy="6386586"/>
          </a:xfrm>
          <a:prstGeom prst="rect">
            <a:avLst/>
          </a:prstGeom>
        </p:spPr>
      </p:pic>
    </p:spTree>
    <p:extLst>
      <p:ext uri="{BB962C8B-B14F-4D97-AF65-F5344CB8AC3E}">
        <p14:creationId xmlns:p14="http://schemas.microsoft.com/office/powerpoint/2010/main" val="4167401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dirty="0" smtClean="0"/>
              <a:t>DRUMLINS…OR FLUTES?</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6087533"/>
          </a:xfrm>
          <a:prstGeom prst="rect">
            <a:avLst/>
          </a:prstGeom>
        </p:spPr>
      </p:pic>
    </p:spTree>
    <p:extLst>
      <p:ext uri="{BB962C8B-B14F-4D97-AF65-F5344CB8AC3E}">
        <p14:creationId xmlns:p14="http://schemas.microsoft.com/office/powerpoint/2010/main" val="2604696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34176"/>
          </a:xfrm>
        </p:spPr>
        <p:txBody>
          <a:bodyPr>
            <a:normAutofit fontScale="90000"/>
          </a:bodyPr>
          <a:lstStyle/>
          <a:p>
            <a:r>
              <a:rPr lang="en-US" dirty="0" smtClean="0"/>
              <a:t>NEAR-SURFACE BEDROCK</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4176"/>
            <a:ext cx="9144000" cy="6331857"/>
          </a:xfrm>
          <a:prstGeom prst="rect">
            <a:avLst/>
          </a:prstGeom>
        </p:spPr>
      </p:pic>
    </p:spTree>
    <p:extLst>
      <p:ext uri="{BB962C8B-B14F-4D97-AF65-F5344CB8AC3E}">
        <p14:creationId xmlns:p14="http://schemas.microsoft.com/office/powerpoint/2010/main" val="2599434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t>BEDROCK KNOBS IN BURNED AREA</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 y="838200"/>
            <a:ext cx="9184011" cy="6888009"/>
          </a:xfrm>
          <a:prstGeom prst="rect">
            <a:avLst/>
          </a:prstGeom>
        </p:spPr>
      </p:pic>
    </p:spTree>
    <p:extLst>
      <p:ext uri="{BB962C8B-B14F-4D97-AF65-F5344CB8AC3E}">
        <p14:creationId xmlns:p14="http://schemas.microsoft.com/office/powerpoint/2010/main" val="3955641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	SUPERIOR OUTWASH</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5" y="1212272"/>
            <a:ext cx="9132795" cy="5645728"/>
          </a:xfrm>
          <a:prstGeom prst="rect">
            <a:avLst/>
          </a:prstGeom>
        </p:spPr>
      </p:pic>
    </p:spTree>
    <p:extLst>
      <p:ext uri="{BB962C8B-B14F-4D97-AF65-F5344CB8AC3E}">
        <p14:creationId xmlns:p14="http://schemas.microsoft.com/office/powerpoint/2010/main" val="1297219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fontScale="90000"/>
          </a:bodyPr>
          <a:lstStyle/>
          <a:p>
            <a:r>
              <a:rPr lang="en-US" dirty="0" smtClean="0"/>
              <a:t>LOESS-COVERED SUPERIOR OUTWASH</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00"/>
            <a:ext cx="9220200" cy="6915150"/>
          </a:xfrm>
          <a:prstGeom prst="rect">
            <a:avLst/>
          </a:prstGeom>
        </p:spPr>
      </p:pic>
    </p:spTree>
    <p:extLst>
      <p:ext uri="{BB962C8B-B14F-4D97-AF65-F5344CB8AC3E}">
        <p14:creationId xmlns:p14="http://schemas.microsoft.com/office/powerpoint/2010/main" val="2815129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4203"/>
          </a:xfrm>
        </p:spPr>
        <p:txBody>
          <a:bodyPr>
            <a:normAutofit fontScale="90000"/>
          </a:bodyPr>
          <a:lstStyle/>
          <a:p>
            <a:r>
              <a:rPr lang="en-US" dirty="0" smtClean="0"/>
              <a:t>GLACIAL LAKE DUNKA</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664203"/>
            <a:ext cx="9144000" cy="6193797"/>
          </a:xfrm>
          <a:prstGeom prst="rect">
            <a:avLst/>
          </a:prstGeom>
        </p:spPr>
      </p:pic>
    </p:spTree>
    <p:extLst>
      <p:ext uri="{BB962C8B-B14F-4D97-AF65-F5344CB8AC3E}">
        <p14:creationId xmlns:p14="http://schemas.microsoft.com/office/powerpoint/2010/main" val="382701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762000"/>
          </a:xfrm>
        </p:spPr>
        <p:txBody>
          <a:bodyPr>
            <a:normAutofit fontScale="90000"/>
          </a:bodyPr>
          <a:lstStyle/>
          <a:p>
            <a:r>
              <a:rPr lang="en-US" dirty="0" smtClean="0"/>
              <a:t>VERMILION MORAINE NORTH OF </a:t>
            </a:r>
            <a:r>
              <a:rPr lang="en-US" dirty="0"/>
              <a:t>B</a:t>
            </a:r>
            <a:r>
              <a:rPr lang="en-US" dirty="0" smtClean="0"/>
              <a:t>ABBITT</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0"/>
            <a:ext cx="9144000" cy="6858000"/>
          </a:xfrm>
          <a:prstGeom prst="rect">
            <a:avLst/>
          </a:prstGeom>
        </p:spPr>
      </p:pic>
    </p:spTree>
    <p:extLst>
      <p:ext uri="{BB962C8B-B14F-4D97-AF65-F5344CB8AC3E}">
        <p14:creationId xmlns:p14="http://schemas.microsoft.com/office/powerpoint/2010/main" val="3942523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dirty="0" smtClean="0"/>
              <a:t>BALD EAGLE INTRUSION</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1" y="762000"/>
            <a:ext cx="9143999" cy="6351938"/>
          </a:xfrm>
          <a:prstGeom prst="rect">
            <a:avLst/>
          </a:prstGeom>
        </p:spPr>
      </p:pic>
    </p:spTree>
    <p:extLst>
      <p:ext uri="{BB962C8B-B14F-4D97-AF65-F5344CB8AC3E}">
        <p14:creationId xmlns:p14="http://schemas.microsoft.com/office/powerpoint/2010/main" val="1905606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86"/>
            <a:ext cx="8229600" cy="985474"/>
          </a:xfrm>
        </p:spPr>
        <p:txBody>
          <a:bodyPr/>
          <a:lstStyle/>
          <a:p>
            <a:r>
              <a:rPr lang="en-US" dirty="0" smtClean="0"/>
              <a:t>Pilot areas and surroundings</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6360"/>
            <a:ext cx="9144000" cy="5883411"/>
          </a:xfrm>
          <a:prstGeom prst="rect">
            <a:avLst/>
          </a:prstGeom>
        </p:spPr>
      </p:pic>
    </p:spTree>
    <p:extLst>
      <p:ext uri="{BB962C8B-B14F-4D97-AF65-F5344CB8AC3E}">
        <p14:creationId xmlns:p14="http://schemas.microsoft.com/office/powerpoint/2010/main" val="3187550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RAINY LOBE OUTWASH</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7" y="762000"/>
            <a:ext cx="9149177" cy="6861883"/>
          </a:xfrm>
          <a:prstGeom prst="rect">
            <a:avLst/>
          </a:prstGeom>
        </p:spPr>
      </p:pic>
    </p:spTree>
    <p:extLst>
      <p:ext uri="{BB962C8B-B14F-4D97-AF65-F5344CB8AC3E}">
        <p14:creationId xmlns:p14="http://schemas.microsoft.com/office/powerpoint/2010/main" val="1244427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762000"/>
          </a:xfrm>
        </p:spPr>
        <p:txBody>
          <a:bodyPr>
            <a:normAutofit/>
          </a:bodyPr>
          <a:lstStyle/>
          <a:p>
            <a:r>
              <a:rPr lang="en-US" dirty="0" smtClean="0"/>
              <a:t>KNOTTED PINE CABINS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5" y="762000"/>
            <a:ext cx="9143999" cy="6858000"/>
          </a:xfrm>
          <a:prstGeom prst="rect">
            <a:avLst/>
          </a:prstGeom>
        </p:spPr>
      </p:pic>
    </p:spTree>
    <p:extLst>
      <p:ext uri="{BB962C8B-B14F-4D97-AF65-F5344CB8AC3E}">
        <p14:creationId xmlns:p14="http://schemas.microsoft.com/office/powerpoint/2010/main" val="1815049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BEAVER POND IN TWILIGHT</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85800"/>
            <a:ext cx="9106989" cy="6830242"/>
          </a:xfrm>
          <a:prstGeom prst="rect">
            <a:avLst/>
          </a:prstGeom>
        </p:spPr>
      </p:pic>
    </p:spTree>
    <p:extLst>
      <p:ext uri="{BB962C8B-B14F-4D97-AF65-F5344CB8AC3E}">
        <p14:creationId xmlns:p14="http://schemas.microsoft.com/office/powerpoint/2010/main" val="2355087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0197"/>
          </a:xfrm>
        </p:spPr>
        <p:txBody>
          <a:bodyPr/>
          <a:lstStyle/>
          <a:p>
            <a:r>
              <a:rPr lang="en-US" dirty="0" smtClean="0"/>
              <a:t>PASSIVE SEISMIC POINTS</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197"/>
            <a:ext cx="9144000" cy="6007803"/>
          </a:xfrm>
          <a:prstGeom prst="rect">
            <a:avLst/>
          </a:prstGeom>
        </p:spPr>
      </p:pic>
    </p:spTree>
    <p:extLst>
      <p:ext uri="{BB962C8B-B14F-4D97-AF65-F5344CB8AC3E}">
        <p14:creationId xmlns:p14="http://schemas.microsoft.com/office/powerpoint/2010/main" val="1585086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1148"/>
          </a:xfrm>
        </p:spPr>
        <p:txBody>
          <a:bodyPr>
            <a:normAutofit/>
          </a:bodyPr>
          <a:lstStyle/>
          <a:p>
            <a:r>
              <a:rPr lang="en-US" dirty="0" smtClean="0"/>
              <a:t>OUTCROPS AND DATA POINTS</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1148"/>
            <a:ext cx="9144000" cy="5838752"/>
          </a:xfrm>
          <a:prstGeom prst="rect">
            <a:avLst/>
          </a:prstGeom>
        </p:spPr>
      </p:pic>
    </p:spTree>
    <p:extLst>
      <p:ext uri="{BB962C8B-B14F-4D97-AF65-F5344CB8AC3E}">
        <p14:creationId xmlns:p14="http://schemas.microsoft.com/office/powerpoint/2010/main" val="3866170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t>GOOD NATIONAL FOREST ROAD</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 y="990600"/>
            <a:ext cx="9143999" cy="6857999"/>
          </a:xfrm>
          <a:prstGeom prst="rect">
            <a:avLst/>
          </a:prstGeom>
        </p:spPr>
      </p:pic>
    </p:spTree>
    <p:extLst>
      <p:ext uri="{BB962C8B-B14F-4D97-AF65-F5344CB8AC3E}">
        <p14:creationId xmlns:p14="http://schemas.microsoft.com/office/powerpoint/2010/main" val="386507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t>BAD ROAD</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77" y="838200"/>
            <a:ext cx="9250777" cy="6938083"/>
          </a:xfrm>
          <a:prstGeom prst="rect">
            <a:avLst/>
          </a:prstGeom>
        </p:spPr>
      </p:pic>
    </p:spTree>
    <p:extLst>
      <p:ext uri="{BB962C8B-B14F-4D97-AF65-F5344CB8AC3E}">
        <p14:creationId xmlns:p14="http://schemas.microsoft.com/office/powerpoint/2010/main" val="860754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t>THE ROAD LESS TRAVELED BY</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4484"/>
            <a:ext cx="9143999" cy="6857999"/>
          </a:xfrm>
          <a:prstGeom prst="rect">
            <a:avLst/>
          </a:prstGeom>
        </p:spPr>
      </p:pic>
    </p:spTree>
    <p:extLst>
      <p:ext uri="{BB962C8B-B14F-4D97-AF65-F5344CB8AC3E}">
        <p14:creationId xmlns:p14="http://schemas.microsoft.com/office/powerpoint/2010/main" val="3654297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ISABELLA AREA</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6021"/>
            <a:ext cx="9144000" cy="5941979"/>
          </a:xfrm>
          <a:prstGeom prst="rect">
            <a:avLst/>
          </a:prstGeom>
        </p:spPr>
      </p:pic>
    </p:spTree>
    <p:extLst>
      <p:ext uri="{BB962C8B-B14F-4D97-AF65-F5344CB8AC3E}">
        <p14:creationId xmlns:p14="http://schemas.microsoft.com/office/powerpoint/2010/main" val="2067726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2082"/>
          </a:xfrm>
        </p:spPr>
        <p:txBody>
          <a:bodyPr>
            <a:normAutofit/>
          </a:bodyPr>
          <a:lstStyle/>
          <a:p>
            <a:r>
              <a:rPr lang="en-US" dirty="0" smtClean="0"/>
              <a:t>DIVIDE LAKE</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2082"/>
            <a:ext cx="9144000" cy="6858001"/>
          </a:xfrm>
          <a:prstGeom prst="rect">
            <a:avLst/>
          </a:prstGeom>
        </p:spPr>
      </p:pic>
    </p:spTree>
    <p:extLst>
      <p:ext uri="{BB962C8B-B14F-4D97-AF65-F5344CB8AC3E}">
        <p14:creationId xmlns:p14="http://schemas.microsoft.com/office/powerpoint/2010/main" val="346480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TotalTime>
  <Words>960</Words>
  <Application>Microsoft Office PowerPoint</Application>
  <PresentationFormat>On-screen Show (4:3)</PresentationFormat>
  <Paragraphs>66</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OVERVIEW OF MAPPING AREA</vt:lpstr>
      <vt:lpstr>Pilot areas and surroundings</vt:lpstr>
      <vt:lpstr>PASSIVE SEISMIC POINTS</vt:lpstr>
      <vt:lpstr>OUTCROPS AND DATA POINTS</vt:lpstr>
      <vt:lpstr>GOOD NATIONAL FOREST ROAD</vt:lpstr>
      <vt:lpstr>BAD ROAD</vt:lpstr>
      <vt:lpstr>THE ROAD LESS TRAVELED BY</vt:lpstr>
      <vt:lpstr>ISABELLA AREA</vt:lpstr>
      <vt:lpstr>DIVIDE LAKE</vt:lpstr>
      <vt:lpstr>ESKERS, FLUTES AND ROGEN MORAINE</vt:lpstr>
      <vt:lpstr>LIDAR, NO SYMBOLS</vt:lpstr>
      <vt:lpstr>DRUMLINS…OR FLUTES?</vt:lpstr>
      <vt:lpstr>NEAR-SURFACE BEDROCK</vt:lpstr>
      <vt:lpstr>BEDROCK KNOBS IN BURNED AREA</vt:lpstr>
      <vt:lpstr> SUPERIOR OUTWASH</vt:lpstr>
      <vt:lpstr>LOESS-COVERED SUPERIOR OUTWASH</vt:lpstr>
      <vt:lpstr>GLACIAL LAKE DUNKA</vt:lpstr>
      <vt:lpstr>VERMILION MORAINE NORTH OF BABBITT</vt:lpstr>
      <vt:lpstr>BALD EAGLE INTRUSION</vt:lpstr>
      <vt:lpstr>RAINY LOBE OUTWASH</vt:lpstr>
      <vt:lpstr>KNOTTED PINE CABINS</vt:lpstr>
      <vt:lpstr>BEAVER POND IN TWILIGHT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MAPPING AREA</dc:title>
  <dc:creator>Howard Hobbs</dc:creator>
  <cp:lastModifiedBy>Howard Hobbs</cp:lastModifiedBy>
  <cp:revision>19</cp:revision>
  <dcterms:created xsi:type="dcterms:W3CDTF">2014-03-13T21:04:00Z</dcterms:created>
  <dcterms:modified xsi:type="dcterms:W3CDTF">2014-03-14T21:24:47Z</dcterms:modified>
</cp:coreProperties>
</file>