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CD79"/>
    <a:srgbClr val="4040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snapToObjects="1">
      <p:cViewPr>
        <p:scale>
          <a:sx n="40" d="100"/>
          <a:sy n="40" d="100"/>
        </p:scale>
        <p:origin x="1404" y="-7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p:cNvSpPr/>
          <p:nvPr userDrawn="1"/>
        </p:nvSpPr>
        <p:spPr>
          <a:xfrm>
            <a:off x="0" y="1"/>
            <a:ext cx="43891200" cy="32918399"/>
          </a:xfrm>
          <a:prstGeom prst="rect">
            <a:avLst/>
          </a:prstGeom>
          <a:gradFill flip="none" rotWithShape="1">
            <a:gsLst>
              <a:gs pos="0">
                <a:srgbClr val="E7CD79">
                  <a:alpha val="77000"/>
                </a:srgbClr>
              </a:gs>
              <a:gs pos="100000">
                <a:srgbClr val="FFFFFF"/>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33"/>
          <p:cNvSpPr>
            <a:spLocks noChangeArrowheads="1"/>
          </p:cNvSpPr>
          <p:nvPr userDrawn="1"/>
        </p:nvSpPr>
        <p:spPr bwMode="auto">
          <a:xfrm>
            <a:off x="749300" y="5613401"/>
            <a:ext cx="9974263" cy="26417588"/>
          </a:xfrm>
          <a:prstGeom prst="rect">
            <a:avLst/>
          </a:prstGeom>
          <a:solidFill>
            <a:schemeClr val="bg1"/>
          </a:solidFill>
          <a:ln w="9525">
            <a:solidFill>
              <a:schemeClr val="bg2">
                <a:lumMod val="40000"/>
                <a:lumOff val="60000"/>
              </a:schemeClr>
            </a:solidFill>
            <a:miter lim="800000"/>
            <a:headEnd/>
            <a:tailEnd/>
          </a:ln>
          <a:effectLst/>
        </p:spPr>
        <p:txBody>
          <a:bodyPr wrap="none" anchor="ctr">
            <a:prstTxWarp prst="textNoShape">
              <a:avLst/>
            </a:prstTxWarp>
          </a:bodyPr>
          <a:lstStyle/>
          <a:p>
            <a:endParaRPr lang="en-US"/>
          </a:p>
        </p:txBody>
      </p:sp>
      <p:sp>
        <p:nvSpPr>
          <p:cNvPr id="8" name="Rectangle 32"/>
          <p:cNvSpPr>
            <a:spLocks noChangeArrowheads="1"/>
          </p:cNvSpPr>
          <p:nvPr userDrawn="1"/>
        </p:nvSpPr>
        <p:spPr bwMode="auto">
          <a:xfrm>
            <a:off x="11545888" y="5613401"/>
            <a:ext cx="9982200" cy="26417588"/>
          </a:xfrm>
          <a:prstGeom prst="rect">
            <a:avLst/>
          </a:prstGeom>
          <a:solidFill>
            <a:schemeClr val="bg1"/>
          </a:solidFill>
          <a:ln w="9525">
            <a:solidFill>
              <a:schemeClr val="bg2">
                <a:lumMod val="40000"/>
                <a:lumOff val="60000"/>
              </a:schemeClr>
            </a:solidFill>
            <a:miter lim="800000"/>
            <a:headEnd/>
            <a:tailEnd/>
          </a:ln>
          <a:effectLst/>
        </p:spPr>
        <p:txBody>
          <a:bodyPr wrap="none" anchor="ctr">
            <a:prstTxWarp prst="textNoShape">
              <a:avLst/>
            </a:prstTxWarp>
          </a:bodyPr>
          <a:lstStyle/>
          <a:p>
            <a:endParaRPr lang="en-US"/>
          </a:p>
        </p:txBody>
      </p:sp>
      <p:sp>
        <p:nvSpPr>
          <p:cNvPr id="9" name="Rectangle 34"/>
          <p:cNvSpPr>
            <a:spLocks noChangeArrowheads="1"/>
          </p:cNvSpPr>
          <p:nvPr userDrawn="1"/>
        </p:nvSpPr>
        <p:spPr bwMode="auto">
          <a:xfrm>
            <a:off x="22328188" y="5613401"/>
            <a:ext cx="9982200" cy="26417588"/>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0" name="Rectangle 35"/>
          <p:cNvSpPr>
            <a:spLocks noChangeArrowheads="1"/>
          </p:cNvSpPr>
          <p:nvPr userDrawn="1"/>
        </p:nvSpPr>
        <p:spPr bwMode="auto">
          <a:xfrm>
            <a:off x="33134300" y="5613401"/>
            <a:ext cx="9982200" cy="26417588"/>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1" name="Rectangle 36"/>
          <p:cNvSpPr>
            <a:spLocks noChangeArrowheads="1"/>
          </p:cNvSpPr>
          <p:nvPr userDrawn="1"/>
        </p:nvSpPr>
        <p:spPr bwMode="auto">
          <a:xfrm>
            <a:off x="0" y="1"/>
            <a:ext cx="43891200" cy="4902200"/>
          </a:xfrm>
          <a:prstGeom prst="rect">
            <a:avLst/>
          </a:prstGeom>
          <a:gradFill flip="none" rotWithShape="1">
            <a:gsLst>
              <a:gs pos="68000">
                <a:srgbClr val="1B6917"/>
              </a:gs>
              <a:gs pos="100000">
                <a:srgbClr val="255136"/>
              </a:gs>
            </a:gsLst>
            <a:lin ang="5400000" scaled="0"/>
            <a:tileRect/>
          </a:gradFill>
          <a:ln w="9525">
            <a:noFill/>
            <a:miter lim="800000"/>
            <a:headEnd/>
            <a:tailEnd/>
          </a:ln>
          <a:effectLst/>
        </p:spPr>
        <p:txBody>
          <a:bodyPr wrap="none" anchor="ctr">
            <a:prstTxWarp prst="textNoShape">
              <a:avLst/>
            </a:prstTxWarp>
          </a:bodyPr>
          <a:lstStyle/>
          <a:p>
            <a:endParaRPr lang="en-US" dirty="0"/>
          </a:p>
        </p:txBody>
      </p:sp>
      <p:pic>
        <p:nvPicPr>
          <p:cNvPr id="12" name="Picture 11" descr="Logo_webwhite.png"/>
          <p:cNvPicPr>
            <a:picLocks noChangeAspect="1"/>
          </p:cNvPicPr>
          <p:nvPr userDrawn="1"/>
        </p:nvPicPr>
        <p:blipFill>
          <a:blip r:embed="rId2"/>
          <a:stretch>
            <a:fillRect/>
          </a:stretch>
        </p:blipFill>
        <p:spPr>
          <a:xfrm>
            <a:off x="1374773" y="1007895"/>
            <a:ext cx="3638554" cy="295450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7680963"/>
            <a:ext cx="39502080" cy="2172462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0434B282-CDC5-7E49-B6B4-93D3784CA876}" type="datetimeFigureOut">
              <a:rPr lang="en-US" smtClean="0"/>
              <a:pPr/>
              <a:t>4/28/2014</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C072A6A5-FE45-4A42-B4B3-A1BAE595BB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0434B282-CDC5-7E49-B6B4-93D3784CA876}" type="datetimeFigureOut">
              <a:rPr lang="en-US" smtClean="0"/>
              <a:pPr/>
              <a:t>4/28/2014</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C072A6A5-FE45-4A42-B4B3-A1BAE595BB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194560" y="7680963"/>
            <a:ext cx="39502080" cy="217246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0434B282-CDC5-7E49-B6B4-93D3784CA876}" type="datetimeFigureOut">
              <a:rPr lang="en-US" smtClean="0"/>
              <a:pPr/>
              <a:t>4/28/2014</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C072A6A5-FE45-4A42-B4B3-A1BAE595BB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a:prstGeom prst="rect">
            <a:avLst/>
          </a:prstGeo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a:prstGeom prst="rect">
            <a:avLst/>
          </a:prstGeo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194560" y="30510482"/>
            <a:ext cx="10241280" cy="1752600"/>
          </a:xfrm>
          <a:prstGeom prst="rect">
            <a:avLst/>
          </a:prstGeom>
        </p:spPr>
        <p:txBody>
          <a:bodyPr/>
          <a:lstStyle/>
          <a:p>
            <a:fld id="{0434B282-CDC5-7E49-B6B4-93D3784CA876}" type="datetimeFigureOut">
              <a:rPr lang="en-US" smtClean="0"/>
              <a:pPr/>
              <a:t>4/28/2014</a:t>
            </a:fld>
            <a:endParaRPr lang="en-US"/>
          </a:p>
        </p:txBody>
      </p:sp>
      <p:sp>
        <p:nvSpPr>
          <p:cNvPr id="5" name="Footer Placeholder 4"/>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1455360" y="30510482"/>
            <a:ext cx="10241280" cy="1752600"/>
          </a:xfrm>
          <a:prstGeom prst="rect">
            <a:avLst/>
          </a:prstGeom>
        </p:spPr>
        <p:txBody>
          <a:bodyPr/>
          <a:lstStyle/>
          <a:p>
            <a:fld id="{C072A6A5-FE45-4A42-B4B3-A1BAE595BBB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a:prstGeom prst="rect">
            <a:avLst/>
          </a:prstGeo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194560" y="30510482"/>
            <a:ext cx="10241280" cy="1752600"/>
          </a:xfrm>
          <a:prstGeom prst="rect">
            <a:avLst/>
          </a:prstGeom>
        </p:spPr>
        <p:txBody>
          <a:bodyPr/>
          <a:lstStyle/>
          <a:p>
            <a:fld id="{0434B282-CDC5-7E49-B6B4-93D3784CA876}" type="datetimeFigureOut">
              <a:rPr lang="en-US" smtClean="0"/>
              <a:pPr/>
              <a:t>4/28/2014</a:t>
            </a:fld>
            <a:endParaRPr lang="en-US"/>
          </a:p>
        </p:txBody>
      </p:sp>
      <p:sp>
        <p:nvSpPr>
          <p:cNvPr id="6" name="Footer Placeholder 5"/>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1455360" y="30510482"/>
            <a:ext cx="10241280" cy="1752600"/>
          </a:xfrm>
          <a:prstGeom prst="rect">
            <a:avLst/>
          </a:prstGeom>
        </p:spPr>
        <p:txBody>
          <a:bodyPr/>
          <a:lstStyle/>
          <a:p>
            <a:fld id="{C072A6A5-FE45-4A42-B4B3-A1BAE595BB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a:prstGeom prst="rect">
            <a:avLst/>
          </a:prstGeo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a:prstGeom prst="rect">
            <a:avLst/>
          </a:prstGeo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194560" y="30510482"/>
            <a:ext cx="10241280" cy="1752600"/>
          </a:xfrm>
          <a:prstGeom prst="rect">
            <a:avLst/>
          </a:prstGeom>
        </p:spPr>
        <p:txBody>
          <a:bodyPr/>
          <a:lstStyle/>
          <a:p>
            <a:fld id="{0434B282-CDC5-7E49-B6B4-93D3784CA876}" type="datetimeFigureOut">
              <a:rPr lang="en-US" smtClean="0"/>
              <a:pPr/>
              <a:t>4/28/2014</a:t>
            </a:fld>
            <a:endParaRPr lang="en-US"/>
          </a:p>
        </p:txBody>
      </p:sp>
      <p:sp>
        <p:nvSpPr>
          <p:cNvPr id="8" name="Footer Placeholder 7"/>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9" name="Slide Number Placeholder 8"/>
          <p:cNvSpPr>
            <a:spLocks noGrp="1"/>
          </p:cNvSpPr>
          <p:nvPr>
            <p:ph type="sldNum" sz="quarter" idx="12"/>
          </p:nvPr>
        </p:nvSpPr>
        <p:spPr>
          <a:xfrm>
            <a:off x="31455360" y="30510482"/>
            <a:ext cx="10241280" cy="1752600"/>
          </a:xfrm>
          <a:prstGeom prst="rect">
            <a:avLst/>
          </a:prstGeom>
        </p:spPr>
        <p:txBody>
          <a:bodyPr/>
          <a:lstStyle/>
          <a:p>
            <a:fld id="{C072A6A5-FE45-4A42-B4B3-A1BAE595BB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194560" y="30510482"/>
            <a:ext cx="10241280" cy="1752600"/>
          </a:xfrm>
          <a:prstGeom prst="rect">
            <a:avLst/>
          </a:prstGeom>
        </p:spPr>
        <p:txBody>
          <a:bodyPr/>
          <a:lstStyle/>
          <a:p>
            <a:fld id="{0434B282-CDC5-7E49-B6B4-93D3784CA876}" type="datetimeFigureOut">
              <a:rPr lang="en-US" smtClean="0"/>
              <a:pPr/>
              <a:t>4/28/2014</a:t>
            </a:fld>
            <a:endParaRPr lang="en-US"/>
          </a:p>
        </p:txBody>
      </p:sp>
      <p:sp>
        <p:nvSpPr>
          <p:cNvPr id="4" name="Footer Placeholder 3"/>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5" name="Slide Number Placeholder 4"/>
          <p:cNvSpPr>
            <a:spLocks noGrp="1"/>
          </p:cNvSpPr>
          <p:nvPr>
            <p:ph type="sldNum" sz="quarter" idx="12"/>
          </p:nvPr>
        </p:nvSpPr>
        <p:spPr>
          <a:xfrm>
            <a:off x="31455360" y="30510482"/>
            <a:ext cx="10241280" cy="1752600"/>
          </a:xfrm>
          <a:prstGeom prst="rect">
            <a:avLst/>
          </a:prstGeom>
        </p:spPr>
        <p:txBody>
          <a:bodyPr/>
          <a:lstStyle/>
          <a:p>
            <a:fld id="{C072A6A5-FE45-4A42-B4B3-A1BAE595BB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194560" y="30510482"/>
            <a:ext cx="10241280" cy="1752600"/>
          </a:xfrm>
          <a:prstGeom prst="rect">
            <a:avLst/>
          </a:prstGeom>
        </p:spPr>
        <p:txBody>
          <a:bodyPr/>
          <a:lstStyle/>
          <a:p>
            <a:fld id="{0434B282-CDC5-7E49-B6B4-93D3784CA876}" type="datetimeFigureOut">
              <a:rPr lang="en-US" smtClean="0"/>
              <a:pPr/>
              <a:t>4/28/2014</a:t>
            </a:fld>
            <a:endParaRPr lang="en-US"/>
          </a:p>
        </p:txBody>
      </p:sp>
      <p:sp>
        <p:nvSpPr>
          <p:cNvPr id="3" name="Footer Placeholder 2"/>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4" name="Slide Number Placeholder 3"/>
          <p:cNvSpPr>
            <a:spLocks noGrp="1"/>
          </p:cNvSpPr>
          <p:nvPr>
            <p:ph type="sldNum" sz="quarter" idx="12"/>
          </p:nvPr>
        </p:nvSpPr>
        <p:spPr>
          <a:xfrm>
            <a:off x="31455360" y="30510482"/>
            <a:ext cx="10241280" cy="1752600"/>
          </a:xfrm>
          <a:prstGeom prst="rect">
            <a:avLst/>
          </a:prstGeom>
        </p:spPr>
        <p:txBody>
          <a:bodyPr/>
          <a:lstStyle/>
          <a:p>
            <a:fld id="{C072A6A5-FE45-4A42-B4B3-A1BAE595BB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a:prstGeom prst="rect">
            <a:avLst/>
          </a:prstGeo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a:prstGeom prst="rect">
            <a:avLst/>
          </a:prstGeo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a:xfrm>
            <a:off x="2194560" y="30510482"/>
            <a:ext cx="10241280" cy="1752600"/>
          </a:xfrm>
          <a:prstGeom prst="rect">
            <a:avLst/>
          </a:prstGeom>
        </p:spPr>
        <p:txBody>
          <a:bodyPr/>
          <a:lstStyle/>
          <a:p>
            <a:fld id="{0434B282-CDC5-7E49-B6B4-93D3784CA876}" type="datetimeFigureOut">
              <a:rPr lang="en-US" smtClean="0"/>
              <a:pPr/>
              <a:t>4/28/2014</a:t>
            </a:fld>
            <a:endParaRPr lang="en-US"/>
          </a:p>
        </p:txBody>
      </p:sp>
      <p:sp>
        <p:nvSpPr>
          <p:cNvPr id="6" name="Footer Placeholder 5"/>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1455360" y="30510482"/>
            <a:ext cx="10241280" cy="1752600"/>
          </a:xfrm>
          <a:prstGeom prst="rect">
            <a:avLst/>
          </a:prstGeom>
        </p:spPr>
        <p:txBody>
          <a:bodyPr/>
          <a:lstStyle/>
          <a:p>
            <a:fld id="{C072A6A5-FE45-4A42-B4B3-A1BAE595BB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a:prstGeom prst="rect">
            <a:avLst/>
          </a:prstGeo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a:prstGeom prst="rect">
            <a:avLst/>
          </a:prstGeo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a:prstGeom prst="rect">
            <a:avLst/>
          </a:prstGeo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a:xfrm>
            <a:off x="2194560" y="30510482"/>
            <a:ext cx="10241280" cy="1752600"/>
          </a:xfrm>
          <a:prstGeom prst="rect">
            <a:avLst/>
          </a:prstGeom>
        </p:spPr>
        <p:txBody>
          <a:bodyPr/>
          <a:lstStyle/>
          <a:p>
            <a:fld id="{0434B282-CDC5-7E49-B6B4-93D3784CA876}" type="datetimeFigureOut">
              <a:rPr lang="en-US" smtClean="0"/>
              <a:pPr/>
              <a:t>4/28/2014</a:t>
            </a:fld>
            <a:endParaRPr lang="en-US"/>
          </a:p>
        </p:txBody>
      </p:sp>
      <p:sp>
        <p:nvSpPr>
          <p:cNvPr id="6" name="Footer Placeholder 5"/>
          <p:cNvSpPr>
            <a:spLocks noGrp="1"/>
          </p:cNvSpPr>
          <p:nvPr>
            <p:ph type="ftr" sz="quarter" idx="11"/>
          </p:nvPr>
        </p:nvSpPr>
        <p:spPr>
          <a:xfrm>
            <a:off x="14996160" y="30510482"/>
            <a:ext cx="138988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1455360" y="30510482"/>
            <a:ext cx="10241280" cy="1752600"/>
          </a:xfrm>
          <a:prstGeom prst="rect">
            <a:avLst/>
          </a:prstGeom>
        </p:spPr>
        <p:txBody>
          <a:bodyPr/>
          <a:lstStyle/>
          <a:p>
            <a:fld id="{C072A6A5-FE45-4A42-B4B3-A1BAE595BB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51600" y="1007746"/>
            <a:ext cx="31750000" cy="3231654"/>
          </a:xfrm>
          <a:prstGeom prst="rect">
            <a:avLst/>
          </a:prstGeom>
          <a:noFill/>
        </p:spPr>
        <p:txBody>
          <a:bodyPr wrap="square" rtlCol="0">
            <a:spAutoFit/>
          </a:bodyPr>
          <a:lstStyle/>
          <a:p>
            <a:pPr algn="ctr"/>
            <a:r>
              <a:rPr lang="en-US" sz="6000" b="1" dirty="0" smtClean="0">
                <a:solidFill>
                  <a:srgbClr val="E7CD79"/>
                </a:solidFill>
                <a:latin typeface="Arial"/>
                <a:cs typeface="Arial"/>
              </a:rPr>
              <a:t>Seismic Anisotropy Beneath the Southeastern United States: </a:t>
            </a:r>
          </a:p>
          <a:p>
            <a:pPr algn="ctr"/>
            <a:r>
              <a:rPr lang="en-US" sz="6000" b="1" dirty="0" smtClean="0">
                <a:solidFill>
                  <a:srgbClr val="E7CD79"/>
                </a:solidFill>
                <a:latin typeface="Arial"/>
                <a:cs typeface="Arial"/>
              </a:rPr>
              <a:t>Influences of Mantle Flow and Tectonic Events </a:t>
            </a:r>
          </a:p>
          <a:p>
            <a:pPr algn="ctr">
              <a:lnSpc>
                <a:spcPct val="150000"/>
              </a:lnSpc>
            </a:pPr>
            <a:r>
              <a:rPr lang="en-US" sz="2800" dirty="0" err="1" smtClean="0">
                <a:solidFill>
                  <a:srgbClr val="FFFFFF"/>
                </a:solidFill>
                <a:latin typeface="Arial"/>
                <a:cs typeface="Arial"/>
              </a:rPr>
              <a:t>Wanying</a:t>
            </a:r>
            <a:r>
              <a:rPr lang="en-US" sz="2800" dirty="0" smtClean="0">
                <a:solidFill>
                  <a:srgbClr val="FFFFFF"/>
                </a:solidFill>
                <a:latin typeface="Arial"/>
                <a:cs typeface="Arial"/>
              </a:rPr>
              <a:t> </a:t>
            </a:r>
            <a:r>
              <a:rPr lang="en-US" sz="2800" dirty="0" smtClean="0">
                <a:solidFill>
                  <a:srgbClr val="FFFFFF"/>
                </a:solidFill>
                <a:latin typeface="Arial"/>
                <a:cs typeface="Arial"/>
              </a:rPr>
              <a:t>Wang*  </a:t>
            </a:r>
            <a:r>
              <a:rPr lang="en-US" sz="2800" dirty="0" smtClean="0">
                <a:solidFill>
                  <a:srgbClr val="FFFFFF"/>
                </a:solidFill>
                <a:latin typeface="Arial"/>
                <a:cs typeface="Arial"/>
              </a:rPr>
              <a:t>(Advisor: Dr. Stephen Gao)</a:t>
            </a:r>
          </a:p>
          <a:p>
            <a:pPr algn="ctr">
              <a:lnSpc>
                <a:spcPct val="150000"/>
              </a:lnSpc>
            </a:pPr>
            <a:r>
              <a:rPr lang="en-US" sz="2800" dirty="0" smtClean="0">
                <a:solidFill>
                  <a:srgbClr val="FFFFFF"/>
                </a:solidFill>
                <a:latin typeface="Arial"/>
                <a:cs typeface="Arial"/>
              </a:rPr>
              <a:t>Department of Geological Sciences and Engineering, Missouri University of Science and Technology </a:t>
            </a:r>
            <a:r>
              <a:rPr lang="en-US" sz="2800" dirty="0">
                <a:solidFill>
                  <a:srgbClr val="FFFFFF"/>
                </a:solidFill>
                <a:latin typeface="Arial"/>
                <a:cs typeface="Arial"/>
              </a:rPr>
              <a:t> </a:t>
            </a:r>
            <a:r>
              <a:rPr lang="en-US" sz="2800" dirty="0" smtClean="0">
                <a:solidFill>
                  <a:srgbClr val="FFFFFF"/>
                </a:solidFill>
                <a:latin typeface="Arial"/>
                <a:cs typeface="Arial"/>
              </a:rPr>
              <a:t>*</a:t>
            </a:r>
            <a:r>
              <a:rPr lang="en-US" sz="2800" dirty="0" smtClean="0">
                <a:solidFill>
                  <a:srgbClr val="FFFFFF"/>
                </a:solidFill>
                <a:latin typeface="Arial"/>
                <a:cs typeface="Arial"/>
              </a:rPr>
              <a:t>ww53f@mst.edu</a:t>
            </a:r>
            <a:endParaRPr lang="en-US" sz="2000" dirty="0">
              <a:solidFill>
                <a:srgbClr val="FFFFFF"/>
              </a:solidFill>
              <a:latin typeface="Arial"/>
              <a:cs typeface="Arial"/>
            </a:endParaRPr>
          </a:p>
        </p:txBody>
      </p:sp>
      <p:sp>
        <p:nvSpPr>
          <p:cNvPr id="6" name="TextBox 5"/>
          <p:cNvSpPr txBox="1"/>
          <p:nvPr/>
        </p:nvSpPr>
        <p:spPr>
          <a:xfrm>
            <a:off x="1212832" y="6042011"/>
            <a:ext cx="9094712" cy="13603724"/>
          </a:xfrm>
          <a:prstGeom prst="rect">
            <a:avLst/>
          </a:prstGeom>
        </p:spPr>
        <p:style>
          <a:lnRef idx="0">
            <a:scrgbClr r="0" g="0" b="0"/>
          </a:lnRef>
          <a:fillRef idx="1001">
            <a:schemeClr val="lt2"/>
          </a:fillRef>
          <a:effectRef idx="0">
            <a:scrgbClr r="0" g="0" b="0"/>
          </a:effectRef>
          <a:fontRef idx="major"/>
        </p:style>
        <p:txBody>
          <a:bodyPr wrap="square" rtlCol="0">
            <a:spAutoFit/>
          </a:bodyPr>
          <a:lstStyle/>
          <a:p>
            <a:pPr algn="ctr"/>
            <a:r>
              <a:rPr lang="en-US" sz="4800" dirty="0" smtClean="0">
                <a:latin typeface="Arial Bold"/>
                <a:cs typeface="Arial Bold"/>
              </a:rPr>
              <a:t>Summary</a:t>
            </a:r>
          </a:p>
          <a:p>
            <a:endParaRPr lang="en-US" sz="3000" dirty="0" smtClean="0">
              <a:latin typeface="Arial Bold"/>
              <a:cs typeface="Arial Bold"/>
            </a:endParaRPr>
          </a:p>
          <a:p>
            <a:r>
              <a:rPr lang="en-US" sz="3200" dirty="0" smtClean="0">
                <a:latin typeface="Arial"/>
                <a:cs typeface="Arial"/>
              </a:rPr>
              <a:t>   The </a:t>
            </a:r>
            <a:r>
              <a:rPr lang="en-US" sz="3200" dirty="0">
                <a:latin typeface="Arial"/>
                <a:cs typeface="Arial"/>
              </a:rPr>
              <a:t>main purpose of the research is to investigate the interior structure beneath the southeastern United States (90°W~75°W, </a:t>
            </a:r>
            <a:r>
              <a:rPr lang="en-US" sz="3200" dirty="0" smtClean="0">
                <a:latin typeface="Arial"/>
                <a:cs typeface="Arial"/>
              </a:rPr>
              <a:t>42°N~24°N</a:t>
            </a:r>
            <a:r>
              <a:rPr lang="en-US" sz="3200" dirty="0">
                <a:latin typeface="Arial"/>
                <a:cs typeface="Arial"/>
              </a:rPr>
              <a:t>) by using the shear-wave-splitting technique, which provides constraints to characterize the mantle flow direction and strength of anisotropy. At most stations, the detected polarization directions of the fast wave are approximately parallel to the absolute plate motion (APM) direction of the North American plate, suggesting a coupling between the asthenosphere and the lithosphere. The similarity between the Appalachian Mountain’s strike and the fast directions, and the significant differences between APM direction and the fast directions at the eastern margin indicate a contribution of anisotropy from lithospheric deformational processes. The splitting time between the fast and slow shear waves, which can be utilized to characterize the strength of anisotropy, shows systematical distribution through the study area. The study confirms the contribution of both fossil fabrics in the lithosphere and present mantle flow in the asthenosphere to the observed seismic anisotropy</a:t>
            </a:r>
            <a:r>
              <a:rPr lang="en-US" sz="3200" dirty="0" smtClean="0">
                <a:latin typeface="Arial"/>
                <a:cs typeface="Arial"/>
              </a:rPr>
              <a:t>.</a:t>
            </a:r>
            <a:endParaRPr lang="en-US" sz="3200" dirty="0" smtClean="0">
              <a:latin typeface="Arial Bold"/>
              <a:cs typeface="Arial Bold"/>
            </a:endParaRPr>
          </a:p>
        </p:txBody>
      </p:sp>
      <p:sp>
        <p:nvSpPr>
          <p:cNvPr id="7" name="TextBox 6"/>
          <p:cNvSpPr txBox="1"/>
          <p:nvPr/>
        </p:nvSpPr>
        <p:spPr>
          <a:xfrm>
            <a:off x="11991911" y="6137738"/>
            <a:ext cx="8772589" cy="830997"/>
          </a:xfrm>
          <a:prstGeom prst="rect">
            <a:avLst/>
          </a:prstGeom>
          <a:noFill/>
        </p:spPr>
        <p:txBody>
          <a:bodyPr wrap="square" rtlCol="0">
            <a:spAutoFit/>
          </a:bodyPr>
          <a:lstStyle/>
          <a:p>
            <a:pPr algn="ctr"/>
            <a:r>
              <a:rPr lang="en-US" sz="4800" dirty="0" smtClean="0">
                <a:latin typeface="Arial Bold"/>
                <a:cs typeface="Arial Bold"/>
              </a:rPr>
              <a:t>Data and Method</a:t>
            </a:r>
            <a:endParaRPr lang="en-US" sz="3600" dirty="0" smtClean="0">
              <a:latin typeface="Arial"/>
              <a:cs typeface="Arial"/>
            </a:endParaRPr>
          </a:p>
        </p:txBody>
      </p:sp>
      <p:sp>
        <p:nvSpPr>
          <p:cNvPr id="8" name="TextBox 7"/>
          <p:cNvSpPr txBox="1"/>
          <p:nvPr/>
        </p:nvSpPr>
        <p:spPr>
          <a:xfrm>
            <a:off x="22807244" y="6118688"/>
            <a:ext cx="9094712" cy="830997"/>
          </a:xfrm>
          <a:prstGeom prst="rect">
            <a:avLst/>
          </a:prstGeom>
          <a:noFill/>
        </p:spPr>
        <p:txBody>
          <a:bodyPr wrap="square" rtlCol="0">
            <a:spAutoFit/>
          </a:bodyPr>
          <a:lstStyle/>
          <a:p>
            <a:pPr algn="ctr"/>
            <a:r>
              <a:rPr lang="en-US" sz="4800" dirty="0" smtClean="0">
                <a:latin typeface="Arial Bold"/>
                <a:cs typeface="Arial Bold"/>
              </a:rPr>
              <a:t>Results</a:t>
            </a:r>
          </a:p>
        </p:txBody>
      </p:sp>
      <p:sp>
        <p:nvSpPr>
          <p:cNvPr id="9" name="TextBox 8"/>
          <p:cNvSpPr txBox="1"/>
          <p:nvPr/>
        </p:nvSpPr>
        <p:spPr>
          <a:xfrm>
            <a:off x="33336360" y="14741616"/>
            <a:ext cx="9094712" cy="16404491"/>
          </a:xfrm>
          <a:prstGeom prst="rect">
            <a:avLst/>
          </a:prstGeom>
          <a:noFill/>
        </p:spPr>
        <p:txBody>
          <a:bodyPr wrap="square" rtlCol="0">
            <a:spAutoFit/>
          </a:bodyPr>
          <a:lstStyle/>
          <a:p>
            <a:pPr algn="ctr"/>
            <a:r>
              <a:rPr lang="en-US" sz="4800" dirty="0" smtClean="0">
                <a:latin typeface="Arial Bold"/>
                <a:cs typeface="Arial Bold"/>
              </a:rPr>
              <a:t>Conclusions</a:t>
            </a:r>
            <a:endParaRPr lang="en-US" sz="3000" dirty="0" smtClean="0">
              <a:latin typeface="Arial Bold"/>
              <a:cs typeface="Arial Bold"/>
            </a:endParaRPr>
          </a:p>
          <a:p>
            <a:pPr marL="457200" indent="-457200">
              <a:buFont typeface="Wingdings" panose="05000000000000000000" pitchFamily="2" charset="2"/>
              <a:buChar char="v"/>
            </a:pPr>
            <a:r>
              <a:rPr lang="en-US" sz="3200" dirty="0" smtClean="0">
                <a:cs typeface="Arial"/>
              </a:rPr>
              <a:t>The resulting fast orientations show the influence of mantle flow. The orientations at the vicinity of the mountain range change as the strike changes, which indicates the influence of mountain building events.</a:t>
            </a:r>
          </a:p>
          <a:p>
            <a:pPr marL="457200" indent="-457200">
              <a:buFont typeface="Wingdings" panose="05000000000000000000" pitchFamily="2" charset="2"/>
              <a:buChar char="v"/>
            </a:pPr>
            <a:r>
              <a:rPr lang="en-US" sz="3200" dirty="0">
                <a:cs typeface="Arial"/>
              </a:rPr>
              <a:t>S</a:t>
            </a:r>
            <a:r>
              <a:rPr lang="en-US" sz="3200" dirty="0" smtClean="0">
                <a:cs typeface="Arial"/>
              </a:rPr>
              <a:t>mall differences between APM and fast directions dominate in this area. This shows that the coupling between lithosphere and asthenosphere is the main cause of the observed anisotropy.</a:t>
            </a:r>
          </a:p>
          <a:p>
            <a:pPr marL="457200" indent="-457200">
              <a:buFont typeface="Wingdings" panose="05000000000000000000" pitchFamily="2" charset="2"/>
              <a:buChar char="v"/>
            </a:pPr>
            <a:r>
              <a:rPr lang="en-US" sz="3200" dirty="0" smtClean="0">
                <a:cs typeface="Arial"/>
              </a:rPr>
              <a:t>The linear distribution of larger and smaller splitting time values indicates the influence of collisional events.</a:t>
            </a:r>
          </a:p>
          <a:p>
            <a:pPr marL="457200" indent="-457200">
              <a:buFont typeface="Wingdings" panose="05000000000000000000" pitchFamily="2" charset="2"/>
              <a:buChar char="v"/>
            </a:pPr>
            <a:r>
              <a:rPr lang="en-US" sz="3200" dirty="0" smtClean="0">
                <a:cs typeface="Arial"/>
              </a:rPr>
              <a:t>The area that has the largest values of splitting time is located approximately at the mountain range and might be the result of igneous intrusion.  </a:t>
            </a:r>
          </a:p>
          <a:p>
            <a:endParaRPr lang="en-US" sz="3200" dirty="0" smtClean="0">
              <a:cs typeface="Arial"/>
            </a:endParaRPr>
          </a:p>
          <a:p>
            <a:endParaRPr lang="en-US" sz="3200" dirty="0" smtClean="0">
              <a:latin typeface="Arial"/>
              <a:cs typeface="Arial"/>
            </a:endParaRPr>
          </a:p>
          <a:p>
            <a:pPr algn="ctr"/>
            <a:r>
              <a:rPr lang="en-US" sz="4800" dirty="0" smtClean="0">
                <a:latin typeface="Arial Bold"/>
                <a:cs typeface="Arial Bold"/>
              </a:rPr>
              <a:t>Acknowledgements</a:t>
            </a:r>
          </a:p>
          <a:p>
            <a:r>
              <a:rPr lang="en-US" sz="3000" dirty="0" smtClean="0">
                <a:cs typeface="Arial Bold"/>
              </a:rPr>
              <a:t>IRIS </a:t>
            </a:r>
            <a:r>
              <a:rPr lang="en-US" sz="3000" dirty="0">
                <a:cs typeface="Arial Bold"/>
              </a:rPr>
              <a:t>DMC </a:t>
            </a:r>
            <a:r>
              <a:rPr lang="en-US" sz="3000" dirty="0" smtClean="0">
                <a:cs typeface="Arial Bold"/>
              </a:rPr>
              <a:t>provides </a:t>
            </a:r>
            <a:r>
              <a:rPr lang="en-US" sz="3000" dirty="0">
                <a:cs typeface="Arial Bold"/>
              </a:rPr>
              <a:t>the data </a:t>
            </a:r>
            <a:r>
              <a:rPr lang="en-US" sz="3000" dirty="0" smtClean="0">
                <a:cs typeface="Arial Bold"/>
              </a:rPr>
              <a:t>set used in this study. </a:t>
            </a:r>
            <a:r>
              <a:rPr lang="en-US" sz="3000" dirty="0">
                <a:cs typeface="Arial Bold"/>
              </a:rPr>
              <a:t>I appreciate Dr. S. Gao for enlightening me of the study of seismology. F. Kong provided </a:t>
            </a:r>
            <a:r>
              <a:rPr lang="en-US" sz="3000" dirty="0" smtClean="0">
                <a:cs typeface="Arial Bold"/>
              </a:rPr>
              <a:t>me </a:t>
            </a:r>
            <a:r>
              <a:rPr lang="en-US" sz="3000" dirty="0">
                <a:cs typeface="Arial Bold"/>
              </a:rPr>
              <a:t>great help during </a:t>
            </a:r>
            <a:r>
              <a:rPr lang="en-US" sz="3000" dirty="0" smtClean="0">
                <a:cs typeface="Arial Bold"/>
              </a:rPr>
              <a:t>the processing </a:t>
            </a:r>
            <a:r>
              <a:rPr lang="en-US" sz="3000" dirty="0">
                <a:cs typeface="Arial Bold"/>
              </a:rPr>
              <a:t>of this project. B. Yang helped me when digitizing Figure 8</a:t>
            </a:r>
            <a:r>
              <a:rPr lang="en-US" sz="3000" dirty="0" smtClean="0">
                <a:cs typeface="Arial Bold"/>
              </a:rPr>
              <a:t>.  The Missouri S&amp;T OURE program funded this research.</a:t>
            </a:r>
          </a:p>
          <a:p>
            <a:r>
              <a:rPr lang="en-US" sz="3000" dirty="0">
                <a:latin typeface="Arial Bold"/>
                <a:cs typeface="Arial Bold"/>
              </a:rPr>
              <a:t> </a:t>
            </a:r>
            <a:endParaRPr lang="en-US" sz="3000" dirty="0" smtClean="0">
              <a:latin typeface="Arial Bold"/>
              <a:cs typeface="Arial Bold"/>
            </a:endParaRPr>
          </a:p>
          <a:p>
            <a:pPr algn="ctr"/>
            <a:r>
              <a:rPr lang="en-US" sz="3600" i="1" dirty="0" smtClean="0">
                <a:cs typeface="Arial Bold"/>
              </a:rPr>
              <a:t>References</a:t>
            </a:r>
          </a:p>
          <a:p>
            <a:r>
              <a:rPr lang="en-US" sz="2400" dirty="0" err="1" smtClean="0">
                <a:cs typeface="Arial Bold"/>
              </a:rPr>
              <a:t>Refayee</a:t>
            </a:r>
            <a:r>
              <a:rPr lang="en-US" sz="2400" dirty="0">
                <a:cs typeface="Arial Bold"/>
              </a:rPr>
              <a:t>, H. A., Yang, B. B., Liu, K. H., &amp; Gao, S. S. (2013). Mantle flow and lithosphere–asthenosphere coupling beneath the southwestern edge of the North American </a:t>
            </a:r>
            <a:r>
              <a:rPr lang="en-US" sz="2400" dirty="0" err="1">
                <a:cs typeface="Arial Bold"/>
              </a:rPr>
              <a:t>craton</a:t>
            </a:r>
            <a:r>
              <a:rPr lang="en-US" sz="2400" dirty="0">
                <a:cs typeface="Arial Bold"/>
              </a:rPr>
              <a:t>: Constraints from shear-wave splitting measurements. </a:t>
            </a:r>
            <a:r>
              <a:rPr lang="en-US" sz="2400" i="1" dirty="0">
                <a:cs typeface="Arial Bold"/>
              </a:rPr>
              <a:t>Earth and Planetary Science Letters</a:t>
            </a:r>
            <a:r>
              <a:rPr lang="en-US" sz="2400" dirty="0" smtClean="0">
                <a:cs typeface="Arial Bold"/>
              </a:rPr>
              <a:t>. </a:t>
            </a:r>
          </a:p>
          <a:p>
            <a:endParaRPr lang="en-US" sz="2400" dirty="0" smtClean="0">
              <a:cs typeface="Arial Bold"/>
            </a:endParaRPr>
          </a:p>
          <a:p>
            <a:r>
              <a:rPr lang="en-US" sz="2400" dirty="0" err="1" smtClean="0">
                <a:cs typeface="Arial Bold"/>
              </a:rPr>
              <a:t>Hardage</a:t>
            </a:r>
            <a:r>
              <a:rPr lang="en-US" sz="2400" dirty="0" smtClean="0">
                <a:cs typeface="Arial Bold"/>
              </a:rPr>
              <a:t>, B., (2011). Fracture Identification and Evaluation Using S Waves. </a:t>
            </a:r>
            <a:r>
              <a:rPr lang="en-US" sz="2400" i="1" dirty="0" smtClean="0">
                <a:cs typeface="Arial Bold"/>
              </a:rPr>
              <a:t>Search and Discovery Article</a:t>
            </a:r>
            <a:r>
              <a:rPr lang="en-US" sz="2400" dirty="0" smtClean="0">
                <a:cs typeface="Arial Bold"/>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3807" y="24852258"/>
            <a:ext cx="5460633" cy="654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9202" y="7157417"/>
            <a:ext cx="5784072" cy="7009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22447031" y="15566371"/>
            <a:ext cx="4500958" cy="1874484"/>
            <a:chOff x="11908635" y="15291956"/>
            <a:chExt cx="7258050" cy="329165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8635" y="15291956"/>
              <a:ext cx="7258050" cy="1122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8635" y="16414432"/>
              <a:ext cx="725805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08635" y="17488231"/>
              <a:ext cx="725805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33807" y="12832517"/>
            <a:ext cx="4495864" cy="426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06950" y="17646791"/>
            <a:ext cx="3284076" cy="8059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45569" y="17994350"/>
            <a:ext cx="6076950" cy="785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447031" y="26137472"/>
            <a:ext cx="4528757" cy="5233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1860402" y="18010945"/>
            <a:ext cx="5646548" cy="6124754"/>
          </a:xfrm>
          <a:prstGeom prst="rect">
            <a:avLst/>
          </a:prstGeom>
          <a:noFill/>
        </p:spPr>
        <p:txBody>
          <a:bodyPr wrap="square" rtlCol="0">
            <a:spAutoFit/>
          </a:bodyPr>
          <a:lstStyle/>
          <a:p>
            <a:r>
              <a:rPr lang="en-US" sz="2800" dirty="0" smtClean="0"/>
              <a:t>Fig. 4. Example of  A-ranked measurement.  This event was recorded by the </a:t>
            </a:r>
            <a:r>
              <a:rPr lang="en-US" sz="2800" dirty="0"/>
              <a:t>station </a:t>
            </a:r>
            <a:r>
              <a:rPr lang="en-US" sz="2800" dirty="0" err="1" smtClean="0"/>
              <a:t>USINxx_NM</a:t>
            </a:r>
            <a:r>
              <a:rPr lang="en-US" sz="2800" dirty="0" smtClean="0"/>
              <a:t>. The </a:t>
            </a:r>
            <a:r>
              <a:rPr lang="en-US" sz="2800" dirty="0"/>
              <a:t>upper three windows show the seismographs, the middle windows show the particle motions and the lower three show the possible range of parameters. T</a:t>
            </a:r>
            <a:r>
              <a:rPr lang="en-US" sz="2800" dirty="0" smtClean="0"/>
              <a:t>he </a:t>
            </a:r>
            <a:r>
              <a:rPr lang="en-US" sz="2800" dirty="0"/>
              <a:t>seismograph of </a:t>
            </a:r>
            <a:r>
              <a:rPr lang="en-US" sz="2800" dirty="0" smtClean="0"/>
              <a:t>this event shows </a:t>
            </a:r>
            <a:r>
              <a:rPr lang="en-US" sz="2800" dirty="0"/>
              <a:t>obviously signals on original radial and original transverse components, and at on the corrected components, the energy transported from the transverse component to the radial</a:t>
            </a:r>
            <a:r>
              <a:rPr lang="en-US" sz="2800" dirty="0" smtClean="0"/>
              <a:t>. </a:t>
            </a:r>
            <a:endParaRPr lang="en-US" sz="2800" dirty="0"/>
          </a:p>
        </p:txBody>
      </p:sp>
      <p:sp>
        <p:nvSpPr>
          <p:cNvPr id="14" name="TextBox 13"/>
          <p:cNvSpPr txBox="1"/>
          <p:nvPr/>
        </p:nvSpPr>
        <p:spPr>
          <a:xfrm>
            <a:off x="16378205" y="7243155"/>
            <a:ext cx="4933809" cy="612475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smtClean="0"/>
              <a:t>Fig. 2. Shear-wave splitting phenomenon . There are two </a:t>
            </a:r>
            <a:r>
              <a:rPr lang="en-US" sz="2800" dirty="0"/>
              <a:t>resulting splitting parameters that can indicate the orientation and strength of seismic anisotropy accumulated along the ray path, the polarization direction of the fast wave (</a:t>
            </a:r>
            <a:r>
              <a:rPr lang="en-US" sz="2800" b="1" dirty="0"/>
              <a:t>fast direction</a:t>
            </a:r>
            <a:r>
              <a:rPr lang="en-US" sz="2800" dirty="0"/>
              <a:t>) and the arrival time difference between the fast and slow waves (</a:t>
            </a:r>
            <a:r>
              <a:rPr lang="en-US" sz="2800" b="1" dirty="0"/>
              <a:t>splitting time</a:t>
            </a:r>
            <a:r>
              <a:rPr lang="en-US" sz="2800" dirty="0" smtClean="0"/>
              <a:t>). The direction of fast wave is parallel to the A-axis of the anisotropy that causes the splitting.  </a:t>
            </a:r>
            <a:endParaRPr lang="en-US" sz="2800" dirty="0"/>
          </a:p>
        </p:txBody>
      </p:sp>
      <p:sp>
        <p:nvSpPr>
          <p:cNvPr id="15" name="TextBox 14"/>
          <p:cNvSpPr txBox="1"/>
          <p:nvPr/>
        </p:nvSpPr>
        <p:spPr>
          <a:xfrm>
            <a:off x="16301168" y="13901425"/>
            <a:ext cx="4933809" cy="3539430"/>
          </a:xfrm>
          <a:prstGeom prst="rect">
            <a:avLst/>
          </a:prstGeom>
          <a:noFill/>
        </p:spPr>
        <p:txBody>
          <a:bodyPr wrap="square" rtlCol="0">
            <a:spAutoFit/>
          </a:bodyPr>
          <a:lstStyle/>
          <a:p>
            <a:r>
              <a:rPr lang="en-US" sz="2800" dirty="0" smtClean="0"/>
              <a:t>Fig. 3. The relationship between  velocity of slow wave and the fracture density (</a:t>
            </a:r>
            <a:r>
              <a:rPr lang="en-US" sz="2800" dirty="0" err="1" smtClean="0"/>
              <a:t>Hardage</a:t>
            </a:r>
            <a:r>
              <a:rPr lang="en-US" sz="2800" dirty="0" smtClean="0"/>
              <a:t>, 2011). As fracture density increases, the velocity of slow wave decreases, while the velocity of fast wave doesn’t change much. </a:t>
            </a:r>
            <a:endParaRPr lang="en-US" sz="2800" dirty="0"/>
          </a:p>
        </p:txBody>
      </p:sp>
      <p:sp>
        <p:nvSpPr>
          <p:cNvPr id="16" name="Rectangle 15"/>
          <p:cNvSpPr/>
          <p:nvPr/>
        </p:nvSpPr>
        <p:spPr>
          <a:xfrm>
            <a:off x="1168364" y="19850515"/>
            <a:ext cx="9094712" cy="830997"/>
          </a:xfrm>
          <a:prstGeom prst="rect">
            <a:avLst/>
          </a:prstGeom>
        </p:spPr>
        <p:txBody>
          <a:bodyPr wrap="square">
            <a:spAutoFit/>
          </a:bodyPr>
          <a:lstStyle/>
          <a:p>
            <a:pPr lvl="0" algn="ctr"/>
            <a:r>
              <a:rPr lang="en-US" sz="4800" dirty="0" smtClean="0">
                <a:solidFill>
                  <a:prstClr val="black"/>
                </a:solidFill>
                <a:latin typeface="Arial Bold"/>
                <a:cs typeface="Arial Bold"/>
              </a:rPr>
              <a:t>Background</a:t>
            </a:r>
          </a:p>
        </p:txBody>
      </p:sp>
      <p:sp>
        <p:nvSpPr>
          <p:cNvPr id="17" name="TextBox 16"/>
          <p:cNvSpPr txBox="1"/>
          <p:nvPr/>
        </p:nvSpPr>
        <p:spPr>
          <a:xfrm>
            <a:off x="17506950" y="28124586"/>
            <a:ext cx="3442276" cy="2246769"/>
          </a:xfrm>
          <a:prstGeom prst="rect">
            <a:avLst/>
          </a:prstGeom>
          <a:noFill/>
        </p:spPr>
        <p:txBody>
          <a:bodyPr wrap="square" rtlCol="0">
            <a:spAutoFit/>
          </a:bodyPr>
          <a:lstStyle/>
          <a:p>
            <a:r>
              <a:rPr lang="en-US" sz="2800" dirty="0" smtClean="0"/>
              <a:t>Fig. 5. Distribution of 248 stations. 1,762 good measurements were chosen from a total of 18,686 events. </a:t>
            </a:r>
            <a:endParaRPr lang="en-US" sz="2800" dirty="0"/>
          </a:p>
        </p:txBody>
      </p:sp>
      <p:sp>
        <p:nvSpPr>
          <p:cNvPr id="18" name="TextBox 17"/>
          <p:cNvSpPr txBox="1"/>
          <p:nvPr/>
        </p:nvSpPr>
        <p:spPr>
          <a:xfrm>
            <a:off x="28193274" y="7343029"/>
            <a:ext cx="4029245" cy="7848302"/>
          </a:xfrm>
          <a:prstGeom prst="rect">
            <a:avLst/>
          </a:prstGeom>
          <a:noFill/>
        </p:spPr>
        <p:txBody>
          <a:bodyPr wrap="square" rtlCol="0">
            <a:spAutoFit/>
          </a:bodyPr>
          <a:lstStyle/>
          <a:p>
            <a:r>
              <a:rPr lang="en-US" sz="2800" dirty="0" smtClean="0"/>
              <a:t>Fig. 6. All measurements. The color red, green, and blue stand for phases of SKS, SKKS, and PKS, respectively. The </a:t>
            </a:r>
            <a:r>
              <a:rPr lang="en-US" sz="2800" dirty="0"/>
              <a:t>length and direction of a segment indicate the </a:t>
            </a:r>
            <a:r>
              <a:rPr lang="en-US" sz="2800" dirty="0" smtClean="0"/>
              <a:t>splitting time and fast direction, </a:t>
            </a:r>
            <a:r>
              <a:rPr lang="en-US" sz="2800" dirty="0"/>
              <a:t>respectively</a:t>
            </a:r>
            <a:r>
              <a:rPr lang="en-US" sz="2800" dirty="0" smtClean="0"/>
              <a:t>. </a:t>
            </a:r>
          </a:p>
          <a:p>
            <a:r>
              <a:rPr lang="en-US" sz="2800" dirty="0" smtClean="0"/>
              <a:t>Fast orientation at the vicinity of the mountain range is parallel to the strike. According to </a:t>
            </a:r>
            <a:r>
              <a:rPr lang="da-DK" sz="2800" dirty="0"/>
              <a:t>Refayee, H.A., et al., (2013</a:t>
            </a:r>
            <a:r>
              <a:rPr lang="da-DK" sz="2800" dirty="0" smtClean="0"/>
              <a:t>), the mantle flow direction is approximately the same as the fast orientation.</a:t>
            </a:r>
            <a:endParaRPr lang="en-US" sz="2800" dirty="0"/>
          </a:p>
        </p:txBody>
      </p:sp>
      <p:sp>
        <p:nvSpPr>
          <p:cNvPr id="19" name="TextBox 18"/>
          <p:cNvSpPr txBox="1"/>
          <p:nvPr/>
        </p:nvSpPr>
        <p:spPr>
          <a:xfrm>
            <a:off x="5946545" y="28343501"/>
            <a:ext cx="3784263" cy="2677656"/>
          </a:xfrm>
          <a:prstGeom prst="rect">
            <a:avLst/>
          </a:prstGeom>
          <a:noFill/>
        </p:spPr>
        <p:txBody>
          <a:bodyPr wrap="square" rtlCol="0">
            <a:spAutoFit/>
          </a:bodyPr>
          <a:lstStyle/>
          <a:p>
            <a:r>
              <a:rPr lang="en-US" sz="2800" dirty="0" smtClean="0"/>
              <a:t>Fig. 1.1 Paleozoic mafic intrusion</a:t>
            </a:r>
            <a:r>
              <a:rPr lang="en-US" sz="2400" dirty="0" smtClean="0"/>
              <a:t>.</a:t>
            </a:r>
            <a:r>
              <a:rPr lang="en-US" sz="2800" dirty="0" smtClean="0"/>
              <a:t> </a:t>
            </a:r>
            <a:endParaRPr lang="en-US" sz="2800" dirty="0"/>
          </a:p>
          <a:p>
            <a:r>
              <a:rPr lang="en-US" sz="2800" dirty="0" smtClean="0"/>
              <a:t>Fig. 1.2. The collisional event. </a:t>
            </a:r>
          </a:p>
          <a:p>
            <a:r>
              <a:rPr lang="en-US" sz="2800" dirty="0" smtClean="0"/>
              <a:t>Fig. 1.3. The current plate motion. </a:t>
            </a:r>
            <a:endParaRPr lang="en-US" sz="2800" dirty="0"/>
          </a:p>
        </p:txBody>
      </p:sp>
      <p:sp>
        <p:nvSpPr>
          <p:cNvPr id="20" name="TextBox 19"/>
          <p:cNvSpPr txBox="1"/>
          <p:nvPr/>
        </p:nvSpPr>
        <p:spPr>
          <a:xfrm>
            <a:off x="27296351" y="15885977"/>
            <a:ext cx="4926168" cy="1815882"/>
          </a:xfrm>
          <a:prstGeom prst="rect">
            <a:avLst/>
          </a:prstGeom>
          <a:noFill/>
        </p:spPr>
        <p:txBody>
          <a:bodyPr wrap="square" rtlCol="0">
            <a:spAutoFit/>
          </a:bodyPr>
          <a:lstStyle/>
          <a:p>
            <a:r>
              <a:rPr lang="en-US" sz="2800" dirty="0" smtClean="0"/>
              <a:t>Fig. 7. Plate motion at three points. </a:t>
            </a:r>
            <a:r>
              <a:rPr lang="en-US" sz="2800" dirty="0"/>
              <a:t>Calculated </a:t>
            </a:r>
            <a:r>
              <a:rPr lang="en-US" sz="2800" dirty="0" smtClean="0"/>
              <a:t>at http</a:t>
            </a:r>
            <a:r>
              <a:rPr lang="en-US" sz="2800" dirty="0"/>
              <a:t>://</a:t>
            </a:r>
            <a:r>
              <a:rPr lang="en-US" sz="2800" dirty="0" smtClean="0"/>
              <a:t>www.unavco.org using HS3-NUVEL-1A model. </a:t>
            </a:r>
            <a:endParaRPr lang="en-US" sz="2800" dirty="0"/>
          </a:p>
        </p:txBody>
      </p:sp>
      <p:sp>
        <p:nvSpPr>
          <p:cNvPr id="22" name="TextBox 21"/>
          <p:cNvSpPr txBox="1"/>
          <p:nvPr/>
        </p:nvSpPr>
        <p:spPr>
          <a:xfrm>
            <a:off x="22409202" y="19045136"/>
            <a:ext cx="3818969" cy="5262979"/>
          </a:xfrm>
          <a:prstGeom prst="rect">
            <a:avLst/>
          </a:prstGeom>
          <a:noFill/>
        </p:spPr>
        <p:txBody>
          <a:bodyPr wrap="square" rtlCol="0">
            <a:spAutoFit/>
          </a:bodyPr>
          <a:lstStyle/>
          <a:p>
            <a:r>
              <a:rPr lang="en-US" sz="2800" dirty="0" smtClean="0"/>
              <a:t>Fig. 8. Differences </a:t>
            </a:r>
            <a:r>
              <a:rPr lang="en-US" sz="2800" dirty="0"/>
              <a:t>between </a:t>
            </a:r>
            <a:r>
              <a:rPr lang="en-US" sz="2800" dirty="0" smtClean="0"/>
              <a:t>the fast orientations and </a:t>
            </a:r>
            <a:r>
              <a:rPr lang="en-US" sz="2800" dirty="0"/>
              <a:t>the absolute plate motion of </a:t>
            </a:r>
            <a:r>
              <a:rPr lang="en-US" sz="2800" dirty="0" smtClean="0"/>
              <a:t>the North </a:t>
            </a:r>
            <a:r>
              <a:rPr lang="en-US" sz="2800" dirty="0"/>
              <a:t>America plate (APM</a:t>
            </a:r>
            <a:r>
              <a:rPr lang="en-US" sz="2800" dirty="0" smtClean="0"/>
              <a:t>).  The NE part of the study area is characterized by mostly NS fast directions and small splitting times, probably suggesting non-horizontal flow.</a:t>
            </a:r>
            <a:endParaRPr lang="en-US" sz="2800" dirty="0"/>
          </a:p>
        </p:txBody>
      </p:sp>
      <p:sp>
        <p:nvSpPr>
          <p:cNvPr id="24" name="TextBox 23"/>
          <p:cNvSpPr txBox="1"/>
          <p:nvPr/>
        </p:nvSpPr>
        <p:spPr>
          <a:xfrm>
            <a:off x="27296351" y="27199262"/>
            <a:ext cx="4547356" cy="3539430"/>
          </a:xfrm>
          <a:prstGeom prst="rect">
            <a:avLst/>
          </a:prstGeom>
          <a:noFill/>
        </p:spPr>
        <p:txBody>
          <a:bodyPr wrap="square" rtlCol="0">
            <a:spAutoFit/>
          </a:bodyPr>
          <a:lstStyle/>
          <a:p>
            <a:r>
              <a:rPr lang="en-US" sz="2800" dirty="0" smtClean="0"/>
              <a:t>Fig. </a:t>
            </a:r>
            <a:r>
              <a:rPr lang="en-US" sz="2800" dirty="0"/>
              <a:t>9</a:t>
            </a:r>
            <a:r>
              <a:rPr lang="en-US" sz="2800" dirty="0" smtClean="0"/>
              <a:t>. Azimuthal variations of splitting parameters at the vicinity of </a:t>
            </a:r>
            <a:r>
              <a:rPr lang="en-US" sz="2800" dirty="0" err="1" smtClean="0"/>
              <a:t>SIUCxx_NM</a:t>
            </a:r>
            <a:r>
              <a:rPr lang="en-US" sz="2800" dirty="0" smtClean="0"/>
              <a:t>, locates at 37.7N, 89.22W. The </a:t>
            </a:r>
            <a:r>
              <a:rPr lang="en-US" sz="2800" dirty="0"/>
              <a:t> </a:t>
            </a:r>
            <a:r>
              <a:rPr lang="en-US" sz="2800" dirty="0" smtClean="0"/>
              <a:t>optimal splitting parameters are  (0.0, 1.10) for the lower layer and (87.0, 2.00) for the upper layer. </a:t>
            </a:r>
            <a:endParaRPr lang="en-US" sz="2800" dirty="0"/>
          </a:p>
        </p:txBody>
      </p:sp>
      <p:pic>
        <p:nvPicPr>
          <p:cNvPr id="3"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336360" y="6460125"/>
            <a:ext cx="6731633" cy="7338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39376349" y="6503879"/>
            <a:ext cx="3657599" cy="4832092"/>
          </a:xfrm>
          <a:prstGeom prst="rect">
            <a:avLst/>
          </a:prstGeom>
          <a:noFill/>
        </p:spPr>
        <p:txBody>
          <a:bodyPr wrap="square" rtlCol="0">
            <a:spAutoFit/>
          </a:bodyPr>
          <a:lstStyle/>
          <a:p>
            <a:r>
              <a:rPr lang="en-US" sz="2800" dirty="0" smtClean="0"/>
              <a:t>Fig. 10. The distribution of splitting times.  Green to red indicates values larger than 1.0s. Blue to purple indicates values smaller than 0.8s. The larger values and smaller values shows alternately linear distribution. Arrows highlight  the  pattern. </a:t>
            </a:r>
            <a:endParaRPr lang="en-US" sz="2800" dirty="0"/>
          </a:p>
        </p:txBody>
      </p:sp>
      <p:sp>
        <p:nvSpPr>
          <p:cNvPr id="23" name="TextBox 22"/>
          <p:cNvSpPr txBox="1"/>
          <p:nvPr/>
        </p:nvSpPr>
        <p:spPr>
          <a:xfrm>
            <a:off x="1212832" y="20681512"/>
            <a:ext cx="9018812" cy="3108543"/>
          </a:xfrm>
          <a:prstGeom prst="rect">
            <a:avLst/>
          </a:prstGeom>
          <a:noFill/>
        </p:spPr>
        <p:txBody>
          <a:bodyPr wrap="square" rtlCol="0">
            <a:spAutoFit/>
          </a:bodyPr>
          <a:lstStyle/>
          <a:p>
            <a:r>
              <a:rPr lang="en-US" sz="2800" dirty="0"/>
              <a:t>The Southeastern United States suffered complex geological movements including compressional </a:t>
            </a:r>
            <a:r>
              <a:rPr lang="en-US" sz="2800" dirty="0" smtClean="0"/>
              <a:t>events, slab subduction </a:t>
            </a:r>
            <a:r>
              <a:rPr lang="en-US" sz="2800" dirty="0"/>
              <a:t>and igneous intrusion. </a:t>
            </a:r>
            <a:r>
              <a:rPr lang="en-US" sz="2800" dirty="0" smtClean="0"/>
              <a:t>The compressional events happened since 480 </a:t>
            </a:r>
            <a:r>
              <a:rPr lang="en-US" sz="2800" dirty="0"/>
              <a:t> </a:t>
            </a:r>
            <a:r>
              <a:rPr lang="en-US" sz="2800" dirty="0" smtClean="0"/>
              <a:t>million years ago rose the mountain chain. The igneous intrusion events also contributed to the mountain building. While these events could cause anisotropy, the exact anisotropy-forming mechanisms are  still debated.</a:t>
            </a:r>
            <a:endParaRPr lang="en-US" sz="2800" dirty="0"/>
          </a:p>
        </p:txBody>
      </p:sp>
      <p:grpSp>
        <p:nvGrpSpPr>
          <p:cNvPr id="31" name="Group 30"/>
          <p:cNvGrpSpPr/>
          <p:nvPr/>
        </p:nvGrpSpPr>
        <p:grpSpPr>
          <a:xfrm>
            <a:off x="1016738" y="27858766"/>
            <a:ext cx="6305551" cy="3831262"/>
            <a:chOff x="995762" y="27539547"/>
            <a:chExt cx="6305551" cy="3831262"/>
          </a:xfrm>
        </p:grpSpPr>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5762" y="27539547"/>
              <a:ext cx="4402627" cy="3162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995762" y="30662923"/>
              <a:ext cx="6305551" cy="707886"/>
            </a:xfrm>
            <a:prstGeom prst="rect">
              <a:avLst/>
            </a:prstGeom>
            <a:noFill/>
          </p:spPr>
          <p:txBody>
            <a:bodyPr wrap="square" rtlCol="0">
              <a:spAutoFit/>
            </a:bodyPr>
            <a:lstStyle/>
            <a:p>
              <a:r>
                <a:rPr lang="en-US" sz="2000" dirty="0" smtClean="0"/>
                <a:t>Fig. 1.3</a:t>
              </a:r>
            </a:p>
            <a:p>
              <a:r>
                <a:rPr lang="en-US" sz="2000" dirty="0"/>
                <a:t>http://</a:t>
              </a:r>
              <a:r>
                <a:rPr lang="en-US" sz="2000" dirty="0" smtClean="0"/>
                <a:t>www.geologycafe.com/class</a:t>
              </a:r>
              <a:endParaRPr lang="en-US" sz="2000" dirty="0"/>
            </a:p>
          </p:txBody>
        </p:sp>
      </p:grpSp>
      <p:grpSp>
        <p:nvGrpSpPr>
          <p:cNvPr id="30" name="Group 29"/>
          <p:cNvGrpSpPr/>
          <p:nvPr/>
        </p:nvGrpSpPr>
        <p:grpSpPr>
          <a:xfrm>
            <a:off x="5398389" y="24228876"/>
            <a:ext cx="4778375" cy="3396949"/>
            <a:chOff x="5529169" y="23444531"/>
            <a:chExt cx="4778375" cy="3396949"/>
          </a:xfrm>
        </p:grpSpPr>
        <p:pic>
          <p:nvPicPr>
            <p:cNvPr id="25"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07270" y="23444531"/>
              <a:ext cx="4524375" cy="2888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5529169" y="26133594"/>
              <a:ext cx="4778375" cy="707886"/>
            </a:xfrm>
            <a:prstGeom prst="rect">
              <a:avLst/>
            </a:prstGeom>
            <a:noFill/>
          </p:spPr>
          <p:txBody>
            <a:bodyPr wrap="square" rtlCol="0">
              <a:spAutoFit/>
            </a:bodyPr>
            <a:lstStyle/>
            <a:p>
              <a:r>
                <a:rPr lang="en-US" sz="2000" dirty="0" smtClean="0"/>
                <a:t>Fig. 1.2. http</a:t>
              </a:r>
              <a:r>
                <a:rPr lang="en-US" sz="2000" dirty="0"/>
                <a:t>://geology.teacherfriendlyguide.org</a:t>
              </a:r>
            </a:p>
          </p:txBody>
        </p:sp>
      </p:grpSp>
      <p:grpSp>
        <p:nvGrpSpPr>
          <p:cNvPr id="29" name="Group 28"/>
          <p:cNvGrpSpPr/>
          <p:nvPr/>
        </p:nvGrpSpPr>
        <p:grpSpPr>
          <a:xfrm>
            <a:off x="1106591" y="23725182"/>
            <a:ext cx="4743450" cy="3900643"/>
            <a:chOff x="1258217" y="23208931"/>
            <a:chExt cx="4743450" cy="3900643"/>
          </a:xfrm>
        </p:grpSpPr>
        <p:pic>
          <p:nvPicPr>
            <p:cNvPr id="27"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43272" y="23208931"/>
              <a:ext cx="3806743" cy="354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Box 40"/>
            <p:cNvSpPr txBox="1"/>
            <p:nvPr/>
          </p:nvSpPr>
          <p:spPr>
            <a:xfrm>
              <a:off x="1258217" y="26401688"/>
              <a:ext cx="4743450" cy="707886"/>
            </a:xfrm>
            <a:prstGeom prst="rect">
              <a:avLst/>
            </a:prstGeom>
            <a:noFill/>
          </p:spPr>
          <p:txBody>
            <a:bodyPr wrap="square" rtlCol="0">
              <a:spAutoFit/>
            </a:bodyPr>
            <a:lstStyle/>
            <a:p>
              <a:r>
                <a:rPr lang="en-US" sz="2000" dirty="0" smtClean="0"/>
                <a:t>Fig. 1.1</a:t>
              </a:r>
            </a:p>
            <a:p>
              <a:r>
                <a:rPr lang="en-US" sz="2000" dirty="0"/>
                <a:t>http://geology.teacherfriendlyguide.org</a:t>
              </a:r>
            </a:p>
          </p:txBody>
        </p:sp>
      </p:grpSp>
      <p:grpSp>
        <p:nvGrpSpPr>
          <p:cNvPr id="11" name="Group 10"/>
          <p:cNvGrpSpPr/>
          <p:nvPr/>
        </p:nvGrpSpPr>
        <p:grpSpPr>
          <a:xfrm>
            <a:off x="11539347" y="8275676"/>
            <a:ext cx="4838857" cy="3448734"/>
            <a:chOff x="11539347" y="8275676"/>
            <a:chExt cx="4838857" cy="3448734"/>
          </a:xfrm>
        </p:grpSpPr>
        <p:pic>
          <p:nvPicPr>
            <p:cNvPr id="1032"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539347" y="8275676"/>
              <a:ext cx="4838857" cy="2767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860402" y="11324300"/>
              <a:ext cx="4269269" cy="400110"/>
            </a:xfrm>
            <a:prstGeom prst="rect">
              <a:avLst/>
            </a:prstGeom>
            <a:noFill/>
          </p:spPr>
          <p:txBody>
            <a:bodyPr wrap="square" rtlCol="0">
              <a:spAutoFit/>
            </a:bodyPr>
            <a:lstStyle/>
            <a:p>
              <a:r>
                <a:rPr lang="en-US" sz="2000" dirty="0" smtClean="0"/>
                <a:t>Fig. 2. http</a:t>
              </a:r>
              <a:r>
                <a:rPr lang="en-US" sz="2000" dirty="0"/>
                <a:t>://garnero.asu.edu/</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1877</TotalTime>
  <Words>1033</Words>
  <Application>Microsoft Office PowerPoint</Application>
  <PresentationFormat>Custom</PresentationFormat>
  <Paragraphs>44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Missouri University of Science and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 Miner</dc:creator>
  <cp:lastModifiedBy>Wang, Wanyingalexandra (S&amp;T-Student)</cp:lastModifiedBy>
  <cp:revision>72</cp:revision>
  <dcterms:created xsi:type="dcterms:W3CDTF">2011-02-22T19:46:55Z</dcterms:created>
  <dcterms:modified xsi:type="dcterms:W3CDTF">2014-04-28T20:58:06Z</dcterms:modified>
</cp:coreProperties>
</file>