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69" r:id="rId4"/>
    <p:sldId id="268" r:id="rId5"/>
    <p:sldId id="270" r:id="rId6"/>
    <p:sldId id="259" r:id="rId7"/>
    <p:sldId id="260" r:id="rId8"/>
    <p:sldId id="261" r:id="rId9"/>
    <p:sldId id="262" r:id="rId10"/>
    <p:sldId id="265" r:id="rId11"/>
    <p:sldId id="264" r:id="rId12"/>
    <p:sldId id="271" r:id="rId13"/>
    <p:sldId id="267"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9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aurelperper:Downloads:Thylacosmilus%20Data.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laurelperper:Downloads:Thylacosmilus%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laurelperper:Downloads:Thylacosmilus%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Sheet1!$E$2:$E$29</c:f>
              <c:numCache>
                <c:formatCode>General</c:formatCode>
                <c:ptCount val="28"/>
                <c:pt idx="0">
                  <c:v>0.52</c:v>
                </c:pt>
                <c:pt idx="1">
                  <c:v>0.56</c:v>
                </c:pt>
                <c:pt idx="2">
                  <c:v>0.6</c:v>
                </c:pt>
                <c:pt idx="3">
                  <c:v>0.66</c:v>
                </c:pt>
                <c:pt idx="4">
                  <c:v>0.51</c:v>
                </c:pt>
                <c:pt idx="5">
                  <c:v>0.77</c:v>
                </c:pt>
                <c:pt idx="6">
                  <c:v>0.8</c:v>
                </c:pt>
                <c:pt idx="7">
                  <c:v>0.82</c:v>
                </c:pt>
                <c:pt idx="8">
                  <c:v>0.73</c:v>
                </c:pt>
                <c:pt idx="9">
                  <c:v>0.8</c:v>
                </c:pt>
                <c:pt idx="10">
                  <c:v>0.61</c:v>
                </c:pt>
                <c:pt idx="11">
                  <c:v>0.86</c:v>
                </c:pt>
                <c:pt idx="12">
                  <c:v>0.68</c:v>
                </c:pt>
                <c:pt idx="13">
                  <c:v>0.78</c:v>
                </c:pt>
                <c:pt idx="14">
                  <c:v>1.12</c:v>
                </c:pt>
                <c:pt idx="15">
                  <c:v>1.03</c:v>
                </c:pt>
                <c:pt idx="18">
                  <c:v>1.29</c:v>
                </c:pt>
                <c:pt idx="19">
                  <c:v>1.25</c:v>
                </c:pt>
                <c:pt idx="22">
                  <c:v>0.72</c:v>
                </c:pt>
                <c:pt idx="23">
                  <c:v>0.77</c:v>
                </c:pt>
                <c:pt idx="24">
                  <c:v>0.7</c:v>
                </c:pt>
                <c:pt idx="26">
                  <c:v>1.0</c:v>
                </c:pt>
                <c:pt idx="27">
                  <c:v>0.81</c:v>
                </c:pt>
              </c:numCache>
            </c:numRef>
          </c:xVal>
          <c:yVal>
            <c:numRef>
              <c:f>Sheet1!$D$2:$D$29</c:f>
              <c:numCache>
                <c:formatCode>General</c:formatCode>
                <c:ptCount val="28"/>
                <c:pt idx="0">
                  <c:v>2.112244897959183</c:v>
                </c:pt>
                <c:pt idx="1">
                  <c:v>2.560885608856089</c:v>
                </c:pt>
                <c:pt idx="2">
                  <c:v>2.59375</c:v>
                </c:pt>
                <c:pt idx="3">
                  <c:v>2.592592592592593</c:v>
                </c:pt>
                <c:pt idx="4">
                  <c:v>2.760344827586207</c:v>
                </c:pt>
                <c:pt idx="5">
                  <c:v>3.623529411764706</c:v>
                </c:pt>
                <c:pt idx="6">
                  <c:v>2.681898066783831</c:v>
                </c:pt>
                <c:pt idx="7">
                  <c:v>2.740134028294862</c:v>
                </c:pt>
                <c:pt idx="8">
                  <c:v>2.843833185448092</c:v>
                </c:pt>
                <c:pt idx="9">
                  <c:v>2.617196056955092</c:v>
                </c:pt>
                <c:pt idx="10">
                  <c:v>2.706576728499157</c:v>
                </c:pt>
                <c:pt idx="11">
                  <c:v>2.585526315789474</c:v>
                </c:pt>
                <c:pt idx="12">
                  <c:v>2.208059981255857</c:v>
                </c:pt>
                <c:pt idx="13">
                  <c:v>2.651422764227642</c:v>
                </c:pt>
                <c:pt idx="14">
                  <c:v>11.00695652173913</c:v>
                </c:pt>
                <c:pt idx="15">
                  <c:v>4.493506493506493</c:v>
                </c:pt>
                <c:pt idx="16">
                  <c:v>6.427046263345185</c:v>
                </c:pt>
                <c:pt idx="17">
                  <c:v>4.84967320261438</c:v>
                </c:pt>
                <c:pt idx="18">
                  <c:v>4.992700729927008</c:v>
                </c:pt>
                <c:pt idx="19">
                  <c:v>6.122012578616328</c:v>
                </c:pt>
                <c:pt idx="20">
                  <c:v>9.04255319148936</c:v>
                </c:pt>
                <c:pt idx="22">
                  <c:v>3.913533834586466</c:v>
                </c:pt>
                <c:pt idx="23">
                  <c:v>4.593421052631578</c:v>
                </c:pt>
                <c:pt idx="24">
                  <c:v>4.118888888888878</c:v>
                </c:pt>
                <c:pt idx="25">
                  <c:v>4.643895348837197</c:v>
                </c:pt>
                <c:pt idx="26">
                  <c:v>6.914893617021276</c:v>
                </c:pt>
                <c:pt idx="27">
                  <c:v>8.547008547008547</c:v>
                </c:pt>
              </c:numCache>
            </c:numRef>
          </c:yVal>
          <c:smooth val="0"/>
        </c:ser>
        <c:ser>
          <c:idx val="1"/>
          <c:order val="1"/>
          <c:tx>
            <c:v>Thylacosmilus</c:v>
          </c:tx>
          <c:spPr>
            <a:ln w="28575">
              <a:noFill/>
            </a:ln>
          </c:spPr>
          <c:xVal>
            <c:numRef>
              <c:f>Sheet1!$E$30</c:f>
              <c:numCache>
                <c:formatCode>General</c:formatCode>
                <c:ptCount val="1"/>
                <c:pt idx="0">
                  <c:v>1.19</c:v>
                </c:pt>
              </c:numCache>
            </c:numRef>
          </c:xVal>
          <c:yVal>
            <c:numRef>
              <c:f>Sheet1!$D$30</c:f>
              <c:numCache>
                <c:formatCode>General</c:formatCode>
                <c:ptCount val="1"/>
                <c:pt idx="0">
                  <c:v>9.142857142857141</c:v>
                </c:pt>
              </c:numCache>
            </c:numRef>
          </c:yVal>
          <c:smooth val="0"/>
        </c:ser>
        <c:dLbls>
          <c:showLegendKey val="0"/>
          <c:showVal val="0"/>
          <c:showCatName val="0"/>
          <c:showSerName val="0"/>
          <c:showPercent val="0"/>
          <c:showBubbleSize val="0"/>
        </c:dLbls>
        <c:axId val="2122790712"/>
        <c:axId val="2122793704"/>
      </c:scatterChart>
      <c:valAx>
        <c:axId val="2122790712"/>
        <c:scaling>
          <c:orientation val="minMax"/>
        </c:scaling>
        <c:delete val="0"/>
        <c:axPos val="b"/>
        <c:numFmt formatCode="General" sourceLinked="1"/>
        <c:majorTickMark val="out"/>
        <c:minorTickMark val="none"/>
        <c:tickLblPos val="nextTo"/>
        <c:crossAx val="2122793704"/>
        <c:crosses val="autoZero"/>
        <c:crossBetween val="midCat"/>
      </c:valAx>
      <c:valAx>
        <c:axId val="2122793704"/>
        <c:scaling>
          <c:orientation val="minMax"/>
        </c:scaling>
        <c:delete val="0"/>
        <c:axPos val="l"/>
        <c:numFmt formatCode="General" sourceLinked="1"/>
        <c:majorTickMark val="out"/>
        <c:minorTickMark val="none"/>
        <c:tickLblPos val="nextTo"/>
        <c:crossAx val="2122790712"/>
        <c:crosses val="autoZero"/>
        <c:crossBetween val="midCat"/>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Sheet1!$F$2:$F$29</c:f>
              <c:numCache>
                <c:formatCode>General</c:formatCode>
                <c:ptCount val="28"/>
                <c:pt idx="0">
                  <c:v>0.17</c:v>
                </c:pt>
                <c:pt idx="1">
                  <c:v>0.19</c:v>
                </c:pt>
                <c:pt idx="2">
                  <c:v>0.21</c:v>
                </c:pt>
                <c:pt idx="3">
                  <c:v>0.22</c:v>
                </c:pt>
                <c:pt idx="4">
                  <c:v>0.18</c:v>
                </c:pt>
                <c:pt idx="5">
                  <c:v>0.24</c:v>
                </c:pt>
                <c:pt idx="6">
                  <c:v>0.26</c:v>
                </c:pt>
                <c:pt idx="7">
                  <c:v>0.26</c:v>
                </c:pt>
                <c:pt idx="8">
                  <c:v>0.23</c:v>
                </c:pt>
                <c:pt idx="9">
                  <c:v>0.26</c:v>
                </c:pt>
                <c:pt idx="10">
                  <c:v>0.21</c:v>
                </c:pt>
                <c:pt idx="11">
                  <c:v>0.27</c:v>
                </c:pt>
                <c:pt idx="12">
                  <c:v>0.24</c:v>
                </c:pt>
                <c:pt idx="13">
                  <c:v>0.24</c:v>
                </c:pt>
                <c:pt idx="14">
                  <c:v>0.27</c:v>
                </c:pt>
                <c:pt idx="15">
                  <c:v>0.24</c:v>
                </c:pt>
                <c:pt idx="16">
                  <c:v>0.24</c:v>
                </c:pt>
                <c:pt idx="17">
                  <c:v>0.26</c:v>
                </c:pt>
                <c:pt idx="18">
                  <c:v>0.27</c:v>
                </c:pt>
                <c:pt idx="19">
                  <c:v>0.29</c:v>
                </c:pt>
                <c:pt idx="21">
                  <c:v>0.28</c:v>
                </c:pt>
                <c:pt idx="22">
                  <c:v>0.28</c:v>
                </c:pt>
                <c:pt idx="23">
                  <c:v>0.24</c:v>
                </c:pt>
                <c:pt idx="24">
                  <c:v>0.23</c:v>
                </c:pt>
                <c:pt idx="25">
                  <c:v>0.31</c:v>
                </c:pt>
                <c:pt idx="26">
                  <c:v>0.31</c:v>
                </c:pt>
                <c:pt idx="27">
                  <c:v>0.27</c:v>
                </c:pt>
              </c:numCache>
            </c:numRef>
          </c:xVal>
          <c:yVal>
            <c:numRef>
              <c:f>Sheet1!$D$2:$D$29</c:f>
              <c:numCache>
                <c:formatCode>General</c:formatCode>
                <c:ptCount val="28"/>
                <c:pt idx="0">
                  <c:v>2.112244897959183</c:v>
                </c:pt>
                <c:pt idx="1">
                  <c:v>2.560885608856089</c:v>
                </c:pt>
                <c:pt idx="2">
                  <c:v>2.59375</c:v>
                </c:pt>
                <c:pt idx="3">
                  <c:v>2.592592592592593</c:v>
                </c:pt>
                <c:pt idx="4">
                  <c:v>2.760344827586207</c:v>
                </c:pt>
                <c:pt idx="5">
                  <c:v>3.623529411764706</c:v>
                </c:pt>
                <c:pt idx="6">
                  <c:v>2.681898066783831</c:v>
                </c:pt>
                <c:pt idx="7">
                  <c:v>2.740134028294862</c:v>
                </c:pt>
                <c:pt idx="8">
                  <c:v>2.843833185448092</c:v>
                </c:pt>
                <c:pt idx="9">
                  <c:v>2.617196056955092</c:v>
                </c:pt>
                <c:pt idx="10">
                  <c:v>2.706576728499157</c:v>
                </c:pt>
                <c:pt idx="11">
                  <c:v>2.585526315789474</c:v>
                </c:pt>
                <c:pt idx="12">
                  <c:v>2.208059981255857</c:v>
                </c:pt>
                <c:pt idx="13">
                  <c:v>2.651422764227642</c:v>
                </c:pt>
                <c:pt idx="14">
                  <c:v>11.00695652173913</c:v>
                </c:pt>
                <c:pt idx="15">
                  <c:v>4.493506493506493</c:v>
                </c:pt>
                <c:pt idx="16">
                  <c:v>6.427046263345185</c:v>
                </c:pt>
                <c:pt idx="17">
                  <c:v>4.84967320261438</c:v>
                </c:pt>
                <c:pt idx="18">
                  <c:v>4.992700729927008</c:v>
                </c:pt>
                <c:pt idx="19">
                  <c:v>6.122012578616328</c:v>
                </c:pt>
                <c:pt idx="20">
                  <c:v>9.04255319148936</c:v>
                </c:pt>
                <c:pt idx="22">
                  <c:v>3.913533834586466</c:v>
                </c:pt>
                <c:pt idx="23">
                  <c:v>4.593421052631578</c:v>
                </c:pt>
                <c:pt idx="24">
                  <c:v>4.118888888888878</c:v>
                </c:pt>
                <c:pt idx="25">
                  <c:v>4.643895348837197</c:v>
                </c:pt>
                <c:pt idx="26">
                  <c:v>6.914893617021276</c:v>
                </c:pt>
                <c:pt idx="27">
                  <c:v>8.547008547008547</c:v>
                </c:pt>
              </c:numCache>
            </c:numRef>
          </c:yVal>
          <c:smooth val="0"/>
        </c:ser>
        <c:ser>
          <c:idx val="1"/>
          <c:order val="1"/>
          <c:tx>
            <c:v>Thylacosmilus</c:v>
          </c:tx>
          <c:spPr>
            <a:ln w="28575">
              <a:noFill/>
            </a:ln>
          </c:spPr>
          <c:xVal>
            <c:numRef>
              <c:f>Sheet1!$F$30</c:f>
              <c:numCache>
                <c:formatCode>General</c:formatCode>
                <c:ptCount val="1"/>
                <c:pt idx="0">
                  <c:v>0.32</c:v>
                </c:pt>
              </c:numCache>
            </c:numRef>
          </c:xVal>
          <c:yVal>
            <c:numRef>
              <c:f>Sheet1!$D$30</c:f>
              <c:numCache>
                <c:formatCode>General</c:formatCode>
                <c:ptCount val="1"/>
                <c:pt idx="0">
                  <c:v>9.142857142857141</c:v>
                </c:pt>
              </c:numCache>
            </c:numRef>
          </c:yVal>
          <c:smooth val="0"/>
        </c:ser>
        <c:dLbls>
          <c:showLegendKey val="0"/>
          <c:showVal val="0"/>
          <c:showCatName val="0"/>
          <c:showSerName val="0"/>
          <c:showPercent val="0"/>
          <c:showBubbleSize val="0"/>
        </c:dLbls>
        <c:axId val="2122879096"/>
        <c:axId val="2122882088"/>
      </c:scatterChart>
      <c:valAx>
        <c:axId val="2122879096"/>
        <c:scaling>
          <c:orientation val="minMax"/>
        </c:scaling>
        <c:delete val="0"/>
        <c:axPos val="b"/>
        <c:numFmt formatCode="General" sourceLinked="1"/>
        <c:majorTickMark val="out"/>
        <c:minorTickMark val="none"/>
        <c:tickLblPos val="nextTo"/>
        <c:crossAx val="2122882088"/>
        <c:crosses val="autoZero"/>
        <c:crossBetween val="midCat"/>
      </c:valAx>
      <c:valAx>
        <c:axId val="2122882088"/>
        <c:scaling>
          <c:orientation val="minMax"/>
        </c:scaling>
        <c:delete val="0"/>
        <c:axPos val="l"/>
        <c:numFmt formatCode="General" sourceLinked="1"/>
        <c:majorTickMark val="out"/>
        <c:minorTickMark val="none"/>
        <c:tickLblPos val="nextTo"/>
        <c:crossAx val="2122879096"/>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xVal>
            <c:numRef>
              <c:f>Sheet1!$G$2:$G$29</c:f>
              <c:numCache>
                <c:formatCode>General</c:formatCode>
                <c:ptCount val="28"/>
                <c:pt idx="0">
                  <c:v>0.07</c:v>
                </c:pt>
                <c:pt idx="1">
                  <c:v>0.07</c:v>
                </c:pt>
                <c:pt idx="2">
                  <c:v>0.07</c:v>
                </c:pt>
                <c:pt idx="3">
                  <c:v>0.07</c:v>
                </c:pt>
                <c:pt idx="4">
                  <c:v>0.06</c:v>
                </c:pt>
                <c:pt idx="5">
                  <c:v>0.08</c:v>
                </c:pt>
                <c:pt idx="6">
                  <c:v>0.08</c:v>
                </c:pt>
                <c:pt idx="7">
                  <c:v>0.08</c:v>
                </c:pt>
                <c:pt idx="8">
                  <c:v>0.08</c:v>
                </c:pt>
                <c:pt idx="9">
                  <c:v>0.09</c:v>
                </c:pt>
                <c:pt idx="10">
                  <c:v>0.07</c:v>
                </c:pt>
                <c:pt idx="11">
                  <c:v>0.1</c:v>
                </c:pt>
                <c:pt idx="12">
                  <c:v>0.08</c:v>
                </c:pt>
                <c:pt idx="13">
                  <c:v>0.08</c:v>
                </c:pt>
                <c:pt idx="14">
                  <c:v>0.09</c:v>
                </c:pt>
                <c:pt idx="15">
                  <c:v>0.08</c:v>
                </c:pt>
                <c:pt idx="16">
                  <c:v>0.08</c:v>
                </c:pt>
                <c:pt idx="17">
                  <c:v>0.09</c:v>
                </c:pt>
                <c:pt idx="18">
                  <c:v>0.09</c:v>
                </c:pt>
                <c:pt idx="19">
                  <c:v>0.09</c:v>
                </c:pt>
                <c:pt idx="21">
                  <c:v>0.1</c:v>
                </c:pt>
                <c:pt idx="22">
                  <c:v>0.09</c:v>
                </c:pt>
                <c:pt idx="23">
                  <c:v>0.08</c:v>
                </c:pt>
                <c:pt idx="24">
                  <c:v>0.09</c:v>
                </c:pt>
                <c:pt idx="25">
                  <c:v>0.11</c:v>
                </c:pt>
                <c:pt idx="26">
                  <c:v>0.1</c:v>
                </c:pt>
                <c:pt idx="27">
                  <c:v>0.09</c:v>
                </c:pt>
              </c:numCache>
            </c:numRef>
          </c:xVal>
          <c:yVal>
            <c:numRef>
              <c:f>Sheet1!$D$2:$D$29</c:f>
              <c:numCache>
                <c:formatCode>General</c:formatCode>
                <c:ptCount val="28"/>
                <c:pt idx="0">
                  <c:v>2.112244897959183</c:v>
                </c:pt>
                <c:pt idx="1">
                  <c:v>2.560885608856089</c:v>
                </c:pt>
                <c:pt idx="2">
                  <c:v>2.59375</c:v>
                </c:pt>
                <c:pt idx="3">
                  <c:v>2.592592592592593</c:v>
                </c:pt>
                <c:pt idx="4">
                  <c:v>2.760344827586207</c:v>
                </c:pt>
                <c:pt idx="5">
                  <c:v>3.623529411764706</c:v>
                </c:pt>
                <c:pt idx="6">
                  <c:v>2.681898066783831</c:v>
                </c:pt>
                <c:pt idx="7">
                  <c:v>2.740134028294862</c:v>
                </c:pt>
                <c:pt idx="8">
                  <c:v>2.843833185448092</c:v>
                </c:pt>
                <c:pt idx="9">
                  <c:v>2.617196056955092</c:v>
                </c:pt>
                <c:pt idx="10">
                  <c:v>2.706576728499157</c:v>
                </c:pt>
                <c:pt idx="11">
                  <c:v>2.585526315789474</c:v>
                </c:pt>
                <c:pt idx="12">
                  <c:v>2.208059981255857</c:v>
                </c:pt>
                <c:pt idx="13">
                  <c:v>2.651422764227642</c:v>
                </c:pt>
                <c:pt idx="14">
                  <c:v>11.00695652173913</c:v>
                </c:pt>
                <c:pt idx="15">
                  <c:v>4.493506493506493</c:v>
                </c:pt>
                <c:pt idx="16">
                  <c:v>6.427046263345185</c:v>
                </c:pt>
                <c:pt idx="17">
                  <c:v>4.84967320261438</c:v>
                </c:pt>
                <c:pt idx="18">
                  <c:v>4.992700729927008</c:v>
                </c:pt>
                <c:pt idx="19">
                  <c:v>6.122012578616328</c:v>
                </c:pt>
                <c:pt idx="20">
                  <c:v>9.04255319148936</c:v>
                </c:pt>
                <c:pt idx="22">
                  <c:v>3.913533834586466</c:v>
                </c:pt>
                <c:pt idx="23">
                  <c:v>4.593421052631578</c:v>
                </c:pt>
                <c:pt idx="24">
                  <c:v>4.118888888888878</c:v>
                </c:pt>
                <c:pt idx="25">
                  <c:v>4.643895348837197</c:v>
                </c:pt>
                <c:pt idx="26">
                  <c:v>6.914893617021276</c:v>
                </c:pt>
                <c:pt idx="27">
                  <c:v>8.547008547008547</c:v>
                </c:pt>
              </c:numCache>
            </c:numRef>
          </c:yVal>
          <c:smooth val="0"/>
        </c:ser>
        <c:ser>
          <c:idx val="1"/>
          <c:order val="1"/>
          <c:tx>
            <c:v>Thylacosmilus</c:v>
          </c:tx>
          <c:spPr>
            <a:ln w="28575">
              <a:noFill/>
            </a:ln>
          </c:spPr>
          <c:xVal>
            <c:numRef>
              <c:f>Sheet1!$G$30</c:f>
              <c:numCache>
                <c:formatCode>General</c:formatCode>
                <c:ptCount val="1"/>
                <c:pt idx="0">
                  <c:v>0.18</c:v>
                </c:pt>
              </c:numCache>
            </c:numRef>
          </c:xVal>
          <c:yVal>
            <c:numRef>
              <c:f>Sheet1!$D$30</c:f>
              <c:numCache>
                <c:formatCode>General</c:formatCode>
                <c:ptCount val="1"/>
                <c:pt idx="0">
                  <c:v>9.142857142857141</c:v>
                </c:pt>
              </c:numCache>
            </c:numRef>
          </c:yVal>
          <c:smooth val="0"/>
        </c:ser>
        <c:dLbls>
          <c:showLegendKey val="0"/>
          <c:showVal val="0"/>
          <c:showCatName val="0"/>
          <c:showSerName val="0"/>
          <c:showPercent val="0"/>
          <c:showBubbleSize val="0"/>
        </c:dLbls>
        <c:axId val="2122937944"/>
        <c:axId val="2122940936"/>
      </c:scatterChart>
      <c:valAx>
        <c:axId val="2122937944"/>
        <c:scaling>
          <c:orientation val="minMax"/>
        </c:scaling>
        <c:delete val="0"/>
        <c:axPos val="b"/>
        <c:numFmt formatCode="General" sourceLinked="1"/>
        <c:majorTickMark val="out"/>
        <c:minorTickMark val="none"/>
        <c:tickLblPos val="nextTo"/>
        <c:crossAx val="2122940936"/>
        <c:crosses val="autoZero"/>
        <c:crossBetween val="midCat"/>
      </c:valAx>
      <c:valAx>
        <c:axId val="2122940936"/>
        <c:scaling>
          <c:orientation val="minMax"/>
        </c:scaling>
        <c:delete val="0"/>
        <c:axPos val="l"/>
        <c:numFmt formatCode="General" sourceLinked="1"/>
        <c:majorTickMark val="out"/>
        <c:minorTickMark val="none"/>
        <c:tickLblPos val="nextTo"/>
        <c:crossAx val="2122937944"/>
        <c:crosses val="autoZero"/>
        <c:crossBetween val="midCat"/>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0.58928</cdr:x>
      <cdr:y>0.07713</cdr:y>
    </cdr:from>
    <cdr:to>
      <cdr:x>0.79257</cdr:x>
      <cdr:y>0.14695</cdr:y>
    </cdr:to>
    <cdr:sp macro="" textlink="">
      <cdr:nvSpPr>
        <cdr:cNvPr id="2" name="TextBox 1"/>
        <cdr:cNvSpPr txBox="1"/>
      </cdr:nvSpPr>
      <cdr:spPr>
        <a:xfrm xmlns:a="http://schemas.openxmlformats.org/drawingml/2006/main">
          <a:off x="4328453" y="303294"/>
          <a:ext cx="1493239" cy="2745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i="1" dirty="0" err="1" smtClean="0"/>
            <a:t>Barbourofelis</a:t>
          </a:r>
          <a:r>
            <a:rPr lang="en-US" i="1" dirty="0" smtClean="0"/>
            <a:t> </a:t>
          </a:r>
          <a:r>
            <a:rPr lang="en-US" i="1" dirty="0" err="1" smtClean="0"/>
            <a:t>loveorum</a:t>
          </a:r>
          <a:endParaRPr lang="en-US" sz="1100" i="1" dirty="0"/>
        </a:p>
      </cdr:txBody>
    </cdr:sp>
  </cdr:relSizeAnchor>
  <cdr:relSizeAnchor xmlns:cdr="http://schemas.openxmlformats.org/drawingml/2006/chartDrawing">
    <cdr:from>
      <cdr:x>0.65313</cdr:x>
      <cdr:y>0.21646</cdr:y>
    </cdr:from>
    <cdr:to>
      <cdr:x>0.87044</cdr:x>
      <cdr:y>0.27319</cdr:y>
    </cdr:to>
    <cdr:sp macro="" textlink="">
      <cdr:nvSpPr>
        <cdr:cNvPr id="3" name="TextBox 2"/>
        <cdr:cNvSpPr txBox="1"/>
      </cdr:nvSpPr>
      <cdr:spPr>
        <a:xfrm xmlns:a="http://schemas.openxmlformats.org/drawingml/2006/main">
          <a:off x="4797462" y="851161"/>
          <a:ext cx="1596221" cy="2230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i="1" dirty="0" smtClean="0"/>
            <a:t>Thylacosmilus atrox</a:t>
          </a:r>
          <a:endParaRPr lang="en-US" sz="1100" i="1" dirty="0"/>
        </a:p>
      </cdr:txBody>
    </cdr:sp>
  </cdr:relSizeAnchor>
  <cdr:relSizeAnchor xmlns:cdr="http://schemas.openxmlformats.org/drawingml/2006/chartDrawing">
    <cdr:from>
      <cdr:x>0.54564</cdr:x>
      <cdr:y>0.37422</cdr:y>
    </cdr:from>
    <cdr:to>
      <cdr:x>0.72323</cdr:x>
      <cdr:y>0.42222</cdr:y>
    </cdr:to>
    <cdr:sp macro="" textlink="">
      <cdr:nvSpPr>
        <cdr:cNvPr id="4" name="TextBox 3"/>
        <cdr:cNvSpPr txBox="1"/>
      </cdr:nvSpPr>
      <cdr:spPr>
        <a:xfrm xmlns:a="http://schemas.openxmlformats.org/drawingml/2006/main">
          <a:off x="4007909" y="1471533"/>
          <a:ext cx="1304463" cy="1887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i="1" dirty="0" err="1" smtClean="0"/>
            <a:t>Smilodon</a:t>
          </a:r>
          <a:r>
            <a:rPr lang="en-US" sz="1100" i="1" dirty="0" smtClean="0"/>
            <a:t> </a:t>
          </a:r>
          <a:r>
            <a:rPr lang="en-US" sz="1100" i="1" dirty="0" err="1" smtClean="0"/>
            <a:t>gracilis</a:t>
          </a:r>
          <a:endParaRPr lang="en-US" sz="1100" i="1" dirty="0"/>
        </a:p>
      </cdr:txBody>
    </cdr:sp>
  </cdr:relSizeAnchor>
  <cdr:relSizeAnchor xmlns:cdr="http://schemas.openxmlformats.org/drawingml/2006/chartDrawing">
    <cdr:from>
      <cdr:x>0.65819</cdr:x>
      <cdr:y>0.43903</cdr:y>
    </cdr:from>
    <cdr:to>
      <cdr:x>0.88718</cdr:x>
      <cdr:y>0.51322</cdr:y>
    </cdr:to>
    <cdr:sp macro="" textlink="">
      <cdr:nvSpPr>
        <cdr:cNvPr id="5" name="TextBox 4"/>
        <cdr:cNvSpPr txBox="1"/>
      </cdr:nvSpPr>
      <cdr:spPr>
        <a:xfrm xmlns:a="http://schemas.openxmlformats.org/drawingml/2006/main">
          <a:off x="4834642" y="1726359"/>
          <a:ext cx="1682015" cy="2917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i="1" dirty="0" err="1" smtClean="0"/>
            <a:t>Hoplophoneus</a:t>
          </a:r>
          <a:r>
            <a:rPr lang="en-US" i="1" dirty="0" smtClean="0"/>
            <a:t> </a:t>
          </a:r>
          <a:r>
            <a:rPr lang="en-US" i="1" dirty="0" err="1" smtClean="0"/>
            <a:t>primaevus</a:t>
          </a:r>
          <a:endParaRPr lang="en-US" sz="1100" i="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DC04CC-45FA-5449-A726-3CA9CCEFE9A2}" type="datetimeFigureOut">
              <a:rPr lang="en-US" smtClean="0"/>
              <a:t>4/28/14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0585AB-F5A7-5F49-A06E-8BA1F6A67C3B}" type="slidenum">
              <a:rPr lang="en-US" smtClean="0"/>
              <a:t>‹#›</a:t>
            </a:fld>
            <a:endParaRPr lang="en-US"/>
          </a:p>
        </p:txBody>
      </p:sp>
    </p:spTree>
    <p:extLst>
      <p:ext uri="{BB962C8B-B14F-4D97-AF65-F5344CB8AC3E}">
        <p14:creationId xmlns:p14="http://schemas.microsoft.com/office/powerpoint/2010/main" val="36512554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Importance: post-cranial skeleton peculiar in that limb bones are particularly</a:t>
            </a:r>
            <a:r>
              <a:rPr lang="en-US" baseline="0" dirty="0" smtClean="0"/>
              <a:t> strong</a:t>
            </a:r>
          </a:p>
          <a:p>
            <a:r>
              <a:rPr lang="en-US" baseline="0" dirty="0" smtClean="0"/>
              <a:t>Thylacosmilus, a South American sparassodont marsupial, possesses a number of strange qualities, such as it’s flexible neck, rigid back,  (Argot, 229). It also happens to be the ONLY known saber-tooth form among marsupials. What is most important to this study, however, is the unusually robust forearms</a:t>
            </a:r>
          </a:p>
          <a:p>
            <a:r>
              <a:rPr lang="en-US" baseline="0" dirty="0" smtClean="0"/>
              <a:t>Many paleontologists are drawn to the teeth of saber-toothed felids, and the </a:t>
            </a:r>
            <a:r>
              <a:rPr lang="en-US" baseline="0" dirty="0" err="1" smtClean="0"/>
              <a:t>postcrania</a:t>
            </a:r>
            <a:r>
              <a:rPr lang="en-US" baseline="0" dirty="0" smtClean="0"/>
              <a:t> is primarily neglected. Examining the post cranial features gives us insight into the prey-killing strategies and other morphological aspects of such strange creatures.</a:t>
            </a:r>
          </a:p>
          <a:p>
            <a:r>
              <a:rPr lang="en-US" baseline="0" dirty="0" smtClean="0"/>
              <a:t>	The teeth however, are still quite important. Scimitar toothed cats possess shorter, more serrated canines. Dirk-	toothed cats possess longer, flatter canines. Conical toothed cats are what we see in modern analogues.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This study focuses on the forelimbs of </a:t>
            </a:r>
            <a:r>
              <a:rPr lang="en-US" sz="1200" i="1" kern="1200" dirty="0" smtClean="0">
                <a:solidFill>
                  <a:schemeClr val="tx1"/>
                </a:solidFill>
                <a:effectLst/>
                <a:latin typeface="+mn-lt"/>
                <a:ea typeface="+mn-ea"/>
                <a:cs typeface="+mn-cs"/>
              </a:rPr>
              <a:t>Thylacosmilus</a:t>
            </a:r>
            <a:r>
              <a:rPr lang="en-US" sz="1200" kern="1200" dirty="0" smtClean="0">
                <a:solidFill>
                  <a:schemeClr val="tx1"/>
                </a:solidFill>
                <a:effectLst/>
                <a:latin typeface="+mn-lt"/>
                <a:ea typeface="+mn-ea"/>
                <a:cs typeface="+mn-cs"/>
              </a:rPr>
              <a:t> and how such abnormally reinforced bones, particularly the humerus, allowed for this animal to take down large prey. We hypothesize that </a:t>
            </a:r>
            <a:r>
              <a:rPr lang="en-US" sz="1200" i="1" kern="1200" dirty="0" smtClean="0">
                <a:solidFill>
                  <a:schemeClr val="tx1"/>
                </a:solidFill>
                <a:effectLst/>
                <a:latin typeface="+mn-lt"/>
                <a:ea typeface="+mn-ea"/>
                <a:cs typeface="+mn-cs"/>
              </a:rPr>
              <a:t>Thylacosmilus</a:t>
            </a:r>
            <a:r>
              <a:rPr lang="en-US" sz="1200" kern="1200" dirty="0" smtClean="0">
                <a:solidFill>
                  <a:schemeClr val="tx1"/>
                </a:solidFill>
                <a:effectLst/>
                <a:latin typeface="+mn-lt"/>
                <a:ea typeface="+mn-ea"/>
                <a:cs typeface="+mn-cs"/>
              </a:rPr>
              <a:t> would most likely have wrapped one forelimb around the neck of its prey and used the other to push back the head of the unfortunate animal, exposing critical veins and allowing for a swift kill via a bite to the neck.” – from abstract</a:t>
            </a:r>
            <a:endParaRPr lang="en-US" dirty="0" smtClean="0"/>
          </a:p>
          <a:p>
            <a:endParaRPr lang="en-US" dirty="0"/>
          </a:p>
        </p:txBody>
      </p:sp>
      <p:sp>
        <p:nvSpPr>
          <p:cNvPr id="4" name="Slide Number Placeholder 3"/>
          <p:cNvSpPr>
            <a:spLocks noGrp="1"/>
          </p:cNvSpPr>
          <p:nvPr>
            <p:ph type="sldNum" sz="quarter" idx="10"/>
          </p:nvPr>
        </p:nvSpPr>
        <p:spPr/>
        <p:txBody>
          <a:bodyPr/>
          <a:lstStyle/>
          <a:p>
            <a:fld id="{370585AB-F5A7-5F49-A06E-8BA1F6A67C3B}" type="slidenum">
              <a:rPr lang="en-US" smtClean="0"/>
              <a:t>2</a:t>
            </a:fld>
            <a:endParaRPr lang="en-US"/>
          </a:p>
        </p:txBody>
      </p:sp>
    </p:spTree>
    <p:extLst>
      <p:ext uri="{BB962C8B-B14F-4D97-AF65-F5344CB8AC3E}">
        <p14:creationId xmlns:p14="http://schemas.microsoft.com/office/powerpoint/2010/main" val="1582531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Large-prey</a:t>
            </a:r>
            <a:r>
              <a:rPr lang="en-US" baseline="0" dirty="0" smtClean="0"/>
              <a:t> specialists are more likely to have more robust forelimbs, wider paws, and longer teeth. Smaller prey specialists tend to be faster with shorter, more serrated teeth.</a:t>
            </a:r>
          </a:p>
          <a:p>
            <a:r>
              <a:rPr lang="en-US" baseline="0" dirty="0" err="1" smtClean="0"/>
              <a:t>Meachen</a:t>
            </a:r>
            <a:r>
              <a:rPr lang="en-US" baseline="0" dirty="0" smtClean="0"/>
              <a:t>-Samuels hypothesizes that there is a “functional link between canine shape and forelimb morphology,” and the two variables are what gives insight to the killing strategies of various saber-toothed and conical-toothed feliforms.</a:t>
            </a:r>
          </a:p>
          <a:p>
            <a:r>
              <a:rPr lang="en-US" i="1" baseline="0" dirty="0" smtClean="0"/>
              <a:t>Thylacosmilus</a:t>
            </a:r>
            <a:r>
              <a:rPr lang="en-US" i="0" baseline="0" dirty="0" smtClean="0"/>
              <a:t> was not initially included in Julie’s data, so I was given the opportunity to take measurements myself from the FMNH. Plotting </a:t>
            </a:r>
            <a:r>
              <a:rPr lang="en-US" i="1" baseline="0" dirty="0" smtClean="0"/>
              <a:t>Thylacosmilus</a:t>
            </a:r>
            <a:r>
              <a:rPr lang="en-US" i="0" baseline="0" dirty="0" smtClean="0"/>
              <a:t> against the other data revealed some surprising results.</a:t>
            </a:r>
            <a:endParaRPr lang="en-US" i="1" dirty="0"/>
          </a:p>
        </p:txBody>
      </p:sp>
      <p:sp>
        <p:nvSpPr>
          <p:cNvPr id="4" name="Slide Number Placeholder 3"/>
          <p:cNvSpPr>
            <a:spLocks noGrp="1"/>
          </p:cNvSpPr>
          <p:nvPr>
            <p:ph type="sldNum" sz="quarter" idx="10"/>
          </p:nvPr>
        </p:nvSpPr>
        <p:spPr/>
        <p:txBody>
          <a:bodyPr/>
          <a:lstStyle/>
          <a:p>
            <a:fld id="{370585AB-F5A7-5F49-A06E-8BA1F6A67C3B}" type="slidenum">
              <a:rPr lang="en-US" smtClean="0"/>
              <a:t>4</a:t>
            </a:fld>
            <a:endParaRPr lang="en-US"/>
          </a:p>
        </p:txBody>
      </p:sp>
    </p:spTree>
    <p:extLst>
      <p:ext uri="{BB962C8B-B14F-4D97-AF65-F5344CB8AC3E}">
        <p14:creationId xmlns:p14="http://schemas.microsoft.com/office/powerpoint/2010/main" val="290557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FMNH</a:t>
            </a:r>
            <a:r>
              <a:rPr lang="en-US" baseline="0" dirty="0" smtClean="0"/>
              <a:t> – Field Museum of Natural History</a:t>
            </a:r>
          </a:p>
          <a:p>
            <a:r>
              <a:rPr lang="en-US" baseline="0" dirty="0" smtClean="0"/>
              <a:t>Data is of both extinct and extant cats</a:t>
            </a:r>
          </a:p>
          <a:p>
            <a:r>
              <a:rPr lang="en-US" baseline="0" dirty="0" smtClean="0"/>
              <a:t>Forelimb fossils courtesy of the Field Museum of Natural History, measurements done by myself and my co-author John, data analyses courtesy of Mrs. Julie </a:t>
            </a:r>
            <a:r>
              <a:rPr lang="en-US" baseline="0" dirty="0" err="1" smtClean="0"/>
              <a:t>Meachen</a:t>
            </a:r>
            <a:r>
              <a:rPr lang="en-US" baseline="0" dirty="0" smtClean="0"/>
              <a:t>-Samuels</a:t>
            </a:r>
          </a:p>
          <a:p>
            <a:r>
              <a:rPr lang="en-US" baseline="0" dirty="0" smtClean="0"/>
              <a:t>In the words of Julie, “Thylacosmilus is a beef cake!”</a:t>
            </a:r>
            <a:endParaRPr lang="en-US" dirty="0"/>
          </a:p>
        </p:txBody>
      </p:sp>
      <p:sp>
        <p:nvSpPr>
          <p:cNvPr id="4" name="Slide Number Placeholder 3"/>
          <p:cNvSpPr>
            <a:spLocks noGrp="1"/>
          </p:cNvSpPr>
          <p:nvPr>
            <p:ph type="sldNum" sz="quarter" idx="10"/>
          </p:nvPr>
        </p:nvSpPr>
        <p:spPr/>
        <p:txBody>
          <a:bodyPr/>
          <a:lstStyle/>
          <a:p>
            <a:fld id="{370585AB-F5A7-5F49-A06E-8BA1F6A67C3B}" type="slidenum">
              <a:rPr lang="en-US" smtClean="0"/>
              <a:t>6</a:t>
            </a:fld>
            <a:endParaRPr lang="en-US"/>
          </a:p>
        </p:txBody>
      </p:sp>
    </p:spTree>
    <p:extLst>
      <p:ext uri="{BB962C8B-B14F-4D97-AF65-F5344CB8AC3E}">
        <p14:creationId xmlns:p14="http://schemas.microsoft.com/office/powerpoint/2010/main" val="2438664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PAW – Proximal paw width</a:t>
            </a:r>
          </a:p>
          <a:p>
            <a:r>
              <a:rPr lang="en-US" dirty="0" smtClean="0"/>
              <a:t>Calculation</a:t>
            </a:r>
            <a:r>
              <a:rPr lang="en-US" baseline="0" dirty="0" smtClean="0"/>
              <a:t> – (M2PML + M3PML + M4PML + M5PML)/M3L</a:t>
            </a:r>
          </a:p>
          <a:p>
            <a:r>
              <a:rPr lang="en-US" i="1" baseline="0" dirty="0" err="1" smtClean="0"/>
              <a:t>Thylacosmilus</a:t>
            </a:r>
            <a:r>
              <a:rPr lang="en-US" i="1" baseline="0" dirty="0" smtClean="0"/>
              <a:t> </a:t>
            </a:r>
            <a:r>
              <a:rPr lang="en-US" i="1" baseline="0" dirty="0" err="1" smtClean="0"/>
              <a:t>atrox</a:t>
            </a:r>
            <a:r>
              <a:rPr lang="en-US" i="0" baseline="0" dirty="0" smtClean="0"/>
              <a:t> plotted closely with </a:t>
            </a:r>
            <a:r>
              <a:rPr lang="en-US" i="1" baseline="0" dirty="0" err="1" smtClean="0"/>
              <a:t>Barbourofelis</a:t>
            </a:r>
            <a:r>
              <a:rPr lang="en-US" i="1" baseline="0" dirty="0" smtClean="0"/>
              <a:t> </a:t>
            </a:r>
            <a:r>
              <a:rPr lang="en-US" i="1" baseline="0" dirty="0" err="1" smtClean="0"/>
              <a:t>loveorum</a:t>
            </a:r>
            <a:r>
              <a:rPr lang="en-US" i="0" baseline="0" dirty="0" smtClean="0"/>
              <a:t>, </a:t>
            </a:r>
            <a:r>
              <a:rPr lang="en-US" i="1" baseline="0" dirty="0" err="1" smtClean="0"/>
              <a:t>Smilodon</a:t>
            </a:r>
            <a:r>
              <a:rPr lang="en-US" i="1" baseline="0" dirty="0" smtClean="0"/>
              <a:t> </a:t>
            </a:r>
            <a:r>
              <a:rPr lang="en-US" i="1" baseline="0" dirty="0" err="1" smtClean="0"/>
              <a:t>gracilis</a:t>
            </a:r>
            <a:r>
              <a:rPr lang="en-US" i="0" baseline="0" dirty="0" smtClean="0"/>
              <a:t>, and </a:t>
            </a:r>
            <a:r>
              <a:rPr lang="en-US" i="1" baseline="0" dirty="0" err="1" smtClean="0"/>
              <a:t>Hoplophoneus</a:t>
            </a:r>
            <a:r>
              <a:rPr lang="en-US" i="1" baseline="0" dirty="0" smtClean="0"/>
              <a:t> </a:t>
            </a:r>
            <a:r>
              <a:rPr lang="en-US" i="1" baseline="0" dirty="0" err="1" smtClean="0"/>
              <a:t>primaevus</a:t>
            </a:r>
            <a:endParaRPr lang="en-US" i="1" dirty="0"/>
          </a:p>
        </p:txBody>
      </p:sp>
      <p:sp>
        <p:nvSpPr>
          <p:cNvPr id="4" name="Slide Number Placeholder 3"/>
          <p:cNvSpPr>
            <a:spLocks noGrp="1"/>
          </p:cNvSpPr>
          <p:nvPr>
            <p:ph type="sldNum" sz="quarter" idx="10"/>
          </p:nvPr>
        </p:nvSpPr>
        <p:spPr/>
        <p:txBody>
          <a:bodyPr/>
          <a:lstStyle/>
          <a:p>
            <a:fld id="{370585AB-F5A7-5F49-A06E-8BA1F6A67C3B}" type="slidenum">
              <a:rPr lang="en-US" smtClean="0"/>
              <a:t>7</a:t>
            </a:fld>
            <a:endParaRPr lang="en-US"/>
          </a:p>
        </p:txBody>
      </p:sp>
    </p:spTree>
    <p:extLst>
      <p:ext uri="{BB962C8B-B14F-4D97-AF65-F5344CB8AC3E}">
        <p14:creationId xmlns:p14="http://schemas.microsoft.com/office/powerpoint/2010/main" val="3813790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HEI – Humeral </a:t>
            </a:r>
            <a:r>
              <a:rPr lang="en-US" dirty="0" err="1" smtClean="0"/>
              <a:t>epicondylar</a:t>
            </a:r>
            <a:r>
              <a:rPr lang="en-US" baseline="0" dirty="0" smtClean="0"/>
              <a:t> index</a:t>
            </a:r>
          </a:p>
          <a:p>
            <a:r>
              <a:rPr lang="en-US" baseline="0" dirty="0" smtClean="0"/>
              <a:t>Calculation – HEB/HL</a:t>
            </a:r>
          </a:p>
          <a:p>
            <a:r>
              <a:rPr lang="en-US" i="1" baseline="0" dirty="0" err="1" smtClean="0"/>
              <a:t>Thylacosmilus</a:t>
            </a:r>
            <a:r>
              <a:rPr lang="en-US" i="0" baseline="0" dirty="0" smtClean="0"/>
              <a:t> plots closely with </a:t>
            </a:r>
            <a:r>
              <a:rPr lang="en-US" i="1" baseline="0" dirty="0" err="1" smtClean="0"/>
              <a:t>Barbourofelis</a:t>
            </a:r>
            <a:r>
              <a:rPr lang="en-US" i="0" baseline="0" dirty="0" smtClean="0"/>
              <a:t> </a:t>
            </a:r>
            <a:r>
              <a:rPr lang="en-US" i="1" baseline="0" dirty="0" err="1" smtClean="0"/>
              <a:t>loveorum</a:t>
            </a:r>
            <a:r>
              <a:rPr lang="en-US" i="0" baseline="0" dirty="0" smtClean="0"/>
              <a:t>, </a:t>
            </a:r>
            <a:r>
              <a:rPr lang="en-US" i="1" baseline="0" dirty="0" err="1" smtClean="0"/>
              <a:t>Smilodon</a:t>
            </a:r>
            <a:r>
              <a:rPr lang="en-US" i="1" baseline="0" dirty="0" smtClean="0"/>
              <a:t> </a:t>
            </a:r>
            <a:r>
              <a:rPr lang="en-US" i="1" baseline="0" dirty="0" err="1" smtClean="0"/>
              <a:t>gracilis</a:t>
            </a:r>
            <a:r>
              <a:rPr lang="en-US" i="0" baseline="0" dirty="0" smtClean="0"/>
              <a:t>, and </a:t>
            </a:r>
            <a:r>
              <a:rPr lang="en-US" i="1" baseline="0" dirty="0" err="1" smtClean="0"/>
              <a:t>Smilodon</a:t>
            </a:r>
            <a:r>
              <a:rPr lang="en-US" i="1" baseline="0" dirty="0" smtClean="0"/>
              <a:t> </a:t>
            </a:r>
            <a:r>
              <a:rPr lang="en-US" i="1" baseline="0" dirty="0" err="1" smtClean="0"/>
              <a:t>fatalis</a:t>
            </a:r>
            <a:endParaRPr lang="en-US" i="1" dirty="0"/>
          </a:p>
        </p:txBody>
      </p:sp>
      <p:sp>
        <p:nvSpPr>
          <p:cNvPr id="4" name="Slide Number Placeholder 3"/>
          <p:cNvSpPr>
            <a:spLocks noGrp="1"/>
          </p:cNvSpPr>
          <p:nvPr>
            <p:ph type="sldNum" sz="quarter" idx="10"/>
          </p:nvPr>
        </p:nvSpPr>
        <p:spPr/>
        <p:txBody>
          <a:bodyPr/>
          <a:lstStyle/>
          <a:p>
            <a:fld id="{370585AB-F5A7-5F49-A06E-8BA1F6A67C3B}" type="slidenum">
              <a:rPr lang="en-US" smtClean="0"/>
              <a:t>8</a:t>
            </a:fld>
            <a:endParaRPr lang="en-US"/>
          </a:p>
        </p:txBody>
      </p:sp>
    </p:spTree>
    <p:extLst>
      <p:ext uri="{BB962C8B-B14F-4D97-AF65-F5344CB8AC3E}">
        <p14:creationId xmlns:p14="http://schemas.microsoft.com/office/powerpoint/2010/main" val="1526770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***HRI – Humeral Robustness index</a:t>
            </a:r>
          </a:p>
          <a:p>
            <a:r>
              <a:rPr lang="en-US" i="0" dirty="0" smtClean="0"/>
              <a:t>Calculation – HD/HL</a:t>
            </a:r>
          </a:p>
          <a:p>
            <a:r>
              <a:rPr lang="en-US" i="0" dirty="0" smtClean="0"/>
              <a:t>This is where the robustness of Thylacosmilus’ </a:t>
            </a:r>
            <a:r>
              <a:rPr lang="en-US" i="0" dirty="0" err="1" smtClean="0"/>
              <a:t>humeri</a:t>
            </a:r>
            <a:r>
              <a:rPr lang="en-US" i="0" dirty="0" smtClean="0"/>
              <a:t> is so pronounced! We had to adjust our dimensions because it was initially off the charts.</a:t>
            </a:r>
          </a:p>
          <a:p>
            <a:r>
              <a:rPr lang="en-US" i="0" dirty="0" smtClean="0"/>
              <a:t>Plots</a:t>
            </a:r>
            <a:r>
              <a:rPr lang="en-US" i="0" baseline="0" dirty="0" smtClean="0"/>
              <a:t> atypically to the right; unusually robust humerus</a:t>
            </a:r>
          </a:p>
          <a:p>
            <a:r>
              <a:rPr lang="en-US" i="0" baseline="0" dirty="0" smtClean="0"/>
              <a:t>Future research:</a:t>
            </a:r>
          </a:p>
          <a:p>
            <a:r>
              <a:rPr lang="en-US" i="0" baseline="0" dirty="0" smtClean="0"/>
              <a:t>	Further inference of morphology and behaviors of </a:t>
            </a:r>
            <a:r>
              <a:rPr lang="en-US" i="0" baseline="0" dirty="0" err="1" smtClean="0"/>
              <a:t>thylacosmilids</a:t>
            </a:r>
            <a:r>
              <a:rPr lang="en-US" i="0" baseline="0" dirty="0" smtClean="0"/>
              <a:t> and other saber-toothed feliforms</a:t>
            </a:r>
            <a:endParaRPr lang="en-US" i="0" dirty="0"/>
          </a:p>
        </p:txBody>
      </p:sp>
      <p:sp>
        <p:nvSpPr>
          <p:cNvPr id="4" name="Slide Number Placeholder 3"/>
          <p:cNvSpPr>
            <a:spLocks noGrp="1"/>
          </p:cNvSpPr>
          <p:nvPr>
            <p:ph type="sldNum" sz="quarter" idx="10"/>
          </p:nvPr>
        </p:nvSpPr>
        <p:spPr/>
        <p:txBody>
          <a:bodyPr/>
          <a:lstStyle/>
          <a:p>
            <a:fld id="{370585AB-F5A7-5F49-A06E-8BA1F6A67C3B}" type="slidenum">
              <a:rPr lang="en-US" smtClean="0"/>
              <a:t>9</a:t>
            </a:fld>
            <a:endParaRPr lang="en-US"/>
          </a:p>
        </p:txBody>
      </p:sp>
    </p:spTree>
    <p:extLst>
      <p:ext uri="{BB962C8B-B14F-4D97-AF65-F5344CB8AC3E}">
        <p14:creationId xmlns:p14="http://schemas.microsoft.com/office/powerpoint/2010/main" val="2250034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Thylacosmilus</a:t>
            </a:r>
            <a:r>
              <a:rPr lang="en-US" i="0" baseline="0" dirty="0" smtClean="0"/>
              <a:t> was a bit smaller than depicted here, but I wanted to include this picture to give the audience a general idea of</a:t>
            </a:r>
          </a:p>
          <a:p>
            <a:r>
              <a:rPr lang="en-US" i="0" baseline="0" dirty="0" smtClean="0"/>
              <a:t>	How incredibly cat-like this marsupial is</a:t>
            </a:r>
          </a:p>
          <a:p>
            <a:r>
              <a:rPr lang="en-US" i="0" baseline="0" dirty="0" smtClean="0"/>
              <a:t>	Similarities and differences between one of the data points near which </a:t>
            </a:r>
            <a:r>
              <a:rPr lang="en-US" i="1" baseline="0" dirty="0" smtClean="0"/>
              <a:t>Thylacosmilus</a:t>
            </a:r>
            <a:r>
              <a:rPr lang="en-US" i="0" baseline="0" dirty="0" smtClean="0"/>
              <a:t> closely plots</a:t>
            </a:r>
            <a:endParaRPr lang="en-US" i="1" dirty="0"/>
          </a:p>
        </p:txBody>
      </p:sp>
      <p:sp>
        <p:nvSpPr>
          <p:cNvPr id="4" name="Slide Number Placeholder 3"/>
          <p:cNvSpPr>
            <a:spLocks noGrp="1"/>
          </p:cNvSpPr>
          <p:nvPr>
            <p:ph type="sldNum" sz="quarter" idx="10"/>
          </p:nvPr>
        </p:nvSpPr>
        <p:spPr/>
        <p:txBody>
          <a:bodyPr/>
          <a:lstStyle/>
          <a:p>
            <a:fld id="{370585AB-F5A7-5F49-A06E-8BA1F6A67C3B}" type="slidenum">
              <a:rPr lang="en-US" smtClean="0"/>
              <a:t>10</a:t>
            </a:fld>
            <a:endParaRPr lang="en-US"/>
          </a:p>
        </p:txBody>
      </p:sp>
    </p:spTree>
    <p:extLst>
      <p:ext uri="{BB962C8B-B14F-4D97-AF65-F5344CB8AC3E}">
        <p14:creationId xmlns:p14="http://schemas.microsoft.com/office/powerpoint/2010/main" val="1203446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Thylacosmilus</a:t>
            </a:r>
            <a:r>
              <a:rPr lang="en-US" i="0" dirty="0" smtClean="0"/>
              <a:t> plotted near</a:t>
            </a:r>
            <a:r>
              <a:rPr lang="en-US" i="0" baseline="0" dirty="0" smtClean="0"/>
              <a:t> larger saber-toothed carnivores such as </a:t>
            </a:r>
            <a:r>
              <a:rPr lang="en-US" i="1" baseline="0" dirty="0" smtClean="0"/>
              <a:t>Smilodon</a:t>
            </a:r>
            <a:r>
              <a:rPr lang="en-US" i="0" baseline="0" dirty="0" smtClean="0"/>
              <a:t> and </a:t>
            </a:r>
            <a:r>
              <a:rPr lang="en-US" i="1" baseline="0" dirty="0" smtClean="0"/>
              <a:t>Barbourofelis</a:t>
            </a:r>
            <a:r>
              <a:rPr lang="en-US" i="0" baseline="0" dirty="0" smtClean="0"/>
              <a:t>.</a:t>
            </a:r>
          </a:p>
          <a:p>
            <a:r>
              <a:rPr lang="en-US" i="1" baseline="0" dirty="0" smtClean="0"/>
              <a:t>Thylacosmilus</a:t>
            </a:r>
            <a:r>
              <a:rPr lang="en-US" i="0" baseline="0" dirty="0" smtClean="0"/>
              <a:t> is most likely an ambush predator due to its reinforced forearms and its longer dirk teeth</a:t>
            </a:r>
          </a:p>
          <a:p>
            <a:r>
              <a:rPr lang="en-US" i="0" baseline="0" dirty="0" smtClean="0"/>
              <a:t>	It uses its robust forearms to anchor itself to the animal. It does so by wrapping one arm around the neck and 	using the other to push back the head of the unfortunate animal. Doing so exposes critical veins so that 	</a:t>
            </a:r>
            <a:r>
              <a:rPr lang="en-US" i="1" baseline="0" dirty="0" smtClean="0"/>
              <a:t>Thylacosmilus</a:t>
            </a:r>
            <a:r>
              <a:rPr lang="en-US" i="0" baseline="0" dirty="0" smtClean="0"/>
              <a:t> can put it’s large canines to work, severing the veins and ultimately killing the animal. The anchoring 	movement doesn’t allow for much of a struggle from the prey, which in turn reduces the risk of canine injury to the 	predator. In short, this animal was not very fast, but it sure was quite powerful. It had the strength to take down 	larger prey without risking too much injury to its canines.</a:t>
            </a:r>
          </a:p>
          <a:p>
            <a:r>
              <a:rPr lang="en-US" i="0" dirty="0" smtClean="0"/>
              <a:t>Pursuit predators, such as the modern</a:t>
            </a:r>
            <a:r>
              <a:rPr lang="en-US" i="0" baseline="0" dirty="0" smtClean="0"/>
              <a:t> cheetah, have more slender forearms and shorter teeth. Because these faster, more slender cats do not have the weight or the strength to prevent a struggle from their prey, their teeth are shorter to reduce the risk of injury to the predator. Pursuit predators generally go after smaller prey, another insurance to prevent injury.</a:t>
            </a:r>
          </a:p>
          <a:p>
            <a:r>
              <a:rPr lang="en-US" i="0" baseline="0" dirty="0" smtClean="0"/>
              <a:t>You probably don’t want to be stalked by a </a:t>
            </a:r>
            <a:r>
              <a:rPr lang="en-US" i="1" baseline="0" dirty="0" smtClean="0"/>
              <a:t>Thylacosmilus</a:t>
            </a:r>
            <a:r>
              <a:rPr lang="en-US" i="0" baseline="0" dirty="0" smtClean="0"/>
              <a:t>.</a:t>
            </a:r>
            <a:endParaRPr lang="en-US" i="0" dirty="0"/>
          </a:p>
        </p:txBody>
      </p:sp>
      <p:sp>
        <p:nvSpPr>
          <p:cNvPr id="4" name="Slide Number Placeholder 3"/>
          <p:cNvSpPr>
            <a:spLocks noGrp="1"/>
          </p:cNvSpPr>
          <p:nvPr>
            <p:ph type="sldNum" sz="quarter" idx="10"/>
          </p:nvPr>
        </p:nvSpPr>
        <p:spPr/>
        <p:txBody>
          <a:bodyPr/>
          <a:lstStyle/>
          <a:p>
            <a:fld id="{370585AB-F5A7-5F49-A06E-8BA1F6A67C3B}" type="slidenum">
              <a:rPr lang="en-US" smtClean="0"/>
              <a:t>11</a:t>
            </a:fld>
            <a:endParaRPr lang="en-US"/>
          </a:p>
        </p:txBody>
      </p:sp>
    </p:spTree>
    <p:extLst>
      <p:ext uri="{BB962C8B-B14F-4D97-AF65-F5344CB8AC3E}">
        <p14:creationId xmlns:p14="http://schemas.microsoft.com/office/powerpoint/2010/main" val="2171616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4/28/14</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4/28/14</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4/28/14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4/28/14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4/28/14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4/28/14</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solidFill>
                  <a:schemeClr val="accent1"/>
                </a:solidFill>
              </a:rPr>
              <a:t>Using the Force: Forelimb robustness of </a:t>
            </a:r>
            <a:r>
              <a:rPr lang="en-US" sz="4000" i="1" dirty="0" smtClean="0">
                <a:solidFill>
                  <a:schemeClr val="accent1"/>
                </a:solidFill>
              </a:rPr>
              <a:t>Thylacosmilus atrox</a:t>
            </a:r>
            <a:r>
              <a:rPr lang="en-US" sz="4000" dirty="0" smtClean="0">
                <a:solidFill>
                  <a:schemeClr val="accent1"/>
                </a:solidFill>
              </a:rPr>
              <a:t> and other saber-toothed carnivores</a:t>
            </a:r>
            <a:endParaRPr lang="en-US" sz="4000" dirty="0">
              <a:solidFill>
                <a:schemeClr val="accent1"/>
              </a:solidFill>
            </a:endParaRPr>
          </a:p>
        </p:txBody>
      </p:sp>
      <p:sp>
        <p:nvSpPr>
          <p:cNvPr id="3" name="Subtitle 2"/>
          <p:cNvSpPr>
            <a:spLocks noGrp="1"/>
          </p:cNvSpPr>
          <p:nvPr>
            <p:ph type="subTitle" idx="1"/>
          </p:nvPr>
        </p:nvSpPr>
        <p:spPr>
          <a:xfrm>
            <a:off x="914400" y="3048000"/>
            <a:ext cx="7342188" cy="1752600"/>
          </a:xfrm>
        </p:spPr>
        <p:txBody>
          <a:bodyPr/>
          <a:lstStyle/>
          <a:p>
            <a:r>
              <a:rPr lang="en-US" dirty="0" smtClean="0">
                <a:solidFill>
                  <a:schemeClr val="bg2"/>
                </a:solidFill>
              </a:rPr>
              <a:t>Laurel Perper and John </a:t>
            </a:r>
            <a:r>
              <a:rPr lang="en-US" dirty="0" err="1" smtClean="0">
                <a:solidFill>
                  <a:schemeClr val="bg2"/>
                </a:solidFill>
              </a:rPr>
              <a:t>Orcutt</a:t>
            </a:r>
            <a:endParaRPr lang="en-US" dirty="0">
              <a:solidFill>
                <a:schemeClr val="bg2"/>
              </a:solidFill>
            </a:endParaRPr>
          </a:p>
        </p:txBody>
      </p:sp>
      <p:sp>
        <p:nvSpPr>
          <p:cNvPr id="4" name="TextBox 3"/>
          <p:cNvSpPr txBox="1"/>
          <p:nvPr/>
        </p:nvSpPr>
        <p:spPr>
          <a:xfrm>
            <a:off x="1254125" y="5517862"/>
            <a:ext cx="7002463" cy="523220"/>
          </a:xfrm>
          <a:prstGeom prst="rect">
            <a:avLst/>
          </a:prstGeom>
          <a:noFill/>
        </p:spPr>
        <p:txBody>
          <a:bodyPr wrap="square" rtlCol="0">
            <a:spAutoFit/>
          </a:bodyPr>
          <a:lstStyle/>
          <a:p>
            <a:pPr algn="ctr"/>
            <a:r>
              <a:rPr lang="en-US" sz="1400" dirty="0" smtClean="0">
                <a:solidFill>
                  <a:schemeClr val="tx2"/>
                </a:solidFill>
              </a:rPr>
              <a:t>Cornell College</a:t>
            </a:r>
          </a:p>
          <a:p>
            <a:pPr algn="ctr"/>
            <a:r>
              <a:rPr lang="en-US" sz="1400" dirty="0" err="1" smtClean="0">
                <a:solidFill>
                  <a:schemeClr val="tx2"/>
                </a:solidFill>
              </a:rPr>
              <a:t>laurelsperper</a:t>
            </a:r>
            <a:r>
              <a:rPr lang="en-US" sz="1400" err="1" smtClean="0">
                <a:solidFill>
                  <a:schemeClr val="tx2"/>
                </a:solidFill>
              </a:rPr>
              <a:t>@</a:t>
            </a:r>
            <a:r>
              <a:rPr lang="en-US" sz="1400" smtClean="0">
                <a:solidFill>
                  <a:schemeClr val="tx2"/>
                </a:solidFill>
              </a:rPr>
              <a:t>gmail.com</a:t>
            </a:r>
            <a:endParaRPr lang="en-US" sz="1400" dirty="0">
              <a:solidFill>
                <a:schemeClr val="tx2"/>
              </a:solidFill>
            </a:endParaRPr>
          </a:p>
        </p:txBody>
      </p:sp>
      <p:pic>
        <p:nvPicPr>
          <p:cNvPr id="5" name="Picture 4" descr="thylacosmilu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266" y="3725456"/>
            <a:ext cx="4881110" cy="1879227"/>
          </a:xfrm>
          <a:prstGeom prst="rect">
            <a:avLst/>
          </a:prstGeom>
        </p:spPr>
      </p:pic>
    </p:spTree>
    <p:extLst>
      <p:ext uri="{BB962C8B-B14F-4D97-AF65-F5344CB8AC3E}">
        <p14:creationId xmlns:p14="http://schemas.microsoft.com/office/powerpoint/2010/main" val="9780471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l-Buell-Smildon-with-Thylacosmilus-600-px-July-2012-tin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079500"/>
            <a:ext cx="7620000" cy="4686300"/>
          </a:xfrm>
          <a:prstGeom prst="rect">
            <a:avLst/>
          </a:prstGeom>
        </p:spPr>
      </p:pic>
      <p:sp>
        <p:nvSpPr>
          <p:cNvPr id="3" name="TextBox 2"/>
          <p:cNvSpPr txBox="1"/>
          <p:nvPr/>
        </p:nvSpPr>
        <p:spPr>
          <a:xfrm>
            <a:off x="587375" y="5765800"/>
            <a:ext cx="7985125" cy="307777"/>
          </a:xfrm>
          <a:prstGeom prst="rect">
            <a:avLst/>
          </a:prstGeom>
          <a:noFill/>
        </p:spPr>
        <p:txBody>
          <a:bodyPr wrap="square" rtlCol="0">
            <a:spAutoFit/>
          </a:bodyPr>
          <a:lstStyle/>
          <a:p>
            <a:pPr algn="ctr"/>
            <a:r>
              <a:rPr lang="en-US" sz="1400" dirty="0" smtClean="0"/>
              <a:t>Artist Carl Buell’s interpretation of side-by-side comparison of </a:t>
            </a:r>
            <a:r>
              <a:rPr lang="en-US" sz="1400" i="1" dirty="0" smtClean="0"/>
              <a:t>Smilodon</a:t>
            </a:r>
            <a:r>
              <a:rPr lang="en-US" sz="1400" dirty="0" smtClean="0"/>
              <a:t> and </a:t>
            </a:r>
            <a:r>
              <a:rPr lang="en-US" sz="1400" i="1" dirty="0" smtClean="0"/>
              <a:t>Thylacosmilus</a:t>
            </a:r>
            <a:endParaRPr lang="en-US" sz="1400" dirty="0"/>
          </a:p>
        </p:txBody>
      </p:sp>
    </p:spTree>
    <p:extLst>
      <p:ext uri="{BB962C8B-B14F-4D97-AF65-F5344CB8AC3E}">
        <p14:creationId xmlns:p14="http://schemas.microsoft.com/office/powerpoint/2010/main" val="32661107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900112" y="2133601"/>
            <a:ext cx="7345363" cy="3931920"/>
          </a:xfrm>
        </p:spPr>
        <p:txBody>
          <a:bodyPr/>
          <a:lstStyle/>
          <a:p>
            <a:r>
              <a:rPr lang="en-US" dirty="0" smtClean="0"/>
              <a:t>Plots closely with </a:t>
            </a:r>
            <a:r>
              <a:rPr lang="en-US" i="1" dirty="0" smtClean="0"/>
              <a:t>Smilodon</a:t>
            </a:r>
            <a:r>
              <a:rPr lang="en-US" dirty="0"/>
              <a:t> </a:t>
            </a:r>
            <a:r>
              <a:rPr lang="en-US" dirty="0" smtClean="0"/>
              <a:t>and </a:t>
            </a:r>
            <a:r>
              <a:rPr lang="en-US" i="1" dirty="0" smtClean="0"/>
              <a:t>Barbourofelis</a:t>
            </a:r>
          </a:p>
          <a:p>
            <a:r>
              <a:rPr lang="en-US" dirty="0" smtClean="0"/>
              <a:t>Likely an </a:t>
            </a:r>
            <a:r>
              <a:rPr lang="en-US" b="1" dirty="0" smtClean="0"/>
              <a:t>ambush predator</a:t>
            </a:r>
          </a:p>
          <a:p>
            <a:pPr lvl="1"/>
            <a:r>
              <a:rPr lang="en-US" dirty="0" smtClean="0"/>
              <a:t>Robust arms for anchoring prey, preventing struggle</a:t>
            </a:r>
          </a:p>
          <a:p>
            <a:pPr lvl="1"/>
            <a:r>
              <a:rPr lang="en-US" dirty="0" smtClean="0"/>
              <a:t>Long, flattened dirk teeth to deliver swift blow to critical veins</a:t>
            </a:r>
          </a:p>
          <a:p>
            <a:pPr lvl="1"/>
            <a:r>
              <a:rPr lang="en-US" dirty="0" smtClean="0"/>
              <a:t>Larger prey</a:t>
            </a:r>
          </a:p>
        </p:txBody>
      </p:sp>
      <p:pic>
        <p:nvPicPr>
          <p:cNvPr id="5" name="Picture 4" descr="thylacosmilu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3390" y="4058831"/>
            <a:ext cx="5212183" cy="2006690"/>
          </a:xfrm>
          <a:prstGeom prst="rect">
            <a:avLst/>
          </a:prstGeom>
        </p:spPr>
      </p:pic>
      <p:sp>
        <p:nvSpPr>
          <p:cNvPr id="6" name="TextBox 5"/>
          <p:cNvSpPr txBox="1"/>
          <p:nvPr/>
        </p:nvSpPr>
        <p:spPr>
          <a:xfrm>
            <a:off x="3859655" y="6065521"/>
            <a:ext cx="4008102" cy="307777"/>
          </a:xfrm>
          <a:prstGeom prst="rect">
            <a:avLst/>
          </a:prstGeom>
          <a:noFill/>
        </p:spPr>
        <p:txBody>
          <a:bodyPr wrap="square" rtlCol="0">
            <a:spAutoFit/>
          </a:bodyPr>
          <a:lstStyle/>
          <a:p>
            <a:pPr algn="ctr"/>
            <a:r>
              <a:rPr lang="en-US" sz="1400" dirty="0" smtClean="0"/>
              <a:t> Illustration of </a:t>
            </a:r>
            <a:r>
              <a:rPr lang="en-US" sz="1400" i="1" dirty="0" smtClean="0"/>
              <a:t>Thylacosmilus</a:t>
            </a:r>
            <a:r>
              <a:rPr lang="en-US" sz="1400" dirty="0" smtClean="0"/>
              <a:t> by Mauricio </a:t>
            </a:r>
            <a:r>
              <a:rPr lang="en-US" sz="1400" dirty="0" err="1" smtClean="0"/>
              <a:t>Antón</a:t>
            </a:r>
            <a:endParaRPr lang="en-US" sz="1400" dirty="0"/>
          </a:p>
        </p:txBody>
      </p:sp>
    </p:spTree>
    <p:extLst>
      <p:ext uri="{BB962C8B-B14F-4D97-AF65-F5344CB8AC3E}">
        <p14:creationId xmlns:p14="http://schemas.microsoft.com/office/powerpoint/2010/main" val="41763569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Research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Why is </a:t>
            </a:r>
            <a:r>
              <a:rPr lang="en-US" i="1" dirty="0" smtClean="0"/>
              <a:t>Thylacosmilus</a:t>
            </a:r>
            <a:r>
              <a:rPr lang="en-US" dirty="0" smtClean="0"/>
              <a:t> so cat-like?</a:t>
            </a:r>
          </a:p>
          <a:p>
            <a:r>
              <a:rPr lang="en-US" dirty="0"/>
              <a:t>W</a:t>
            </a:r>
            <a:r>
              <a:rPr lang="en-US" dirty="0" smtClean="0"/>
              <a:t>hat could have driven the evolution of such a peculiar morphology?</a:t>
            </a:r>
          </a:p>
          <a:p>
            <a:pPr lvl="1"/>
            <a:r>
              <a:rPr lang="en-US" dirty="0" smtClean="0"/>
              <a:t>Environment</a:t>
            </a:r>
          </a:p>
          <a:p>
            <a:pPr lvl="2"/>
            <a:r>
              <a:rPr lang="en-US" dirty="0"/>
              <a:t>Open woodlands/</a:t>
            </a:r>
            <a:r>
              <a:rPr lang="en-US" dirty="0" smtClean="0"/>
              <a:t>grasslands</a:t>
            </a:r>
          </a:p>
          <a:p>
            <a:pPr lvl="1"/>
            <a:r>
              <a:rPr lang="en-US" dirty="0" smtClean="0"/>
              <a:t>Prey selection</a:t>
            </a:r>
          </a:p>
          <a:p>
            <a:pPr lvl="2"/>
            <a:r>
              <a:rPr lang="en-US" dirty="0" smtClean="0"/>
              <a:t>Larger prey such as </a:t>
            </a:r>
            <a:r>
              <a:rPr lang="en-US" dirty="0" err="1" smtClean="0"/>
              <a:t>toxodonts</a:t>
            </a:r>
            <a:r>
              <a:rPr lang="en-US" dirty="0" smtClean="0"/>
              <a:t>, rodents, other ungulates</a:t>
            </a:r>
            <a:endParaRPr lang="en-US" dirty="0"/>
          </a:p>
          <a:p>
            <a:pPr lvl="1"/>
            <a:r>
              <a:rPr lang="en-US" dirty="0"/>
              <a:t>Phylogenetic </a:t>
            </a:r>
            <a:r>
              <a:rPr lang="en-US" dirty="0" smtClean="0"/>
              <a:t>constraints</a:t>
            </a:r>
          </a:p>
          <a:p>
            <a:pPr lvl="2"/>
            <a:r>
              <a:rPr lang="en-US" dirty="0" smtClean="0"/>
              <a:t>Evolution from earlier form</a:t>
            </a:r>
            <a:endParaRPr lang="en-US" dirty="0"/>
          </a:p>
          <a:p>
            <a:pPr lvl="1"/>
            <a:r>
              <a:rPr lang="en-US" dirty="0"/>
              <a:t>Competition with other </a:t>
            </a:r>
            <a:r>
              <a:rPr lang="en-US" dirty="0" smtClean="0"/>
              <a:t>predators</a:t>
            </a:r>
            <a:endParaRPr lang="en-US" dirty="0"/>
          </a:p>
          <a:p>
            <a:endParaRPr lang="en-US" dirty="0"/>
          </a:p>
          <a:p>
            <a:endParaRPr lang="en-US" dirty="0" smtClean="0"/>
          </a:p>
        </p:txBody>
      </p:sp>
    </p:spTree>
    <p:extLst>
      <p:ext uri="{BB962C8B-B14F-4D97-AF65-F5344CB8AC3E}">
        <p14:creationId xmlns:p14="http://schemas.microsoft.com/office/powerpoint/2010/main" val="4886413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Julie </a:t>
            </a:r>
            <a:r>
              <a:rPr lang="en-US" dirty="0" err="1" smtClean="0"/>
              <a:t>Meachen</a:t>
            </a:r>
            <a:r>
              <a:rPr lang="en-US" dirty="0" smtClean="0"/>
              <a:t> with Des Moines University</a:t>
            </a:r>
          </a:p>
          <a:p>
            <a:pPr marL="0" indent="0" algn="ctr">
              <a:buNone/>
            </a:pPr>
            <a:r>
              <a:rPr lang="en-US" dirty="0" smtClean="0"/>
              <a:t>and</a:t>
            </a:r>
          </a:p>
          <a:p>
            <a:pPr marL="0" indent="0" algn="ctr">
              <a:buNone/>
            </a:pPr>
            <a:r>
              <a:rPr lang="en-US" dirty="0" smtClean="0"/>
              <a:t>Susumu </a:t>
            </a:r>
            <a:r>
              <a:rPr lang="en-US" dirty="0" err="1" smtClean="0"/>
              <a:t>Tomiya</a:t>
            </a:r>
            <a:r>
              <a:rPr lang="en-US" dirty="0" smtClean="0"/>
              <a:t> and Bill Simpson with the Field Museum of Natural History</a:t>
            </a:r>
            <a:endParaRPr lang="en-US" dirty="0"/>
          </a:p>
        </p:txBody>
      </p:sp>
    </p:spTree>
    <p:extLst>
      <p:ext uri="{BB962C8B-B14F-4D97-AF65-F5344CB8AC3E}">
        <p14:creationId xmlns:p14="http://schemas.microsoft.com/office/powerpoint/2010/main" val="3656233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a:bodyPr>
          <a:lstStyle/>
          <a:p>
            <a:r>
              <a:rPr lang="en-US" sz="1600" dirty="0" smtClean="0"/>
              <a:t>Argot, Christine. Functional-adaptive features and </a:t>
            </a:r>
            <a:r>
              <a:rPr lang="en-US" sz="1600" dirty="0" err="1" smtClean="0"/>
              <a:t>palaeobiologic</a:t>
            </a:r>
            <a:r>
              <a:rPr lang="en-US" sz="1600" dirty="0" smtClean="0"/>
              <a:t> implications of the postcranial skeleton of the late Miocene </a:t>
            </a:r>
            <a:r>
              <a:rPr lang="en-US" sz="1600" dirty="0" err="1" smtClean="0"/>
              <a:t>sabretooth</a:t>
            </a:r>
            <a:r>
              <a:rPr lang="en-US" sz="1600" dirty="0" smtClean="0"/>
              <a:t> </a:t>
            </a:r>
            <a:r>
              <a:rPr lang="en-US" sz="1600" dirty="0" err="1" smtClean="0"/>
              <a:t>borhyaenoid</a:t>
            </a:r>
            <a:r>
              <a:rPr lang="en-US" sz="1600" dirty="0" smtClean="0"/>
              <a:t> </a:t>
            </a:r>
            <a:r>
              <a:rPr lang="en-US" sz="1600" i="1" dirty="0" smtClean="0"/>
              <a:t>Thylacosmilus atrox</a:t>
            </a:r>
            <a:r>
              <a:rPr lang="en-US" sz="1600" dirty="0"/>
              <a:t> </a:t>
            </a:r>
            <a:r>
              <a:rPr lang="en-US" sz="1600" dirty="0" smtClean="0"/>
              <a:t>(</a:t>
            </a:r>
            <a:r>
              <a:rPr lang="en-US" sz="1600" dirty="0" err="1" smtClean="0"/>
              <a:t>Metatheria</a:t>
            </a:r>
            <a:r>
              <a:rPr lang="en-US" sz="1600" dirty="0" smtClean="0"/>
              <a:t>). </a:t>
            </a:r>
            <a:r>
              <a:rPr lang="en-US" sz="1600" i="1" dirty="0" err="1" smtClean="0"/>
              <a:t>Alcheringa</a:t>
            </a:r>
            <a:r>
              <a:rPr lang="en-US" sz="1600" i="1" dirty="0" smtClean="0"/>
              <a:t>: An Australian Journal of </a:t>
            </a:r>
            <a:r>
              <a:rPr lang="en-US" sz="1600" i="1" dirty="0" err="1" smtClean="0"/>
              <a:t>Palaeontology</a:t>
            </a:r>
            <a:r>
              <a:rPr lang="en-US" sz="1600" dirty="0" smtClean="0"/>
              <a:t>. 29, 2 (2009): 229-266.</a:t>
            </a:r>
          </a:p>
          <a:p>
            <a:r>
              <a:rPr lang="en-US" sz="1600" dirty="0" err="1" smtClean="0"/>
              <a:t>Meachen</a:t>
            </a:r>
            <a:r>
              <a:rPr lang="en-US" sz="1600" dirty="0" smtClean="0"/>
              <a:t>-Samuels, Julie, et al. Forelimb indicators of prey-size preference in the </a:t>
            </a:r>
            <a:r>
              <a:rPr lang="en-US" sz="1600" dirty="0" err="1" smtClean="0"/>
              <a:t>Felidae</a:t>
            </a:r>
            <a:r>
              <a:rPr lang="en-US" sz="1600" dirty="0" smtClean="0"/>
              <a:t>. </a:t>
            </a:r>
            <a:r>
              <a:rPr lang="en-US" sz="1600" i="1" dirty="0" smtClean="0"/>
              <a:t>Journal of Morphology</a:t>
            </a:r>
            <a:r>
              <a:rPr lang="en-US" sz="1600" dirty="0" smtClean="0"/>
              <a:t>. 270 (2009): 729-274.</a:t>
            </a:r>
          </a:p>
          <a:p>
            <a:r>
              <a:rPr lang="en-US" sz="1600" dirty="0" err="1" smtClean="0"/>
              <a:t>Meachen</a:t>
            </a:r>
            <a:r>
              <a:rPr lang="en-US" sz="1600" dirty="0" smtClean="0"/>
              <a:t>-Samuels, Julie. Morphological convergence of the prey-killing arsenal of saber-tooth predators. </a:t>
            </a:r>
            <a:r>
              <a:rPr lang="en-US" sz="1600" i="1" dirty="0" smtClean="0"/>
              <a:t>Paleobiology</a:t>
            </a:r>
            <a:r>
              <a:rPr lang="en-US" sz="1600" dirty="0" smtClean="0"/>
              <a:t>. 38, 1 (2012): 1-14.</a:t>
            </a:r>
          </a:p>
          <a:p>
            <a:pPr marL="0" indent="0">
              <a:buNone/>
            </a:pPr>
            <a:endParaRPr lang="en-US" sz="1600" dirty="0"/>
          </a:p>
        </p:txBody>
      </p:sp>
    </p:spTree>
    <p:extLst>
      <p:ext uri="{BB962C8B-B14F-4D97-AF65-F5344CB8AC3E}">
        <p14:creationId xmlns:p14="http://schemas.microsoft.com/office/powerpoint/2010/main" val="5040931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a:t>
            </a:r>
            <a:r>
              <a:rPr lang="en-US" i="1" dirty="0" err="1" smtClean="0"/>
              <a:t>Thylacosmilus</a:t>
            </a:r>
            <a:r>
              <a:rPr lang="en-US" dirty="0" smtClean="0"/>
              <a:t>?</a:t>
            </a:r>
            <a:endParaRPr lang="en-US" dirty="0"/>
          </a:p>
        </p:txBody>
      </p:sp>
      <p:sp>
        <p:nvSpPr>
          <p:cNvPr id="4" name="Text Placeholder 3"/>
          <p:cNvSpPr>
            <a:spLocks noGrp="1"/>
          </p:cNvSpPr>
          <p:nvPr>
            <p:ph type="body" sz="half" idx="2"/>
          </p:nvPr>
        </p:nvSpPr>
        <p:spPr/>
        <p:txBody>
          <a:bodyPr>
            <a:normAutofit/>
          </a:bodyPr>
          <a:lstStyle/>
          <a:p>
            <a:pPr marL="285750" indent="-285750">
              <a:buFont typeface="Arial"/>
              <a:buChar char="•"/>
            </a:pPr>
            <a:r>
              <a:rPr lang="en-US" dirty="0" smtClean="0"/>
              <a:t>Extinct saber-toothed marsupial from South America</a:t>
            </a:r>
          </a:p>
          <a:p>
            <a:pPr marL="285750" indent="-285750">
              <a:buFont typeface="Arial"/>
              <a:buChar char="•"/>
            </a:pPr>
            <a:r>
              <a:rPr lang="en-US" dirty="0" smtClean="0"/>
              <a:t>“Pouch saber”</a:t>
            </a:r>
          </a:p>
          <a:p>
            <a:pPr marL="285750" indent="-285750">
              <a:buFont typeface="Arial"/>
              <a:buChar char="•"/>
            </a:pPr>
            <a:r>
              <a:rPr lang="en-US" dirty="0" smtClean="0"/>
              <a:t>Late Miocene to Late Pliocene</a:t>
            </a:r>
          </a:p>
          <a:p>
            <a:pPr marL="285750" indent="-285750">
              <a:buFont typeface="Arial"/>
              <a:buChar char="•"/>
            </a:pPr>
            <a:r>
              <a:rPr lang="en-US" dirty="0" smtClean="0"/>
              <a:t>“Cat-like,” but not a felid</a:t>
            </a:r>
          </a:p>
          <a:p>
            <a:pPr marL="285750" indent="-285750">
              <a:buFont typeface="Arial"/>
              <a:buChar char="•"/>
            </a:pPr>
            <a:r>
              <a:rPr lang="en-US" dirty="0" smtClean="0"/>
              <a:t>Peculiar morphology</a:t>
            </a:r>
          </a:p>
        </p:txBody>
      </p:sp>
      <p:sp>
        <p:nvSpPr>
          <p:cNvPr id="6" name="TextBox 5"/>
          <p:cNvSpPr txBox="1"/>
          <p:nvPr/>
        </p:nvSpPr>
        <p:spPr>
          <a:xfrm>
            <a:off x="4310908" y="5028199"/>
            <a:ext cx="4114800" cy="646331"/>
          </a:xfrm>
          <a:prstGeom prst="rect">
            <a:avLst/>
          </a:prstGeom>
          <a:noFill/>
        </p:spPr>
        <p:txBody>
          <a:bodyPr wrap="square" rtlCol="0">
            <a:spAutoFit/>
          </a:bodyPr>
          <a:lstStyle/>
          <a:p>
            <a:r>
              <a:rPr lang="en-US" sz="1200" dirty="0" smtClean="0"/>
              <a:t>Cast of </a:t>
            </a:r>
            <a:r>
              <a:rPr lang="en-US" sz="1200" i="1" dirty="0" smtClean="0"/>
              <a:t>Thylacosmilus </a:t>
            </a:r>
            <a:r>
              <a:rPr lang="en-US" sz="1200" dirty="0" smtClean="0"/>
              <a:t>skull at the American Museum of Natural History (type specimen at the Field Museum of Natural History)</a:t>
            </a:r>
            <a:endParaRPr lang="en-US" sz="1200" dirty="0"/>
          </a:p>
        </p:txBody>
      </p:sp>
      <p:pic>
        <p:nvPicPr>
          <p:cNvPr id="8" name="Content Placeholder 8" descr="626px-Thylacosmilus_Atrox.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51" t="-13688" r="-431" b="-26944"/>
          <a:stretch/>
        </p:blipFill>
        <p:spPr>
          <a:xfrm>
            <a:off x="4328319" y="609600"/>
            <a:ext cx="4114800" cy="5465763"/>
          </a:xfrm>
        </p:spPr>
      </p:pic>
    </p:spTree>
    <p:extLst>
      <p:ext uri="{BB962C8B-B14F-4D97-AF65-F5344CB8AC3E}">
        <p14:creationId xmlns:p14="http://schemas.microsoft.com/office/powerpoint/2010/main" val="36196793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Types of Sabers</a:t>
            </a:r>
            <a:endParaRPr lang="en-US" dirty="0"/>
          </a:p>
        </p:txBody>
      </p:sp>
      <p:sp>
        <p:nvSpPr>
          <p:cNvPr id="8" name="Title 1"/>
          <p:cNvSpPr txBox="1">
            <a:spLocks/>
          </p:cNvSpPr>
          <p:nvPr/>
        </p:nvSpPr>
        <p:spPr>
          <a:xfrm>
            <a:off x="355600" y="1741392"/>
            <a:ext cx="3008313" cy="914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a:lstStyle>
          <a:p>
            <a:r>
              <a:rPr lang="en-US" sz="3600" dirty="0" smtClean="0"/>
              <a:t>Dirk</a:t>
            </a:r>
            <a:endParaRPr lang="en-US" sz="3600" dirty="0"/>
          </a:p>
        </p:txBody>
      </p:sp>
      <p:sp>
        <p:nvSpPr>
          <p:cNvPr id="9" name="Title 1"/>
          <p:cNvSpPr txBox="1">
            <a:spLocks/>
          </p:cNvSpPr>
          <p:nvPr/>
        </p:nvSpPr>
        <p:spPr>
          <a:xfrm>
            <a:off x="2936875" y="1746059"/>
            <a:ext cx="3008313" cy="914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a:lstStyle>
          <a:p>
            <a:r>
              <a:rPr lang="en-US" sz="3600" dirty="0" smtClean="0"/>
              <a:t>Scimitar</a:t>
            </a:r>
            <a:endParaRPr lang="en-US" sz="3600" dirty="0"/>
          </a:p>
        </p:txBody>
      </p:sp>
      <p:sp>
        <p:nvSpPr>
          <p:cNvPr id="10" name="Title 1"/>
          <p:cNvSpPr txBox="1">
            <a:spLocks/>
          </p:cNvSpPr>
          <p:nvPr/>
        </p:nvSpPr>
        <p:spPr>
          <a:xfrm>
            <a:off x="5572125" y="1746059"/>
            <a:ext cx="3008313" cy="914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a:lstStyle>
          <a:p>
            <a:r>
              <a:rPr lang="en-US" sz="3600" dirty="0" smtClean="0"/>
              <a:t>Conical</a:t>
            </a:r>
            <a:endParaRPr lang="en-US" sz="3600" dirty="0"/>
          </a:p>
        </p:txBody>
      </p:sp>
      <p:pic>
        <p:nvPicPr>
          <p:cNvPr id="2" name="Picture 1"/>
          <p:cNvPicPr>
            <a:picLocks noChangeAspect="1"/>
          </p:cNvPicPr>
          <p:nvPr/>
        </p:nvPicPr>
        <p:blipFill>
          <a:blip r:embed="rId2"/>
          <a:stretch>
            <a:fillRect/>
          </a:stretch>
        </p:blipFill>
        <p:spPr>
          <a:xfrm>
            <a:off x="3175687" y="2655792"/>
            <a:ext cx="2769501" cy="2409825"/>
          </a:xfrm>
          <a:prstGeom prst="rect">
            <a:avLst/>
          </a:prstGeom>
        </p:spPr>
      </p:pic>
      <p:sp>
        <p:nvSpPr>
          <p:cNvPr id="3" name="TextBox 2"/>
          <p:cNvSpPr txBox="1"/>
          <p:nvPr/>
        </p:nvSpPr>
        <p:spPr>
          <a:xfrm>
            <a:off x="3048000" y="5600699"/>
            <a:ext cx="3087173" cy="261610"/>
          </a:xfrm>
          <a:prstGeom prst="rect">
            <a:avLst/>
          </a:prstGeom>
          <a:noFill/>
        </p:spPr>
        <p:txBody>
          <a:bodyPr wrap="square" rtlCol="0">
            <a:spAutoFit/>
          </a:bodyPr>
          <a:lstStyle/>
          <a:p>
            <a:pPr algn="ctr"/>
            <a:r>
              <a:rPr lang="en-US" sz="1100" i="1" dirty="0" err="1" smtClean="0"/>
              <a:t>Homotherium</a:t>
            </a:r>
            <a:r>
              <a:rPr lang="en-US" sz="1100" dirty="0" smtClean="0"/>
              <a:t> skull</a:t>
            </a:r>
            <a:endParaRPr lang="en-US" sz="1100" dirty="0"/>
          </a:p>
        </p:txBody>
      </p:sp>
      <p:pic>
        <p:nvPicPr>
          <p:cNvPr id="4" name="Picture 3"/>
          <p:cNvPicPr>
            <a:picLocks noChangeAspect="1"/>
          </p:cNvPicPr>
          <p:nvPr/>
        </p:nvPicPr>
        <p:blipFill>
          <a:blip r:embed="rId3"/>
          <a:stretch>
            <a:fillRect/>
          </a:stretch>
        </p:blipFill>
        <p:spPr>
          <a:xfrm>
            <a:off x="355600" y="2704909"/>
            <a:ext cx="2681111" cy="2413000"/>
          </a:xfrm>
          <a:prstGeom prst="rect">
            <a:avLst/>
          </a:prstGeom>
        </p:spPr>
      </p:pic>
      <p:sp>
        <p:nvSpPr>
          <p:cNvPr id="5" name="TextBox 4"/>
          <p:cNvSpPr txBox="1"/>
          <p:nvPr/>
        </p:nvSpPr>
        <p:spPr>
          <a:xfrm>
            <a:off x="355600" y="5600699"/>
            <a:ext cx="2200275" cy="261610"/>
          </a:xfrm>
          <a:prstGeom prst="rect">
            <a:avLst/>
          </a:prstGeom>
          <a:noFill/>
        </p:spPr>
        <p:txBody>
          <a:bodyPr wrap="square" rtlCol="0">
            <a:spAutoFit/>
          </a:bodyPr>
          <a:lstStyle/>
          <a:p>
            <a:pPr algn="ctr"/>
            <a:r>
              <a:rPr lang="en-US" sz="1100" i="1" dirty="0" smtClean="0"/>
              <a:t>Smilodon </a:t>
            </a:r>
            <a:r>
              <a:rPr lang="en-US" sz="1100" dirty="0" smtClean="0"/>
              <a:t>skull</a:t>
            </a:r>
            <a:endParaRPr lang="en-US" sz="1100" dirty="0"/>
          </a:p>
        </p:txBody>
      </p:sp>
      <p:pic>
        <p:nvPicPr>
          <p:cNvPr id="6" name="Picture 5"/>
          <p:cNvPicPr>
            <a:picLocks noChangeAspect="1"/>
          </p:cNvPicPr>
          <p:nvPr/>
        </p:nvPicPr>
        <p:blipFill>
          <a:blip r:embed="rId4"/>
          <a:stretch>
            <a:fillRect/>
          </a:stretch>
        </p:blipFill>
        <p:spPr>
          <a:xfrm>
            <a:off x="6135173" y="2660459"/>
            <a:ext cx="2710752" cy="2111374"/>
          </a:xfrm>
          <a:prstGeom prst="rect">
            <a:avLst/>
          </a:prstGeom>
        </p:spPr>
      </p:pic>
      <p:sp>
        <p:nvSpPr>
          <p:cNvPr id="11" name="TextBox 10"/>
          <p:cNvSpPr txBox="1"/>
          <p:nvPr/>
        </p:nvSpPr>
        <p:spPr>
          <a:xfrm>
            <a:off x="6334125" y="5600699"/>
            <a:ext cx="2511800" cy="261610"/>
          </a:xfrm>
          <a:prstGeom prst="rect">
            <a:avLst/>
          </a:prstGeom>
          <a:noFill/>
        </p:spPr>
        <p:txBody>
          <a:bodyPr wrap="square" rtlCol="0">
            <a:spAutoFit/>
          </a:bodyPr>
          <a:lstStyle/>
          <a:p>
            <a:pPr algn="ctr"/>
            <a:r>
              <a:rPr lang="en-US" sz="1100" dirty="0" smtClean="0"/>
              <a:t>Clouded leopard skull</a:t>
            </a:r>
            <a:endParaRPr lang="en-US" sz="1100" dirty="0"/>
          </a:p>
        </p:txBody>
      </p:sp>
    </p:spTree>
    <p:extLst>
      <p:ext uri="{BB962C8B-B14F-4D97-AF65-F5344CB8AC3E}">
        <p14:creationId xmlns:p14="http://schemas.microsoft.com/office/powerpoint/2010/main" val="16179281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Prey-Killing Strategies of Feliforms</a:t>
            </a:r>
            <a:endParaRPr lang="en-US" dirty="0"/>
          </a:p>
        </p:txBody>
      </p:sp>
      <p:sp>
        <p:nvSpPr>
          <p:cNvPr id="3" name="Content Placeholder 2"/>
          <p:cNvSpPr>
            <a:spLocks noGrp="1"/>
          </p:cNvSpPr>
          <p:nvPr>
            <p:ph idx="1"/>
          </p:nvPr>
        </p:nvSpPr>
        <p:spPr/>
        <p:txBody>
          <a:bodyPr>
            <a:normAutofit lnSpcReduction="10000"/>
          </a:bodyPr>
          <a:lstStyle/>
          <a:p>
            <a:r>
              <a:rPr lang="en-US" dirty="0" err="1" smtClean="0"/>
              <a:t>Meachen</a:t>
            </a:r>
            <a:r>
              <a:rPr lang="en-US" dirty="0"/>
              <a:t>-</a:t>
            </a:r>
            <a:r>
              <a:rPr lang="en-US" dirty="0" smtClean="0"/>
              <a:t>Samuels and Van </a:t>
            </a:r>
            <a:r>
              <a:rPr lang="en-US" dirty="0" err="1" smtClean="0"/>
              <a:t>Valkenburgh</a:t>
            </a:r>
            <a:r>
              <a:rPr lang="en-US" dirty="0" smtClean="0"/>
              <a:t> (2009)</a:t>
            </a:r>
          </a:p>
          <a:p>
            <a:pPr lvl="1"/>
            <a:r>
              <a:rPr lang="en-US" dirty="0" smtClean="0"/>
              <a:t>Extant feliforms</a:t>
            </a:r>
          </a:p>
          <a:p>
            <a:pPr lvl="1"/>
            <a:r>
              <a:rPr lang="en-US" dirty="0" smtClean="0"/>
              <a:t>Ambush </a:t>
            </a:r>
            <a:r>
              <a:rPr lang="en-US" dirty="0"/>
              <a:t>vs. </a:t>
            </a:r>
            <a:r>
              <a:rPr lang="en-US" dirty="0" smtClean="0"/>
              <a:t>pursuit predators</a:t>
            </a:r>
          </a:p>
          <a:p>
            <a:pPr lvl="2"/>
            <a:r>
              <a:rPr lang="en-US" dirty="0" smtClean="0"/>
              <a:t>Prey size</a:t>
            </a:r>
            <a:endParaRPr lang="en-US" dirty="0"/>
          </a:p>
          <a:p>
            <a:r>
              <a:rPr lang="en-US" dirty="0" err="1" smtClean="0"/>
              <a:t>Meachen</a:t>
            </a:r>
            <a:r>
              <a:rPr lang="en-US" dirty="0" smtClean="0"/>
              <a:t>-Samuels (2012)</a:t>
            </a:r>
          </a:p>
          <a:p>
            <a:pPr lvl="1"/>
            <a:r>
              <a:rPr lang="en-US" dirty="0" smtClean="0"/>
              <a:t>“Functional link between canine shape and forelimb morphology”</a:t>
            </a:r>
          </a:p>
          <a:p>
            <a:pPr lvl="1"/>
            <a:r>
              <a:rPr lang="en-US" dirty="0" smtClean="0"/>
              <a:t>Modern and extinct feliforms</a:t>
            </a:r>
          </a:p>
          <a:p>
            <a:pPr lvl="1"/>
            <a:r>
              <a:rPr lang="en-US" dirty="0" smtClean="0"/>
              <a:t>Bivariate analysis of canine indices vs. forelimb measurements</a:t>
            </a:r>
          </a:p>
        </p:txBody>
      </p:sp>
    </p:spTree>
    <p:extLst>
      <p:ext uri="{BB962C8B-B14F-4D97-AF65-F5344CB8AC3E}">
        <p14:creationId xmlns:p14="http://schemas.microsoft.com/office/powerpoint/2010/main" val="12510639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Since it is a marsupial, why is </a:t>
            </a:r>
            <a:r>
              <a:rPr lang="en-US" i="1" dirty="0" smtClean="0"/>
              <a:t>Thylacosmilus</a:t>
            </a:r>
            <a:r>
              <a:rPr lang="en-US" dirty="0" smtClean="0"/>
              <a:t> so cat-like?</a:t>
            </a:r>
          </a:p>
          <a:p>
            <a:r>
              <a:rPr lang="en-US" dirty="0" smtClean="0"/>
              <a:t>What could have caused such peculiar morphology?</a:t>
            </a:r>
          </a:p>
          <a:p>
            <a:pPr lvl="1"/>
            <a:r>
              <a:rPr lang="en-US" dirty="0" smtClean="0"/>
              <a:t>Why is it the only known saber-tooth member of the marsupials?</a:t>
            </a:r>
          </a:p>
          <a:p>
            <a:r>
              <a:rPr lang="en-US" b="1" dirty="0"/>
              <a:t>How did it hunt and kill its prey?</a:t>
            </a:r>
          </a:p>
          <a:p>
            <a:pPr lvl="1"/>
            <a:r>
              <a:rPr lang="en-US" dirty="0" smtClean="0"/>
              <a:t>Hypothesis: </a:t>
            </a:r>
            <a:r>
              <a:rPr lang="en-US" i="1" dirty="0" smtClean="0"/>
              <a:t>Thylacosmilus</a:t>
            </a:r>
            <a:r>
              <a:rPr lang="en-US" dirty="0" smtClean="0"/>
              <a:t> was an ambush predator</a:t>
            </a:r>
          </a:p>
          <a:p>
            <a:r>
              <a:rPr lang="en-US" b="1" dirty="0" smtClean="0"/>
              <a:t>How does it compare with other saber-toothed predators?</a:t>
            </a:r>
          </a:p>
        </p:txBody>
      </p:sp>
    </p:spTree>
    <p:extLst>
      <p:ext uri="{BB962C8B-B14F-4D97-AF65-F5344CB8AC3E}">
        <p14:creationId xmlns:p14="http://schemas.microsoft.com/office/powerpoint/2010/main" val="3474597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sz="half" idx="1"/>
          </p:nvPr>
        </p:nvSpPr>
        <p:spPr/>
        <p:txBody>
          <a:bodyPr/>
          <a:lstStyle/>
          <a:p>
            <a:r>
              <a:rPr lang="en-US" dirty="0" smtClean="0"/>
              <a:t>Forelimb measurements define whether animal is </a:t>
            </a:r>
            <a:r>
              <a:rPr lang="en-US" b="1" dirty="0" smtClean="0"/>
              <a:t>ambush predator</a:t>
            </a:r>
            <a:r>
              <a:rPr lang="en-US" dirty="0" smtClean="0"/>
              <a:t> or </a:t>
            </a:r>
            <a:r>
              <a:rPr lang="en-US" b="1" dirty="0" smtClean="0"/>
              <a:t>pursuit predator</a:t>
            </a:r>
            <a:endParaRPr lang="en-US" dirty="0" smtClean="0"/>
          </a:p>
          <a:p>
            <a:r>
              <a:rPr lang="en-US" dirty="0" smtClean="0"/>
              <a:t>Measurements of paratype/</a:t>
            </a:r>
            <a:r>
              <a:rPr lang="en-US" dirty="0" err="1" smtClean="0"/>
              <a:t>holotype</a:t>
            </a:r>
            <a:r>
              <a:rPr lang="en-US" dirty="0" smtClean="0"/>
              <a:t> at FMNH</a:t>
            </a:r>
          </a:p>
          <a:p>
            <a:r>
              <a:rPr lang="en-US" dirty="0" smtClean="0"/>
              <a:t>Bivariate analysis of canine index </a:t>
            </a:r>
            <a:r>
              <a:rPr lang="en-US" dirty="0" err="1" smtClean="0"/>
              <a:t>vs</a:t>
            </a:r>
            <a:r>
              <a:rPr lang="en-US" dirty="0" smtClean="0"/>
              <a:t> forelimb measurements of cats (</a:t>
            </a:r>
            <a:r>
              <a:rPr lang="en-US" dirty="0" err="1" smtClean="0"/>
              <a:t>Meachen</a:t>
            </a:r>
            <a:r>
              <a:rPr lang="en-US" dirty="0" smtClean="0"/>
              <a:t>-Samuels, et al)</a:t>
            </a:r>
            <a:endParaRPr lang="en-US" dirty="0"/>
          </a:p>
        </p:txBody>
      </p:sp>
      <p:pic>
        <p:nvPicPr>
          <p:cNvPr id="5" name="Content Placeholder 4" descr="IMG_0702.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15956" r="15956"/>
          <a:stretch>
            <a:fillRect/>
          </a:stretch>
        </p:blipFill>
        <p:spPr>
          <a:xfrm rot="5400000">
            <a:off x="4949824" y="1798639"/>
            <a:ext cx="3566160" cy="3927475"/>
          </a:xfrm>
        </p:spPr>
      </p:pic>
      <p:sp>
        <p:nvSpPr>
          <p:cNvPr id="6" name="TextBox 5"/>
          <p:cNvSpPr txBox="1"/>
          <p:nvPr/>
        </p:nvSpPr>
        <p:spPr>
          <a:xfrm>
            <a:off x="4905375" y="5545457"/>
            <a:ext cx="3651250" cy="338554"/>
          </a:xfrm>
          <a:prstGeom prst="rect">
            <a:avLst/>
          </a:prstGeom>
          <a:noFill/>
        </p:spPr>
        <p:txBody>
          <a:bodyPr wrap="square" rtlCol="0">
            <a:spAutoFit/>
          </a:bodyPr>
          <a:lstStyle/>
          <a:p>
            <a:pPr algn="ctr"/>
            <a:r>
              <a:rPr lang="en-US" sz="1600" dirty="0" smtClean="0"/>
              <a:t>Humerus of </a:t>
            </a:r>
            <a:r>
              <a:rPr lang="en-US" sz="1600" i="1" dirty="0" smtClean="0"/>
              <a:t>Thylacosmilus atrox</a:t>
            </a:r>
            <a:endParaRPr lang="en-US" sz="1600" dirty="0"/>
          </a:p>
        </p:txBody>
      </p:sp>
    </p:spTree>
    <p:extLst>
      <p:ext uri="{BB962C8B-B14F-4D97-AF65-F5344CB8AC3E}">
        <p14:creationId xmlns:p14="http://schemas.microsoft.com/office/powerpoint/2010/main" val="20131381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3310220"/>
              </p:ext>
            </p:extLst>
          </p:nvPr>
        </p:nvGraphicFramePr>
        <p:xfrm>
          <a:off x="900113" y="2133600"/>
          <a:ext cx="7345362" cy="39322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064000" y="3087360"/>
            <a:ext cx="1206500" cy="261610"/>
          </a:xfrm>
          <a:prstGeom prst="rect">
            <a:avLst/>
          </a:prstGeom>
          <a:noFill/>
        </p:spPr>
        <p:txBody>
          <a:bodyPr wrap="square" rtlCol="0">
            <a:spAutoFit/>
          </a:bodyPr>
          <a:lstStyle/>
          <a:p>
            <a:r>
              <a:rPr lang="en-US" sz="1100" i="1" dirty="0" smtClean="0"/>
              <a:t>Smilodon </a:t>
            </a:r>
            <a:r>
              <a:rPr lang="en-US" sz="1100" i="1" dirty="0" err="1" smtClean="0"/>
              <a:t>fatalis</a:t>
            </a:r>
            <a:endParaRPr lang="en-US" sz="1100" i="1" dirty="0"/>
          </a:p>
        </p:txBody>
      </p:sp>
      <p:sp>
        <p:nvSpPr>
          <p:cNvPr id="3" name="TextBox 2"/>
          <p:cNvSpPr txBox="1"/>
          <p:nvPr/>
        </p:nvSpPr>
        <p:spPr>
          <a:xfrm rot="16200000">
            <a:off x="-120196" y="3639095"/>
            <a:ext cx="1635125" cy="276999"/>
          </a:xfrm>
          <a:prstGeom prst="rect">
            <a:avLst/>
          </a:prstGeom>
          <a:noFill/>
        </p:spPr>
        <p:txBody>
          <a:bodyPr wrap="square" rtlCol="0">
            <a:spAutoFit/>
          </a:bodyPr>
          <a:lstStyle/>
          <a:p>
            <a:r>
              <a:rPr lang="en-US" sz="1200" dirty="0" smtClean="0"/>
              <a:t>Canine Index</a:t>
            </a:r>
            <a:endParaRPr lang="en-US" sz="1200" dirty="0"/>
          </a:p>
        </p:txBody>
      </p:sp>
    </p:spTree>
    <p:extLst>
      <p:ext uri="{BB962C8B-B14F-4D97-AF65-F5344CB8AC3E}">
        <p14:creationId xmlns:p14="http://schemas.microsoft.com/office/powerpoint/2010/main" val="25428038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7465954"/>
              </p:ext>
            </p:extLst>
          </p:nvPr>
        </p:nvGraphicFramePr>
        <p:xfrm>
          <a:off x="900113" y="2133600"/>
          <a:ext cx="7345362" cy="393223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461250" y="2921000"/>
            <a:ext cx="1412875" cy="261610"/>
          </a:xfrm>
          <a:prstGeom prst="rect">
            <a:avLst/>
          </a:prstGeom>
          <a:noFill/>
        </p:spPr>
        <p:txBody>
          <a:bodyPr wrap="square" rtlCol="0">
            <a:spAutoFit/>
          </a:bodyPr>
          <a:lstStyle/>
          <a:p>
            <a:r>
              <a:rPr lang="en-US" sz="1100" i="1" dirty="0" smtClean="0"/>
              <a:t>Thylacosmilus atrox</a:t>
            </a:r>
            <a:endParaRPr lang="en-US" sz="1100" i="1" dirty="0"/>
          </a:p>
        </p:txBody>
      </p:sp>
      <p:sp>
        <p:nvSpPr>
          <p:cNvPr id="5" name="TextBox 4"/>
          <p:cNvSpPr txBox="1"/>
          <p:nvPr/>
        </p:nvSpPr>
        <p:spPr>
          <a:xfrm>
            <a:off x="4905375" y="2381250"/>
            <a:ext cx="1778000" cy="261610"/>
          </a:xfrm>
          <a:prstGeom prst="rect">
            <a:avLst/>
          </a:prstGeom>
          <a:noFill/>
        </p:spPr>
        <p:txBody>
          <a:bodyPr wrap="square" rtlCol="0">
            <a:spAutoFit/>
          </a:bodyPr>
          <a:lstStyle/>
          <a:p>
            <a:r>
              <a:rPr lang="en-US" sz="1100" i="1" dirty="0" smtClean="0"/>
              <a:t>Barbourofelis </a:t>
            </a:r>
            <a:r>
              <a:rPr lang="en-US" sz="1100" i="1" dirty="0" err="1" smtClean="0"/>
              <a:t>loveorum</a:t>
            </a:r>
            <a:endParaRPr lang="en-US" sz="1100" i="1" dirty="0"/>
          </a:p>
        </p:txBody>
      </p:sp>
      <p:sp>
        <p:nvSpPr>
          <p:cNvPr id="6" name="TextBox 5"/>
          <p:cNvSpPr txBox="1"/>
          <p:nvPr/>
        </p:nvSpPr>
        <p:spPr>
          <a:xfrm>
            <a:off x="5270500" y="3182610"/>
            <a:ext cx="1206500" cy="261610"/>
          </a:xfrm>
          <a:prstGeom prst="rect">
            <a:avLst/>
          </a:prstGeom>
          <a:noFill/>
        </p:spPr>
        <p:txBody>
          <a:bodyPr wrap="square" rtlCol="0">
            <a:spAutoFit/>
          </a:bodyPr>
          <a:lstStyle/>
          <a:p>
            <a:r>
              <a:rPr lang="en-US" sz="1100" i="1" dirty="0" smtClean="0"/>
              <a:t>Smilodon </a:t>
            </a:r>
            <a:r>
              <a:rPr lang="en-US" sz="1100" i="1" dirty="0" err="1" smtClean="0"/>
              <a:t>fatalis</a:t>
            </a:r>
            <a:endParaRPr lang="en-US" sz="1100" i="1" dirty="0"/>
          </a:p>
        </p:txBody>
      </p:sp>
      <p:sp>
        <p:nvSpPr>
          <p:cNvPr id="8" name="TextBox 7"/>
          <p:cNvSpPr txBox="1"/>
          <p:nvPr/>
        </p:nvSpPr>
        <p:spPr>
          <a:xfrm>
            <a:off x="6031143" y="3636251"/>
            <a:ext cx="1304463" cy="1887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err="1" smtClean="0"/>
              <a:t>Smilodon</a:t>
            </a:r>
            <a:r>
              <a:rPr lang="en-US" sz="1100" i="1" dirty="0" smtClean="0"/>
              <a:t> </a:t>
            </a:r>
            <a:r>
              <a:rPr lang="en-US" sz="1100" i="1" dirty="0" err="1" smtClean="0"/>
              <a:t>gracilis</a:t>
            </a:r>
            <a:endParaRPr lang="en-US" sz="1100" i="1" dirty="0"/>
          </a:p>
        </p:txBody>
      </p:sp>
      <p:sp>
        <p:nvSpPr>
          <p:cNvPr id="9" name="TextBox 8"/>
          <p:cNvSpPr txBox="1"/>
          <p:nvPr/>
        </p:nvSpPr>
        <p:spPr>
          <a:xfrm rot="16200000">
            <a:off x="-120196" y="3639095"/>
            <a:ext cx="1635125" cy="276999"/>
          </a:xfrm>
          <a:prstGeom prst="rect">
            <a:avLst/>
          </a:prstGeom>
          <a:noFill/>
        </p:spPr>
        <p:txBody>
          <a:bodyPr wrap="square" rtlCol="0">
            <a:spAutoFit/>
          </a:bodyPr>
          <a:lstStyle/>
          <a:p>
            <a:r>
              <a:rPr lang="en-US" sz="1200" dirty="0" smtClean="0"/>
              <a:t>Canine Index</a:t>
            </a:r>
            <a:endParaRPr lang="en-US" sz="1200" dirty="0"/>
          </a:p>
        </p:txBody>
      </p:sp>
    </p:spTree>
    <p:extLst>
      <p:ext uri="{BB962C8B-B14F-4D97-AF65-F5344CB8AC3E}">
        <p14:creationId xmlns:p14="http://schemas.microsoft.com/office/powerpoint/2010/main" val="14469183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7257574"/>
              </p:ext>
            </p:extLst>
          </p:nvPr>
        </p:nvGraphicFramePr>
        <p:xfrm>
          <a:off x="900113" y="2133600"/>
          <a:ext cx="7345362" cy="39322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190875" y="3182610"/>
            <a:ext cx="1206500" cy="261610"/>
          </a:xfrm>
          <a:prstGeom prst="rect">
            <a:avLst/>
          </a:prstGeom>
          <a:noFill/>
        </p:spPr>
        <p:txBody>
          <a:bodyPr wrap="square" rtlCol="0">
            <a:spAutoFit/>
          </a:bodyPr>
          <a:lstStyle/>
          <a:p>
            <a:r>
              <a:rPr lang="en-US" sz="1100" i="1" dirty="0" smtClean="0"/>
              <a:t>Smilodon </a:t>
            </a:r>
            <a:r>
              <a:rPr lang="en-US" sz="1100" i="1" dirty="0" err="1" smtClean="0"/>
              <a:t>fatalis</a:t>
            </a:r>
            <a:endParaRPr lang="en-US" sz="1100" i="1" dirty="0"/>
          </a:p>
        </p:txBody>
      </p:sp>
      <p:sp>
        <p:nvSpPr>
          <p:cNvPr id="6" name="TextBox 5"/>
          <p:cNvSpPr txBox="1"/>
          <p:nvPr/>
        </p:nvSpPr>
        <p:spPr>
          <a:xfrm>
            <a:off x="4286250" y="2418601"/>
            <a:ext cx="1493239" cy="2745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i="1" dirty="0" err="1" smtClean="0"/>
              <a:t>Barbourofelis</a:t>
            </a:r>
            <a:r>
              <a:rPr lang="en-US" i="1" dirty="0" smtClean="0"/>
              <a:t> </a:t>
            </a:r>
            <a:r>
              <a:rPr lang="en-US" i="1" dirty="0" err="1" smtClean="0"/>
              <a:t>loveorum</a:t>
            </a:r>
            <a:endParaRPr lang="en-US" sz="1100" i="1" dirty="0"/>
          </a:p>
        </p:txBody>
      </p:sp>
      <p:sp>
        <p:nvSpPr>
          <p:cNvPr id="7" name="TextBox 6"/>
          <p:cNvSpPr txBox="1"/>
          <p:nvPr/>
        </p:nvSpPr>
        <p:spPr>
          <a:xfrm>
            <a:off x="6001739" y="2990871"/>
            <a:ext cx="1596221" cy="22307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smtClean="0"/>
              <a:t>Thylacosmilus atrox</a:t>
            </a:r>
            <a:endParaRPr lang="en-US" sz="1100" i="1" dirty="0"/>
          </a:p>
        </p:txBody>
      </p:sp>
      <p:sp>
        <p:nvSpPr>
          <p:cNvPr id="8" name="TextBox 7"/>
          <p:cNvSpPr txBox="1"/>
          <p:nvPr/>
        </p:nvSpPr>
        <p:spPr>
          <a:xfrm>
            <a:off x="3488063" y="3589502"/>
            <a:ext cx="1304463" cy="1887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i="1" dirty="0" err="1" smtClean="0"/>
              <a:t>Smilodon</a:t>
            </a:r>
            <a:r>
              <a:rPr lang="en-US" sz="1100" i="1" dirty="0" smtClean="0"/>
              <a:t> </a:t>
            </a:r>
            <a:r>
              <a:rPr lang="en-US" sz="1100" i="1" dirty="0" err="1" smtClean="0"/>
              <a:t>gracilis</a:t>
            </a:r>
            <a:endParaRPr lang="en-US" sz="1100" i="1" dirty="0"/>
          </a:p>
        </p:txBody>
      </p:sp>
      <p:sp>
        <p:nvSpPr>
          <p:cNvPr id="9" name="TextBox 8"/>
          <p:cNvSpPr txBox="1"/>
          <p:nvPr/>
        </p:nvSpPr>
        <p:spPr>
          <a:xfrm rot="16200000">
            <a:off x="-120196" y="3639095"/>
            <a:ext cx="1635125" cy="276999"/>
          </a:xfrm>
          <a:prstGeom prst="rect">
            <a:avLst/>
          </a:prstGeom>
          <a:noFill/>
        </p:spPr>
        <p:txBody>
          <a:bodyPr wrap="square" rtlCol="0">
            <a:spAutoFit/>
          </a:bodyPr>
          <a:lstStyle/>
          <a:p>
            <a:r>
              <a:rPr lang="en-US" sz="1200" dirty="0" smtClean="0"/>
              <a:t>Canine Index</a:t>
            </a:r>
            <a:endParaRPr lang="en-US" sz="1200" dirty="0"/>
          </a:p>
        </p:txBody>
      </p:sp>
    </p:spTree>
    <p:extLst>
      <p:ext uri="{BB962C8B-B14F-4D97-AF65-F5344CB8AC3E}">
        <p14:creationId xmlns:p14="http://schemas.microsoft.com/office/powerpoint/2010/main" val="251860110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2445</TotalTime>
  <Words>981</Words>
  <Application>Microsoft Macintosh PowerPoint</Application>
  <PresentationFormat>On-screen Show (4:3)</PresentationFormat>
  <Paragraphs>125</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Capital</vt:lpstr>
      <vt:lpstr>Using the Force: Forelimb robustness of Thylacosmilus atrox and other saber-toothed carnivores</vt:lpstr>
      <vt:lpstr>What is Thylacosmilus?</vt:lpstr>
      <vt:lpstr>Types of Sabers</vt:lpstr>
      <vt:lpstr>Prey-Killing Strategies of Feliforms</vt:lpstr>
      <vt:lpstr>Questions</vt:lpstr>
      <vt:lpstr>Methods</vt:lpstr>
      <vt:lpstr>PAW</vt:lpstr>
      <vt:lpstr>HEI</vt:lpstr>
      <vt:lpstr>HRI</vt:lpstr>
      <vt:lpstr>PowerPoint Presentation</vt:lpstr>
      <vt:lpstr>Results</vt:lpstr>
      <vt:lpstr>Further Research</vt:lpstr>
      <vt:lpstr>Acknowledgments</vt:lpstr>
      <vt:lpstr>Bibliography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Forelimb robustness of Thylacosmilus atrox and other saber-toothed carnivores</dc:title>
  <dc:creator>Laurel Perper</dc:creator>
  <cp:lastModifiedBy>Laurel Perper</cp:lastModifiedBy>
  <cp:revision>59</cp:revision>
  <dcterms:created xsi:type="dcterms:W3CDTF">2013-12-20T20:02:35Z</dcterms:created>
  <dcterms:modified xsi:type="dcterms:W3CDTF">2014-04-28T21:09:57Z</dcterms:modified>
</cp:coreProperties>
</file>