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59" r:id="rId5"/>
    <p:sldId id="270" r:id="rId6"/>
    <p:sldId id="271" r:id="rId7"/>
    <p:sldId id="260" r:id="rId8"/>
    <p:sldId id="272" r:id="rId9"/>
    <p:sldId id="261" r:id="rId10"/>
    <p:sldId id="262" r:id="rId11"/>
    <p:sldId id="263" r:id="rId12"/>
    <p:sldId id="264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5433-8602-4E89-A4F2-63E8015B9698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567B-B6AF-48BC-A44F-837C7536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5433-8602-4E89-A4F2-63E8015B9698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567B-B6AF-48BC-A44F-837C7536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5433-8602-4E89-A4F2-63E8015B9698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567B-B6AF-48BC-A44F-837C7536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5433-8602-4E89-A4F2-63E8015B9698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567B-B6AF-48BC-A44F-837C7536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5433-8602-4E89-A4F2-63E8015B9698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567B-B6AF-48BC-A44F-837C7536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5433-8602-4E89-A4F2-63E8015B9698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567B-B6AF-48BC-A44F-837C7536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5433-8602-4E89-A4F2-63E8015B9698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567B-B6AF-48BC-A44F-837C7536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5433-8602-4E89-A4F2-63E8015B9698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567B-B6AF-48BC-A44F-837C7536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5433-8602-4E89-A4F2-63E8015B9698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567B-B6AF-48BC-A44F-837C7536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5433-8602-4E89-A4F2-63E8015B9698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567B-B6AF-48BC-A44F-837C7536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5433-8602-4E89-A4F2-63E8015B9698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567B-B6AF-48BC-A44F-837C7536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A5433-8602-4E89-A4F2-63E8015B9698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567B-B6AF-48BC-A44F-837C75361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agenweb.org/imagemap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//upload.wikimedia.org/wikipedia/commons/7/7b/Mystriosuchus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2286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REPTILE TRACKWAYS PROVIDE A TRIASSIC DATE FOR </a:t>
            </a:r>
            <a:r>
              <a:rPr lang="en-US" sz="3200" b="1" dirty="0" smtClean="0">
                <a:solidFill>
                  <a:srgbClr val="002060"/>
                </a:solidFill>
              </a:rPr>
              <a:t>ENIGMATIC</a:t>
            </a:r>
            <a:r>
              <a:rPr lang="en-US" sz="3600" b="1" dirty="0" smtClean="0">
                <a:solidFill>
                  <a:srgbClr val="002060"/>
                </a:solidFill>
              </a:rPr>
              <a:t> ROCKS AT VALLEY QUARRIES FAIRFIELD OPERATION, PA.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875" y="2333625"/>
            <a:ext cx="8153400" cy="129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Robert E. Weems, Randy Van </a:t>
            </a:r>
            <a:r>
              <a:rPr lang="en-US" sz="2800" dirty="0" err="1" smtClean="0">
                <a:solidFill>
                  <a:srgbClr val="0070C0"/>
                </a:solidFill>
              </a:rPr>
              <a:t>Scyoc</a:t>
            </a:r>
            <a:r>
              <a:rPr lang="en-US" sz="2800" dirty="0" smtClean="0">
                <a:solidFill>
                  <a:srgbClr val="0070C0"/>
                </a:solidFill>
              </a:rPr>
              <a:t> (presenting),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G. Robert </a:t>
            </a:r>
            <a:r>
              <a:rPr lang="en-US" sz="2800" dirty="0" err="1" smtClean="0">
                <a:solidFill>
                  <a:srgbClr val="0070C0"/>
                </a:solidFill>
              </a:rPr>
              <a:t>Ganis</a:t>
            </a:r>
            <a:r>
              <a:rPr lang="en-US" sz="2800" dirty="0" smtClean="0">
                <a:solidFill>
                  <a:srgbClr val="0070C0"/>
                </a:solidFill>
              </a:rPr>
              <a:t>, and Brad Bender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5361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3" name="Picture 3" descr="Pennsylvania Clickable County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9325" y="3657600"/>
            <a:ext cx="4572000" cy="27432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60900" y="5813425"/>
            <a:ext cx="5004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ADAMS</a:t>
            </a:r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4784725" y="59563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13300" y="597535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591050" y="6076950"/>
            <a:ext cx="228600" cy="63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Two other trackmakers also are present</a:t>
            </a:r>
            <a:endParaRPr lang="en-US" sz="2800" dirty="0"/>
          </a:p>
        </p:txBody>
      </p:sp>
      <p:pic>
        <p:nvPicPr>
          <p:cNvPr id="5" name="Picture 4" descr="DSCN36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0714" y="1066800"/>
            <a:ext cx="2800350" cy="3733800"/>
          </a:xfrm>
          <a:prstGeom prst="rect">
            <a:avLst/>
          </a:prstGeom>
        </p:spPr>
      </p:pic>
      <p:pic>
        <p:nvPicPr>
          <p:cNvPr id="6" name="Picture 5" descr="DSCN36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4044" y="1143000"/>
            <a:ext cx="2615769" cy="19618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3124200"/>
            <a:ext cx="1926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Rhynchosauroides</a:t>
            </a:r>
            <a:endParaRPr lang="en-US" i="1" dirty="0" smtClean="0"/>
          </a:p>
          <a:p>
            <a:r>
              <a:rPr lang="en-US" dirty="0" smtClean="0"/>
              <a:t>(Lizard-like reptile)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4876800"/>
            <a:ext cx="2035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Apatopus</a:t>
            </a:r>
            <a:r>
              <a:rPr lang="en-US" i="1" dirty="0" smtClean="0"/>
              <a:t> </a:t>
            </a:r>
            <a:r>
              <a:rPr lang="en-US" i="1" dirty="0" err="1" smtClean="0"/>
              <a:t>lineatus</a:t>
            </a:r>
            <a:endParaRPr lang="en-US" i="1" dirty="0" smtClean="0"/>
          </a:p>
          <a:p>
            <a:r>
              <a:rPr lang="en-US" dirty="0" smtClean="0"/>
              <a:t>(Swimming scrapes </a:t>
            </a:r>
          </a:p>
          <a:p>
            <a:r>
              <a:rPr lang="en-US" dirty="0" smtClean="0"/>
              <a:t>of a </a:t>
            </a:r>
            <a:r>
              <a:rPr lang="en-US" dirty="0" err="1" smtClean="0"/>
              <a:t>parasuchian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482" name="Picture 2" descr="File:Mystriosuchu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10000"/>
            <a:ext cx="3733800" cy="2613661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flipV="1">
            <a:off x="3523343" y="5424714"/>
            <a:ext cx="12192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3276600" cy="4449762"/>
          </a:xfrm>
        </p:spPr>
        <p:txBody>
          <a:bodyPr>
            <a:normAutofit/>
          </a:bodyPr>
          <a:lstStyle/>
          <a:p>
            <a:r>
              <a:rPr lang="en-US" dirty="0" smtClean="0"/>
              <a:t>These ichnotaxa</a:t>
            </a:r>
            <a:br>
              <a:rPr lang="en-US" dirty="0" smtClean="0"/>
            </a:br>
            <a:r>
              <a:rPr lang="en-US" dirty="0" smtClean="0"/>
              <a:t> co-occur </a:t>
            </a:r>
            <a:br>
              <a:rPr lang="en-US" dirty="0" smtClean="0"/>
            </a:br>
            <a:r>
              <a:rPr lang="en-US" dirty="0" smtClean="0"/>
              <a:t>only in </a:t>
            </a:r>
            <a:br>
              <a:rPr lang="en-US" dirty="0" smtClean="0"/>
            </a:br>
            <a:r>
              <a:rPr lang="en-US" dirty="0" smtClean="0"/>
              <a:t>the Upper Triassic</a:t>
            </a:r>
            <a:endParaRPr lang="en-US" dirty="0"/>
          </a:p>
        </p:txBody>
      </p:sp>
      <p:pic>
        <p:nvPicPr>
          <p:cNvPr id="4" name="Picture 3" descr="FFIELD4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304800"/>
            <a:ext cx="4205279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Stose</a:t>
            </a:r>
            <a:r>
              <a:rPr lang="en-US" sz="2400" dirty="0" smtClean="0"/>
              <a:t> &amp; </a:t>
            </a:r>
            <a:r>
              <a:rPr lang="en-US" sz="2400" dirty="0" err="1" smtClean="0"/>
              <a:t>Bascom</a:t>
            </a:r>
            <a:r>
              <a:rPr lang="en-US" sz="2400" dirty="0" smtClean="0"/>
              <a:t> (1929) were essentially correct:  the </a:t>
            </a:r>
            <a:r>
              <a:rPr lang="en-US" sz="2400" dirty="0" smtClean="0"/>
              <a:t>quarry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smtClean="0"/>
              <a:t>is developed in strongly metamorphosed Gettysburg strata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high within or above </a:t>
            </a:r>
            <a:r>
              <a:rPr lang="en-US" sz="2400" dirty="0" smtClean="0"/>
              <a:t>the </a:t>
            </a:r>
            <a:r>
              <a:rPr lang="en-US" sz="2400" dirty="0" err="1" smtClean="0"/>
              <a:t>Heidlersburg</a:t>
            </a:r>
            <a:r>
              <a:rPr lang="en-US" sz="2400" dirty="0" smtClean="0"/>
              <a:t> Member</a:t>
            </a:r>
            <a:endParaRPr lang="en-US" sz="2400" dirty="0"/>
          </a:p>
        </p:txBody>
      </p:sp>
      <p:pic>
        <p:nvPicPr>
          <p:cNvPr id="6" name="Picture 5" descr="Fairfie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9804" y="1801368"/>
            <a:ext cx="6200727" cy="3499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944" y="5458968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The </a:t>
            </a:r>
            <a:r>
              <a:rPr lang="en-US" sz="2400" i="1" dirty="0" err="1" smtClean="0"/>
              <a:t>Redondestheria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grovetonensis</a:t>
            </a:r>
            <a:r>
              <a:rPr lang="en-US" sz="2400" i="1" dirty="0" smtClean="0"/>
              <a:t> </a:t>
            </a:r>
            <a:r>
              <a:rPr lang="en-US" sz="2400" dirty="0" smtClean="0"/>
              <a:t>conchostracan </a:t>
            </a:r>
            <a:r>
              <a:rPr lang="en-US" sz="2400" dirty="0" smtClean="0"/>
              <a:t>zone </a:t>
            </a:r>
            <a:r>
              <a:rPr lang="en-US" sz="2400" dirty="0" smtClean="0"/>
              <a:t>recently was found just </a:t>
            </a:r>
            <a:r>
              <a:rPr lang="en-US" sz="2400" dirty="0" smtClean="0"/>
              <a:t>below the </a:t>
            </a:r>
            <a:r>
              <a:rPr lang="en-US" sz="2400" dirty="0" err="1" smtClean="0"/>
              <a:t>Heidlersburg</a:t>
            </a:r>
            <a:r>
              <a:rPr lang="en-US" sz="2400" dirty="0" smtClean="0"/>
              <a:t> Member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705600" y="3803904"/>
            <a:ext cx="719328" cy="175869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548188" y="1524000"/>
            <a:ext cx="1090612" cy="148351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9700947">
            <a:off x="3613829" y="3235252"/>
            <a:ext cx="411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</a:rPr>
              <a:t>Heidlersburg</a:t>
            </a:r>
            <a:r>
              <a:rPr lang="en-US" sz="2800" dirty="0" smtClean="0">
                <a:solidFill>
                  <a:srgbClr val="00B0F0"/>
                </a:solidFill>
              </a:rPr>
              <a:t> Member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7245096" y="3339084"/>
            <a:ext cx="411480" cy="434340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4236720" y="2895600"/>
            <a:ext cx="457200" cy="457200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i="1" dirty="0" err="1" smtClean="0"/>
              <a:t>Redondestheria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grovetonensis</a:t>
            </a:r>
            <a:r>
              <a:rPr lang="en-US" sz="2400" i="1" dirty="0" smtClean="0"/>
              <a:t> </a:t>
            </a:r>
            <a:r>
              <a:rPr lang="en-US" sz="2400" dirty="0" smtClean="0"/>
              <a:t>conchostracan zone is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 smtClean="0"/>
              <a:t>basal zone of the upper </a:t>
            </a:r>
            <a:r>
              <a:rPr lang="en-US" sz="2400" dirty="0" smtClean="0"/>
              <a:t>Norian (Sevatian), </a:t>
            </a:r>
            <a:r>
              <a:rPr lang="en-US" sz="2400" dirty="0" smtClean="0"/>
              <a:t>so the quarry </a:t>
            </a:r>
            <a:r>
              <a:rPr lang="en-US" sz="2400" dirty="0" smtClean="0"/>
              <a:t>footprint fauna </a:t>
            </a:r>
            <a:r>
              <a:rPr lang="en-US" sz="2400" dirty="0" smtClean="0"/>
              <a:t>is almost certainly late Norian in age</a:t>
            </a:r>
            <a:endParaRPr lang="en-US" sz="2400" dirty="0"/>
          </a:p>
        </p:txBody>
      </p:sp>
      <p:pic>
        <p:nvPicPr>
          <p:cNvPr id="4" name="Picture 3" descr="Fairfiel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267200"/>
            <a:ext cx="2600825" cy="1882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3657600"/>
            <a:ext cx="1644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Redondestheria</a:t>
            </a:r>
            <a:endParaRPr lang="en-US" i="1" dirty="0" smtClean="0"/>
          </a:p>
          <a:p>
            <a:r>
              <a:rPr lang="en-US" i="1" dirty="0" smtClean="0"/>
              <a:t> </a:t>
            </a:r>
            <a:r>
              <a:rPr lang="en-US" i="1" dirty="0" err="1" smtClean="0"/>
              <a:t>grovetonensis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077200" y="60960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mm</a:t>
            </a:r>
            <a:endParaRPr lang="en-US" dirty="0"/>
          </a:p>
        </p:txBody>
      </p:sp>
      <p:pic>
        <p:nvPicPr>
          <p:cNvPr id="10" name="Picture 9" descr="FFIELD6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087508"/>
            <a:ext cx="5181600" cy="427275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5553075" y="4772026"/>
            <a:ext cx="542925" cy="10477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2200" y="2209800"/>
            <a:ext cx="2718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zones are missing </a:t>
            </a:r>
            <a:r>
              <a:rPr lang="en-US" dirty="0" smtClean="0"/>
              <a:t>in </a:t>
            </a:r>
            <a:endParaRPr lang="en-US" dirty="0" smtClean="0"/>
          </a:p>
          <a:p>
            <a:r>
              <a:rPr lang="en-US" dirty="0" smtClean="0"/>
              <a:t>The Newark Supergroup, </a:t>
            </a:r>
          </a:p>
          <a:p>
            <a:r>
              <a:rPr lang="en-US" dirty="0" smtClean="0"/>
              <a:t>But present </a:t>
            </a:r>
            <a:r>
              <a:rPr lang="en-US" dirty="0" smtClean="0"/>
              <a:t>in </a:t>
            </a:r>
            <a:r>
              <a:rPr lang="en-US" dirty="0" smtClean="0"/>
              <a:t>New Mexico</a:t>
            </a:r>
          </a:p>
          <a:p>
            <a:r>
              <a:rPr lang="en-US" dirty="0" smtClean="0"/>
              <a:t>          and Germany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638800" y="2895600"/>
            <a:ext cx="581025" cy="2857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38800" y="2743200"/>
            <a:ext cx="5334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Culpeper Quarry </a:t>
            </a:r>
            <a:r>
              <a:rPr lang="en-US" sz="2800" dirty="0" smtClean="0"/>
              <a:t>footprint site </a:t>
            </a:r>
            <a:r>
              <a:rPr lang="en-US" sz="2800" dirty="0" smtClean="0"/>
              <a:t>in Virginia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lies just </a:t>
            </a:r>
            <a:r>
              <a:rPr lang="en-US" sz="2800" dirty="0" smtClean="0"/>
              <a:t>below </a:t>
            </a:r>
            <a:r>
              <a:rPr lang="en-US" sz="2800" dirty="0" smtClean="0"/>
              <a:t>the </a:t>
            </a:r>
            <a:r>
              <a:rPr lang="en-US" sz="2800" i="1" dirty="0" smtClean="0"/>
              <a:t>R</a:t>
            </a:r>
            <a:r>
              <a:rPr lang="en-US" sz="2800" dirty="0" smtClean="0"/>
              <a:t>. </a:t>
            </a:r>
            <a:r>
              <a:rPr lang="en-US" sz="2800" i="1" dirty="0" err="1" smtClean="0"/>
              <a:t>grovetonensis</a:t>
            </a:r>
            <a:r>
              <a:rPr lang="en-US" sz="2800" dirty="0" smtClean="0"/>
              <a:t> zone,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so </a:t>
            </a:r>
            <a:r>
              <a:rPr lang="en-US" sz="2800" dirty="0" smtClean="0"/>
              <a:t>the Fairfield Quarry </a:t>
            </a:r>
            <a:r>
              <a:rPr lang="en-US" sz="2800" dirty="0" smtClean="0"/>
              <a:t>site </a:t>
            </a:r>
            <a:r>
              <a:rPr lang="en-US" sz="2800" dirty="0" smtClean="0"/>
              <a:t>is </a:t>
            </a:r>
            <a:r>
              <a:rPr lang="en-US" sz="2800" dirty="0" smtClean="0"/>
              <a:t>younger</a:t>
            </a:r>
            <a:endParaRPr lang="en-US" sz="2800" dirty="0"/>
          </a:p>
        </p:txBody>
      </p:sp>
      <p:pic>
        <p:nvPicPr>
          <p:cNvPr id="7" name="Picture 6" descr="FFIELD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676400"/>
            <a:ext cx="5660136" cy="492602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Fairfield tracksite is the first diverse ichnofauna </a:t>
            </a:r>
            <a:r>
              <a:rPr lang="en-US" sz="2400" dirty="0" smtClean="0"/>
              <a:t>reported </a:t>
            </a:r>
            <a:r>
              <a:rPr lang="en-US" sz="2400" dirty="0" smtClean="0"/>
              <a:t>from the upper Gettysburg </a:t>
            </a:r>
            <a:r>
              <a:rPr lang="en-US" sz="2400" dirty="0" smtClean="0"/>
              <a:t>Formation.  Two other track sites from lower in the basin have been reported in the past</a:t>
            </a:r>
            <a:endParaRPr lang="en-US" sz="2400" dirty="0"/>
          </a:p>
        </p:txBody>
      </p:sp>
      <p:pic>
        <p:nvPicPr>
          <p:cNvPr id="6" name="Picture 5" descr="FFIELD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524000"/>
            <a:ext cx="5608320" cy="48249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Highly metamorphosed conglomeratic carbonate rocks lacking </a:t>
            </a:r>
            <a:r>
              <a:rPr lang="en-US" sz="2000" dirty="0" err="1" smtClean="0"/>
              <a:t>siliciclastic</a:t>
            </a:r>
            <a:r>
              <a:rPr lang="en-US" sz="2000" dirty="0" smtClean="0"/>
              <a:t> “Blue Ridge” clasts are not at all typical Gettysburg Basin strata</a:t>
            </a:r>
            <a:endParaRPr lang="en-US" sz="2000" dirty="0"/>
          </a:p>
        </p:txBody>
      </p:sp>
      <p:pic>
        <p:nvPicPr>
          <p:cNvPr id="5" name="Picture 4" descr="DSCN34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838200"/>
            <a:ext cx="6553200" cy="4914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762000"/>
            <a:ext cx="7848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810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age of the structurally isolated, metamorphosed carbonate rocks quarried</a:t>
            </a:r>
          </a:p>
          <a:p>
            <a:r>
              <a:rPr lang="en-US" sz="2000" dirty="0" smtClean="0"/>
              <a:t>          by Valley Quarries near Fairfield, Pennsylvania has long been in doubt.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477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Two principle lithologies are present: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thin shaly beds and thick carbonate-conglomerate beds</a:t>
            </a:r>
            <a:endParaRPr lang="en-US" sz="2400" dirty="0"/>
          </a:p>
        </p:txBody>
      </p:sp>
      <p:pic>
        <p:nvPicPr>
          <p:cNvPr id="6" name="Picture 5" descr="DSCN35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886200"/>
            <a:ext cx="3149600" cy="2362200"/>
          </a:xfrm>
          <a:prstGeom prst="rect">
            <a:avLst/>
          </a:prstGeom>
        </p:spPr>
      </p:pic>
      <p:pic>
        <p:nvPicPr>
          <p:cNvPr id="7" name="Picture 6" descr="DSCN359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4928450" cy="4495800"/>
          </a:xfrm>
          <a:prstGeom prst="rect">
            <a:avLst/>
          </a:prstGeom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600200"/>
            <a:ext cx="3124200" cy="205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4489704" y="2624328"/>
            <a:ext cx="1149096" cy="42367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3581400"/>
            <a:ext cx="1905000" cy="1066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10200" y="6096000"/>
            <a:ext cx="3505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Intrusive CAMP </a:t>
            </a:r>
            <a:r>
              <a:rPr lang="en-US" sz="2400" dirty="0" err="1" smtClean="0"/>
              <a:t>diabases</a:t>
            </a:r>
            <a:r>
              <a:rPr lang="en-US" sz="2400" dirty="0" smtClean="0"/>
              <a:t> demonstrate a pre-Jurassic age.  Better age control was not possible before the discovery of footprints.</a:t>
            </a:r>
            <a:endParaRPr lang="en-US" sz="2400" dirty="0"/>
          </a:p>
        </p:txBody>
      </p:sp>
      <p:pic>
        <p:nvPicPr>
          <p:cNvPr id="4" name="Picture 3" descr="DSCN361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19200"/>
            <a:ext cx="7295248" cy="51991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76800"/>
            <a:ext cx="54864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thin shaly intervals have proven to have not only ripple marks, </a:t>
            </a:r>
            <a:r>
              <a:rPr lang="en-US" sz="2400" dirty="0" err="1" smtClean="0"/>
              <a:t>stromatolites</a:t>
            </a:r>
            <a:r>
              <a:rPr lang="en-US" sz="2400" dirty="0" smtClean="0"/>
              <a:t>, and </a:t>
            </a:r>
            <a:r>
              <a:rPr lang="en-US" sz="2400" dirty="0" err="1" smtClean="0"/>
              <a:t>mudcracks</a:t>
            </a:r>
            <a:r>
              <a:rPr lang="en-US" sz="2400" dirty="0" smtClean="0"/>
              <a:t>, but also reptile footprints</a:t>
            </a:r>
            <a:endParaRPr lang="en-US" sz="2400" dirty="0"/>
          </a:p>
        </p:txBody>
      </p:sp>
      <p:pic>
        <p:nvPicPr>
          <p:cNvPr id="4" name="Picture 3" descr="DSCN35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200400"/>
            <a:ext cx="3124200" cy="3371728"/>
          </a:xfrm>
          <a:prstGeom prst="rect">
            <a:avLst/>
          </a:prstGeom>
        </p:spPr>
      </p:pic>
      <p:pic>
        <p:nvPicPr>
          <p:cNvPr id="7" name="Picture 6" descr="stromatol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57200"/>
            <a:ext cx="3124200" cy="2343150"/>
          </a:xfrm>
          <a:prstGeom prst="rect">
            <a:avLst/>
          </a:prstGeom>
        </p:spPr>
      </p:pic>
      <p:pic>
        <p:nvPicPr>
          <p:cNvPr id="9" name="Picture 8" descr="DSCN365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57200"/>
            <a:ext cx="5358866" cy="3784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Five kinds of tracks and trackways were uncovered on a single bedding plane, exposed with the help of people from Valley Quarries, Pennsylvania Geologic Survey, and Dickinson College</a:t>
            </a:r>
            <a:endParaRPr lang="en-US" sz="2400" dirty="0"/>
          </a:p>
        </p:txBody>
      </p:sp>
      <p:pic>
        <p:nvPicPr>
          <p:cNvPr id="4" name="Picture 3" descr="DSCN3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28775"/>
            <a:ext cx="7716037" cy="369758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524000" y="4143375"/>
            <a:ext cx="4572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19600" y="4067175"/>
            <a:ext cx="4572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239000" y="4143375"/>
            <a:ext cx="4572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5410200"/>
            <a:ext cx="85561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Most tracks trend either northwest-southeast (perpendicular to the basin axis) </a:t>
            </a:r>
          </a:p>
          <a:p>
            <a:r>
              <a:rPr lang="en-US" sz="2000" dirty="0" smtClean="0"/>
              <a:t>Or southwest-northeast (parallel to the basin axis).  These trends were probably </a:t>
            </a:r>
          </a:p>
          <a:p>
            <a:r>
              <a:rPr lang="en-US" sz="2000" dirty="0" smtClean="0"/>
              <a:t>        normal or parallel to the shoreline of a shallow lake present at that time.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Two kinds of dinosaur tracks are represented</a:t>
            </a:r>
            <a:endParaRPr lang="en-US" sz="2400" dirty="0"/>
          </a:p>
        </p:txBody>
      </p:sp>
      <p:pic>
        <p:nvPicPr>
          <p:cNvPr id="6" name="Picture 5" descr="DSCN358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057400"/>
            <a:ext cx="2591561" cy="2895599"/>
          </a:xfrm>
          <a:prstGeom prst="rect">
            <a:avLst/>
          </a:prstGeom>
        </p:spPr>
      </p:pic>
      <p:pic>
        <p:nvPicPr>
          <p:cNvPr id="7" name="Picture 6" descr="DSCN35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295400"/>
            <a:ext cx="4146812" cy="449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5029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Small bird-like</a:t>
            </a:r>
          </a:p>
          <a:p>
            <a:r>
              <a:rPr lang="en-US" sz="2400" dirty="0" smtClean="0"/>
              <a:t>           </a:t>
            </a:r>
            <a:r>
              <a:rPr lang="en-US" sz="2400" i="1" dirty="0" smtClean="0"/>
              <a:t>Grallator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076700" y="5819775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            Grallator </a:t>
            </a:r>
            <a:r>
              <a:rPr lang="en-US" sz="2400" i="1" dirty="0" err="1" smtClean="0"/>
              <a:t>tuberosus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(not found on main track surface)</a:t>
            </a:r>
            <a:endParaRPr lang="en-US" sz="24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These animals were very similar to the small </a:t>
            </a:r>
            <a:br>
              <a:rPr lang="en-US" sz="2800" dirty="0" smtClean="0"/>
            </a:br>
            <a:r>
              <a:rPr lang="en-US" sz="2800" dirty="0" smtClean="0"/>
              <a:t>dinosaur </a:t>
            </a:r>
            <a:r>
              <a:rPr lang="en-US" sz="2800" i="1" dirty="0" err="1" smtClean="0"/>
              <a:t>Coelophysis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bauri</a:t>
            </a:r>
            <a:r>
              <a:rPr lang="en-US" sz="2800" i="1" dirty="0" smtClean="0"/>
              <a:t> </a:t>
            </a:r>
            <a:r>
              <a:rPr lang="en-US" sz="2800" dirty="0" smtClean="0"/>
              <a:t>from New Mexico</a:t>
            </a:r>
            <a:endParaRPr lang="en-US" sz="2800" dirty="0"/>
          </a:p>
        </p:txBody>
      </p:sp>
      <p:pic>
        <p:nvPicPr>
          <p:cNvPr id="1028" name="Picture 4" descr="http://ts1.mm.bing.net/th?id=H.4593889695565128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5026052" cy="4054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1981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Big and small </a:t>
            </a:r>
            <a:r>
              <a:rPr lang="en-US" sz="2400" dirty="0" err="1" smtClean="0"/>
              <a:t>brachychirothere</a:t>
            </a:r>
            <a:r>
              <a:rPr lang="en-US" sz="2400" dirty="0" smtClean="0"/>
              <a:t> tracks (made by </a:t>
            </a:r>
            <a:r>
              <a:rPr lang="en-US" sz="2400" dirty="0" err="1" smtClean="0"/>
              <a:t>aetosaurs</a:t>
            </a:r>
            <a:r>
              <a:rPr lang="en-US" sz="2400" dirty="0" smtClean="0"/>
              <a:t>) also are present.  They occur only in the Triassic.</a:t>
            </a:r>
            <a:endParaRPr lang="en-US" sz="2400" dirty="0"/>
          </a:p>
        </p:txBody>
      </p:sp>
      <p:pic>
        <p:nvPicPr>
          <p:cNvPr id="4" name="Picture 3" descr="DSCN3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752600"/>
            <a:ext cx="2144059" cy="1636970"/>
          </a:xfrm>
          <a:prstGeom prst="rect">
            <a:avLst/>
          </a:prstGeom>
        </p:spPr>
      </p:pic>
      <p:pic>
        <p:nvPicPr>
          <p:cNvPr id="6" name="Picture 5" descr="DSCN364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533400"/>
            <a:ext cx="3498614" cy="312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3429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Brachychirotherium</a:t>
            </a:r>
            <a:r>
              <a:rPr lang="en-US" i="1" dirty="0" smtClean="0"/>
              <a:t> </a:t>
            </a:r>
            <a:r>
              <a:rPr lang="en-US" i="1" dirty="0" err="1" smtClean="0"/>
              <a:t>parvum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166480" y="3733800"/>
            <a:ext cx="328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Brachychirotherium</a:t>
            </a:r>
            <a:r>
              <a:rPr lang="en-US" i="1" dirty="0" smtClean="0"/>
              <a:t> </a:t>
            </a:r>
            <a:r>
              <a:rPr lang="en-US" i="1" dirty="0" err="1" smtClean="0"/>
              <a:t>hassfurtense</a:t>
            </a:r>
            <a:endParaRPr lang="en-US" i="1" dirty="0"/>
          </a:p>
        </p:txBody>
      </p:sp>
      <p:pic>
        <p:nvPicPr>
          <p:cNvPr id="21508" name="Picture 4" descr="http://1.bp.blogspot.com/_MCznsojQGoc/TNdu4ClrlEI/AAAAAAAAA9M/R1Wxa-_yF_Y/s1600/Desmatosuchus_(color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14800"/>
            <a:ext cx="8447110" cy="2286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62600" y="6019800"/>
            <a:ext cx="2751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Restoration of the aetosaur</a:t>
            </a:r>
          </a:p>
          <a:p>
            <a:r>
              <a:rPr lang="en-US" i="1" dirty="0" smtClean="0"/>
              <a:t> </a:t>
            </a:r>
            <a:r>
              <a:rPr lang="en-US" i="1" dirty="0" smtClean="0"/>
              <a:t>          </a:t>
            </a:r>
            <a:r>
              <a:rPr lang="en-US" i="1" dirty="0" smtClean="0"/>
              <a:t>Desmatosuchus</a:t>
            </a:r>
            <a:endParaRPr lang="en-US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379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REPTILE TRACKWAYS PROVIDE A TRIASSIC DATE FOR ENIGMATIC ROCKS AT VALLEY QUARRIES FAIRFIELD OPERATION, PA.</vt:lpstr>
      <vt:lpstr>Highly metamorphosed conglomeratic carbonate rocks lacking siliciclastic “Blue Ridge” clasts are not at all typical Gettysburg Basin strata</vt:lpstr>
      <vt:lpstr>Two principle lithologies are present:   thin shaly beds and thick carbonate-conglomerate beds</vt:lpstr>
      <vt:lpstr>Intrusive CAMP diabases demonstrate a pre-Jurassic age.  Better age control was not possible before the discovery of footprints.</vt:lpstr>
      <vt:lpstr>The thin shaly intervals have proven to have not only ripple marks, stromatolites, and mudcracks, but also reptile footprints</vt:lpstr>
      <vt:lpstr>Five kinds of tracks and trackways were uncovered on a single bedding plane, exposed with the help of people from Valley Quarries, Pennsylvania Geologic Survey, and Dickinson College</vt:lpstr>
      <vt:lpstr>Two kinds of dinosaur tracks are represented</vt:lpstr>
      <vt:lpstr>These animals were very similar to the small  dinosaur Coelophysis bauri from New Mexico</vt:lpstr>
      <vt:lpstr>Big and small brachychirothere tracks (made by aetosaurs) also are present.  They occur only in the Triassic.</vt:lpstr>
      <vt:lpstr>Two other trackmakers also are present</vt:lpstr>
      <vt:lpstr>These ichnotaxa  co-occur  only in  the Upper Triassic</vt:lpstr>
      <vt:lpstr>Stose &amp; Bascom (1929) were essentially correct:  the quarry  is developed in strongly metamorphosed Gettysburg strata  high within or above the Heidlersburg Member</vt:lpstr>
      <vt:lpstr>The Redondestheria grovetonensis conchostracan zone is  the basal zone of the upper Norian (Sevatian), so the quarry footprint fauna is almost certainly late Norian in age</vt:lpstr>
      <vt:lpstr>The Culpeper Quarry footprint site in Virginia  lies just below the R. grovetonensis zone,  so the Fairfield Quarry site is younger</vt:lpstr>
      <vt:lpstr>The Fairfield tracksite is the first diverse ichnofauna reported from the upper Gettysburg Formation.  Two other track sites from lower in the basin have been reported in the past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REPTILE TRACKWAYS PROVIDE A TRIASSIC DATE FOR ENIGMATIC ROCKS AT VALLEY QUARRIES FAIRFIELD OPERATION, PENNSYLVANIA</dc:title>
  <dc:creator>rweems</dc:creator>
  <cp:lastModifiedBy>rweems</cp:lastModifiedBy>
  <cp:revision>135</cp:revision>
  <dcterms:created xsi:type="dcterms:W3CDTF">2014-02-26T20:32:44Z</dcterms:created>
  <dcterms:modified xsi:type="dcterms:W3CDTF">2014-04-05T17:53:44Z</dcterms:modified>
</cp:coreProperties>
</file>