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yan:Documents:Dropbox:College:GeoChemistry:Lab%20Final%20Dat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Lori_Weeden\Desktop\Lectures\Geochemistry\River%20Meadow\RMB\Roller%20RMB%20Project%20conve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Hardness,</a:t>
            </a:r>
            <a:r>
              <a:rPr lang="en-US" baseline="0"/>
              <a:t> Calcium, and Magnesium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5"/>
          <c:order val="0"/>
          <c:tx>
            <c:strRef>
              <c:f>Sheet2!$F$1</c:f>
              <c:strCache>
                <c:ptCount val="1"/>
                <c:pt idx="0">
                  <c:v>Hardness</c:v>
                </c:pt>
              </c:strCache>
            </c:strRef>
          </c:tx>
          <c:invertIfNegative val="0"/>
          <c:cat>
            <c:strRef>
              <c:f>Sheet2!$A$3:$A$8</c:f>
              <c:strCache>
                <c:ptCount val="6"/>
                <c:pt idx="0">
                  <c:v>Upstream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7</c:v>
                </c:pt>
                <c:pt idx="5">
                  <c:v>Site 10</c:v>
                </c:pt>
              </c:strCache>
            </c:strRef>
          </c:cat>
          <c:val>
            <c:numRef>
              <c:f>Sheet2!$F$3:$F$8</c:f>
              <c:numCache>
                <c:formatCode>General</c:formatCode>
                <c:ptCount val="6"/>
                <c:pt idx="0">
                  <c:v>23</c:v>
                </c:pt>
                <c:pt idx="1">
                  <c:v>96</c:v>
                </c:pt>
                <c:pt idx="2">
                  <c:v>108</c:v>
                </c:pt>
                <c:pt idx="3">
                  <c:v>85</c:v>
                </c:pt>
                <c:pt idx="4">
                  <c:v>82</c:v>
                </c:pt>
                <c:pt idx="5">
                  <c:v>62</c:v>
                </c:pt>
              </c:numCache>
            </c:numRef>
          </c:val>
        </c:ser>
        <c:ser>
          <c:idx val="6"/>
          <c:order val="1"/>
          <c:tx>
            <c:strRef>
              <c:f>Sheet2!$G$1</c:f>
              <c:strCache>
                <c:ptCount val="1"/>
                <c:pt idx="0">
                  <c:v>Ca</c:v>
                </c:pt>
              </c:strCache>
            </c:strRef>
          </c:tx>
          <c:invertIfNegative val="0"/>
          <c:cat>
            <c:strRef>
              <c:f>Sheet2!$A$3:$A$8</c:f>
              <c:strCache>
                <c:ptCount val="6"/>
                <c:pt idx="0">
                  <c:v>Upstream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7</c:v>
                </c:pt>
                <c:pt idx="5">
                  <c:v>Site 10</c:v>
                </c:pt>
              </c:strCache>
            </c:strRef>
          </c:cat>
          <c:val>
            <c:numRef>
              <c:f>Sheet2!$G$3:$G$8</c:f>
              <c:numCache>
                <c:formatCode>General</c:formatCode>
                <c:ptCount val="6"/>
                <c:pt idx="0">
                  <c:v>10</c:v>
                </c:pt>
                <c:pt idx="1">
                  <c:v>75</c:v>
                </c:pt>
                <c:pt idx="2">
                  <c:v>80</c:v>
                </c:pt>
                <c:pt idx="3">
                  <c:v>73</c:v>
                </c:pt>
                <c:pt idx="4">
                  <c:v>46</c:v>
                </c:pt>
                <c:pt idx="5">
                  <c:v>47</c:v>
                </c:pt>
              </c:numCache>
            </c:numRef>
          </c:val>
        </c:ser>
        <c:ser>
          <c:idx val="0"/>
          <c:order val="2"/>
          <c:tx>
            <c:strRef>
              <c:f>Sheet2!$H$1</c:f>
              <c:strCache>
                <c:ptCount val="1"/>
                <c:pt idx="0">
                  <c:v>Mg</c:v>
                </c:pt>
              </c:strCache>
            </c:strRef>
          </c:tx>
          <c:invertIfNegative val="0"/>
          <c:cat>
            <c:strRef>
              <c:f>Sheet2!$A$3:$A$8</c:f>
              <c:strCache>
                <c:ptCount val="6"/>
                <c:pt idx="0">
                  <c:v>Upstream</c:v>
                </c:pt>
                <c:pt idx="1">
                  <c:v>Site 2</c:v>
                </c:pt>
                <c:pt idx="2">
                  <c:v>Site 3</c:v>
                </c:pt>
                <c:pt idx="3">
                  <c:v>Site 4</c:v>
                </c:pt>
                <c:pt idx="4">
                  <c:v>Site 7</c:v>
                </c:pt>
                <c:pt idx="5">
                  <c:v>Site 10</c:v>
                </c:pt>
              </c:strCache>
            </c:strRef>
          </c:cat>
          <c:val>
            <c:numRef>
              <c:f>Sheet2!$H$3:$H$8</c:f>
              <c:numCache>
                <c:formatCode>General</c:formatCode>
                <c:ptCount val="6"/>
                <c:pt idx="0">
                  <c:v>13</c:v>
                </c:pt>
                <c:pt idx="1">
                  <c:v>21</c:v>
                </c:pt>
                <c:pt idx="2">
                  <c:v>28</c:v>
                </c:pt>
                <c:pt idx="3">
                  <c:v>12</c:v>
                </c:pt>
                <c:pt idx="4">
                  <c:v>36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4874880"/>
        <c:axId val="74876416"/>
      </c:barChart>
      <c:catAx>
        <c:axId val="74874880"/>
        <c:scaling>
          <c:orientation val="minMax"/>
        </c:scaling>
        <c:delete val="0"/>
        <c:axPos val="b"/>
        <c:majorTickMark val="out"/>
        <c:minorTickMark val="none"/>
        <c:tickLblPos val="nextTo"/>
        <c:crossAx val="74876416"/>
        <c:crosses val="autoZero"/>
        <c:auto val="1"/>
        <c:lblAlgn val="ctr"/>
        <c:lblOffset val="100"/>
        <c:noMultiLvlLbl val="0"/>
      </c:catAx>
      <c:valAx>
        <c:axId val="74876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ppm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48748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707147825698061E-2"/>
          <c:y val="0.12734201303480652"/>
          <c:w val="0.85483864645951901"/>
          <c:h val="0.85025290372116136"/>
        </c:manualLayout>
      </c:layout>
      <c:barChart>
        <c:barDir val="col"/>
        <c:grouping val="clustered"/>
        <c:varyColors val="0"/>
        <c:ser>
          <c:idx val="0"/>
          <c:order val="0"/>
          <c:tx>
            <c:v>control</c:v>
          </c:tx>
          <c:invertIfNegative val="0"/>
          <c:cat>
            <c:strRef>
              <c:f>'River Meadow Brook'!$B$1:$V$1</c:f>
              <c:strCache>
                <c:ptCount val="21"/>
                <c:pt idx="0">
                  <c:v>NH3-N</c:v>
                </c:pt>
                <c:pt idx="1">
                  <c:v>Cl/combined</c:v>
                </c:pt>
                <c:pt idx="2">
                  <c:v>Br</c:v>
                </c:pt>
                <c:pt idx="3">
                  <c:v>I</c:v>
                </c:pt>
                <c:pt idx="4">
                  <c:v>Cu</c:v>
                </c:pt>
                <c:pt idx="5">
                  <c:v>Cr</c:v>
                </c:pt>
                <c:pt idx="6">
                  <c:v>SO4</c:v>
                </c:pt>
                <c:pt idx="7">
                  <c:v>Fe</c:v>
                </c:pt>
                <c:pt idx="8">
                  <c:v>PO4</c:v>
                </c:pt>
                <c:pt idx="9">
                  <c:v>NO3</c:v>
                </c:pt>
                <c:pt idx="10">
                  <c:v>NO2</c:v>
                </c:pt>
                <c:pt idx="11">
                  <c:v>Si</c:v>
                </c:pt>
                <c:pt idx="12">
                  <c:v>Hardness</c:v>
                </c:pt>
                <c:pt idx="13">
                  <c:v>Ca</c:v>
                </c:pt>
                <c:pt idx="14">
                  <c:v>Mg</c:v>
                </c:pt>
                <c:pt idx="15">
                  <c:v>Alkalinity</c:v>
                </c:pt>
                <c:pt idx="16">
                  <c:v>Cl-</c:v>
                </c:pt>
                <c:pt idx="17">
                  <c:v>CO2</c:v>
                </c:pt>
                <c:pt idx="18">
                  <c:v>S2-</c:v>
                </c:pt>
                <c:pt idx="19">
                  <c:v>F-</c:v>
                </c:pt>
                <c:pt idx="20">
                  <c:v>pH</c:v>
                </c:pt>
              </c:strCache>
            </c:strRef>
          </c:cat>
          <c:val>
            <c:numRef>
              <c:f>Controls!$B$12:$U$12</c:f>
              <c:numCache>
                <c:formatCode>General</c:formatCode>
                <c:ptCount val="20"/>
                <c:pt idx="0">
                  <c:v>-0.50863830616572736</c:v>
                </c:pt>
                <c:pt idx="1">
                  <c:v>-1.279840696594043</c:v>
                </c:pt>
                <c:pt idx="2">
                  <c:v>-0.36653154442041341</c:v>
                </c:pt>
                <c:pt idx="3">
                  <c:v>-0.95860731484177486</c:v>
                </c:pt>
                <c:pt idx="4">
                  <c:v>-0.86566348905131996</c:v>
                </c:pt>
                <c:pt idx="5">
                  <c:v>-1.1322379753497993</c:v>
                </c:pt>
                <c:pt idx="6">
                  <c:v>1.1303337684950061</c:v>
                </c:pt>
                <c:pt idx="7">
                  <c:v>-1.3716110699496884</c:v>
                </c:pt>
                <c:pt idx="8">
                  <c:v>0.35097446592239434</c:v>
                </c:pt>
                <c:pt idx="9">
                  <c:v>-0.3010299956639812</c:v>
                </c:pt>
                <c:pt idx="10">
                  <c:v>-1.7792383460248578</c:v>
                </c:pt>
                <c:pt idx="11">
                  <c:v>0.57104299115407198</c:v>
                </c:pt>
                <c:pt idx="12">
                  <c:v>1.6227319651647192</c:v>
                </c:pt>
                <c:pt idx="13">
                  <c:v>1.4791844152834359</c:v>
                </c:pt>
                <c:pt idx="14">
                  <c:v>1.9286884049669368</c:v>
                </c:pt>
                <c:pt idx="15">
                  <c:v>1.5932860670204572</c:v>
                </c:pt>
                <c:pt idx="16">
                  <c:v>0.6592028774645311</c:v>
                </c:pt>
                <c:pt idx="17">
                  <c:v>-1.5767541260631921</c:v>
                </c:pt>
                <c:pt idx="18">
                  <c:v>-0.27164621797877153</c:v>
                </c:pt>
                <c:pt idx="19">
                  <c:v>0.82647973931002627</c:v>
                </c:pt>
              </c:numCache>
            </c:numRef>
          </c:val>
        </c:ser>
        <c:ser>
          <c:idx val="1"/>
          <c:order val="1"/>
          <c:tx>
            <c:v>brook</c:v>
          </c:tx>
          <c:invertIfNegative val="0"/>
          <c:cat>
            <c:strRef>
              <c:f>'River Meadow Brook'!$B$1:$V$1</c:f>
              <c:strCache>
                <c:ptCount val="21"/>
                <c:pt idx="0">
                  <c:v>NH3-N</c:v>
                </c:pt>
                <c:pt idx="1">
                  <c:v>Cl/combined</c:v>
                </c:pt>
                <c:pt idx="2">
                  <c:v>Br</c:v>
                </c:pt>
                <c:pt idx="3">
                  <c:v>I</c:v>
                </c:pt>
                <c:pt idx="4">
                  <c:v>Cu</c:v>
                </c:pt>
                <c:pt idx="5">
                  <c:v>Cr</c:v>
                </c:pt>
                <c:pt idx="6">
                  <c:v>SO4</c:v>
                </c:pt>
                <c:pt idx="7">
                  <c:v>Fe</c:v>
                </c:pt>
                <c:pt idx="8">
                  <c:v>PO4</c:v>
                </c:pt>
                <c:pt idx="9">
                  <c:v>NO3</c:v>
                </c:pt>
                <c:pt idx="10">
                  <c:v>NO2</c:v>
                </c:pt>
                <c:pt idx="11">
                  <c:v>Si</c:v>
                </c:pt>
                <c:pt idx="12">
                  <c:v>Hardness</c:v>
                </c:pt>
                <c:pt idx="13">
                  <c:v>Ca</c:v>
                </c:pt>
                <c:pt idx="14">
                  <c:v>Mg</c:v>
                </c:pt>
                <c:pt idx="15">
                  <c:v>Alkalinity</c:v>
                </c:pt>
                <c:pt idx="16">
                  <c:v>Cl-</c:v>
                </c:pt>
                <c:pt idx="17">
                  <c:v>CO2</c:v>
                </c:pt>
                <c:pt idx="18">
                  <c:v>S2-</c:v>
                </c:pt>
                <c:pt idx="19">
                  <c:v>F-</c:v>
                </c:pt>
                <c:pt idx="20">
                  <c:v>pH</c:v>
                </c:pt>
              </c:strCache>
            </c:strRef>
          </c:cat>
          <c:val>
            <c:numRef>
              <c:f>('River Meadow Brook'!$B$16:$O$16,'River Meadow Brook'!$Q$16:$V$16)</c:f>
              <c:numCache>
                <c:formatCode>General</c:formatCode>
                <c:ptCount val="20"/>
                <c:pt idx="0">
                  <c:v>-0.23747147755300016</c:v>
                </c:pt>
                <c:pt idx="1">
                  <c:v>-1.1674910872937638</c:v>
                </c:pt>
                <c:pt idx="2">
                  <c:v>-1.3010299956639813</c:v>
                </c:pt>
                <c:pt idx="3">
                  <c:v>-1.3802112417116061</c:v>
                </c:pt>
                <c:pt idx="4">
                  <c:v>-1.2924298239020635</c:v>
                </c:pt>
                <c:pt idx="5">
                  <c:v>-1.0362121726544447</c:v>
                </c:pt>
                <c:pt idx="6">
                  <c:v>1.4232458739368079</c:v>
                </c:pt>
                <c:pt idx="7">
                  <c:v>-0.59176003468815042</c:v>
                </c:pt>
                <c:pt idx="8">
                  <c:v>-0.64206515299954614</c:v>
                </c:pt>
                <c:pt idx="9">
                  <c:v>-0.71669877129645043</c:v>
                </c:pt>
                <c:pt idx="10">
                  <c:v>-1.6989700043360187</c:v>
                </c:pt>
                <c:pt idx="11">
                  <c:v>0.83537345247000883</c:v>
                </c:pt>
                <c:pt idx="12">
                  <c:v>1.8750612633917001</c:v>
                </c:pt>
                <c:pt idx="13">
                  <c:v>1.6901960800285136</c:v>
                </c:pt>
                <c:pt idx="14">
                  <c:v>1.4502491083193612</c:v>
                </c:pt>
                <c:pt idx="15">
                  <c:v>2.1370374547895126</c:v>
                </c:pt>
                <c:pt idx="16">
                  <c:v>0.89320675305984798</c:v>
                </c:pt>
                <c:pt idx="17">
                  <c:v>-1.6777807052660807</c:v>
                </c:pt>
                <c:pt idx="18">
                  <c:v>-0.99567862621735737</c:v>
                </c:pt>
                <c:pt idx="19">
                  <c:v>0.80982896106788604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262272"/>
        <c:axId val="78263808"/>
      </c:barChart>
      <c:catAx>
        <c:axId val="7826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263808"/>
        <c:crosses val="autoZero"/>
        <c:auto val="0"/>
        <c:lblAlgn val="ctr"/>
        <c:lblOffset val="100"/>
        <c:noMultiLvlLbl val="0"/>
      </c:catAx>
      <c:valAx>
        <c:axId val="78263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2622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0.26797</cdr:x>
      <cdr:y>0.04324</cdr:y>
    </cdr:from>
    <cdr:to>
      <cdr:x>0.72941</cdr:x>
      <cdr:y>0.09189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24553" y="272143"/>
          <a:ext cx="4002768" cy="3061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/>
            <a:t>Log of Means of Elements Contained in MA Water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4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3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4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2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9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3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93CC9-BBB1-405A-AA04-ADE8DFF7029E}" type="datetimeFigureOut">
              <a:rPr lang="en-US" smtClean="0"/>
              <a:pPr/>
              <a:t>3/22/2014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03F6-B774-434B-B4A9-30FE331D6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/>
              <a:t>Service Learning in Environmental Geochemistry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438400"/>
            <a:ext cx="7696200" cy="685800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bg2">
                    <a:lumMod val="25000"/>
                  </a:schemeClr>
                </a:solidFill>
              </a:rPr>
              <a:t>The River Meadow Brook Project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931" y="4122747"/>
            <a:ext cx="8077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Geological Society of America • Northeast Section  Conference •   March 2014 • Lancaster, Pennsylvania</a:t>
            </a:r>
          </a:p>
          <a:p>
            <a:pPr algn="ctr"/>
            <a:endParaRPr lang="en-US" sz="2400" dirty="0"/>
          </a:p>
          <a:p>
            <a:pPr algn="ctr"/>
            <a:r>
              <a:rPr lang="en-US" sz="2000" i="1" dirty="0" smtClean="0"/>
              <a:t>Lori Weeden, University of Massachusetts Lowell</a:t>
            </a:r>
            <a:endParaRPr 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79795"/>
            <a:ext cx="259080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42252"/>
            <a:ext cx="670561" cy="813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" y="6061710"/>
            <a:ext cx="243840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42887" y="285750"/>
          <a:ext cx="8658225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first year (2011) Some students got the idea.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0" y="990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did not.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second year (2012) I provided more instruction and guidance. </a:t>
            </a:r>
          </a:p>
          <a:p>
            <a:endParaRPr lang="en-US" dirty="0" smtClean="0"/>
          </a:p>
          <a:p>
            <a:r>
              <a:rPr lang="en-US" dirty="0" smtClean="0"/>
              <a:t>Jane Calvin came in to speak to the class and made a good impression.</a:t>
            </a:r>
          </a:p>
          <a:p>
            <a:endParaRPr lang="en-US" dirty="0" smtClean="0"/>
          </a:p>
          <a:p>
            <a:r>
              <a:rPr lang="en-US" dirty="0" smtClean="0"/>
              <a:t>The papers improved and two students presented a poster on their findings</a:t>
            </a:r>
            <a:endParaRPr lang="en-US" dirty="0"/>
          </a:p>
        </p:txBody>
      </p:sp>
      <p:pic>
        <p:nvPicPr>
          <p:cNvPr id="21506" name="Picture 2" descr="https://scontent-b.xx.fbcdn.net/hphotos-frc3/t1.0-9/164219_10151403177203596_160981575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0574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2013 the students were required to include a reflection piece in the form of a cover letter. </a:t>
            </a:r>
            <a:r>
              <a:rPr lang="en-US" sz="2400" dirty="0" smtClean="0"/>
              <a:t>The resulting de-identified artifacts are </a:t>
            </a:r>
            <a:r>
              <a:rPr lang="en-US" sz="2400" dirty="0" smtClean="0"/>
              <a:t>being used to assess the AAC&amp;U rubrics for Integrative Learning, Foundations and Skills for Lifelong Leaning, </a:t>
            </a:r>
            <a:r>
              <a:rPr lang="en-US" sz="2400" dirty="0" smtClean="0"/>
              <a:t>and Civic Engagement.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It is from this assessment that UMass Lowell will determine the qualifications for a campus-recognized service learning course credit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Other AAC&amp;U rubrics such as quantitative literacy can also be assessed with this project.</a:t>
            </a:r>
            <a:endParaRPr lang="en-US" sz="2400" dirty="0"/>
          </a:p>
        </p:txBody>
      </p:sp>
      <p:pic>
        <p:nvPicPr>
          <p:cNvPr id="20482" name="Picture 2" descr="http://usf.usfca.edu/assessment/images/aacu_logo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58293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arm6.staticflickr.com/5126/5247386715_1314ec8d2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319" y="3962400"/>
            <a:ext cx="2590800" cy="1942238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f/fc/Bruce_Freeman_Rail_Trail,_South_Chelmsford_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370739" cy="3276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457200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Thanks to the hard work of the Lowell Parks and Conservation Trust, the City of </a:t>
            </a:r>
            <a:r>
              <a:rPr lang="en-US" sz="2400" dirty="0" smtClean="0"/>
              <a:t>Lowell officials have been working to extending </a:t>
            </a:r>
            <a:r>
              <a:rPr lang="en-US" sz="2400" dirty="0" smtClean="0"/>
              <a:t>the rail trail </a:t>
            </a:r>
            <a:r>
              <a:rPr lang="en-US" sz="2400" dirty="0" smtClean="0"/>
              <a:t>that </a:t>
            </a:r>
            <a:r>
              <a:rPr lang="en-US" sz="2400" dirty="0" smtClean="0"/>
              <a:t>currently ends at the Chelmsford-Lowell line into Lowell and along the River Meadow Brook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The extension should happen within the next five years when the Lowell Connector is rebuilt.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05000" y="6027002"/>
            <a:ext cx="225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helped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35" y="228600"/>
            <a:ext cx="866067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few student </a:t>
            </a:r>
            <a:r>
              <a:rPr lang="en-US" sz="2400" b="1" dirty="0" smtClean="0"/>
              <a:t>comments from </a:t>
            </a:r>
            <a:r>
              <a:rPr lang="en-US" sz="2400" b="1" dirty="0" smtClean="0"/>
              <a:t>course evaluations:</a:t>
            </a:r>
            <a:endParaRPr lang="en-US" sz="2400" b="1" dirty="0" smtClean="0"/>
          </a:p>
          <a:p>
            <a:endParaRPr lang="en-US" dirty="0" smtClean="0"/>
          </a:p>
          <a:p>
            <a:r>
              <a:rPr lang="en-US" sz="2000" dirty="0" smtClean="0"/>
              <a:t>“</a:t>
            </a:r>
            <a:r>
              <a:rPr lang="en-US" sz="2000" i="1" dirty="0" smtClean="0"/>
              <a:t>Had an awesome time, good project. I felt like I could use this experience in the real world when looking for a job.”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“This project was a great experience and I can not say enough positive things about it. I wish all classes had a big project like this instead of a final.”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“Really helped reinforce the course material.”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“I felt a lot more involved and connected to Lowell. I really enjoyed the hands-on experience. It is something I’d love to do again.”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All of the students felt the assignment made them appreciate the importance of environmental geochemistry in the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Most </a:t>
            </a:r>
            <a:r>
              <a:rPr lang="en-US" sz="2000" dirty="0" smtClean="0"/>
              <a:t>felt strongly that the assignment brought together all of the topics that were covered over the semester.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Many </a:t>
            </a:r>
            <a:r>
              <a:rPr lang="en-US" sz="2000" dirty="0" smtClean="0"/>
              <a:t>suggested that writing the paper for an outside party made them take it more seriously and also made them feel </a:t>
            </a:r>
            <a:r>
              <a:rPr lang="en-US" sz="2000" dirty="0" smtClean="0"/>
              <a:t>professional.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Continued work has helped to establish a data base for River Meadow Brook.</a:t>
            </a:r>
          </a:p>
          <a:p>
            <a:endParaRPr lang="en-US" sz="2000" dirty="0" smtClean="0"/>
          </a:p>
          <a:p>
            <a:r>
              <a:rPr lang="en-US" sz="2000" dirty="0" smtClean="0"/>
              <a:t>It also provides an excellent opportunity to include undergraduates in research within the department.</a:t>
            </a:r>
            <a:endParaRPr lang="en-US" sz="2000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05000"/>
            <a:ext cx="3398837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5373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01000" cy="621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hannen\Documents\geochem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685800"/>
            <a:ext cx="47244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3276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Service Learning engages students</a:t>
            </a:r>
          </a:p>
          <a:p>
            <a:endParaRPr lang="en-US" sz="2000" dirty="0" smtClean="0"/>
          </a:p>
          <a:p>
            <a:r>
              <a:rPr lang="en-US" sz="2000" dirty="0" smtClean="0"/>
              <a:t>Service Learning connects students and faculty to the community</a:t>
            </a:r>
          </a:p>
          <a:p>
            <a:endParaRPr lang="en-US" sz="2000" dirty="0" smtClean="0"/>
          </a:p>
          <a:p>
            <a:r>
              <a:rPr lang="en-US" sz="2000" dirty="0" smtClean="0"/>
              <a:t>Service Learning is an excellent way to bring in active learning as well as address AAC&amp;U rubrics</a:t>
            </a:r>
          </a:p>
          <a:p>
            <a:endParaRPr lang="en-US" sz="2000" dirty="0" smtClean="0"/>
          </a:p>
          <a:p>
            <a:r>
              <a:rPr lang="en-US" sz="2000" dirty="0" smtClean="0"/>
              <a:t>Service Learning is a great opportunity for students to work in real-world situations.</a:t>
            </a:r>
          </a:p>
          <a:p>
            <a:endParaRPr lang="en-US" sz="2000" dirty="0" smtClean="0"/>
          </a:p>
          <a:p>
            <a:r>
              <a:rPr lang="en-US" sz="2000" dirty="0" smtClean="0"/>
              <a:t>Service Learning makes teaching fun!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ulty.uml.edu/nelson_eby/images/Book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2743200" cy="3727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3810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Environmental Geochemistry is a upper level required course for all environmental science majors at UMass Lowell. The course focuses primarily on low-temperature geochemistry, anthropogenic contamination of the environment and the interaction and ubiquity of water.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2590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*When I began teaching this course, it did not include a laboratory component. </a:t>
            </a:r>
            <a:endParaRPr lang="en-US" sz="2400" dirty="0"/>
          </a:p>
        </p:txBody>
      </p:sp>
      <p:pic>
        <p:nvPicPr>
          <p:cNvPr id="1028" name="Picture 4" descr="http://mollyshields.files.wordpress.com/2013/11/boring-cla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114800"/>
            <a:ext cx="3807424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There have been numerous papers written on the benefits of active learning. I created lab assignments to mirror and reinforce material in class.  </a:t>
            </a: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800" y="1447800"/>
          <a:ext cx="6781800" cy="3048002"/>
        </p:xfrm>
        <a:graphic>
          <a:graphicData uri="http://schemas.openxmlformats.org/drawingml/2006/table">
            <a:tbl>
              <a:tblPr/>
              <a:tblGrid>
                <a:gridCol w="1287522"/>
                <a:gridCol w="5494278"/>
              </a:tblGrid>
              <a:tr h="292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6228"/>
                          </a:solidFill>
                          <a:latin typeface="Calibri"/>
                          <a:ea typeface="Calibri"/>
                          <a:cs typeface="Times New Roman"/>
                        </a:rPr>
                        <a:t>Exercise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Sept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Introduction to spreadsheets – Population exercise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Sept 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Lab safety and equipment review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Sept 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Thermodynamics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Sept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Covanta-Haverhill Waste to Energy plant tour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Oct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Acid Mine Drainage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Oct 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Oxidation – Reduction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Oct 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Midterm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Oct 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River Meadow Brook field trip to collect water samples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Nov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UML Nuclear Reactor tour – River Meadow Brook water analysis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Nov 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River Meadow Brook water analysis II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Nov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Cation Exchange       </a:t>
                      </a: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First Draft RMB paper with references due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Dec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Optional Final Exam Review      </a:t>
                      </a:r>
                      <a:r>
                        <a:rPr lang="en-US" sz="11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Final RMB paper due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4876800"/>
            <a:ext cx="830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majority of the lab exercises were intentionally easy to do and understand. There were also field trips incorporated into the semester.</a:t>
            </a:r>
          </a:p>
          <a:p>
            <a:endParaRPr lang="en-US" dirty="0" smtClean="0"/>
          </a:p>
          <a:p>
            <a:r>
              <a:rPr lang="en-US" dirty="0" smtClean="0"/>
              <a:t>The River Meadow Brook project was created as a opportunity for the students to bring all of the material covered over the semester into a community project.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did I get it started?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4064000" cy="990600"/>
          </a:xfrm>
          <a:prstGeom prst="rect">
            <a:avLst/>
          </a:prstGeom>
        </p:spPr>
      </p:pic>
      <p:sp>
        <p:nvSpPr>
          <p:cNvPr id="28674" name="AutoShape 2" descr="data:image/jpeg;base64,/9j/4AAQSkZJRgABAQAAAQABAAD/2wCEAAkGBggGBRUUBxQWFBUWGSEYGRcYGBwfHxwbKRwcHCMcHSYhHzIfIR4oHyAbIC8gIzMpLzAsIB4xOjAqNSYxLDUBCQoKDQsNGQ4OGTUkHiQ1LDQ1LDUvNTQ0MDQyNDQ0NTQsNSwsLCwsLDQvLCw0LC80LCwsLjQ0KTQ0LDQ0NCwsLP/AABEIAFAAUAMBIgACEQEDEQH/xAAbAAADAQEBAQEAAAAAAAAAAAAEBQYDAgcBAP/EADYQAAEDAgUCBAQEBgMBAAAAAAECAxEEIQAFEjFBUWEGEyJxI4Gh8BQykbEVQmKC4fFSwdEk/8QAGgEAAgMBAQAAAAAAAAAAAAAAAwQBAgUGAP/EACERAAICAgICAwEAAAAAAAAAAAECABEDIRIxBBNBUaFC/9oADAMBAAIRAxEAPwAGvQxVsgsQl0H81+Lge257Y7crXXqlYq0aVkxv+UwNub7979MO2y1TOa0BAEGIAj/WFmZpczNLbjF1n2jYGD2BFsJFwDXc8p1P1cG2UEugqJIERGwix27kb98ZVtF+Ny3XlaghZtAMA9Se9jsN8cqp26lK0vqKDKRpVfUIMwTY32A3wvoaVjKXz5DqiIAAMxEkSOhjm/HTFwwF/cOicjNWkPl5KKwnXA9RuFRzGxHt174ZtUdPWoH4dMAKBSVEgb3nmJ+mFRV+KBFSjziJ0pAJsDxF43G1p74+UDL71EFeUtIBuINxF57jee94wM7NxsKAKlBXV9Et/TVBCVyQkCREWvG599zg9mkcqaWHCNouLc9/aThDSK8plKHkJKFQUyBBtI5sfvjDimCV1ITRykbhP8pE7E8CeNri3OLHLkDWvcCcSssOy9LrVNFVJWblRgXIAsRJPv8ATBtHQtqQtLkuTzxEmB99MCO1LiqSCAFqUIgbGd4B2PUf9YJTWNuNlUxoF+P06T97Yz82XPYuQEQdSfLLdOQfzGIiRAE/6xy35zoICQbnbbeYwAipWV/AhfpK1CYgTae+2Bsz8TLy+uSt2dNvTyoDp+04bKu2jFAtQzOlJpmChxKUg/DV0mCJJ6zf9cT7la84j4lyQI1EwBI3+UXE7DCvOvEtPXVbimWlJC1aoK+O9t++DMlQqtQfwxiwBB4AuPlhn1cRGUyECrjmnzYGpShltASCNIgTPZX+MfaFpLD5mJJKzc6Sbcde2MmctbfrgQokXKvTGkg83MTacHM0rS3iClMD+odfzHA2AWERmY7mlJSuFfwQANrbGSBYb3HFvcYILxy8wvVCpIMR0tF78fLB7VOPMSlalJGmRyFKiN+1zPT69py9EHXICyYSNjtJ23++cCbKAaPUIUI2IHlLjVVWIBV1VOxJ2AE7dbde2Nhk1Mxnb7rJVrUBqClak8+kWncbHqccuZE4c4CqZxXlwuEnYWHMdRF44wxy6np2kDyCqUxq1EKkxYdYE3OAucYW0PcFTMdiSOVU6RXn8aFQUBKYVsATdV7kGTGJNzMXfF3jJa3CVNInSOEtgmLCwneB1xlUZnV1LR/CqSLabdJ555w38KhDoLixukJjkRNuuNfiyizFsahm1Ac0pfKy5KmE+uJUnSZ+X7YWVNQ5lFclxidPIHHUdsV4OV01SVgKjZRAJkxthNnNJQNeFXC2ok2ABF5kYjuMOlC5aoZYLoU3wmdOxUDyIN+Rju9E6PSeqgCDpFxzuOvIxM+EM+qHfDQ0Eam1BBk3iPSf3GK9tCq1hkBYbWoFRi8fllXucZrWhN/EIChn5xMuBYATJnV0FuJgEdcGUrbDDgDkqMjUYgyfse8DGK6bL8tb+GVOW06zdGo7Sf5ZnjthuquoKdX/ANEIUACbyBfb08dz+mMt/ILmwDJUhdQDMGnkPlTZLe4QqTe3SBc+nrvHGF7a1CpbKtJhVhf0Am+q20R+mGdfmac4y9WlOlCZUlXcAEi+wvE+2Il7NXW6Yu0o0r07f38j2g4N44yZFK9EfEG7cTcgkNNti6E+4JnBdLW1GWrDtLdJ/MOvv374DdcgwMDmvdQnSD6Zx2AdSpV5miwbEvqWvy7MaadQSeR3xL+KMzp1rLNHBFipX1jCx6UMHyt+vbC1KCdsI8KMcbNyWpU+CHUs1yg6YBg7TtOLYuBLPmNpKiCASP8AjMJO202xBeGqRpypkqIWkEgESCeBa+PRlaP4I35wIK2wAg2IKVzJvthTIqhyZ5di59ZrzV5elDp1aQdKeATYgWk+2ADUVyKQmnSoJUdCgU3Kd9429sfaZ5tkqLSYA3UVT7z/AI6jDNvKKbPqElxw+ad0kpiO3MfrhM8QeValvUWOooyvOF0VYSkKKrynV1ETcdY97YB8tFa44mnSFHTxyZB24jFRkmWNU7wQkCHEjUAozYRz7zhi5Q5ZSLUDoK1DSACmSO15B7HErlHMlV3LnHrZnhLrhJMGxxkggOgq2kT+uNadkvgxsOcFtUTR4tjokwu+xM8sFmiWmXRLJBTyBc/L/wAwJoQlUQQBsSInvjdOWoRV+gkcg4N8upeH8qo4iD8jOGvSWGxUGWAgGV5uugrNTYPQ3g/IwYM49Ky7P8szGmbVVxOmIIJI63A+ox5ZWvfHlPOC8jzGooq4KpwCYIv0OMvNgDMR2Yzjcrv4nsH8Y8MIVZCyDuNJievfDFHiLIC2PJYWrgQ399sQ1Nm6Xz8e1rzt8sbnNacN+lY7QcJv4jKaKfsYXOD/AF+S7/j7lS38GlJH9agB9cQudUtQnxEFOUyyp1zzEHWnTIIVqGm8DeDglzxA461CST3EngJnbHSs/WqpSoJUCFKI/uuQLW2398Tg93jsSqDcHlZMook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ggGBRUUBxQWFBUWGSEYGRcYGBwfHxwbKRwcHCMcHSYhHzIfIR4oHyAbIC8gIzMpLzAsIB4xOjAqNSYxLDUBCQoKDQsNGQ4OGTUkHiQ1LDQ1LDUvNTQ0MDQyNDQ0NTQsNSwsLCwsLDQvLCw0LC80LCwsLjQ0KTQ0LDQ0NCwsLP/AABEIAFAAUAMBIgACEQEDEQH/xAAbAAADAQEBAQEAAAAAAAAAAAAEBQYDAgcBAP/EADYQAAEDAgUCBAQEBgMBAAAAAAECAxEEIQAFEjFBUWEGEyJxI4Gh8BQykbEVQmKC4fFSwdEk/8QAGgEAAgMBAQAAAAAAAAAAAAAAAwQBAgUGAP/EACERAAICAgICAwEAAAAAAAAAAAECABEDIRIxBBNBUaFC/9oADAMBAAIRAxEAPwAGvQxVsgsQl0H81+Lge257Y7crXXqlYq0aVkxv+UwNub7979MO2y1TOa0BAEGIAj/WFmZpczNLbjF1n2jYGD2BFsJFwDXc8p1P1cG2UEugqJIERGwix27kb98ZVtF+Ny3XlaghZtAMA9Se9jsN8cqp26lK0vqKDKRpVfUIMwTY32A3wvoaVjKXz5DqiIAAMxEkSOhjm/HTFwwF/cOicjNWkPl5KKwnXA9RuFRzGxHt174ZtUdPWoH4dMAKBSVEgb3nmJ+mFRV+KBFSjziJ0pAJsDxF43G1p74+UDL71EFeUtIBuINxF57jee94wM7NxsKAKlBXV9Et/TVBCVyQkCREWvG599zg9mkcqaWHCNouLc9/aThDSK8plKHkJKFQUyBBtI5sfvjDimCV1ITRykbhP8pE7E8CeNri3OLHLkDWvcCcSssOy9LrVNFVJWblRgXIAsRJPv8ATBtHQtqQtLkuTzxEmB99MCO1LiqSCAFqUIgbGd4B2PUf9YJTWNuNlUxoF+P06T97Yz82XPYuQEQdSfLLdOQfzGIiRAE/6xy35zoICQbnbbeYwAipWV/AhfpK1CYgTae+2Bsz8TLy+uSt2dNvTyoDp+04bKu2jFAtQzOlJpmChxKUg/DV0mCJJ6zf9cT7la84j4lyQI1EwBI3+UXE7DCvOvEtPXVbimWlJC1aoK+O9t++DMlQqtQfwxiwBB4AuPlhn1cRGUyECrjmnzYGpShltASCNIgTPZX+MfaFpLD5mJJKzc6Sbcde2MmctbfrgQokXKvTGkg83MTacHM0rS3iClMD+odfzHA2AWERmY7mlJSuFfwQANrbGSBYb3HFvcYILxy8wvVCpIMR0tF78fLB7VOPMSlalJGmRyFKiN+1zPT69py9EHXICyYSNjtJ23++cCbKAaPUIUI2IHlLjVVWIBV1VOxJ2AE7dbde2Nhk1Mxnb7rJVrUBqClak8+kWncbHqccuZE4c4CqZxXlwuEnYWHMdRF44wxy6np2kDyCqUxq1EKkxYdYE3OAucYW0PcFTMdiSOVU6RXn8aFQUBKYVsATdV7kGTGJNzMXfF3jJa3CVNInSOEtgmLCwneB1xlUZnV1LR/CqSLabdJ555w38KhDoLixukJjkRNuuNfiyizFsahm1Ac0pfKy5KmE+uJUnSZ+X7YWVNQ5lFclxidPIHHUdsV4OV01SVgKjZRAJkxthNnNJQNeFXC2ok2ABF5kYjuMOlC5aoZYLoU3wmdOxUDyIN+Rju9E6PSeqgCDpFxzuOvIxM+EM+qHfDQ0Eam1BBk3iPSf3GK9tCq1hkBYbWoFRi8fllXucZrWhN/EIChn5xMuBYATJnV0FuJgEdcGUrbDDgDkqMjUYgyfse8DGK6bL8tb+GVOW06zdGo7Sf5ZnjthuquoKdX/ANEIUACbyBfb08dz+mMt/ILmwDJUhdQDMGnkPlTZLe4QqTe3SBc+nrvHGF7a1CpbKtJhVhf0Am+q20R+mGdfmac4y9WlOlCZUlXcAEi+wvE+2Il7NXW6Yu0o0r07f38j2g4N44yZFK9EfEG7cTcgkNNti6E+4JnBdLW1GWrDtLdJ/MOvv374DdcgwMDmvdQnSD6Zx2AdSpV5miwbEvqWvy7MaadQSeR3xL+KMzp1rLNHBFipX1jCx6UMHyt+vbC1KCdsI8KMcbNyWpU+CHUs1yg6YBg7TtOLYuBLPmNpKiCASP8AjMJO202xBeGqRpypkqIWkEgESCeBa+PRlaP4I35wIK2wAg2IKVzJvthTIqhyZ5di59ZrzV5elDp1aQdKeATYgWk+2ADUVyKQmnSoJUdCgU3Kd9429sfaZ5tkqLSYA3UVT7z/AI6jDNvKKbPqElxw+ad0kpiO3MfrhM8QeValvUWOooyvOF0VYSkKKrynV1ETcdY97YB8tFa44mnSFHTxyZB24jFRkmWNU7wQkCHEjUAozYRz7zhi5Q5ZSLUDoK1DSACmSO15B7HErlHMlV3LnHrZnhLrhJMGxxkggOgq2kT+uNadkvgxsOcFtUTR4tjokwu+xM8sFmiWmXRLJBTyBc/L/wAwJoQlUQQBsSInvjdOWoRV+gkcg4N8upeH8qo4iD8jOGvSWGxUGWAgGV5uugrNTYPQ3g/IwYM49Ky7P8szGmbVVxOmIIJI63A+ox5ZWvfHlPOC8jzGooq4KpwCYIv0OMvNgDMR2Yzjcrv4nsH8Y8MIVZCyDuNJievfDFHiLIC2PJYWrgQ399sQ1Nm6Xz8e1rzt8sbnNacN+lY7QcJv4jKaKfsYXOD/AF+S7/j7lS38GlJH9agB9cQudUtQnxEFOUyyp1zzEHWnTIIVqGm8DeDglzxA461CST3EngJnbHSs/WqpSoJUCFKI/uuQLW2398Tg93jsSqDcHlZMook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80" name="Picture 8" descr="http://photos.mycapture.com/LSUN/1714117/4907064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"/>
            <a:ext cx="2695509" cy="1981200"/>
          </a:xfrm>
          <a:prstGeom prst="rect">
            <a:avLst/>
          </a:prstGeom>
          <a:noFill/>
        </p:spPr>
      </p:pic>
      <p:pic>
        <p:nvPicPr>
          <p:cNvPr id="28684" name="Picture 12" descr="http://leftinlowell.com/2011/tanner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971800"/>
            <a:ext cx="4762500" cy="3676651"/>
          </a:xfrm>
          <a:prstGeom prst="rect">
            <a:avLst/>
          </a:prstGeom>
          <a:noFill/>
        </p:spPr>
      </p:pic>
      <p:pic>
        <p:nvPicPr>
          <p:cNvPr id="28686" name="Picture 14" descr="http://lowelllandtrust.org/greenwayclassroom/history/images/River%20as%20Sink%20and%20Sewer/Concord%20River%20low%20flow%20Sept%201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3124200" cy="2505608"/>
          </a:xfrm>
          <a:prstGeom prst="rect">
            <a:avLst/>
          </a:prstGeom>
          <a:noFill/>
        </p:spPr>
      </p:pic>
      <p:pic>
        <p:nvPicPr>
          <p:cNvPr id="28688" name="Picture 16" descr="http://www.railstotrails.org/resources/images/graphics/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590800"/>
            <a:ext cx="1257300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lowelllandtrust.org/greenwayclassroom/history/images/River%20as%20Sink%20and%20Sewer/Hale's%20Brook%20Map%20in%20Lowell%20-%20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"/>
            <a:ext cx="5870393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29375" t="21540"/>
          <a:stretch>
            <a:fillRect/>
          </a:stretch>
        </p:blipFill>
        <p:spPr bwMode="auto">
          <a:xfrm>
            <a:off x="914400" y="381000"/>
            <a:ext cx="7182082" cy="619609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562600" y="2133600"/>
            <a:ext cx="152400" cy="1524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48400" y="19812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19800" y="22098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35814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495300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faculty.uml.edu/lweeden/images/RMBJuly22012sit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71899"/>
            <a:ext cx="3810000" cy="2857501"/>
          </a:xfrm>
          <a:prstGeom prst="rect">
            <a:avLst/>
          </a:prstGeom>
          <a:noFill/>
        </p:spPr>
      </p:pic>
      <p:pic>
        <p:nvPicPr>
          <p:cNvPr id="3" name="Picture 2" descr="photo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000" y="457200"/>
            <a:ext cx="3759200" cy="2819400"/>
          </a:xfrm>
          <a:prstGeom prst="rect">
            <a:avLst/>
          </a:prstGeom>
        </p:spPr>
      </p:pic>
      <p:pic>
        <p:nvPicPr>
          <p:cNvPr id="5" name="Picture 4" descr="photo 4.jpeg"/>
          <p:cNvPicPr>
            <a:picLocks noChangeAspect="1"/>
          </p:cNvPicPr>
          <p:nvPr/>
        </p:nvPicPr>
        <p:blipFill>
          <a:blip r:embed="rId4" cstate="print"/>
          <a:srcRect b="6884"/>
          <a:stretch>
            <a:fillRect/>
          </a:stretch>
        </p:blipFill>
        <p:spPr>
          <a:xfrm>
            <a:off x="4876800" y="457200"/>
            <a:ext cx="3657600" cy="2819400"/>
          </a:xfrm>
          <a:prstGeom prst="rect">
            <a:avLst/>
          </a:prstGeom>
        </p:spPr>
      </p:pic>
      <p:pic>
        <p:nvPicPr>
          <p:cNvPr id="6" name="Picture 5" descr="i-pod pics up to Feb 2012 0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8100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Once the samples were back in the lab, the students were tasked with testing the water for several different chemicals using three different methods. They were also assigned a control sample of Lowell tap water or water from the Merrimack River—both of which are routinely tested by the city of Lowell. </a:t>
            </a:r>
            <a:r>
              <a:rPr lang="en-US" sz="2000" i="1" dirty="0" smtClean="0"/>
              <a:t>Students were required to complete a charge balance with their data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Picture 4" descr="h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Water-Quality-Testing-Kit-4EVT3_AS01"/>
          <p:cNvPicPr>
            <a:picLocks noChangeAspect="1" noChangeArrowheads="1"/>
          </p:cNvPicPr>
          <p:nvPr/>
        </p:nvPicPr>
        <p:blipFill>
          <a:blip r:embed="rId3" cstate="print"/>
          <a:srcRect t="12666" b="12666"/>
          <a:stretch>
            <a:fillRect/>
          </a:stretch>
        </p:blipFill>
        <p:spPr bwMode="auto">
          <a:xfrm>
            <a:off x="3200400" y="2438400"/>
            <a:ext cx="2857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MAR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0"/>
            <a:ext cx="1816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48006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tested:</a:t>
            </a:r>
          </a:p>
          <a:p>
            <a:endParaRPr lang="en-US" dirty="0" smtClean="0"/>
          </a:p>
          <a:p>
            <a:r>
              <a:rPr lang="en-US" dirty="0" smtClean="0"/>
              <a:t>TDS		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		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2-		</a:t>
            </a:r>
            <a:r>
              <a:rPr lang="en-US" dirty="0" smtClean="0"/>
              <a:t>Ca</a:t>
            </a:r>
            <a:r>
              <a:rPr lang="en-US" baseline="30000" dirty="0" smtClean="0"/>
              <a:t>2+		</a:t>
            </a:r>
            <a:r>
              <a:rPr lang="en-US" dirty="0" smtClean="0"/>
              <a:t>Mg</a:t>
            </a:r>
            <a:r>
              <a:rPr lang="en-US" baseline="30000" dirty="0" smtClean="0"/>
              <a:t>2+</a:t>
            </a:r>
            <a:endParaRPr lang="en-US" dirty="0" smtClean="0"/>
          </a:p>
          <a:p>
            <a:r>
              <a:rPr lang="en-US" dirty="0" smtClean="0"/>
              <a:t>pH 		Alkalinity		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		</a:t>
            </a:r>
            <a:r>
              <a:rPr lang="en-US" dirty="0" smtClean="0"/>
              <a:t>PO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3-		</a:t>
            </a:r>
            <a:r>
              <a:rPr lang="en-US" dirty="0" smtClean="0"/>
              <a:t>Cu</a:t>
            </a:r>
            <a:endParaRPr lang="en-US" baseline="30000" dirty="0" smtClean="0"/>
          </a:p>
          <a:p>
            <a:r>
              <a:rPr lang="en-US" dirty="0" smtClean="0"/>
              <a:t>DO		ORP		Fe		Temperature</a:t>
            </a:r>
            <a:r>
              <a:rPr lang="en-US" baseline="30000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final product was to be a professional report to be handed into the Lowell Parks and Conservation Trust and potentially shared with the City of Lowell, MA.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828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Results were varied…….</a:t>
            </a:r>
            <a:endParaRPr lang="en-US" sz="2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219200" y="2895600"/>
          <a:ext cx="6781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827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Service Learning in Environmental Geochemistry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in Environmental Geochemistry</dc:title>
  <dc:creator>Lori</dc:creator>
  <cp:lastModifiedBy>Lori</cp:lastModifiedBy>
  <cp:revision>23</cp:revision>
  <dcterms:created xsi:type="dcterms:W3CDTF">2014-03-01T13:34:27Z</dcterms:created>
  <dcterms:modified xsi:type="dcterms:W3CDTF">2014-03-22T11:59:55Z</dcterms:modified>
</cp:coreProperties>
</file>