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6" r:id="rId1"/>
  </p:sldMasterIdLst>
  <p:notesMasterIdLst>
    <p:notesMasterId r:id="rId40"/>
  </p:notesMasterIdLst>
  <p:handoutMasterIdLst>
    <p:handoutMasterId r:id="rId41"/>
  </p:handoutMasterIdLst>
  <p:sldIdLst>
    <p:sldId id="256" r:id="rId2"/>
    <p:sldId id="286" r:id="rId3"/>
    <p:sldId id="287" r:id="rId4"/>
    <p:sldId id="328" r:id="rId5"/>
    <p:sldId id="337" r:id="rId6"/>
    <p:sldId id="339" r:id="rId7"/>
    <p:sldId id="340" r:id="rId8"/>
    <p:sldId id="341" r:id="rId9"/>
    <p:sldId id="342" r:id="rId10"/>
    <p:sldId id="343" r:id="rId11"/>
    <p:sldId id="294" r:id="rId12"/>
    <p:sldId id="296" r:id="rId13"/>
    <p:sldId id="297" r:id="rId14"/>
    <p:sldId id="307" r:id="rId15"/>
    <p:sldId id="309" r:id="rId16"/>
    <p:sldId id="338" r:id="rId17"/>
    <p:sldId id="322" r:id="rId18"/>
    <p:sldId id="323" r:id="rId19"/>
    <p:sldId id="324" r:id="rId20"/>
    <p:sldId id="326" r:id="rId21"/>
    <p:sldId id="321" r:id="rId22"/>
    <p:sldId id="319" r:id="rId23"/>
    <p:sldId id="320" r:id="rId24"/>
    <p:sldId id="313" r:id="rId25"/>
    <p:sldId id="327" r:id="rId26"/>
    <p:sldId id="348" r:id="rId27"/>
    <p:sldId id="290" r:id="rId28"/>
    <p:sldId id="316" r:id="rId29"/>
    <p:sldId id="312" r:id="rId30"/>
    <p:sldId id="311" r:id="rId31"/>
    <p:sldId id="302" r:id="rId32"/>
    <p:sldId id="314" r:id="rId33"/>
    <p:sldId id="298" r:id="rId34"/>
    <p:sldId id="306" r:id="rId35"/>
    <p:sldId id="330" r:id="rId36"/>
    <p:sldId id="333" r:id="rId37"/>
    <p:sldId id="334" r:id="rId38"/>
    <p:sldId id="33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221BBA-015D-2B43-AC0F-1520BFF8E8B2}">
          <p14:sldIdLst>
            <p14:sldId id="256"/>
            <p14:sldId id="286"/>
            <p14:sldId id="287"/>
            <p14:sldId id="328"/>
            <p14:sldId id="337"/>
            <p14:sldId id="339"/>
            <p14:sldId id="340"/>
            <p14:sldId id="341"/>
            <p14:sldId id="342"/>
            <p14:sldId id="343"/>
            <p14:sldId id="294"/>
            <p14:sldId id="296"/>
            <p14:sldId id="297"/>
            <p14:sldId id="307"/>
            <p14:sldId id="309"/>
            <p14:sldId id="338"/>
            <p14:sldId id="322"/>
            <p14:sldId id="323"/>
            <p14:sldId id="324"/>
            <p14:sldId id="326"/>
            <p14:sldId id="321"/>
            <p14:sldId id="319"/>
            <p14:sldId id="320"/>
            <p14:sldId id="313"/>
            <p14:sldId id="327"/>
            <p14:sldId id="348"/>
            <p14:sldId id="290"/>
            <p14:sldId id="316"/>
            <p14:sldId id="312"/>
            <p14:sldId id="311"/>
            <p14:sldId id="302"/>
            <p14:sldId id="314"/>
            <p14:sldId id="298"/>
            <p14:sldId id="306"/>
            <p14:sldId id="330"/>
            <p14:sldId id="333"/>
            <p14:sldId id="334"/>
            <p14:sldId id="33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257C6-D236-F74C-836B-E201D61DE5AF}" type="datetimeFigureOut">
              <a:rPr lang="en-US" smtClean="0"/>
              <a:t>3/23/14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B4115-2B1E-544D-A029-07748315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250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E1705-76B6-8244-A0D9-729B9E77DE62}" type="datetimeFigureOut">
              <a:rPr lang="en-US" smtClean="0"/>
              <a:t>3/23/14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E19C5-5C56-5044-8E9A-680D11E1F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841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 GSA Meeting, 24 March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 GSA Meeting, 24 March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 GSA Meeting, 24 March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 GSA Meeting, 24 March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 GSA Meeting, 24 March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 GSA Meeting, 24 March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 GSA Meeting, 24 March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 GSA Meeting, 24 March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 GSA Meeting, 24 March 2014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3833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pic>
        <p:nvPicPr>
          <p:cNvPr id="7" name="Picture 6" descr="GSAseal2002"/>
          <p:cNvPicPr>
            <a:picLocks noChangeAspect="1" noChangeArrowheads="1"/>
          </p:cNvPicPr>
          <p:nvPr/>
        </p:nvPicPr>
        <p:blipFill>
          <a:blip r:embed="rId14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5" y="5456857"/>
            <a:ext cx="1351645" cy="134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695951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NE GSA Meeting, 24 March 2014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sgin.org" TargetMode="Externa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YHYCt4" TargetMode="External"/><Relationship Id="rId4" Type="http://schemas.openxmlformats.org/officeDocument/2006/relationships/hyperlink" Target="http://goo.gl/dKYIL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p.gsa.state.al.us/ogbmaps/rest/services/OneGeology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4" Type="http://schemas.openxmlformats.org/officeDocument/2006/relationships/image" Target="../media/image8.t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0" y="1270071"/>
            <a:ext cx="6498159" cy="1802435"/>
          </a:xfrm>
        </p:spPr>
        <p:txBody>
          <a:bodyPr/>
          <a:lstStyle/>
          <a:p>
            <a:r>
              <a:rPr lang="en-US" sz="3000" dirty="0"/>
              <a:t>What a State Geological Survey Learned from Contributing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to </a:t>
            </a:r>
            <a:r>
              <a:rPr lang="en-US" sz="3000" dirty="0"/>
              <a:t>the </a:t>
            </a:r>
            <a:r>
              <a:rPr lang="en-US" sz="3000" dirty="0" smtClean="0"/>
              <a:t>NGDS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0" y="3490792"/>
            <a:ext cx="6498159" cy="844896"/>
          </a:xfrm>
        </p:spPr>
        <p:txBody>
          <a:bodyPr>
            <a:noAutofit/>
          </a:bodyPr>
          <a:lstStyle/>
          <a:p>
            <a:r>
              <a:rPr lang="en-US" sz="2400" dirty="0" smtClean="0"/>
              <a:t>Denise J. Hills </a:t>
            </a:r>
            <a:br>
              <a:rPr lang="en-US" sz="2400" dirty="0" smtClean="0"/>
            </a:br>
            <a:r>
              <a:rPr lang="en-US" sz="2400" dirty="0" smtClean="0"/>
              <a:t>Geological Survey of Alabama</a:t>
            </a:r>
          </a:p>
        </p:txBody>
      </p:sp>
    </p:spTree>
    <p:extLst>
      <p:ext uri="{BB962C8B-B14F-4D97-AF65-F5344CB8AC3E}">
        <p14:creationId xmlns:p14="http://schemas.microsoft.com/office/powerpoint/2010/main" val="368878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16941"/>
          </a:xfrm>
        </p:spPr>
        <p:txBody>
          <a:bodyPr/>
          <a:lstStyle/>
          <a:p>
            <a:r>
              <a:rPr lang="en-US" dirty="0" smtClean="0"/>
              <a:t>Alabama Oil and Gas Wells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NE GSA Meeting, 24 March 2014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992" y="1413430"/>
            <a:ext cx="2928433" cy="45301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5266495" y="1600201"/>
            <a:ext cx="3325055" cy="4343400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&gt;18,000 permitted wells; </a:t>
            </a:r>
            <a:r>
              <a:rPr lang="en-US" dirty="0" smtClean="0"/>
              <a:t>&gt;30,000 well logs examined for NGDS</a:t>
            </a:r>
            <a:endParaRPr lang="en-US" dirty="0" smtClean="0"/>
          </a:p>
          <a:p>
            <a:r>
              <a:rPr lang="en-US" dirty="0"/>
              <a:t>In all, GSA submitted </a:t>
            </a:r>
            <a:r>
              <a:rPr lang="en-US" dirty="0" smtClean="0"/>
              <a:t>&gt;11,500 </a:t>
            </a:r>
            <a:r>
              <a:rPr lang="en-US" dirty="0"/>
              <a:t>BHT measurements from </a:t>
            </a:r>
            <a:r>
              <a:rPr lang="en-US" dirty="0" smtClean="0"/>
              <a:t>&gt;6,500 </a:t>
            </a:r>
            <a:r>
              <a:rPr lang="en-US" dirty="0"/>
              <a:t>oil and gas wells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553" y="1413430"/>
            <a:ext cx="2899309" cy="45301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4314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49275" y="1896533"/>
            <a:ext cx="8042276" cy="3537022"/>
          </a:xfrm>
        </p:spPr>
        <p:txBody>
          <a:bodyPr/>
          <a:lstStyle/>
          <a:p>
            <a:r>
              <a:rPr lang="en-US" dirty="0" smtClean="0"/>
              <a:t>NGDS encouraged project participants to submit their state geologic maps to </a:t>
            </a:r>
            <a:r>
              <a:rPr lang="en-US" dirty="0" err="1" smtClean="0"/>
              <a:t>OneGeology</a:t>
            </a:r>
            <a:endParaRPr lang="en-US" dirty="0" smtClean="0"/>
          </a:p>
          <a:p>
            <a:r>
              <a:rPr lang="en-US" dirty="0" smtClean="0"/>
              <a:t>Even if the map was not formally submitted, participants were encouraged to at least start the process of generating a </a:t>
            </a:r>
            <a:r>
              <a:rPr lang="en-US" dirty="0" err="1" smtClean="0"/>
              <a:t>OneGeology</a:t>
            </a:r>
            <a:r>
              <a:rPr lang="en-US" dirty="0" smtClean="0"/>
              <a:t> compatible state geologic map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NGDS and </a:t>
            </a:r>
            <a:r>
              <a:rPr lang="en-US" dirty="0" err="1" smtClean="0"/>
              <a:t>OneGeology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 GSA Meeting, 24 March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9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5" y="1761067"/>
            <a:ext cx="8042276" cy="3672488"/>
          </a:xfrm>
        </p:spPr>
        <p:txBody>
          <a:bodyPr/>
          <a:lstStyle/>
          <a:p>
            <a:r>
              <a:rPr lang="en-US" dirty="0" smtClean="0"/>
              <a:t>Concept</a:t>
            </a:r>
            <a:r>
              <a:rPr lang="en-US" dirty="0"/>
              <a:t>: </a:t>
            </a:r>
            <a:r>
              <a:rPr lang="en-US" dirty="0" smtClean="0"/>
              <a:t>Establish </a:t>
            </a:r>
            <a:r>
              <a:rPr lang="en-US" dirty="0"/>
              <a:t>prototype web map and feature services for State Geological Surveys using USGIN and </a:t>
            </a:r>
            <a:r>
              <a:rPr lang="en-US" dirty="0" err="1"/>
              <a:t>OneGeology</a:t>
            </a:r>
            <a:r>
              <a:rPr lang="en-US" dirty="0"/>
              <a:t> </a:t>
            </a:r>
            <a:r>
              <a:rPr lang="en-US" dirty="0" smtClean="0"/>
              <a:t>standards </a:t>
            </a:r>
            <a:r>
              <a:rPr lang="en-US" dirty="0"/>
              <a:t>and </a:t>
            </a:r>
            <a:r>
              <a:rPr lang="en-US" dirty="0" smtClean="0"/>
              <a:t>protocols </a:t>
            </a:r>
            <a:r>
              <a:rPr lang="en-US" dirty="0"/>
              <a:t>to foster wider adoption of standard service-based publication of geologic map data and expansion of </a:t>
            </a:r>
            <a:r>
              <a:rPr lang="en-US" dirty="0" err="1"/>
              <a:t>OneGeology</a:t>
            </a:r>
            <a:r>
              <a:rPr lang="en-US" dirty="0"/>
              <a:t> USA </a:t>
            </a:r>
            <a:r>
              <a:rPr lang="en-US" dirty="0" smtClean="0"/>
              <a:t>services</a:t>
            </a:r>
          </a:p>
          <a:p>
            <a:r>
              <a:rPr lang="en-US" dirty="0" smtClean="0"/>
              <a:t>Prior to workshop, participants given instructions for preparing their data, as well as a “cookbook” that would be used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247654"/>
            <a:ext cx="8042276" cy="1336956"/>
          </a:xfrm>
        </p:spPr>
        <p:txBody>
          <a:bodyPr/>
          <a:lstStyle/>
          <a:p>
            <a:r>
              <a:rPr lang="en-US" dirty="0" smtClean="0"/>
              <a:t>USGIN </a:t>
            </a:r>
            <a:r>
              <a:rPr lang="en-US" dirty="0" err="1" smtClean="0"/>
              <a:t>OneGeology</a:t>
            </a:r>
            <a:r>
              <a:rPr lang="en-US" dirty="0" smtClean="0"/>
              <a:t> US Map Service Workshop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 GSA Meeting, 24 March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7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2452" y="1699617"/>
            <a:ext cx="7451531" cy="3791452"/>
          </a:xfrm>
        </p:spPr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elps </a:t>
            </a:r>
            <a:r>
              <a:rPr lang="en-US" dirty="0"/>
              <a:t>users join or build networks that can be used to access and share geoscience data </a:t>
            </a:r>
            <a:r>
              <a:rPr lang="en-US" dirty="0" smtClean="0"/>
              <a:t>in </a:t>
            </a:r>
            <a:r>
              <a:rPr lang="en-US" dirty="0"/>
              <a:t>a few easy steps</a:t>
            </a:r>
          </a:p>
          <a:p>
            <a:r>
              <a:rPr lang="en-US" dirty="0" smtClean="0"/>
              <a:t>Has developed standardized </a:t>
            </a:r>
            <a:r>
              <a:rPr lang="en-US" dirty="0"/>
              <a:t>protocols for registering and publishing </a:t>
            </a:r>
            <a:r>
              <a:rPr lang="en-US" dirty="0" err="1"/>
              <a:t>geoscientific</a:t>
            </a:r>
            <a:r>
              <a:rPr lang="en-US" dirty="0"/>
              <a:t> information resources 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usgin.org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States Geoscience Information Network </a:t>
            </a:r>
            <a:r>
              <a:rPr lang="en-US" dirty="0" smtClean="0"/>
              <a:t>(USGIN)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 GSA Meeting, 24 March 2014</a:t>
            </a:r>
            <a:endParaRPr lang="en-US" dirty="0"/>
          </a:p>
        </p:txBody>
      </p:sp>
      <p:pic>
        <p:nvPicPr>
          <p:cNvPr id="6" name="Picture 5" descr="USGIN_logo-relief-scaled_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66" y="4216400"/>
            <a:ext cx="16510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8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5099" y="1167319"/>
            <a:ext cx="7676451" cy="46797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Step 1: Data Assessment</a:t>
            </a:r>
          </a:p>
          <a:p>
            <a:pPr lvl="1"/>
            <a:r>
              <a:rPr lang="en-US" dirty="0" smtClean="0"/>
              <a:t>Do you have data to share?</a:t>
            </a:r>
          </a:p>
          <a:p>
            <a:pPr lvl="1"/>
            <a:r>
              <a:rPr lang="en-US" dirty="0" smtClean="0"/>
              <a:t>Who is the intended audience?</a:t>
            </a:r>
          </a:p>
          <a:p>
            <a:pPr lvl="1"/>
            <a:r>
              <a:rPr lang="en-US" dirty="0" smtClean="0"/>
              <a:t>How can you share your data?</a:t>
            </a:r>
          </a:p>
          <a:p>
            <a:r>
              <a:rPr lang="en-US" dirty="0" smtClean="0"/>
              <a:t>Step 2: Data Integration</a:t>
            </a:r>
          </a:p>
          <a:p>
            <a:pPr lvl="1"/>
            <a:r>
              <a:rPr lang="en-US" dirty="0" smtClean="0"/>
              <a:t>Digitizing the data</a:t>
            </a:r>
          </a:p>
          <a:p>
            <a:pPr lvl="1"/>
            <a:r>
              <a:rPr lang="en-US" b="1" dirty="0" smtClean="0"/>
              <a:t>Schema Mapping</a:t>
            </a:r>
          </a:p>
          <a:p>
            <a:pPr lvl="1"/>
            <a:r>
              <a:rPr lang="en-US" b="1" dirty="0" smtClean="0"/>
              <a:t>Vocabulary Mapping</a:t>
            </a:r>
          </a:p>
          <a:p>
            <a:r>
              <a:rPr lang="en-US" dirty="0" smtClean="0"/>
              <a:t>Step 3: Data Deployment</a:t>
            </a:r>
          </a:p>
          <a:p>
            <a:pPr lvl="1"/>
            <a:r>
              <a:rPr lang="en-US" dirty="0" smtClean="0"/>
              <a:t>Publishing the data as part of a USGIN data-sharing network, such as NGDS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327" y="107576"/>
            <a:ext cx="8469347" cy="779587"/>
          </a:xfrm>
        </p:spPr>
        <p:txBody>
          <a:bodyPr/>
          <a:lstStyle/>
          <a:p>
            <a:r>
              <a:rPr lang="en-US" dirty="0" smtClean="0"/>
              <a:t>USGIN Data Provider Workflow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 GSA Meeting, 24 March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760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2450" y="1176658"/>
            <a:ext cx="7283453" cy="4893402"/>
          </a:xfrm>
        </p:spPr>
        <p:txBody>
          <a:bodyPr>
            <a:normAutofit/>
          </a:bodyPr>
          <a:lstStyle/>
          <a:p>
            <a:r>
              <a:rPr lang="en-US" dirty="0" err="1" smtClean="0"/>
              <a:t>GeoSciML</a:t>
            </a:r>
            <a:r>
              <a:rPr lang="en-US" dirty="0" smtClean="0"/>
              <a:t> </a:t>
            </a:r>
            <a:r>
              <a:rPr lang="en-US" dirty="0"/>
              <a:t>(Geoscience Markup Language) is </a:t>
            </a:r>
            <a:r>
              <a:rPr lang="en-US" dirty="0" smtClean="0"/>
              <a:t>designed </a:t>
            </a:r>
            <a:r>
              <a:rPr lang="en-US" dirty="0"/>
              <a:t>for sharing geoscience </a:t>
            </a:r>
            <a:r>
              <a:rPr lang="en-US" dirty="0" smtClean="0"/>
              <a:t>data, to reduce </a:t>
            </a:r>
            <a:r>
              <a:rPr lang="en-US" dirty="0"/>
              <a:t>discrepancies in adjacent maps </a:t>
            </a:r>
            <a:endParaRPr lang="en-US" dirty="0" smtClean="0"/>
          </a:p>
          <a:p>
            <a:r>
              <a:rPr lang="en-US" dirty="0" smtClean="0"/>
              <a:t>Process:</a:t>
            </a:r>
          </a:p>
          <a:p>
            <a:pPr lvl="1"/>
            <a:r>
              <a:rPr lang="en-US" dirty="0" smtClean="0"/>
              <a:t>Map source data to </a:t>
            </a:r>
            <a:r>
              <a:rPr lang="en-US" dirty="0" err="1" smtClean="0"/>
              <a:t>GeoSciML</a:t>
            </a:r>
            <a:r>
              <a:rPr lang="en-US" dirty="0" smtClean="0"/>
              <a:t>-Portrayal schema</a:t>
            </a:r>
          </a:p>
          <a:p>
            <a:pPr lvl="1"/>
            <a:r>
              <a:rPr lang="en-US" dirty="0" smtClean="0"/>
              <a:t>Establish </a:t>
            </a:r>
            <a:r>
              <a:rPr lang="en-US" dirty="0" err="1" smtClean="0"/>
              <a:t>symbology</a:t>
            </a:r>
            <a:r>
              <a:rPr lang="en-US" dirty="0" smtClean="0"/>
              <a:t> for </a:t>
            </a:r>
            <a:r>
              <a:rPr lang="en-US" dirty="0" err="1" smtClean="0"/>
              <a:t>lithostratigraphic</a:t>
            </a:r>
            <a:r>
              <a:rPr lang="en-US" dirty="0" smtClean="0"/>
              <a:t> polygon portrayal that can be used by the map server</a:t>
            </a:r>
          </a:p>
          <a:p>
            <a:pPr lvl="1"/>
            <a:r>
              <a:rPr lang="en-US" dirty="0" smtClean="0"/>
              <a:t>Deploy web service, create metadata for dataset and service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21401"/>
            <a:ext cx="8042276" cy="849809"/>
          </a:xfrm>
        </p:spPr>
        <p:txBody>
          <a:bodyPr/>
          <a:lstStyle/>
          <a:p>
            <a:r>
              <a:rPr lang="en-US" dirty="0" err="1" smtClean="0"/>
              <a:t>GeoSciML</a:t>
            </a:r>
            <a:r>
              <a:rPr lang="en-US" dirty="0" smtClean="0"/>
              <a:t>-Portrayal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 GSA Meeting, 24 March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0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10326"/>
          </a:xfrm>
        </p:spPr>
        <p:txBody>
          <a:bodyPr/>
          <a:lstStyle/>
          <a:p>
            <a:r>
              <a:rPr lang="en-US" dirty="0" smtClean="0"/>
              <a:t>‘ETL’ 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 GSA Meeting, 24 March 2014</a:t>
            </a:r>
            <a:endParaRPr lang="en-US" dirty="0"/>
          </a:p>
        </p:txBody>
      </p:sp>
      <p:pic>
        <p:nvPicPr>
          <p:cNvPr id="7" name="Content Placeholder 6" descr="ETL-Diagr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93" b="-3893"/>
          <a:stretch>
            <a:fillRect/>
          </a:stretch>
        </p:blipFill>
        <p:spPr>
          <a:xfrm>
            <a:off x="549276" y="1310703"/>
            <a:ext cx="8042275" cy="2640013"/>
          </a:xfr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868412" y="4155656"/>
            <a:ext cx="7348816" cy="1408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Most difficult part of ETL process is typically determining what representative categories from a standard vocabulary to assign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3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eoUnit-1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346" y="2213238"/>
            <a:ext cx="8817861" cy="296422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3609" y="107576"/>
            <a:ext cx="8376783" cy="844956"/>
          </a:xfrm>
        </p:spPr>
        <p:txBody>
          <a:bodyPr/>
          <a:lstStyle/>
          <a:p>
            <a:r>
              <a:rPr lang="en-US" sz="3600" dirty="0" err="1" smtClean="0"/>
              <a:t>GeoSciML</a:t>
            </a:r>
            <a:r>
              <a:rPr lang="en-US" sz="3600" dirty="0" smtClean="0"/>
              <a:t>-Portrayal Content Model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 GSA Meeting, 24 March 2014</a:t>
            </a:r>
            <a:endParaRPr lang="en-US" dirty="0"/>
          </a:p>
        </p:txBody>
      </p:sp>
      <p:pic>
        <p:nvPicPr>
          <p:cNvPr id="6" name="Picture 5" descr="Tab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r="56906"/>
          <a:stretch/>
        </p:blipFill>
        <p:spPr>
          <a:xfrm>
            <a:off x="1036490" y="1299938"/>
            <a:ext cx="6909941" cy="58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20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10" y="1162591"/>
            <a:ext cx="8510849" cy="414528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304" y="107576"/>
            <a:ext cx="8255392" cy="844956"/>
          </a:xfrm>
        </p:spPr>
        <p:txBody>
          <a:bodyPr/>
          <a:lstStyle/>
          <a:p>
            <a:r>
              <a:rPr lang="en-US" sz="3600" dirty="0" err="1" smtClean="0"/>
              <a:t>GeoSciML</a:t>
            </a:r>
            <a:r>
              <a:rPr lang="en-US" sz="3600" dirty="0" smtClean="0"/>
              <a:t>-Portrayal Content Model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 GSA Meeting, 24 March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6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169" y="1156155"/>
            <a:ext cx="8264382" cy="418304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2284" y="107576"/>
            <a:ext cx="8339432" cy="844956"/>
          </a:xfrm>
        </p:spPr>
        <p:txBody>
          <a:bodyPr/>
          <a:lstStyle/>
          <a:p>
            <a:r>
              <a:rPr lang="en-US" sz="3600" dirty="0" err="1" smtClean="0"/>
              <a:t>GeoSciML</a:t>
            </a:r>
            <a:r>
              <a:rPr lang="en-US" sz="3600" dirty="0" smtClean="0"/>
              <a:t>-Portrayal Content Model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 GSA Meeting, 24 March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 GSA Meeting, 24 March 2014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80057" y="4711973"/>
            <a:ext cx="7180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Sponsored </a:t>
            </a:r>
            <a:r>
              <a:rPr lang="en-US" sz="1400" i="1" dirty="0"/>
              <a:t>by the U.S. Department of Energy under award DE-EE0002850 to the Arizona Geological Survey acting on behalf of the Association of American State Geologists</a:t>
            </a:r>
          </a:p>
        </p:txBody>
      </p:sp>
      <p:pic>
        <p:nvPicPr>
          <p:cNvPr id="4" name="Picture 3" descr="doe-logo-shad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0" y="2981517"/>
            <a:ext cx="3797300" cy="1193800"/>
          </a:xfrm>
          <a:prstGeom prst="rect">
            <a:avLst/>
          </a:prstGeom>
        </p:spPr>
      </p:pic>
      <p:pic>
        <p:nvPicPr>
          <p:cNvPr id="5" name="Picture 4" descr="ngds-logo-flame-with-ng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564" y="675667"/>
            <a:ext cx="4962872" cy="1668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296" y="3199470"/>
            <a:ext cx="2614479" cy="83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29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4371" y="1587554"/>
            <a:ext cx="7807179" cy="4127641"/>
          </a:xfrm>
        </p:spPr>
        <p:txBody>
          <a:bodyPr>
            <a:normAutofit/>
          </a:bodyPr>
          <a:lstStyle/>
          <a:p>
            <a:r>
              <a:rPr lang="en-US" dirty="0" err="1" smtClean="0"/>
              <a:t>GeoSciML</a:t>
            </a:r>
            <a:r>
              <a:rPr lang="en-US" dirty="0"/>
              <a:t>-</a:t>
            </a:r>
            <a:r>
              <a:rPr lang="en-US" dirty="0" smtClean="0"/>
              <a:t>Portrayal content model needs to be joined to geometric fields that are necessary for an actual GIS feature class (e.g., through ESRI software via join function)</a:t>
            </a:r>
          </a:p>
          <a:p>
            <a:r>
              <a:rPr lang="en-US" dirty="0" smtClean="0"/>
              <a:t>To be fully compliant with </a:t>
            </a:r>
            <a:r>
              <a:rPr lang="en-US" dirty="0" err="1" smtClean="0"/>
              <a:t>OneGeology</a:t>
            </a:r>
            <a:r>
              <a:rPr lang="en-US" dirty="0" smtClean="0"/>
              <a:t>, the joined data still need to be mapped to the appropriate feature-class </a:t>
            </a:r>
            <a:r>
              <a:rPr lang="en-US" dirty="0" smtClean="0"/>
              <a:t>schema that contains the </a:t>
            </a:r>
            <a:r>
              <a:rPr lang="en-US" dirty="0" err="1" smtClean="0"/>
              <a:t>symbology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323505"/>
            <a:ext cx="8042276" cy="886642"/>
          </a:xfrm>
        </p:spPr>
        <p:txBody>
          <a:bodyPr/>
          <a:lstStyle/>
          <a:p>
            <a:r>
              <a:rPr lang="en-US" dirty="0" smtClean="0"/>
              <a:t>Schema Mapping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 GSA Meeting, 24 March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2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5698" y="868532"/>
            <a:ext cx="4072702" cy="601296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852"/>
            <a:ext cx="9144000" cy="826279"/>
          </a:xfrm>
        </p:spPr>
        <p:txBody>
          <a:bodyPr/>
          <a:lstStyle/>
          <a:p>
            <a:r>
              <a:rPr lang="en-US" sz="3200" dirty="0" err="1" smtClean="0"/>
              <a:t>GeoSciML</a:t>
            </a:r>
            <a:r>
              <a:rPr lang="en-US" sz="3200" dirty="0" smtClean="0"/>
              <a:t>-Portrayal – </a:t>
            </a:r>
            <a:r>
              <a:rPr lang="en-US" sz="3200" dirty="0" err="1" smtClean="0"/>
              <a:t>Lithostratigraphy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NE GSA Meeting, 24 March 2014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1171" y="1174202"/>
            <a:ext cx="1788634" cy="470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5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24" r="21659"/>
          <a:stretch/>
        </p:blipFill>
        <p:spPr>
          <a:xfrm>
            <a:off x="1855226" y="896504"/>
            <a:ext cx="4125353" cy="596149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852"/>
            <a:ext cx="9144000" cy="826279"/>
          </a:xfrm>
        </p:spPr>
        <p:txBody>
          <a:bodyPr/>
          <a:lstStyle/>
          <a:p>
            <a:r>
              <a:rPr lang="en-US" sz="3200" dirty="0" err="1" smtClean="0"/>
              <a:t>GeoSciML</a:t>
            </a:r>
            <a:r>
              <a:rPr lang="en-US" sz="3200" dirty="0" smtClean="0"/>
              <a:t>-Portrayal – Lithology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NE GSA Meeting, 24 March 2014</a:t>
            </a:r>
            <a:endParaRPr lang="en-US" dirty="0"/>
          </a:p>
        </p:txBody>
      </p:sp>
      <p:pic>
        <p:nvPicPr>
          <p:cNvPr id="2" name="Picture 1" descr="Screen-RepLitho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3781" y="1176079"/>
            <a:ext cx="2112293" cy="483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9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44" r="21611"/>
          <a:stretch/>
        </p:blipFill>
        <p:spPr>
          <a:xfrm>
            <a:off x="2026292" y="855651"/>
            <a:ext cx="4089939" cy="599777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852"/>
            <a:ext cx="9144000" cy="826279"/>
          </a:xfrm>
        </p:spPr>
        <p:txBody>
          <a:bodyPr/>
          <a:lstStyle/>
          <a:p>
            <a:r>
              <a:rPr lang="en-US" sz="3200" dirty="0" err="1" smtClean="0"/>
              <a:t>GeoSciML</a:t>
            </a:r>
            <a:r>
              <a:rPr lang="en-US" sz="3200" dirty="0" smtClean="0"/>
              <a:t>-Portrayal – Representative Age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NE GSA Meeting, 24 March 2014</a:t>
            </a:r>
            <a:endParaRPr lang="en-US" dirty="0"/>
          </a:p>
        </p:txBody>
      </p:sp>
      <p:pic>
        <p:nvPicPr>
          <p:cNvPr id="2" name="Picture 1" descr="Screen-RepAg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3053" y="1447474"/>
            <a:ext cx="1671459" cy="458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4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5" y="1677433"/>
            <a:ext cx="8042276" cy="3729590"/>
          </a:xfrm>
        </p:spPr>
        <p:txBody>
          <a:bodyPr>
            <a:normAutofit/>
          </a:bodyPr>
          <a:lstStyle/>
          <a:p>
            <a:r>
              <a:rPr lang="en-US" dirty="0" smtClean="0"/>
              <a:t>Surficial Geologic Map of Alabama is deployed as a web service via </a:t>
            </a:r>
            <a:r>
              <a:rPr lang="en-US" dirty="0"/>
              <a:t>ArcGIS at </a:t>
            </a:r>
            <a:r>
              <a:rPr lang="en-US" dirty="0">
                <a:hlinkClick r:id="rId2"/>
              </a:rPr>
              <a:t>http://map.gsa.state.al.us/ogbmaps/rest/services/</a:t>
            </a:r>
            <a:r>
              <a:rPr lang="en-US" dirty="0" smtClean="0">
                <a:hlinkClick r:id="rId2"/>
              </a:rPr>
              <a:t>OneGeology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WFS:  </a:t>
            </a:r>
            <a:r>
              <a:rPr lang="en-US" dirty="0">
                <a:hlinkClick r:id="rId3"/>
              </a:rPr>
              <a:t>http://goo.gl/</a:t>
            </a:r>
            <a:r>
              <a:rPr lang="en-US" dirty="0" smtClean="0">
                <a:hlinkClick r:id="rId3"/>
              </a:rPr>
              <a:t>YHYCt4</a:t>
            </a:r>
            <a:endParaRPr lang="en-US" dirty="0" smtClean="0"/>
          </a:p>
          <a:p>
            <a:pPr lvl="1"/>
            <a:r>
              <a:rPr lang="en-US" dirty="0"/>
              <a:t>WMS: </a:t>
            </a:r>
            <a:r>
              <a:rPr lang="en-US" dirty="0">
                <a:hlinkClick r:id="rId4"/>
              </a:rPr>
              <a:t>http://goo.gl/</a:t>
            </a:r>
            <a:r>
              <a:rPr lang="en-US" dirty="0" smtClean="0">
                <a:hlinkClick r:id="rId4"/>
              </a:rPr>
              <a:t>dKYILA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Final step – register service with </a:t>
            </a:r>
            <a:r>
              <a:rPr lang="en-US" dirty="0" err="1" smtClean="0"/>
              <a:t>OneGeology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280156"/>
            <a:ext cx="8042276" cy="793777"/>
          </a:xfrm>
        </p:spPr>
        <p:txBody>
          <a:bodyPr/>
          <a:lstStyle/>
          <a:p>
            <a:r>
              <a:rPr lang="en-US" dirty="0" smtClean="0"/>
              <a:t>Deploy Web Service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 GSA Meeting, 24 March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1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6451" y="1276177"/>
            <a:ext cx="7572923" cy="5205899"/>
          </a:xfrm>
        </p:spPr>
        <p:txBody>
          <a:bodyPr>
            <a:normAutofit/>
          </a:bodyPr>
          <a:lstStyle/>
          <a:p>
            <a:r>
              <a:rPr lang="en-US" dirty="0" smtClean="0"/>
              <a:t>Need to aware of, and comply with when possible, accepted schemas and standards of </a:t>
            </a:r>
            <a:r>
              <a:rPr lang="en-US" dirty="0" smtClean="0"/>
              <a:t>(meta)data preservation and management </a:t>
            </a:r>
          </a:p>
          <a:p>
            <a:r>
              <a:rPr lang="en-US" dirty="0" smtClean="0"/>
              <a:t>USGIN </a:t>
            </a:r>
            <a:r>
              <a:rPr lang="en-US" dirty="0"/>
              <a:t>Content Models provide a guide for standardization of GSA metadata beyond </a:t>
            </a:r>
            <a:r>
              <a:rPr lang="en-US" dirty="0" smtClean="0"/>
              <a:t>NGDS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smtClean="0"/>
              <a:t>data are not in compliance, there are processes to map original schema to an accepted </a:t>
            </a:r>
            <a:r>
              <a:rPr lang="en-US" dirty="0" smtClean="0"/>
              <a:t>schema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863634"/>
          </a:xfrm>
        </p:spPr>
        <p:txBody>
          <a:bodyPr/>
          <a:lstStyle/>
          <a:p>
            <a:r>
              <a:rPr lang="en-US" dirty="0" smtClean="0"/>
              <a:t>What the GSA Learned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 GSA Meeting, 24 March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26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5" y="1461762"/>
            <a:ext cx="8042276" cy="4157633"/>
          </a:xfrm>
        </p:spPr>
        <p:txBody>
          <a:bodyPr>
            <a:normAutofit/>
          </a:bodyPr>
          <a:lstStyle/>
          <a:p>
            <a:r>
              <a:rPr lang="en-US" dirty="0" smtClean="0"/>
              <a:t>Schema-</a:t>
            </a:r>
            <a:r>
              <a:rPr lang="en-US" dirty="0"/>
              <a:t>mapping processes can even be taught to those without much experience </a:t>
            </a:r>
            <a:r>
              <a:rPr lang="en-US" dirty="0" smtClean="0"/>
              <a:t>to </a:t>
            </a:r>
            <a:r>
              <a:rPr lang="en-US" dirty="0"/>
              <a:t>assist with goal of data being interoperable and accessible</a:t>
            </a:r>
          </a:p>
          <a:p>
            <a:pPr lvl="1"/>
            <a:r>
              <a:rPr lang="en-US" dirty="0"/>
              <a:t>Tech-transfer is the key to </a:t>
            </a:r>
            <a:r>
              <a:rPr lang="en-US" dirty="0" smtClean="0"/>
              <a:t>success!</a:t>
            </a:r>
            <a:endParaRPr lang="en-US" dirty="0"/>
          </a:p>
          <a:p>
            <a:r>
              <a:rPr lang="en-US" dirty="0" smtClean="0"/>
              <a:t>While </a:t>
            </a:r>
            <a:r>
              <a:rPr lang="en-US" dirty="0" smtClean="0"/>
              <a:t>issues of data provenance, quality, and preservation remain for legacy data, standards are being discovered, developed, and applied to any new data (including samples) moving forward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NE GSA Meeting, 24 March 2014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275" y="251615"/>
            <a:ext cx="8042276" cy="898623"/>
          </a:xfrm>
        </p:spPr>
        <p:txBody>
          <a:bodyPr/>
          <a:lstStyle/>
          <a:p>
            <a:r>
              <a:rPr lang="en-US" dirty="0"/>
              <a:t>What the GSA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1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 GSA Meeting, 24 March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43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Orig-ALGeoMap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30" r="22410"/>
          <a:stretch/>
        </p:blipFill>
        <p:spPr>
          <a:xfrm>
            <a:off x="2181029" y="877436"/>
            <a:ext cx="3968547" cy="59805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852"/>
            <a:ext cx="9144000" cy="826279"/>
          </a:xfrm>
        </p:spPr>
        <p:txBody>
          <a:bodyPr/>
          <a:lstStyle/>
          <a:p>
            <a:r>
              <a:rPr lang="en-US" dirty="0" smtClean="0"/>
              <a:t>Geologic Map of Alabama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NE GSA Meeting, 24 March 2014</a:t>
            </a:r>
            <a:endParaRPr lang="en-US" dirty="0"/>
          </a:p>
        </p:txBody>
      </p:sp>
      <p:pic>
        <p:nvPicPr>
          <p:cNvPr id="6" name="Picture 5" descr="Screen-Orig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3209" y="1139302"/>
            <a:ext cx="2177063" cy="475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5" y="1391444"/>
            <a:ext cx="8042276" cy="4024917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ContactView</a:t>
            </a:r>
            <a:r>
              <a:rPr lang="en-US" dirty="0" smtClean="0"/>
              <a:t> – contains features that represent mapped traces of boundaries between geologic units</a:t>
            </a:r>
          </a:p>
          <a:p>
            <a:r>
              <a:rPr lang="en-US" b="1" dirty="0" err="1" smtClean="0"/>
              <a:t>ShearDisplacementView</a:t>
            </a:r>
            <a:r>
              <a:rPr lang="en-US" dirty="0" smtClean="0"/>
              <a:t> – contains features that represent mapped trace of any type of fault or shear zone</a:t>
            </a:r>
          </a:p>
          <a:p>
            <a:r>
              <a:rPr lang="en-US" b="1" dirty="0" err="1" smtClean="0"/>
              <a:t>GeologicUnitView</a:t>
            </a:r>
            <a:r>
              <a:rPr lang="en-US" dirty="0" smtClean="0"/>
              <a:t> – contains polygon features that represent outcrop of a geologic unit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02571"/>
          </a:xfrm>
        </p:spPr>
        <p:txBody>
          <a:bodyPr/>
          <a:lstStyle/>
          <a:p>
            <a:r>
              <a:rPr lang="en-US" dirty="0" smtClean="0"/>
              <a:t>Feature Types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 GSA Meeting, 24 March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46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NGDS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 GSA Meeting, 24 March 2014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64939" y="1958295"/>
            <a:ext cx="64109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make large quantities of geothermal-relevant geoscience data available to the public by creating a national, sustainable, distributed, and interoperable network of data providers</a:t>
            </a:r>
          </a:p>
        </p:txBody>
      </p:sp>
    </p:spTree>
    <p:extLst>
      <p:ext uri="{BB962C8B-B14F-4D97-AF65-F5344CB8AC3E}">
        <p14:creationId xmlns:p14="http://schemas.microsoft.com/office/powerpoint/2010/main" val="1580708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9669" y="2084808"/>
            <a:ext cx="8003273" cy="3219490"/>
          </a:xfrm>
        </p:spPr>
        <p:txBody>
          <a:bodyPr>
            <a:normAutofit/>
          </a:bodyPr>
          <a:lstStyle/>
          <a:p>
            <a:r>
              <a:rPr lang="en-US" dirty="0" smtClean="0"/>
              <a:t>Map existing content fields to corresponding </a:t>
            </a:r>
            <a:r>
              <a:rPr lang="en-US" dirty="0" err="1" smtClean="0"/>
              <a:t>GeoSciML</a:t>
            </a:r>
            <a:r>
              <a:rPr lang="en-US" dirty="0" smtClean="0"/>
              <a:t>-portrayal schema elements</a:t>
            </a:r>
          </a:p>
          <a:p>
            <a:r>
              <a:rPr lang="en-US" dirty="0" smtClean="0"/>
              <a:t>Determine controlled vocabulary terms for lithology and age</a:t>
            </a:r>
          </a:p>
          <a:p>
            <a:r>
              <a:rPr lang="en-US" dirty="0" smtClean="0"/>
              <a:t>Use standardized vocabulary to determine representative </a:t>
            </a:r>
            <a:r>
              <a:rPr lang="en-US" dirty="0" err="1" smtClean="0"/>
              <a:t>symbology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5"/>
            <a:ext cx="8042276" cy="1533911"/>
          </a:xfrm>
        </p:spPr>
        <p:txBody>
          <a:bodyPr/>
          <a:lstStyle/>
          <a:p>
            <a:r>
              <a:rPr lang="en-US" dirty="0" smtClean="0"/>
              <a:t>Map Source Data and Establish </a:t>
            </a:r>
            <a:r>
              <a:rPr lang="en-US" dirty="0" err="1" smtClean="0"/>
              <a:t>Symbology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 GSA Meeting, 24 March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54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21" t="16704" r="9901" b="42477"/>
          <a:stretch/>
        </p:blipFill>
        <p:spPr>
          <a:xfrm>
            <a:off x="1433167" y="1224714"/>
            <a:ext cx="7500602" cy="512997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21765"/>
            <a:ext cx="8042276" cy="840105"/>
          </a:xfrm>
        </p:spPr>
        <p:txBody>
          <a:bodyPr/>
          <a:lstStyle/>
          <a:p>
            <a:r>
              <a:rPr lang="en-US" dirty="0" err="1" smtClean="0"/>
              <a:t>ContactView</a:t>
            </a:r>
            <a:r>
              <a:rPr lang="en-US" dirty="0" smtClean="0"/>
              <a:t> Schema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 GSA Meeting, 24 March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54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0993" y="1008564"/>
            <a:ext cx="7900557" cy="4538537"/>
          </a:xfrm>
        </p:spPr>
        <p:txBody>
          <a:bodyPr>
            <a:normAutofit/>
          </a:bodyPr>
          <a:lstStyle/>
          <a:p>
            <a:r>
              <a:rPr lang="en-US" dirty="0" smtClean="0"/>
              <a:t>Determine which fields in source data contain information that is to be delivered in </a:t>
            </a:r>
            <a:r>
              <a:rPr lang="en-US" dirty="0" err="1" smtClean="0"/>
              <a:t>GeoSciML</a:t>
            </a:r>
            <a:r>
              <a:rPr lang="en-US" dirty="0" smtClean="0"/>
              <a:t>-portrayal</a:t>
            </a:r>
          </a:p>
          <a:p>
            <a:r>
              <a:rPr lang="en-US" dirty="0" smtClean="0"/>
              <a:t>Determine steps necessary to get content into </a:t>
            </a:r>
            <a:r>
              <a:rPr lang="en-US" dirty="0" err="1" smtClean="0"/>
              <a:t>GeoSciML</a:t>
            </a:r>
            <a:r>
              <a:rPr lang="en-US" dirty="0" smtClean="0"/>
              <a:t>-portrayal format (e.g., concatenating multiple fields; standardized vocabulary)</a:t>
            </a:r>
          </a:p>
          <a:p>
            <a:r>
              <a:rPr lang="en-US" dirty="0" smtClean="0"/>
              <a:t>Generate table to match </a:t>
            </a:r>
            <a:r>
              <a:rPr lang="en-US" dirty="0" err="1"/>
              <a:t>GeoSciML</a:t>
            </a:r>
            <a:r>
              <a:rPr lang="en-US" dirty="0"/>
              <a:t>-portrayal </a:t>
            </a:r>
            <a:r>
              <a:rPr lang="en-US" dirty="0" smtClean="0"/>
              <a:t> schema (through use of a content model)</a:t>
            </a:r>
          </a:p>
          <a:p>
            <a:r>
              <a:rPr lang="en-US" dirty="0" smtClean="0"/>
              <a:t>Join generated table to geometry elements to generate final feature class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7602"/>
          </a:xfrm>
        </p:spPr>
        <p:txBody>
          <a:bodyPr/>
          <a:lstStyle/>
          <a:p>
            <a:r>
              <a:rPr lang="en-US" dirty="0" smtClean="0"/>
              <a:t>ETL Workflow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 GSA Meeting, 24 March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2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5" y="1281495"/>
            <a:ext cx="8042276" cy="41520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facilitate public access to interoperable digital geoscience data</a:t>
            </a:r>
          </a:p>
          <a:p>
            <a:r>
              <a:rPr lang="en-US" dirty="0"/>
              <a:t>To reduce the cost of online data publication</a:t>
            </a:r>
          </a:p>
          <a:p>
            <a:r>
              <a:rPr lang="en-US" dirty="0"/>
              <a:t>To preserve ownership, credit, and control of existing data</a:t>
            </a:r>
          </a:p>
          <a:p>
            <a:r>
              <a:rPr lang="en-US" dirty="0"/>
              <a:t>To distribute the logistical overhead associated with sharing digital information</a:t>
            </a:r>
          </a:p>
          <a:p>
            <a:r>
              <a:rPr lang="en-US" dirty="0"/>
              <a:t>To minimize reliance on proprietary software applications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33639"/>
          </a:xfrm>
        </p:spPr>
        <p:txBody>
          <a:bodyPr/>
          <a:lstStyle/>
          <a:p>
            <a:r>
              <a:rPr lang="en-US" dirty="0" smtClean="0"/>
              <a:t>USGIN Objectives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 GSA Meeting, 24 March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9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167" t="43935" r="10690" b="14081"/>
          <a:stretch/>
        </p:blipFill>
        <p:spPr>
          <a:xfrm>
            <a:off x="1384328" y="984004"/>
            <a:ext cx="7036046" cy="49908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5"/>
            <a:ext cx="8042276" cy="788925"/>
          </a:xfrm>
        </p:spPr>
        <p:txBody>
          <a:bodyPr/>
          <a:lstStyle/>
          <a:p>
            <a:r>
              <a:rPr lang="en-US" dirty="0" err="1" smtClean="0"/>
              <a:t>GeologicUnitView</a:t>
            </a:r>
            <a:r>
              <a:rPr lang="en-US" dirty="0" smtClean="0"/>
              <a:t> Schema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 GSA Meeting, 24 March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4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5" y="1886387"/>
            <a:ext cx="8042276" cy="3547167"/>
          </a:xfrm>
        </p:spPr>
        <p:txBody>
          <a:bodyPr>
            <a:normAutofit/>
          </a:bodyPr>
          <a:lstStyle/>
          <a:p>
            <a:r>
              <a:rPr lang="en-US" dirty="0" smtClean="0"/>
              <a:t>Early on, standard data science and archival practices could be confusing for a </a:t>
            </a:r>
            <a:r>
              <a:rPr lang="en-US" dirty="0"/>
              <a:t>data </a:t>
            </a:r>
            <a:r>
              <a:rPr lang="en-US" dirty="0" smtClean="0"/>
              <a:t>creator/provider, including the terminology</a:t>
            </a:r>
          </a:p>
          <a:p>
            <a:r>
              <a:rPr lang="en-US" dirty="0"/>
              <a:t>AZGS provided many useful resources </a:t>
            </a:r>
            <a:endParaRPr lang="en-US" dirty="0" smtClean="0"/>
          </a:p>
          <a:p>
            <a:r>
              <a:rPr lang="en-US" dirty="0" smtClean="0"/>
              <a:t>Webinars and workshops </a:t>
            </a:r>
            <a:r>
              <a:rPr lang="en-US" dirty="0"/>
              <a:t>were conducted that greatly improved </a:t>
            </a:r>
            <a:r>
              <a:rPr lang="en-US" dirty="0" smtClean="0"/>
              <a:t>creator/provider’s </a:t>
            </a:r>
            <a:r>
              <a:rPr lang="en-US" dirty="0"/>
              <a:t>understanding of expectations and of the data science field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301875" y="6356350"/>
            <a:ext cx="236855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GSA Annual Meeting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056674" y="6356350"/>
            <a:ext cx="156686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 October 2013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6786" y="180148"/>
            <a:ext cx="8599714" cy="1192619"/>
          </a:xfrm>
        </p:spPr>
        <p:txBody>
          <a:bodyPr/>
          <a:lstStyle/>
          <a:p>
            <a:r>
              <a:rPr lang="en-US" sz="3200" dirty="0" smtClean="0"/>
              <a:t>Roadblock – “Disconnect” Between Data Creators and Data Scientists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000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5" y="1450110"/>
            <a:ext cx="8042276" cy="3833354"/>
          </a:xfrm>
        </p:spPr>
        <p:txBody>
          <a:bodyPr/>
          <a:lstStyle/>
          <a:p>
            <a:pPr lvl="0"/>
            <a:r>
              <a:rPr lang="en-US" dirty="0" smtClean="0"/>
              <a:t>Tech-transfer is key to the success of a robust, usable database – and this needs to be two-way</a:t>
            </a:r>
            <a:endParaRPr lang="en-US" dirty="0"/>
          </a:p>
          <a:p>
            <a:pPr lvl="0"/>
            <a:r>
              <a:rPr lang="en-US" dirty="0" smtClean="0"/>
              <a:t>Data providers and creators need to be aware of existing standards, how they are used, and how they may be modified to best suit their needs if necessary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301875" y="6356350"/>
            <a:ext cx="236855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GSA Annual Meeting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056674" y="6356350"/>
            <a:ext cx="156686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 October 2013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62242"/>
          </a:xfrm>
        </p:spPr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8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 the past, GSA </a:t>
            </a:r>
            <a:r>
              <a:rPr lang="en-US" dirty="0"/>
              <a:t>has </a:t>
            </a:r>
            <a:r>
              <a:rPr lang="en-US" dirty="0" smtClean="0"/>
              <a:t>primarily </a:t>
            </a:r>
            <a:r>
              <a:rPr lang="en-US" dirty="0"/>
              <a:t>been data generator, with little concern about interoperability</a:t>
            </a:r>
          </a:p>
          <a:p>
            <a:pPr lvl="0"/>
            <a:r>
              <a:rPr lang="en-US" dirty="0" smtClean="0"/>
              <a:t>New process: </a:t>
            </a:r>
            <a:r>
              <a:rPr lang="en-US" dirty="0"/>
              <a:t>To think about what all different users might need </a:t>
            </a:r>
            <a:r>
              <a:rPr lang="en-US" dirty="0" smtClean="0"/>
              <a:t>with respect to metadata, for data discovery and access, </a:t>
            </a:r>
            <a:r>
              <a:rPr lang="en-US" smtClean="0"/>
              <a:t>and for </a:t>
            </a:r>
            <a:r>
              <a:rPr lang="en-US" dirty="0" smtClean="0"/>
              <a:t>object/data preservation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301875" y="6356350"/>
            <a:ext cx="236855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GSA Annual Meeting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056674" y="6356350"/>
            <a:ext cx="156686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 October 2013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Roadblocks Overcome – A Shift in Mindset at GSA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6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39185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new web search database is in development for the GSA, with a variety of stakeholder needs addressed</a:t>
            </a:r>
          </a:p>
          <a:p>
            <a:r>
              <a:rPr lang="en-US" dirty="0" smtClean="0"/>
              <a:t>NGDS Content Models provide a guide for standardization of GSA metadata beyond NGDS</a:t>
            </a:r>
          </a:p>
          <a:p>
            <a:r>
              <a:rPr lang="en-US" dirty="0" smtClean="0"/>
              <a:t>While issues of data provenance, quality, and preservation remain for legacy data, standards are being discovered, developed, and applied to any new data (including samples) moving forward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301875" y="6356350"/>
            <a:ext cx="236855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GSA Annual Meeting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056674" y="6356350"/>
            <a:ext cx="156686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 October 2013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44956"/>
          </a:xfrm>
        </p:spPr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4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5" y="1291013"/>
            <a:ext cx="8042276" cy="4445151"/>
          </a:xfrm>
        </p:spPr>
        <p:txBody>
          <a:bodyPr>
            <a:normAutofit/>
          </a:bodyPr>
          <a:lstStyle/>
          <a:p>
            <a:r>
              <a:rPr lang="en-US" dirty="0"/>
              <a:t>In association with the State Oil and Gas board, the Geological Survey of Alabama (GSA) is a repository </a:t>
            </a:r>
            <a:r>
              <a:rPr lang="en-US" dirty="0" smtClean="0"/>
              <a:t>for data, including: </a:t>
            </a:r>
            <a:endParaRPr lang="en-US" dirty="0"/>
          </a:p>
          <a:p>
            <a:pPr lvl="1"/>
            <a:r>
              <a:rPr lang="en-US" dirty="0"/>
              <a:t>Geophysical well logs </a:t>
            </a:r>
            <a:endParaRPr lang="en-US" dirty="0" smtClean="0"/>
          </a:p>
          <a:p>
            <a:pPr lvl="1"/>
            <a:r>
              <a:rPr lang="en-US" dirty="0" smtClean="0"/>
              <a:t>Cores</a:t>
            </a:r>
            <a:r>
              <a:rPr lang="en-US" dirty="0"/>
              <a:t>, cuttings, and other physical samples, sometimes with descriptions</a:t>
            </a:r>
          </a:p>
          <a:p>
            <a:pPr lvl="1"/>
            <a:r>
              <a:rPr lang="en-US" dirty="0"/>
              <a:t>Fluid production and injection </a:t>
            </a:r>
            <a:r>
              <a:rPr lang="en-US" dirty="0" smtClean="0"/>
              <a:t>information from oil and gas wells</a:t>
            </a:r>
          </a:p>
          <a:p>
            <a:pPr lvl="1"/>
            <a:r>
              <a:rPr lang="en-US" dirty="0" smtClean="0"/>
              <a:t>Geologic maps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58791"/>
          </a:xfrm>
        </p:spPr>
        <p:txBody>
          <a:bodyPr/>
          <a:lstStyle/>
          <a:p>
            <a:r>
              <a:rPr lang="en-US" dirty="0" smtClean="0"/>
              <a:t>Data at </a:t>
            </a:r>
            <a:r>
              <a:rPr lang="en-US" dirty="0"/>
              <a:t>the GSA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 GSA Meeting, 24 March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1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5" y="1389872"/>
            <a:ext cx="8042276" cy="4166567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However -</a:t>
            </a:r>
          </a:p>
          <a:p>
            <a:pPr lvl="1"/>
            <a:r>
              <a:rPr lang="en-US" dirty="0" smtClean="0"/>
              <a:t>Lack </a:t>
            </a:r>
            <a:r>
              <a:rPr lang="en-US" dirty="0"/>
              <a:t>of standardization and documentation of data and metadata</a:t>
            </a:r>
          </a:p>
          <a:p>
            <a:pPr lvl="1"/>
            <a:r>
              <a:rPr lang="en-US" dirty="0"/>
              <a:t>Provenance and quality </a:t>
            </a:r>
            <a:r>
              <a:rPr lang="en-US" dirty="0" smtClean="0"/>
              <a:t>of data often </a:t>
            </a:r>
            <a:r>
              <a:rPr lang="en-US" dirty="0"/>
              <a:t>poor or </a:t>
            </a:r>
            <a:r>
              <a:rPr lang="en-US" dirty="0" smtClean="0"/>
              <a:t>unknown</a:t>
            </a:r>
          </a:p>
          <a:p>
            <a:pPr lvl="1"/>
            <a:r>
              <a:rPr lang="en-US" dirty="0" smtClean="0"/>
              <a:t>Data discovery often challenging</a:t>
            </a:r>
          </a:p>
          <a:p>
            <a:pPr lvl="1"/>
            <a:r>
              <a:rPr lang="en-US" dirty="0" smtClean="0"/>
              <a:t>Data preservation hit and miss</a:t>
            </a:r>
          </a:p>
          <a:p>
            <a:r>
              <a:rPr lang="en-US" dirty="0" smtClean="0"/>
              <a:t>NGDS was </a:t>
            </a:r>
            <a:r>
              <a:rPr lang="en-US" dirty="0"/>
              <a:t>the first experience for </a:t>
            </a:r>
            <a:r>
              <a:rPr lang="en-US" dirty="0" smtClean="0"/>
              <a:t>the GSA to generate </a:t>
            </a:r>
            <a:r>
              <a:rPr lang="en-US" dirty="0"/>
              <a:t>large quantities of digitally preserved data in a standardized </a:t>
            </a:r>
            <a:r>
              <a:rPr lang="en-US" dirty="0" smtClean="0"/>
              <a:t>format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10865"/>
          </a:xfrm>
        </p:spPr>
        <p:txBody>
          <a:bodyPr/>
          <a:lstStyle/>
          <a:p>
            <a:r>
              <a:rPr lang="en-US" dirty="0" smtClean="0"/>
              <a:t>Data at </a:t>
            </a:r>
            <a:r>
              <a:rPr lang="en-US" dirty="0"/>
              <a:t>the GSA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NE GSA Meeting, 24 March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8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24438"/>
            <a:ext cx="8042276" cy="1209062"/>
          </a:xfrm>
        </p:spPr>
        <p:txBody>
          <a:bodyPr/>
          <a:lstStyle/>
          <a:p>
            <a:r>
              <a:rPr lang="en-US" dirty="0" smtClean="0"/>
              <a:t>Example Well Data Forms – Record of Completion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NE GSA Meeting, 24 March 2014</a:t>
            </a:r>
          </a:p>
        </p:txBody>
      </p:sp>
      <p:pic>
        <p:nvPicPr>
          <p:cNvPr id="6" name="Picture 5" descr="P619-FORM_A-7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990" y="2119461"/>
            <a:ext cx="6185348" cy="3331910"/>
          </a:xfrm>
          <a:prstGeom prst="rect">
            <a:avLst/>
          </a:prstGeom>
        </p:spPr>
      </p:pic>
      <p:pic>
        <p:nvPicPr>
          <p:cNvPr id="7" name="Picture 6" descr="P10669-OGB-7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382" y="2119461"/>
            <a:ext cx="6185348" cy="3335730"/>
          </a:xfrm>
          <a:prstGeom prst="rect">
            <a:avLst/>
          </a:prstGeom>
        </p:spPr>
      </p:pic>
      <p:pic>
        <p:nvPicPr>
          <p:cNvPr id="11" name="Picture 10" descr="P16364-OGB-7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054" y="1558684"/>
            <a:ext cx="6210132" cy="40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5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53780"/>
          </a:xfrm>
        </p:spPr>
        <p:txBody>
          <a:bodyPr/>
          <a:lstStyle/>
          <a:p>
            <a:r>
              <a:rPr lang="en-US" dirty="0" smtClean="0"/>
              <a:t>Geophysical Well Logs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NE GSA Meeting, 24 March 2014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363" y="961174"/>
            <a:ext cx="3194387" cy="4630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468" y="962616"/>
            <a:ext cx="3241045" cy="4627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780" y="962616"/>
            <a:ext cx="3457290" cy="48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3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26279"/>
          </a:xfrm>
        </p:spPr>
        <p:txBody>
          <a:bodyPr/>
          <a:lstStyle/>
          <a:p>
            <a:r>
              <a:rPr lang="en-US" dirty="0" smtClean="0"/>
              <a:t>Core Warehouse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NE GSA Meeting, 24 March 2014</a:t>
            </a:r>
          </a:p>
        </p:txBody>
      </p:sp>
      <p:pic>
        <p:nvPicPr>
          <p:cNvPr id="5" name="Picture 4" descr="photo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650" y="1120627"/>
            <a:ext cx="6163446" cy="462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9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26279"/>
          </a:xfrm>
        </p:spPr>
        <p:txBody>
          <a:bodyPr/>
          <a:lstStyle/>
          <a:p>
            <a:r>
              <a:rPr lang="en-US" dirty="0" smtClean="0"/>
              <a:t>Preservation of Core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NE GSA Meeting, 24 March 2014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650" y="1120627"/>
            <a:ext cx="6163445" cy="462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SA-UA-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GSA-UA-theme.thmx</Template>
  <TotalTime>2670</TotalTime>
  <Words>1488</Words>
  <Application>Microsoft Macintosh PowerPoint</Application>
  <PresentationFormat>On-screen Show (4:3)</PresentationFormat>
  <Paragraphs>153</Paragraphs>
  <Slides>38</Slides>
  <Notes>0</Notes>
  <HiddenSlides>11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GSA-UA-theme</vt:lpstr>
      <vt:lpstr>What a State Geological Survey Learned from Contributing  to the NGDS</vt:lpstr>
      <vt:lpstr>PowerPoint Presentation</vt:lpstr>
      <vt:lpstr>Goal of NGDS</vt:lpstr>
      <vt:lpstr>Data at the GSA</vt:lpstr>
      <vt:lpstr>Data at the GSA</vt:lpstr>
      <vt:lpstr>Example Well Data Forms – Record of Completion</vt:lpstr>
      <vt:lpstr>Geophysical Well Logs</vt:lpstr>
      <vt:lpstr>Core Warehouse</vt:lpstr>
      <vt:lpstr>Preservation of Core</vt:lpstr>
      <vt:lpstr>Alabama Oil and Gas Wells</vt:lpstr>
      <vt:lpstr>NGDS and OneGeology</vt:lpstr>
      <vt:lpstr>USGIN OneGeology US Map Service Workshop</vt:lpstr>
      <vt:lpstr>United States Geoscience Information Network (USGIN)</vt:lpstr>
      <vt:lpstr>USGIN Data Provider Workflow</vt:lpstr>
      <vt:lpstr>GeoSciML-Portrayal</vt:lpstr>
      <vt:lpstr>‘ETL’ Process</vt:lpstr>
      <vt:lpstr>GeoSciML-Portrayal Content Model</vt:lpstr>
      <vt:lpstr>GeoSciML-Portrayal Content Model</vt:lpstr>
      <vt:lpstr>GeoSciML-Portrayal Content Model</vt:lpstr>
      <vt:lpstr>Schema Mapping</vt:lpstr>
      <vt:lpstr>GeoSciML-Portrayal – Lithostratigraphy </vt:lpstr>
      <vt:lpstr>GeoSciML-Portrayal – Lithology </vt:lpstr>
      <vt:lpstr>GeoSciML-Portrayal – Representative Age </vt:lpstr>
      <vt:lpstr>Deploy Web Service</vt:lpstr>
      <vt:lpstr>What the GSA Learned</vt:lpstr>
      <vt:lpstr>What the GSA Learned</vt:lpstr>
      <vt:lpstr>PowerPoint Presentation</vt:lpstr>
      <vt:lpstr>Geologic Map of Alabama </vt:lpstr>
      <vt:lpstr>Feature Types</vt:lpstr>
      <vt:lpstr>Map Source Data and Establish Symbology</vt:lpstr>
      <vt:lpstr>ContactView Schema</vt:lpstr>
      <vt:lpstr>ETL Workflow</vt:lpstr>
      <vt:lpstr>USGIN Objectives</vt:lpstr>
      <vt:lpstr>GeologicUnitView Schema</vt:lpstr>
      <vt:lpstr>Roadblock – “Disconnect” Between Data Creators and Data Scientists</vt:lpstr>
      <vt:lpstr>Lessons Learned</vt:lpstr>
      <vt:lpstr>Roadblocks Overcome – A Shift in Mindset at GSA</vt:lpstr>
      <vt:lpstr>Moving Forward</vt:lpstr>
    </vt:vector>
  </TitlesOfParts>
  <Company>Geological Survey of Alabama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Lessons from a State Survey to Improve Data Discovery, Access, and Stewardship</dc:title>
  <dc:creator>Denise Hills</dc:creator>
  <cp:lastModifiedBy>Denise Hills</cp:lastModifiedBy>
  <cp:revision>82</cp:revision>
  <dcterms:created xsi:type="dcterms:W3CDTF">2013-10-03T16:07:21Z</dcterms:created>
  <dcterms:modified xsi:type="dcterms:W3CDTF">2014-03-23T13:21:56Z</dcterms:modified>
</cp:coreProperties>
</file>