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71" r:id="rId15"/>
    <p:sldId id="272" r:id="rId16"/>
    <p:sldId id="282" r:id="rId17"/>
    <p:sldId id="273" r:id="rId18"/>
    <p:sldId id="274" r:id="rId19"/>
    <p:sldId id="275"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CFC9F-CB72-44F0-881E-F18C022B88AA}" type="datetimeFigureOut">
              <a:rPr lang="en-US" smtClean="0"/>
              <a:pPr/>
              <a:t>3/28/2014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EB1E0-9453-4DCF-8F87-E303C10D58D6}" type="slidenum">
              <a:rPr lang="en-US" smtClean="0"/>
              <a:pPr/>
              <a:t>‹#›</a:t>
            </a:fld>
            <a:endParaRPr lang="en-US"/>
          </a:p>
        </p:txBody>
      </p:sp>
    </p:spTree>
    <p:extLst>
      <p:ext uri="{BB962C8B-B14F-4D97-AF65-F5344CB8AC3E}">
        <p14:creationId xmlns:p14="http://schemas.microsoft.com/office/powerpoint/2010/main" val="106433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EB1E0-9453-4DCF-8F87-E303C10D58D6}" type="slidenum">
              <a:rPr lang="en-US" smtClean="0"/>
              <a:pPr/>
              <a:t>8</a:t>
            </a:fld>
            <a:endParaRPr lang="en-US"/>
          </a:p>
        </p:txBody>
      </p:sp>
    </p:spTree>
    <p:extLst>
      <p:ext uri="{BB962C8B-B14F-4D97-AF65-F5344CB8AC3E}">
        <p14:creationId xmlns:p14="http://schemas.microsoft.com/office/powerpoint/2010/main" val="260509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EB1E0-9453-4DCF-8F87-E303C10D58D6}" type="slidenum">
              <a:rPr lang="en-US" smtClean="0"/>
              <a:pPr/>
              <a:t>13</a:t>
            </a:fld>
            <a:endParaRPr lang="en-US"/>
          </a:p>
        </p:txBody>
      </p:sp>
    </p:spTree>
    <p:extLst>
      <p:ext uri="{BB962C8B-B14F-4D97-AF65-F5344CB8AC3E}">
        <p14:creationId xmlns:p14="http://schemas.microsoft.com/office/powerpoint/2010/main" val="304661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EE453-BBA5-4EBE-A86F-79E35BF58C86}"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EE453-BBA5-4EBE-A86F-79E35BF58C86}"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EE453-BBA5-4EBE-A86F-79E35BF58C86}"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EE453-BBA5-4EBE-A86F-79E35BF58C86}"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EE453-BBA5-4EBE-A86F-79E35BF58C86}" type="datetimeFigureOut">
              <a:rPr lang="en-US" smtClean="0"/>
              <a:pPr/>
              <a:t>3/28/2014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EE453-BBA5-4EBE-A86F-79E35BF58C86}" type="datetimeFigureOut">
              <a:rPr lang="en-US" smtClean="0"/>
              <a:pPr/>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EE453-BBA5-4EBE-A86F-79E35BF58C86}" type="datetimeFigureOut">
              <a:rPr lang="en-US" smtClean="0"/>
              <a:pPr/>
              <a:t>3/28/2014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EE453-BBA5-4EBE-A86F-79E35BF58C86}" type="datetimeFigureOut">
              <a:rPr lang="en-US" smtClean="0"/>
              <a:pPr/>
              <a:t>3/28/2014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EE453-BBA5-4EBE-A86F-79E35BF58C86}" type="datetimeFigureOut">
              <a:rPr lang="en-US" smtClean="0"/>
              <a:pPr/>
              <a:t>3/28/2014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EE453-BBA5-4EBE-A86F-79E35BF58C86}" type="datetimeFigureOut">
              <a:rPr lang="en-US" smtClean="0"/>
              <a:pPr/>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EE453-BBA5-4EBE-A86F-79E35BF58C86}" type="datetimeFigureOut">
              <a:rPr lang="en-US" smtClean="0"/>
              <a:pPr/>
              <a:t>3/28/2014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A7F6C-2BBA-43FF-AA78-4CCF5BE60C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EE453-BBA5-4EBE-A86F-79E35BF58C86}" type="datetimeFigureOut">
              <a:rPr lang="en-US" smtClean="0"/>
              <a:pPr/>
              <a:t>3/28/2014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A7F6C-2BBA-43FF-AA78-4CCF5BE60C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000" b="1" dirty="0"/>
              <a:t>A Reappraisal of Flora in the Bertie Group and their potential significance in analyzing the environment of Late Silurian New York State and Canada</a:t>
            </a:r>
            <a:br>
              <a:rPr lang="en-US" sz="2000" b="1" dirty="0"/>
            </a:br>
            <a:endParaRPr lang="en-US" sz="2000" b="1" dirty="0"/>
          </a:p>
        </p:txBody>
      </p:sp>
      <p:sp>
        <p:nvSpPr>
          <p:cNvPr id="3" name="Subtitle 2"/>
          <p:cNvSpPr>
            <a:spLocks noGrp="1"/>
          </p:cNvSpPr>
          <p:nvPr>
            <p:ph type="subTitle" idx="1"/>
          </p:nvPr>
        </p:nvSpPr>
        <p:spPr/>
        <p:txBody>
          <a:bodyPr>
            <a:normAutofit/>
          </a:bodyPr>
          <a:lstStyle/>
          <a:p>
            <a:r>
              <a:rPr lang="en-US" dirty="0" smtClean="0">
                <a:solidFill>
                  <a:srgbClr val="FFFF00"/>
                </a:solidFill>
              </a:rPr>
              <a:t>By Patrick R. </a:t>
            </a:r>
            <a:r>
              <a:rPr lang="en-US" dirty="0" smtClean="0">
                <a:solidFill>
                  <a:srgbClr val="FFFF00"/>
                </a:solidFill>
              </a:rPr>
              <a:t>Nolan</a:t>
            </a:r>
          </a:p>
          <a:p>
            <a:r>
              <a:rPr lang="en-US" dirty="0" smtClean="0">
                <a:solidFill>
                  <a:srgbClr val="FFFF00"/>
                </a:solidFill>
              </a:rPr>
              <a:t>Senior Thesis</a:t>
            </a:r>
          </a:p>
          <a:p>
            <a:r>
              <a:rPr lang="en-US" dirty="0" smtClean="0">
                <a:solidFill>
                  <a:srgbClr val="FFFF00"/>
                </a:solidFill>
              </a:rPr>
              <a:t>March 2014</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3886200" cy="1143000"/>
          </a:xfrm>
        </p:spPr>
        <p:txBody>
          <a:bodyPr>
            <a:normAutofit fontScale="90000"/>
          </a:bodyPr>
          <a:lstStyle/>
          <a:p>
            <a:r>
              <a:rPr lang="en-US" dirty="0" smtClean="0"/>
              <a:t>Williamsville Formation</a:t>
            </a:r>
            <a:endParaRPr lang="en-US" dirty="0"/>
          </a:p>
        </p:txBody>
      </p:sp>
      <p:sp>
        <p:nvSpPr>
          <p:cNvPr id="3" name="Content Placeholder 2"/>
          <p:cNvSpPr>
            <a:spLocks noGrp="1"/>
          </p:cNvSpPr>
          <p:nvPr>
            <p:ph sz="half" idx="1"/>
          </p:nvPr>
        </p:nvSpPr>
        <p:spPr>
          <a:xfrm>
            <a:off x="457200" y="1600200"/>
            <a:ext cx="3505200" cy="4525963"/>
          </a:xfrm>
        </p:spPr>
        <p:txBody>
          <a:bodyPr>
            <a:normAutofit fontScale="55000" lnSpcReduction="20000"/>
          </a:bodyPr>
          <a:lstStyle/>
          <a:p>
            <a:r>
              <a:rPr lang="en-US" dirty="0" smtClean="0"/>
              <a:t>Highly-fossiliferous unit, alongside Fiddlers Green Formation.</a:t>
            </a:r>
          </a:p>
          <a:p>
            <a:r>
              <a:rPr lang="en-US" dirty="0" smtClean="0"/>
              <a:t>Separated into two units, Williamsville ‘A’ and Williamsville ‘B’, by a thin layer of black shale.</a:t>
            </a:r>
          </a:p>
          <a:p>
            <a:r>
              <a:rPr lang="en-US" dirty="0" smtClean="0"/>
              <a:t>Williamsville ‘A’: Ludicrously fossiliferous in regards to eurypterids.</a:t>
            </a:r>
          </a:p>
          <a:p>
            <a:r>
              <a:rPr lang="en-US" dirty="0" smtClean="0"/>
              <a:t>Williamsville ‘B’: Argillaceous beds with very few fossils.</a:t>
            </a:r>
          </a:p>
          <a:p>
            <a:r>
              <a:rPr lang="en-US" dirty="0" smtClean="0"/>
              <a:t>Abrupt truncation of Williamsville ‘A’ at boundary before continued deposition suggests a storm event of some sort.  Unable to determine if it is a proximal </a:t>
            </a:r>
            <a:r>
              <a:rPr lang="en-US" dirty="0" err="1" smtClean="0"/>
              <a:t>tempestite</a:t>
            </a:r>
            <a:r>
              <a:rPr lang="en-US" dirty="0" smtClean="0"/>
              <a:t> or turbidity deposit due to inexplicable lack of data on sedimentary structures.</a:t>
            </a:r>
          </a:p>
          <a:p>
            <a:r>
              <a:rPr lang="en-US" dirty="0" smtClean="0"/>
              <a:t>Absence of salt hopper crystals in some portions may suggest that portions of the formation may have been deposited outside of </a:t>
            </a:r>
            <a:r>
              <a:rPr lang="en-US" dirty="0" err="1" smtClean="0"/>
              <a:t>hypersaline</a:t>
            </a:r>
            <a:r>
              <a:rPr lang="en-US" dirty="0" smtClean="0"/>
              <a:t> conditions.</a:t>
            </a:r>
            <a:endParaRPr lang="en-US" dirty="0"/>
          </a:p>
        </p:txBody>
      </p:sp>
      <p:pic>
        <p:nvPicPr>
          <p:cNvPr id="5" name="Content Placeholder 4" descr="IMG_0444b.jpg"/>
          <p:cNvPicPr>
            <a:picLocks noGrp="1" noChangeAspect="1"/>
          </p:cNvPicPr>
          <p:nvPr>
            <p:ph sz="half" idx="2"/>
          </p:nvPr>
        </p:nvPicPr>
        <p:blipFill>
          <a:blip r:embed="rId2" cstate="print"/>
          <a:stretch>
            <a:fillRect/>
          </a:stretch>
        </p:blipFill>
        <p:spPr>
          <a:xfrm>
            <a:off x="4038600" y="0"/>
            <a:ext cx="5105400" cy="3505200"/>
          </a:xfrm>
        </p:spPr>
      </p:pic>
      <p:pic>
        <p:nvPicPr>
          <p:cNvPr id="6" name="Picture 5" descr="Einsele1998fig4proximaturbtemp.gif"/>
          <p:cNvPicPr>
            <a:picLocks noChangeAspect="1"/>
          </p:cNvPicPr>
          <p:nvPr/>
        </p:nvPicPr>
        <p:blipFill>
          <a:blip r:embed="rId3" cstate="print"/>
          <a:stretch>
            <a:fillRect/>
          </a:stretch>
        </p:blipFill>
        <p:spPr>
          <a:xfrm>
            <a:off x="4038600" y="3505200"/>
            <a:ext cx="5105400" cy="3352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3352800" cy="1143000"/>
          </a:xfrm>
        </p:spPr>
        <p:txBody>
          <a:bodyPr>
            <a:normAutofit fontScale="90000"/>
          </a:bodyPr>
          <a:lstStyle/>
          <a:p>
            <a:r>
              <a:rPr lang="en-US" dirty="0" smtClean="0"/>
              <a:t>Akron Formation</a:t>
            </a:r>
            <a:endParaRPr lang="en-US" dirty="0"/>
          </a:p>
        </p:txBody>
      </p:sp>
      <p:sp>
        <p:nvSpPr>
          <p:cNvPr id="3" name="Content Placeholder 2"/>
          <p:cNvSpPr>
            <a:spLocks noGrp="1"/>
          </p:cNvSpPr>
          <p:nvPr>
            <p:ph sz="half" idx="1"/>
          </p:nvPr>
        </p:nvSpPr>
        <p:spPr>
          <a:xfrm>
            <a:off x="457200" y="1600200"/>
            <a:ext cx="2971800" cy="4525963"/>
          </a:xfrm>
        </p:spPr>
        <p:txBody>
          <a:bodyPr>
            <a:normAutofit fontScale="77500" lnSpcReduction="20000"/>
          </a:bodyPr>
          <a:lstStyle/>
          <a:p>
            <a:r>
              <a:rPr lang="en-US" dirty="0" smtClean="0"/>
              <a:t>Decent faunal variety, but an almost complete absence of eurypterids.</a:t>
            </a:r>
          </a:p>
          <a:p>
            <a:r>
              <a:rPr lang="en-US" dirty="0" smtClean="0"/>
              <a:t>May possibly represent a massive </a:t>
            </a:r>
            <a:r>
              <a:rPr lang="en-US" dirty="0" err="1" smtClean="0"/>
              <a:t>thrombolite</a:t>
            </a:r>
            <a:r>
              <a:rPr lang="en-US" dirty="0" smtClean="0"/>
              <a:t> deposit (</a:t>
            </a:r>
            <a:r>
              <a:rPr lang="en-US" dirty="0" err="1" smtClean="0"/>
              <a:t>Ciurca</a:t>
            </a:r>
            <a:r>
              <a:rPr lang="en-US" dirty="0" smtClean="0"/>
              <a:t> 2011).</a:t>
            </a:r>
          </a:p>
          <a:p>
            <a:r>
              <a:rPr lang="en-US" dirty="0" smtClean="0"/>
              <a:t>Base of formation marks a high point in sea level while upper portions represent regression, indicated by </a:t>
            </a:r>
            <a:r>
              <a:rPr lang="en-US" dirty="0" err="1" smtClean="0"/>
              <a:t>vuggy</a:t>
            </a:r>
            <a:r>
              <a:rPr lang="en-US" dirty="0" smtClean="0"/>
              <a:t> porosity (</a:t>
            </a:r>
            <a:r>
              <a:rPr lang="en-US" dirty="0" err="1" smtClean="0"/>
              <a:t>Belak</a:t>
            </a:r>
            <a:r>
              <a:rPr lang="en-US" dirty="0" smtClean="0"/>
              <a:t> 1980).</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429000" y="1"/>
            <a:ext cx="5715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5" name="Content Placeholder 4"/>
          <p:cNvSpPr>
            <a:spLocks noGrp="1"/>
          </p:cNvSpPr>
          <p:nvPr>
            <p:ph idx="1"/>
          </p:nvPr>
        </p:nvSpPr>
        <p:spPr/>
        <p:txBody>
          <a:bodyPr>
            <a:normAutofit lnSpcReduction="10000"/>
          </a:bodyPr>
          <a:lstStyle/>
          <a:p>
            <a:r>
              <a:rPr lang="en-US" dirty="0" smtClean="0"/>
              <a:t>Fossil samples extracted from outcrops of the Fiddlers Green and Williamsville Formations.</a:t>
            </a:r>
          </a:p>
          <a:p>
            <a:r>
              <a:rPr lang="en-US" dirty="0" smtClean="0"/>
              <a:t>Locations represent two isolated ‘pools’ within Bertie depositional history.</a:t>
            </a:r>
          </a:p>
          <a:p>
            <a:r>
              <a:rPr lang="en-US" dirty="0" smtClean="0"/>
              <a:t>Limitations of study based on excess of fossils from Fiddlers Green and paucity of fossils from Williamsville.</a:t>
            </a:r>
          </a:p>
          <a:p>
            <a:r>
              <a:rPr lang="en-US" dirty="0" smtClean="0"/>
              <a:t>Due to lack of preserved detail, comparisons are made solely on the basis of morphology.</a:t>
            </a:r>
            <a:endParaRPr lang="en-US" dirty="0"/>
          </a:p>
        </p:txBody>
      </p:sp>
    </p:spTree>
    <p:extLst>
      <p:ext uri="{BB962C8B-B14F-4D97-AF65-F5344CB8AC3E}">
        <p14:creationId xmlns:p14="http://schemas.microsoft.com/office/powerpoint/2010/main" val="2165062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cstate="print"/>
          <a:stretch>
            <a:fillRect/>
          </a:stretch>
        </p:blipFill>
        <p:spPr>
          <a:xfrm>
            <a:off x="0" y="0"/>
            <a:ext cx="2966013" cy="2971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5400"/>
            <a:ext cx="3048000" cy="2997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0"/>
            <a:ext cx="3124200" cy="2971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6" y="3515811"/>
            <a:ext cx="2966014" cy="280878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4650" y="3496841"/>
            <a:ext cx="3105150" cy="282775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9800" y="3530601"/>
            <a:ext cx="3124200" cy="2793999"/>
          </a:xfrm>
          <a:prstGeom prst="rect">
            <a:avLst/>
          </a:prstGeom>
        </p:spPr>
      </p:pic>
      <p:sp>
        <p:nvSpPr>
          <p:cNvPr id="13" name="TextBox 12"/>
          <p:cNvSpPr txBox="1"/>
          <p:nvPr/>
        </p:nvSpPr>
        <p:spPr>
          <a:xfrm>
            <a:off x="0" y="2971800"/>
            <a:ext cx="2971800" cy="369332"/>
          </a:xfrm>
          <a:prstGeom prst="rect">
            <a:avLst/>
          </a:prstGeom>
          <a:noFill/>
        </p:spPr>
        <p:txBody>
          <a:bodyPr wrap="square" rtlCol="0">
            <a:spAutoFit/>
          </a:bodyPr>
          <a:lstStyle/>
          <a:p>
            <a:pPr algn="ctr"/>
            <a:r>
              <a:rPr lang="en-US" i="1" dirty="0" smtClean="0"/>
              <a:t>Medusaegraptus mirabilis</a:t>
            </a:r>
            <a:endParaRPr lang="en-US" dirty="0" smtClean="0"/>
          </a:p>
        </p:txBody>
      </p:sp>
      <p:sp>
        <p:nvSpPr>
          <p:cNvPr id="14" name="TextBox 13"/>
          <p:cNvSpPr txBox="1"/>
          <p:nvPr/>
        </p:nvSpPr>
        <p:spPr>
          <a:xfrm>
            <a:off x="2971800" y="2971800"/>
            <a:ext cx="3048000" cy="381000"/>
          </a:xfrm>
          <a:prstGeom prst="rect">
            <a:avLst/>
          </a:prstGeom>
          <a:noFill/>
        </p:spPr>
        <p:txBody>
          <a:bodyPr wrap="square" rtlCol="0">
            <a:spAutoFit/>
          </a:bodyPr>
          <a:lstStyle/>
          <a:p>
            <a:pPr algn="ctr"/>
            <a:r>
              <a:rPr lang="en-US" i="1" dirty="0" smtClean="0"/>
              <a:t>Inocaulis lesquereuxi</a:t>
            </a:r>
          </a:p>
        </p:txBody>
      </p:sp>
      <p:sp>
        <p:nvSpPr>
          <p:cNvPr id="15" name="TextBox 14"/>
          <p:cNvSpPr txBox="1"/>
          <p:nvPr/>
        </p:nvSpPr>
        <p:spPr>
          <a:xfrm>
            <a:off x="6019800" y="2971800"/>
            <a:ext cx="3124200" cy="369332"/>
          </a:xfrm>
          <a:prstGeom prst="rect">
            <a:avLst/>
          </a:prstGeom>
          <a:noFill/>
        </p:spPr>
        <p:txBody>
          <a:bodyPr wrap="square" rtlCol="0">
            <a:spAutoFit/>
          </a:bodyPr>
          <a:lstStyle/>
          <a:p>
            <a:pPr algn="ctr"/>
            <a:r>
              <a:rPr lang="en-US" i="1" dirty="0" smtClean="0"/>
              <a:t>Eurypterus remipes</a:t>
            </a:r>
            <a:endParaRPr lang="en-US" dirty="0"/>
          </a:p>
        </p:txBody>
      </p:sp>
      <p:sp>
        <p:nvSpPr>
          <p:cNvPr id="16" name="TextBox 15"/>
          <p:cNvSpPr txBox="1"/>
          <p:nvPr/>
        </p:nvSpPr>
        <p:spPr>
          <a:xfrm>
            <a:off x="2895600" y="6324600"/>
            <a:ext cx="3124200" cy="369332"/>
          </a:xfrm>
          <a:prstGeom prst="rect">
            <a:avLst/>
          </a:prstGeom>
          <a:noFill/>
        </p:spPr>
        <p:txBody>
          <a:bodyPr wrap="square" rtlCol="0">
            <a:spAutoFit/>
          </a:bodyPr>
          <a:lstStyle/>
          <a:p>
            <a:pPr algn="ctr"/>
            <a:r>
              <a:rPr lang="en-US" dirty="0" smtClean="0"/>
              <a:t>Algal mats</a:t>
            </a:r>
          </a:p>
        </p:txBody>
      </p:sp>
      <p:sp>
        <p:nvSpPr>
          <p:cNvPr id="17" name="TextBox 16"/>
          <p:cNvSpPr txBox="1"/>
          <p:nvPr/>
        </p:nvSpPr>
        <p:spPr>
          <a:xfrm>
            <a:off x="0" y="6324600"/>
            <a:ext cx="2895600" cy="523220"/>
          </a:xfrm>
          <a:prstGeom prst="rect">
            <a:avLst/>
          </a:prstGeom>
          <a:noFill/>
        </p:spPr>
        <p:txBody>
          <a:bodyPr wrap="square" rtlCol="0">
            <a:spAutoFit/>
          </a:bodyPr>
          <a:lstStyle/>
          <a:p>
            <a:pPr algn="ctr"/>
            <a:r>
              <a:rPr lang="en-US" sz="1400" i="1" dirty="0" smtClean="0"/>
              <a:t>Pterygotus (Acutiramus) macrophthalmus cummingsii</a:t>
            </a:r>
            <a:endParaRPr lang="en-US" sz="1400" dirty="0"/>
          </a:p>
        </p:txBody>
      </p:sp>
      <p:sp>
        <p:nvSpPr>
          <p:cNvPr id="18" name="TextBox 17"/>
          <p:cNvSpPr txBox="1"/>
          <p:nvPr/>
        </p:nvSpPr>
        <p:spPr>
          <a:xfrm>
            <a:off x="6019800" y="6263044"/>
            <a:ext cx="3124200" cy="646331"/>
          </a:xfrm>
          <a:prstGeom prst="rect">
            <a:avLst/>
          </a:prstGeom>
          <a:noFill/>
        </p:spPr>
        <p:txBody>
          <a:bodyPr wrap="square" rtlCol="0">
            <a:spAutoFit/>
          </a:bodyPr>
          <a:lstStyle/>
          <a:p>
            <a:pPr algn="ctr"/>
            <a:r>
              <a:rPr lang="en-US" dirty="0"/>
              <a:t>I</a:t>
            </a:r>
            <a:r>
              <a:rPr lang="en-US" dirty="0" smtClean="0"/>
              <a:t>ndescribable organic blobs/stains</a:t>
            </a:r>
          </a:p>
        </p:txBody>
      </p:sp>
      <p:sp>
        <p:nvSpPr>
          <p:cNvPr id="19" name="TextBox 18"/>
          <p:cNvSpPr txBox="1"/>
          <p:nvPr/>
        </p:nvSpPr>
        <p:spPr>
          <a:xfrm>
            <a:off x="0" y="0"/>
            <a:ext cx="8991600" cy="1077218"/>
          </a:xfrm>
          <a:prstGeom prst="rect">
            <a:avLst/>
          </a:prstGeom>
          <a:noFill/>
        </p:spPr>
        <p:txBody>
          <a:bodyPr wrap="square" rtlCol="0">
            <a:spAutoFit/>
          </a:bodyPr>
          <a:lstStyle/>
          <a:p>
            <a:pPr algn="ctr"/>
            <a:r>
              <a:rPr lang="en-US" sz="3200" dirty="0" smtClean="0">
                <a:solidFill>
                  <a:srgbClr val="FFFF00"/>
                </a:solidFill>
              </a:rPr>
              <a:t>Fossil Specimens: Samples of previously-described organisms</a:t>
            </a:r>
            <a:endParaRPr lang="en-US" sz="3200" dirty="0">
              <a:solidFill>
                <a:srgbClr val="FFFF00"/>
              </a:solidFill>
            </a:endParaRPr>
          </a:p>
        </p:txBody>
      </p:sp>
      <p:cxnSp>
        <p:nvCxnSpPr>
          <p:cNvPr id="21" name="Straight Connector 20"/>
          <p:cNvCxnSpPr/>
          <p:nvPr/>
        </p:nvCxnSpPr>
        <p:spPr>
          <a:xfrm>
            <a:off x="5638800" y="2743200"/>
            <a:ext cx="1524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86400" y="2743200"/>
            <a:ext cx="457200" cy="276999"/>
          </a:xfrm>
          <a:prstGeom prst="rect">
            <a:avLst/>
          </a:prstGeom>
          <a:noFill/>
        </p:spPr>
        <p:txBody>
          <a:bodyPr wrap="square" rtlCol="0">
            <a:spAutoFit/>
          </a:bodyPr>
          <a:lstStyle/>
          <a:p>
            <a:pPr algn="ctr"/>
            <a:r>
              <a:rPr lang="en-US" sz="1200" b="1" dirty="0" smtClean="0"/>
              <a:t>1cm</a:t>
            </a:r>
            <a:endParaRPr lang="en-US" sz="1200" b="1" dirty="0"/>
          </a:p>
        </p:txBody>
      </p:sp>
      <p:cxnSp>
        <p:nvCxnSpPr>
          <p:cNvPr id="33" name="Straight Connector 32"/>
          <p:cNvCxnSpPr/>
          <p:nvPr/>
        </p:nvCxnSpPr>
        <p:spPr>
          <a:xfrm>
            <a:off x="2514600" y="6096000"/>
            <a:ext cx="3048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438400" y="6096000"/>
            <a:ext cx="457200" cy="276999"/>
          </a:xfrm>
          <a:prstGeom prst="rect">
            <a:avLst/>
          </a:prstGeom>
          <a:noFill/>
        </p:spPr>
        <p:txBody>
          <a:bodyPr wrap="square" rtlCol="0">
            <a:spAutoFit/>
          </a:bodyPr>
          <a:lstStyle/>
          <a:p>
            <a:pPr algn="ctr"/>
            <a:r>
              <a:rPr lang="en-US" sz="1200" b="1" dirty="0" smtClean="0"/>
              <a:t>1cm</a:t>
            </a:r>
            <a:endParaRPr lang="en-US" sz="1200" b="1" dirty="0"/>
          </a:p>
        </p:txBody>
      </p:sp>
      <p:cxnSp>
        <p:nvCxnSpPr>
          <p:cNvPr id="40" name="Straight Connector 39"/>
          <p:cNvCxnSpPr/>
          <p:nvPr/>
        </p:nvCxnSpPr>
        <p:spPr>
          <a:xfrm>
            <a:off x="5257800" y="6096000"/>
            <a:ext cx="5334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257800" y="6096000"/>
            <a:ext cx="533400" cy="276999"/>
          </a:xfrm>
          <a:prstGeom prst="rect">
            <a:avLst/>
          </a:prstGeom>
          <a:noFill/>
        </p:spPr>
        <p:txBody>
          <a:bodyPr wrap="square" rtlCol="0">
            <a:spAutoFit/>
          </a:bodyPr>
          <a:lstStyle/>
          <a:p>
            <a:pPr algn="ctr"/>
            <a:r>
              <a:rPr lang="en-US" sz="1200" b="1" dirty="0" smtClean="0"/>
              <a:t>1cm</a:t>
            </a:r>
            <a:endParaRPr lang="en-US" sz="1200" b="1" dirty="0"/>
          </a:p>
        </p:txBody>
      </p:sp>
      <p:cxnSp>
        <p:nvCxnSpPr>
          <p:cNvPr id="44" name="Straight Connector 43"/>
          <p:cNvCxnSpPr/>
          <p:nvPr/>
        </p:nvCxnSpPr>
        <p:spPr>
          <a:xfrm>
            <a:off x="2438400" y="2743200"/>
            <a:ext cx="3810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62200" y="2743200"/>
            <a:ext cx="457200" cy="276999"/>
          </a:xfrm>
          <a:prstGeom prst="rect">
            <a:avLst/>
          </a:prstGeom>
          <a:noFill/>
        </p:spPr>
        <p:txBody>
          <a:bodyPr wrap="square" rtlCol="0">
            <a:spAutoFit/>
          </a:bodyPr>
          <a:lstStyle/>
          <a:p>
            <a:pPr algn="ctr"/>
            <a:r>
              <a:rPr lang="en-US" sz="1200" b="1" dirty="0" smtClean="0"/>
              <a:t>1cm</a:t>
            </a:r>
            <a:endParaRPr lang="en-US" sz="1200" b="1" dirty="0"/>
          </a:p>
        </p:txBody>
      </p:sp>
      <p:cxnSp>
        <p:nvCxnSpPr>
          <p:cNvPr id="47" name="Straight Connector 46"/>
          <p:cNvCxnSpPr/>
          <p:nvPr/>
        </p:nvCxnSpPr>
        <p:spPr>
          <a:xfrm>
            <a:off x="8458200" y="6096000"/>
            <a:ext cx="5334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458200" y="6096000"/>
            <a:ext cx="533400" cy="276999"/>
          </a:xfrm>
          <a:prstGeom prst="rect">
            <a:avLst/>
          </a:prstGeom>
          <a:noFill/>
        </p:spPr>
        <p:txBody>
          <a:bodyPr wrap="square" rtlCol="0">
            <a:spAutoFit/>
          </a:bodyPr>
          <a:lstStyle/>
          <a:p>
            <a:pPr algn="ctr"/>
            <a:r>
              <a:rPr lang="en-US" sz="1200" b="1" dirty="0" smtClean="0"/>
              <a:t>1cm</a:t>
            </a:r>
            <a:endParaRPr lang="en-US" sz="1200" b="1" dirty="0"/>
          </a:p>
        </p:txBody>
      </p:sp>
      <p:cxnSp>
        <p:nvCxnSpPr>
          <p:cNvPr id="50" name="Straight Connector 49"/>
          <p:cNvCxnSpPr/>
          <p:nvPr/>
        </p:nvCxnSpPr>
        <p:spPr>
          <a:xfrm flipH="1">
            <a:off x="8763000" y="2743200"/>
            <a:ext cx="1524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610600" y="2743200"/>
            <a:ext cx="457200" cy="276999"/>
          </a:xfrm>
          <a:prstGeom prst="rect">
            <a:avLst/>
          </a:prstGeom>
          <a:noFill/>
        </p:spPr>
        <p:txBody>
          <a:bodyPr wrap="square" rtlCol="0">
            <a:spAutoFit/>
          </a:bodyPr>
          <a:lstStyle/>
          <a:p>
            <a:pPr algn="ctr"/>
            <a:r>
              <a:rPr lang="en-US" sz="1200" b="1" dirty="0" smtClean="0"/>
              <a:t>1cm</a:t>
            </a:r>
            <a:endParaRPr lang="en-US" sz="1200" b="1" dirty="0"/>
          </a:p>
        </p:txBody>
      </p:sp>
    </p:spTree>
    <p:extLst>
      <p:ext uri="{BB962C8B-B14F-4D97-AF65-F5344CB8AC3E}">
        <p14:creationId xmlns:p14="http://schemas.microsoft.com/office/powerpoint/2010/main" val="1323203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Undescribed occurrence: </a:t>
            </a:r>
            <a:r>
              <a:rPr lang="en-US" sz="3600" i="1" dirty="0" err="1"/>
              <a:t>Prototaxites</a:t>
            </a:r>
            <a:r>
              <a:rPr lang="en-US" sz="3600" i="1" dirty="0"/>
              <a:t> sp.</a:t>
            </a:r>
          </a:p>
        </p:txBody>
      </p:sp>
      <p:sp>
        <p:nvSpPr>
          <p:cNvPr id="3" name="Content Placeholder 2"/>
          <p:cNvSpPr>
            <a:spLocks noGrp="1"/>
          </p:cNvSpPr>
          <p:nvPr>
            <p:ph sz="half" idx="1"/>
          </p:nvPr>
        </p:nvSpPr>
        <p:spPr/>
        <p:txBody>
          <a:bodyPr>
            <a:normAutofit fontScale="92500" lnSpcReduction="10000"/>
          </a:bodyPr>
          <a:lstStyle/>
          <a:p>
            <a:r>
              <a:rPr lang="en-US" dirty="0" smtClean="0"/>
              <a:t>Characterized by </a:t>
            </a:r>
            <a:r>
              <a:rPr lang="en-US" dirty="0"/>
              <a:t>distinct shape, the presence of thin lines running through lighter samples and the presence of thick, dark, opaque carbonaceous </a:t>
            </a:r>
            <a:r>
              <a:rPr lang="en-US" dirty="0" smtClean="0"/>
              <a:t>material (Etheridge 1881).</a:t>
            </a:r>
          </a:p>
          <a:p>
            <a:r>
              <a:rPr lang="en-US" dirty="0" smtClean="0"/>
              <a:t>Generally agreed upon today as representing the fruiting structure of a giant fungus.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43400" y="1558369"/>
            <a:ext cx="2362200" cy="452596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549902"/>
            <a:ext cx="2438400" cy="4525963"/>
          </a:xfrm>
          <a:prstGeom prst="rect">
            <a:avLst/>
          </a:prstGeom>
        </p:spPr>
      </p:pic>
      <p:cxnSp>
        <p:nvCxnSpPr>
          <p:cNvPr id="8" name="Straight Connector 7"/>
          <p:cNvCxnSpPr/>
          <p:nvPr/>
        </p:nvCxnSpPr>
        <p:spPr>
          <a:xfrm flipH="1">
            <a:off x="6248400" y="5715000"/>
            <a:ext cx="2286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0" y="5715000"/>
            <a:ext cx="609600" cy="369332"/>
          </a:xfrm>
          <a:prstGeom prst="rect">
            <a:avLst/>
          </a:prstGeom>
          <a:noFill/>
        </p:spPr>
        <p:txBody>
          <a:bodyPr wrap="square" rtlCol="0">
            <a:spAutoFit/>
          </a:bodyPr>
          <a:lstStyle/>
          <a:p>
            <a:pPr algn="ctr"/>
            <a:r>
              <a:rPr lang="en-US" b="1" dirty="0" smtClean="0"/>
              <a:t>1cm</a:t>
            </a:r>
            <a:endParaRPr lang="en-US" b="1" dirty="0"/>
          </a:p>
        </p:txBody>
      </p:sp>
      <p:cxnSp>
        <p:nvCxnSpPr>
          <p:cNvPr id="14" name="Straight Connector 13"/>
          <p:cNvCxnSpPr/>
          <p:nvPr/>
        </p:nvCxnSpPr>
        <p:spPr>
          <a:xfrm flipH="1">
            <a:off x="8610600" y="5791200"/>
            <a:ext cx="4572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58200" y="5791200"/>
            <a:ext cx="685800" cy="369332"/>
          </a:xfrm>
          <a:prstGeom prst="rect">
            <a:avLst/>
          </a:prstGeom>
          <a:noFill/>
        </p:spPr>
        <p:txBody>
          <a:bodyPr wrap="square" rtlCol="0">
            <a:spAutoFit/>
          </a:bodyPr>
          <a:lstStyle/>
          <a:p>
            <a:pPr algn="ctr"/>
            <a:r>
              <a:rPr lang="en-US" b="1" dirty="0" smtClean="0"/>
              <a:t>1cm</a:t>
            </a:r>
            <a:endParaRPr lang="en-US" b="1" dirty="0"/>
          </a:p>
        </p:txBody>
      </p:sp>
    </p:spTree>
    <p:extLst>
      <p:ext uri="{BB962C8B-B14F-4D97-AF65-F5344CB8AC3E}">
        <p14:creationId xmlns:p14="http://schemas.microsoft.com/office/powerpoint/2010/main" val="3108521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029200" cy="1143000"/>
          </a:xfrm>
        </p:spPr>
        <p:txBody>
          <a:bodyPr>
            <a:noAutofit/>
          </a:bodyPr>
          <a:lstStyle/>
          <a:p>
            <a:pPr algn="l"/>
            <a:r>
              <a:rPr lang="da-DK" sz="3600" dirty="0" smtClean="0"/>
              <a:t>Undescribed occurrence: </a:t>
            </a:r>
            <a:r>
              <a:rPr lang="da-DK" sz="3600" i="1" dirty="0" smtClean="0"/>
              <a:t>Prototaxites sp.</a:t>
            </a:r>
            <a:endParaRPr lang="en-US" sz="3600" i="1" dirty="0"/>
          </a:p>
        </p:txBody>
      </p:sp>
      <p:sp>
        <p:nvSpPr>
          <p:cNvPr id="3" name="Content Placeholder 2"/>
          <p:cNvSpPr>
            <a:spLocks noGrp="1"/>
          </p:cNvSpPr>
          <p:nvPr>
            <p:ph sz="half" idx="1"/>
          </p:nvPr>
        </p:nvSpPr>
        <p:spPr/>
        <p:txBody>
          <a:bodyPr>
            <a:normAutofit fontScale="77500" lnSpcReduction="20000"/>
          </a:bodyPr>
          <a:lstStyle/>
          <a:p>
            <a:r>
              <a:rPr lang="en-US" dirty="0" smtClean="0"/>
              <a:t>Similar specimens have been described in Canada</a:t>
            </a:r>
            <a:r>
              <a:rPr lang="en-US" dirty="0"/>
              <a:t> </a:t>
            </a:r>
            <a:r>
              <a:rPr lang="en-US" dirty="0" smtClean="0"/>
              <a:t>and cross-sectional samples indicate that the specific species observed is </a:t>
            </a:r>
            <a:r>
              <a:rPr lang="en-US" i="1" dirty="0" err="1" smtClean="0"/>
              <a:t>Prototaxites</a:t>
            </a:r>
            <a:r>
              <a:rPr lang="en-US" i="1" dirty="0" smtClean="0"/>
              <a:t> </a:t>
            </a:r>
            <a:r>
              <a:rPr lang="en-US" i="1" dirty="0" err="1" smtClean="0"/>
              <a:t>loganii</a:t>
            </a:r>
            <a:r>
              <a:rPr lang="en-US" dirty="0" smtClean="0"/>
              <a:t>.</a:t>
            </a:r>
          </a:p>
          <a:p>
            <a:r>
              <a:rPr lang="en-US" dirty="0" smtClean="0"/>
              <a:t>Further analysis beyond morphology impossible due to poor preservation of soft tissues to the point where even chemical peels are ineffective.</a:t>
            </a:r>
          </a:p>
          <a:p>
            <a:r>
              <a:rPr lang="en-US" dirty="0" smtClean="0"/>
              <a:t>Never described in Bertie Formation before, but supports interpretation of a near-shore environment.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4038600"/>
            <a:ext cx="3962400" cy="2578184"/>
          </a:xfrm>
          <a:prstGeom prst="rect">
            <a:avLst/>
          </a:prstGeom>
        </p:spPr>
      </p:pic>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867525"/>
            <a:ext cx="3962400" cy="317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8178800" y="3708400"/>
            <a:ext cx="609600"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78800" y="3733800"/>
            <a:ext cx="685800" cy="369332"/>
          </a:xfrm>
          <a:prstGeom prst="rect">
            <a:avLst/>
          </a:prstGeom>
          <a:noFill/>
        </p:spPr>
        <p:txBody>
          <a:bodyPr wrap="square" rtlCol="0">
            <a:spAutoFit/>
          </a:bodyPr>
          <a:lstStyle/>
          <a:p>
            <a:r>
              <a:rPr lang="en-US" b="1" dirty="0" smtClean="0"/>
              <a:t>1cm</a:t>
            </a:r>
            <a:endParaRPr lang="en-US" b="1" dirty="0"/>
          </a:p>
        </p:txBody>
      </p:sp>
    </p:spTree>
    <p:extLst>
      <p:ext uri="{BB962C8B-B14F-4D97-AF65-F5344CB8AC3E}">
        <p14:creationId xmlns:p14="http://schemas.microsoft.com/office/powerpoint/2010/main" val="3302890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Undescribed floral </a:t>
            </a:r>
            <a:r>
              <a:rPr lang="en-US" dirty="0"/>
              <a:t>morphology set </a:t>
            </a:r>
            <a:r>
              <a:rPr lang="en-US" dirty="0" smtClean="0"/>
              <a:t>#1</a:t>
            </a:r>
            <a:endParaRPr lang="en-US" i="1" dirty="0"/>
          </a:p>
        </p:txBody>
      </p:sp>
      <p:sp>
        <p:nvSpPr>
          <p:cNvPr id="3" name="Content Placeholder 2"/>
          <p:cNvSpPr>
            <a:spLocks noGrp="1"/>
          </p:cNvSpPr>
          <p:nvPr>
            <p:ph sz="half" idx="1"/>
          </p:nvPr>
        </p:nvSpPr>
        <p:spPr/>
        <p:txBody>
          <a:bodyPr>
            <a:normAutofit fontScale="85000" lnSpcReduction="10000"/>
          </a:bodyPr>
          <a:lstStyle/>
          <a:p>
            <a:r>
              <a:rPr lang="en-US" dirty="0" smtClean="0"/>
              <a:t>Specimen resembles </a:t>
            </a:r>
            <a:r>
              <a:rPr lang="en-US" i="1" dirty="0" err="1" smtClean="0"/>
              <a:t>Prototaxites</a:t>
            </a:r>
            <a:r>
              <a:rPr lang="en-US" i="1" dirty="0" smtClean="0"/>
              <a:t> sp.</a:t>
            </a:r>
            <a:r>
              <a:rPr lang="en-US" dirty="0" smtClean="0"/>
              <a:t> but displays clear branching/bifurcation of the body stalk.</a:t>
            </a:r>
          </a:p>
          <a:p>
            <a:r>
              <a:rPr lang="en-US" dirty="0" smtClean="0"/>
              <a:t>This is in stark contrast to the traditional morphological model assigned to the genus </a:t>
            </a:r>
            <a:r>
              <a:rPr lang="en-US" i="1" dirty="0" err="1" smtClean="0"/>
              <a:t>Prototaxites</a:t>
            </a:r>
            <a:r>
              <a:rPr lang="en-US" dirty="0"/>
              <a:t>.</a:t>
            </a:r>
          </a:p>
          <a:p>
            <a:r>
              <a:rPr lang="en-US" dirty="0" smtClean="0"/>
              <a:t>The affinity and significance of this morphology is still uncertain.</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55066" y="1752600"/>
            <a:ext cx="457200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8551333" y="4986867"/>
            <a:ext cx="190500"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62950" y="4986867"/>
            <a:ext cx="685800" cy="369332"/>
          </a:xfrm>
          <a:prstGeom prst="rect">
            <a:avLst/>
          </a:prstGeom>
          <a:noFill/>
        </p:spPr>
        <p:txBody>
          <a:bodyPr wrap="square" rtlCol="0">
            <a:spAutoFit/>
          </a:bodyPr>
          <a:lstStyle/>
          <a:p>
            <a:r>
              <a:rPr lang="en-US" b="1" dirty="0" smtClean="0"/>
              <a:t>1cm</a:t>
            </a:r>
            <a:endParaRPr lang="en-US" b="1" dirty="0"/>
          </a:p>
        </p:txBody>
      </p:sp>
    </p:spTree>
    <p:extLst>
      <p:ext uri="{BB962C8B-B14F-4D97-AF65-F5344CB8AC3E}">
        <p14:creationId xmlns:p14="http://schemas.microsoft.com/office/powerpoint/2010/main" val="377705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Undescribed floral morphology set </a:t>
            </a:r>
            <a:r>
              <a:rPr lang="en-US" dirty="0" smtClean="0"/>
              <a:t>#2</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Differentiated by existence and length of filament-like structures on outer edges surrounding a solid, dark core.</a:t>
            </a:r>
          </a:p>
          <a:p>
            <a:r>
              <a:rPr lang="en-US" dirty="0" smtClean="0"/>
              <a:t>Short, straight filaments = Williamsville Formation; long, angled filaments = Fiddlers Green Formation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99972" y="1600200"/>
            <a:ext cx="2181828" cy="510539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524" y="1600200"/>
            <a:ext cx="2228850" cy="5105399"/>
          </a:xfrm>
          <a:prstGeom prst="rect">
            <a:avLst/>
          </a:prstGeom>
        </p:spPr>
      </p:pic>
      <p:cxnSp>
        <p:nvCxnSpPr>
          <p:cNvPr id="8" name="Straight Connector 7"/>
          <p:cNvCxnSpPr/>
          <p:nvPr/>
        </p:nvCxnSpPr>
        <p:spPr>
          <a:xfrm flipH="1">
            <a:off x="8458200" y="6400800"/>
            <a:ext cx="4572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05800" y="6400800"/>
            <a:ext cx="685800" cy="381000"/>
          </a:xfrm>
          <a:prstGeom prst="rect">
            <a:avLst/>
          </a:prstGeom>
          <a:noFill/>
        </p:spPr>
        <p:txBody>
          <a:bodyPr wrap="square" rtlCol="0">
            <a:spAutoFit/>
          </a:bodyPr>
          <a:lstStyle/>
          <a:p>
            <a:pPr algn="ctr"/>
            <a:r>
              <a:rPr lang="en-US" b="1" dirty="0" smtClean="0"/>
              <a:t>1cm</a:t>
            </a:r>
            <a:endParaRPr lang="en-US" b="1" dirty="0"/>
          </a:p>
        </p:txBody>
      </p:sp>
      <p:cxnSp>
        <p:nvCxnSpPr>
          <p:cNvPr id="14" name="Straight Connector 13"/>
          <p:cNvCxnSpPr/>
          <p:nvPr/>
        </p:nvCxnSpPr>
        <p:spPr>
          <a:xfrm>
            <a:off x="6248400" y="6400800"/>
            <a:ext cx="457200" cy="0"/>
          </a:xfrm>
          <a:prstGeom prst="line">
            <a:avLst/>
          </a:prstGeom>
          <a:ln w="152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2200" y="6400800"/>
            <a:ext cx="609600" cy="369332"/>
          </a:xfrm>
          <a:prstGeom prst="rect">
            <a:avLst/>
          </a:prstGeom>
          <a:noFill/>
        </p:spPr>
        <p:txBody>
          <a:bodyPr wrap="square" rtlCol="0">
            <a:spAutoFit/>
          </a:bodyPr>
          <a:lstStyle/>
          <a:p>
            <a:pPr algn="ctr"/>
            <a:r>
              <a:rPr lang="en-US" b="1" dirty="0" smtClean="0"/>
              <a:t>1cm</a:t>
            </a:r>
            <a:endParaRPr lang="en-US" b="1" dirty="0"/>
          </a:p>
        </p:txBody>
      </p:sp>
      <p:cxnSp>
        <p:nvCxnSpPr>
          <p:cNvPr id="21" name="Straight Arrow Connector 20"/>
          <p:cNvCxnSpPr/>
          <p:nvPr/>
        </p:nvCxnSpPr>
        <p:spPr>
          <a:xfrm>
            <a:off x="3124200" y="4572000"/>
            <a:ext cx="2057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505200" y="4343400"/>
            <a:ext cx="3352800" cy="13716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225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Undescribed floral morphology set #2</a:t>
            </a:r>
          </a:p>
        </p:txBody>
      </p:sp>
      <p:sp>
        <p:nvSpPr>
          <p:cNvPr id="3" name="Content Placeholder 2"/>
          <p:cNvSpPr>
            <a:spLocks noGrp="1"/>
          </p:cNvSpPr>
          <p:nvPr>
            <p:ph sz="half" idx="1"/>
          </p:nvPr>
        </p:nvSpPr>
        <p:spPr/>
        <p:txBody>
          <a:bodyPr>
            <a:normAutofit fontScale="85000" lnSpcReduction="20000"/>
          </a:bodyPr>
          <a:lstStyle/>
          <a:p>
            <a:r>
              <a:rPr lang="en-US" dirty="0" smtClean="0"/>
              <a:t>Modern morphological analogues exist for samples in </a:t>
            </a:r>
            <a:r>
              <a:rPr lang="en-US" i="1" dirty="0" smtClean="0"/>
              <a:t>Thorea hispida</a:t>
            </a:r>
            <a:r>
              <a:rPr lang="en-US" dirty="0"/>
              <a:t> </a:t>
            </a:r>
            <a:r>
              <a:rPr lang="en-US" dirty="0" smtClean="0"/>
              <a:t>(long filaments) and </a:t>
            </a:r>
            <a:r>
              <a:rPr lang="en-US" i="1" dirty="0" smtClean="0"/>
              <a:t>Thorea violacea </a:t>
            </a:r>
            <a:r>
              <a:rPr lang="en-US" dirty="0" smtClean="0"/>
              <a:t>(short filaments), which are red algae.</a:t>
            </a:r>
          </a:p>
          <a:p>
            <a:r>
              <a:rPr lang="en-US" dirty="0" smtClean="0"/>
              <a:t>Found in shallow, temperate to warm bodies of alkaline freshwater in NA, SA and EU.</a:t>
            </a:r>
          </a:p>
          <a:p>
            <a:r>
              <a:rPr lang="en-US" dirty="0" smtClean="0"/>
              <a:t>Morphologies may denote new species, but further morphological research is required for verification.</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600200"/>
            <a:ext cx="4384876" cy="2520156"/>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4132895"/>
            <a:ext cx="4419600" cy="2725105"/>
          </a:xfrm>
          <a:prstGeom prst="rect">
            <a:avLst/>
          </a:prstGeom>
        </p:spPr>
      </p:pic>
      <p:cxnSp>
        <p:nvCxnSpPr>
          <p:cNvPr id="8" name="Straight Connector 7"/>
          <p:cNvCxnSpPr/>
          <p:nvPr/>
        </p:nvCxnSpPr>
        <p:spPr>
          <a:xfrm>
            <a:off x="8305800" y="3810000"/>
            <a:ext cx="457200"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29600" y="3886200"/>
            <a:ext cx="685800" cy="276999"/>
          </a:xfrm>
          <a:prstGeom prst="rect">
            <a:avLst/>
          </a:prstGeom>
          <a:noFill/>
        </p:spPr>
        <p:txBody>
          <a:bodyPr wrap="square" rtlCol="0">
            <a:spAutoFit/>
          </a:bodyPr>
          <a:lstStyle/>
          <a:p>
            <a:pPr algn="ctr"/>
            <a:r>
              <a:rPr lang="en-US" sz="1200" b="1" dirty="0" smtClean="0"/>
              <a:t>0.5mm</a:t>
            </a:r>
            <a:endParaRPr lang="en-US" sz="1200" b="1" dirty="0"/>
          </a:p>
        </p:txBody>
      </p:sp>
      <p:cxnSp>
        <p:nvCxnSpPr>
          <p:cNvPr id="16" name="Straight Arrow Connector 15"/>
          <p:cNvCxnSpPr/>
          <p:nvPr/>
        </p:nvCxnSpPr>
        <p:spPr>
          <a:xfrm>
            <a:off x="3733800" y="2362200"/>
            <a:ext cx="7620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91000" y="3048000"/>
            <a:ext cx="685800" cy="1219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69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Undescribed floral morphology set </a:t>
            </a:r>
            <a:r>
              <a:rPr lang="en-US" sz="4000" dirty="0" smtClean="0"/>
              <a:t>#3</a:t>
            </a:r>
            <a:endParaRPr lang="en-US" sz="4000" dirty="0"/>
          </a:p>
        </p:txBody>
      </p:sp>
      <p:sp>
        <p:nvSpPr>
          <p:cNvPr id="3" name="Content Placeholder 2"/>
          <p:cNvSpPr>
            <a:spLocks noGrp="1"/>
          </p:cNvSpPr>
          <p:nvPr>
            <p:ph sz="half" idx="1"/>
          </p:nvPr>
        </p:nvSpPr>
        <p:spPr/>
        <p:txBody>
          <a:bodyPr>
            <a:normAutofit fontScale="77500" lnSpcReduction="20000"/>
          </a:bodyPr>
          <a:lstStyle/>
          <a:p>
            <a:r>
              <a:rPr lang="en-US" dirty="0" smtClean="0"/>
              <a:t>Morphology defined by unique twisting of a stem-like structure and elongated outgrowth on the distal end of the fossil.</a:t>
            </a:r>
          </a:p>
          <a:p>
            <a:r>
              <a:rPr lang="en-US" dirty="0" smtClean="0"/>
              <a:t>Morphological traits are not shared by any other fossils collected in study nor any recognized in previous studies of the Bertie Group.</a:t>
            </a:r>
          </a:p>
          <a:p>
            <a:r>
              <a:rPr lang="en-US" dirty="0" smtClean="0"/>
              <a:t>Morphological traits similar to what is seen in </a:t>
            </a:r>
            <a:r>
              <a:rPr lang="en-US" i="1" dirty="0" err="1" smtClean="0"/>
              <a:t>Tortilicaulis</a:t>
            </a:r>
            <a:r>
              <a:rPr lang="en-US" dirty="0" smtClean="0"/>
              <a:t>, but does not closely match any known specimens.</a:t>
            </a:r>
            <a:endParaRPr lang="en-US" dirty="0"/>
          </a:p>
        </p:txBody>
      </p:sp>
      <p:pic>
        <p:nvPicPr>
          <p:cNvPr id="8" name="Content Placeholder 7" descr="null_zpsc3a9cb5c.jpg"/>
          <p:cNvPicPr>
            <a:picLocks noGrp="1" noChangeAspect="1"/>
          </p:cNvPicPr>
          <p:nvPr>
            <p:ph sz="half" idx="2"/>
          </p:nvPr>
        </p:nvPicPr>
        <p:blipFill>
          <a:blip r:embed="rId2" cstate="print"/>
          <a:stretch>
            <a:fillRect/>
          </a:stretch>
        </p:blipFill>
        <p:spPr>
          <a:xfrm>
            <a:off x="4953000" y="1524000"/>
            <a:ext cx="3716536" cy="4955382"/>
          </a:xfrm>
        </p:spPr>
      </p:pic>
      <p:cxnSp>
        <p:nvCxnSpPr>
          <p:cNvPr id="6" name="Straight Connector 5"/>
          <p:cNvCxnSpPr/>
          <p:nvPr/>
        </p:nvCxnSpPr>
        <p:spPr>
          <a:xfrm>
            <a:off x="7924800" y="6019800"/>
            <a:ext cx="609600" cy="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24800" y="6096000"/>
            <a:ext cx="609600" cy="369332"/>
          </a:xfrm>
          <a:prstGeom prst="rect">
            <a:avLst/>
          </a:prstGeom>
          <a:noFill/>
        </p:spPr>
        <p:txBody>
          <a:bodyPr wrap="square" rtlCol="0">
            <a:spAutoFit/>
          </a:bodyPr>
          <a:lstStyle/>
          <a:p>
            <a:pPr algn="ctr"/>
            <a:r>
              <a:rPr lang="en-US" b="1" dirty="0" smtClean="0"/>
              <a:t>1cm</a:t>
            </a:r>
            <a:endParaRPr lang="en-US" b="1" dirty="0"/>
          </a:p>
        </p:txBody>
      </p:sp>
    </p:spTree>
    <p:extLst>
      <p:ext uri="{BB962C8B-B14F-4D97-AF65-F5344CB8AC3E}">
        <p14:creationId xmlns:p14="http://schemas.microsoft.com/office/powerpoint/2010/main" val="2244342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4191000" cy="4525963"/>
          </a:xfrm>
        </p:spPr>
        <p:txBody>
          <a:bodyPr>
            <a:noAutofit/>
          </a:bodyPr>
          <a:lstStyle/>
          <a:p>
            <a:r>
              <a:rPr lang="en-US" sz="1600" dirty="0" smtClean="0"/>
              <a:t>The Bertie Group is well-known globally for its excellently-preserved eurypterid specimens.</a:t>
            </a:r>
          </a:p>
          <a:p>
            <a:r>
              <a:rPr lang="en-US" sz="1600" dirty="0" smtClean="0"/>
              <a:t>As a result, most studies devoted to analyzing the environment represented in the Bertie Group have used the eurypterids as the measuring stick.</a:t>
            </a:r>
          </a:p>
          <a:p>
            <a:r>
              <a:rPr lang="en-US" sz="1600" dirty="0" smtClean="0"/>
              <a:t>This is troublesome due to uncertainty in interpreting the actual environmental preferences of eurypterids, which has likewise led to different interpretations of the specific environment represented by the biota (Ex: </a:t>
            </a:r>
            <a:r>
              <a:rPr lang="en-US" sz="1600" dirty="0" err="1" smtClean="0"/>
              <a:t>Heckel</a:t>
            </a:r>
            <a:r>
              <a:rPr lang="en-US" sz="1600" dirty="0" smtClean="0"/>
              <a:t> 1972; </a:t>
            </a:r>
            <a:r>
              <a:rPr lang="en-US" sz="1600" dirty="0" err="1" smtClean="0"/>
              <a:t>Ruedemann</a:t>
            </a:r>
            <a:r>
              <a:rPr lang="en-US" sz="1600" dirty="0" smtClean="0"/>
              <a:t> 1925; Kindle 1934).</a:t>
            </a:r>
          </a:p>
          <a:p>
            <a:r>
              <a:rPr lang="en-US" sz="1600" dirty="0" smtClean="0"/>
              <a:t>The focus of this study is to therefore examine non-faunal remains to determine whether or not Bertie flora can narrow down these possible environmental hypotheses.</a:t>
            </a:r>
          </a:p>
        </p:txBody>
      </p:sp>
      <p:pic>
        <p:nvPicPr>
          <p:cNvPr id="4" name="Picture 3" descr="eurypterid_id.jpg"/>
          <p:cNvPicPr>
            <a:picLocks noChangeAspect="1"/>
          </p:cNvPicPr>
          <p:nvPr/>
        </p:nvPicPr>
        <p:blipFill>
          <a:blip r:embed="rId2" cstate="print"/>
          <a:stretch>
            <a:fillRect/>
          </a:stretch>
        </p:blipFill>
        <p:spPr>
          <a:xfrm>
            <a:off x="4724400" y="1143000"/>
            <a:ext cx="4419600" cy="2819400"/>
          </a:xfrm>
          <a:prstGeom prst="rect">
            <a:avLst/>
          </a:prstGeom>
        </p:spPr>
      </p:pic>
      <p:pic>
        <p:nvPicPr>
          <p:cNvPr id="5" name="Picture 4" descr="Gallery_Image_7424.jpg"/>
          <p:cNvPicPr>
            <a:picLocks noChangeAspect="1"/>
          </p:cNvPicPr>
          <p:nvPr/>
        </p:nvPicPr>
        <p:blipFill>
          <a:blip r:embed="rId3" cstate="print"/>
          <a:stretch>
            <a:fillRect/>
          </a:stretch>
        </p:blipFill>
        <p:spPr>
          <a:xfrm>
            <a:off x="4724400" y="3979333"/>
            <a:ext cx="4419600" cy="287866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Interpretation of Bertie Group environment</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Undescribed nature of specimens = unsure environmental preferences, so it is hypothesized that they shared environmental preferences  similar to those of their closest morphological analogues.</a:t>
            </a:r>
          </a:p>
          <a:p>
            <a:r>
              <a:rPr lang="en-US" i="1" dirty="0" smtClean="0"/>
              <a:t>Prototaxites</a:t>
            </a:r>
            <a:r>
              <a:rPr lang="en-US" dirty="0" smtClean="0"/>
              <a:t>: Terrestrial or at the very least partially-terrestrial environment.</a:t>
            </a:r>
          </a:p>
          <a:p>
            <a:r>
              <a:rPr lang="en-US" dirty="0"/>
              <a:t>Undescribed floral morphology set </a:t>
            </a:r>
            <a:r>
              <a:rPr lang="en-US" dirty="0" smtClean="0"/>
              <a:t>#1: Affinity indeterminable.</a:t>
            </a:r>
          </a:p>
          <a:p>
            <a:r>
              <a:rPr lang="en-US" dirty="0"/>
              <a:t>Undescribed floral morphology set </a:t>
            </a:r>
            <a:r>
              <a:rPr lang="en-US" dirty="0" smtClean="0"/>
              <a:t>#2: Freshwater environment.</a:t>
            </a:r>
          </a:p>
          <a:p>
            <a:r>
              <a:rPr lang="en-US" dirty="0"/>
              <a:t>Undescribed floral morphology set </a:t>
            </a:r>
            <a:r>
              <a:rPr lang="en-US" dirty="0" smtClean="0"/>
              <a:t>#3: Brackish sub-intertidal environment. </a:t>
            </a:r>
            <a:endParaRPr lang="en-US" i="1" dirty="0"/>
          </a:p>
        </p:txBody>
      </p:sp>
    </p:spTree>
    <p:extLst>
      <p:ext uri="{BB962C8B-B14F-4D97-AF65-F5344CB8AC3E}">
        <p14:creationId xmlns:p14="http://schemas.microsoft.com/office/powerpoint/2010/main" val="2580726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Interpretation of Bertie Group environment</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Altogether, floral analysis seem to match the interpretation of the Bertie Group given by Kindle (1934) as a brackish to freshwater lagoon or estuary.</a:t>
            </a:r>
          </a:p>
          <a:p>
            <a:r>
              <a:rPr lang="en-US" dirty="0" smtClean="0"/>
              <a:t>Uncertain affinities of most observed specimens nonetheless leaves the environmental context of the Bertie biota too complicated to fully understand with present data.</a:t>
            </a:r>
          </a:p>
          <a:p>
            <a:r>
              <a:rPr lang="en-US" dirty="0" smtClean="0"/>
              <a:t>Possibility of wash-in material further muddles interpretations of the environment and potential specimen source areas.</a:t>
            </a:r>
          </a:p>
          <a:p>
            <a:pPr>
              <a:buNone/>
            </a:pPr>
            <a:endParaRPr lang="en-US" dirty="0"/>
          </a:p>
        </p:txBody>
      </p:sp>
    </p:spTree>
    <p:extLst>
      <p:ext uri="{BB962C8B-B14F-4D97-AF65-F5344CB8AC3E}">
        <p14:creationId xmlns:p14="http://schemas.microsoft.com/office/powerpoint/2010/main" val="133201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457200" y="838200"/>
            <a:ext cx="8229600" cy="6019800"/>
          </a:xfrm>
        </p:spPr>
        <p:txBody>
          <a:bodyPr>
            <a:noAutofit/>
          </a:bodyPr>
          <a:lstStyle/>
          <a:p>
            <a:r>
              <a:rPr lang="en-US" sz="2000" dirty="0" smtClean="0"/>
              <a:t>Interpretations of the Bertie Group’s environment are varied and flawed in not taking into heavy consideration floral remains.</a:t>
            </a:r>
          </a:p>
          <a:p>
            <a:r>
              <a:rPr lang="en-US" sz="2000" dirty="0" smtClean="0"/>
              <a:t>A floral study into the biota of the Bertie Group has revealed the presence of </a:t>
            </a:r>
            <a:r>
              <a:rPr lang="en-US" sz="2000" i="1" dirty="0" smtClean="0"/>
              <a:t>Prototaxites</a:t>
            </a:r>
            <a:r>
              <a:rPr lang="en-US" sz="2000" dirty="0" smtClean="0"/>
              <a:t> and several undescribed potential plant and/or algae morphologies.</a:t>
            </a:r>
          </a:p>
          <a:p>
            <a:r>
              <a:rPr lang="en-US" sz="2000" dirty="0" smtClean="0"/>
              <a:t>While no certain conclusion can be made to pinpoint the exact identity of the environment represented, environmental links between the described fossil specimens and their closest morphological analogues tentatively suggest a brackish to freshwater lagoon or </a:t>
            </a:r>
            <a:r>
              <a:rPr lang="en-US" sz="2000" smtClean="0"/>
              <a:t>estuary as </a:t>
            </a:r>
            <a:r>
              <a:rPr lang="en-US" sz="2000" dirty="0" smtClean="0"/>
              <a:t>first proposed by Kindle (1934).</a:t>
            </a:r>
          </a:p>
          <a:p>
            <a:r>
              <a:rPr lang="en-US" sz="2000" dirty="0" smtClean="0"/>
              <a:t>Issues regarding the affinities of observed specimens and the actual source area for present fossils are still difficult to deal with without further data.</a:t>
            </a:r>
          </a:p>
          <a:p>
            <a:r>
              <a:rPr lang="en-US" sz="2000" dirty="0" smtClean="0"/>
              <a:t>Further floral analyses will hopefully help refine this interpretation and in turn spur additional research to better understand the distribution, occurrence and identification of fossil floral remains within the context of the Bertie Group and what environment the overall biota represents.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de-DE" sz="1000" dirty="0"/>
              <a:t>Altmeyer, H. (1973).  “Astnarben an Prototaxiten?”  </a:t>
            </a:r>
            <a:r>
              <a:rPr lang="de-DE" sz="1000" i="1" dirty="0"/>
              <a:t>Der Aufschluss 24</a:t>
            </a:r>
            <a:r>
              <a:rPr lang="de-DE" sz="1000" dirty="0"/>
              <a:t>, 350-356.</a:t>
            </a:r>
            <a:endParaRPr lang="en-US" sz="1000" dirty="0" smtClean="0"/>
          </a:p>
          <a:p>
            <a:r>
              <a:rPr lang="en-US" sz="1000" dirty="0" smtClean="0"/>
              <a:t>Beaumont, C., Quinlan, G., &amp; Hamilton, J. (1988).  "</a:t>
            </a:r>
            <a:r>
              <a:rPr lang="en-US" sz="1000" dirty="0" err="1" smtClean="0"/>
              <a:t>Orogeny</a:t>
            </a:r>
            <a:r>
              <a:rPr lang="en-US" sz="1000" dirty="0" smtClean="0"/>
              <a:t> and </a:t>
            </a:r>
            <a:r>
              <a:rPr lang="en-US" sz="1000" dirty="0" err="1" smtClean="0"/>
              <a:t>stratigraphy</a:t>
            </a:r>
            <a:r>
              <a:rPr lang="en-US" sz="1000" dirty="0" smtClean="0"/>
              <a:t>: Numerical models of the Paleozoic in the eastern interior of North	America."  </a:t>
            </a:r>
            <a:r>
              <a:rPr lang="en-US" sz="1000" i="1" dirty="0" smtClean="0"/>
              <a:t>Tectonics, 7</a:t>
            </a:r>
            <a:r>
              <a:rPr lang="en-US" sz="1000" dirty="0" smtClean="0"/>
              <a:t>(3), 389-416.</a:t>
            </a:r>
          </a:p>
          <a:p>
            <a:r>
              <a:rPr lang="en-US" sz="1000" dirty="0" err="1" smtClean="0"/>
              <a:t>Belak</a:t>
            </a:r>
            <a:r>
              <a:rPr lang="en-US" sz="1000" dirty="0" smtClean="0"/>
              <a:t>, R. (1980).  "The Cobleskill and Akron members of the </a:t>
            </a:r>
            <a:r>
              <a:rPr lang="en-US" sz="1000" dirty="0" err="1" smtClean="0"/>
              <a:t>Ronadout</a:t>
            </a:r>
            <a:r>
              <a:rPr lang="en-US" sz="1000" dirty="0" smtClean="0"/>
              <a:t> Formation: Late Silurian carbonate shelf sedimentation in the Appalachian	Basin, New York State."  </a:t>
            </a:r>
            <a:r>
              <a:rPr lang="en-US" sz="1000" i="1" dirty="0" smtClean="0"/>
              <a:t>Journal of Sedimentary Research, 50</a:t>
            </a:r>
            <a:r>
              <a:rPr lang="en-US" sz="1000" dirty="0" smtClean="0"/>
              <a:t>(4), 1187-1204.</a:t>
            </a:r>
          </a:p>
          <a:p>
            <a:r>
              <a:rPr lang="en-US" sz="1000" dirty="0" err="1" smtClean="0"/>
              <a:t>Braddy</a:t>
            </a:r>
            <a:r>
              <a:rPr lang="en-US" sz="1000" dirty="0" smtClean="0"/>
              <a:t>, S. J. (2001).  "Eurypterid </a:t>
            </a:r>
            <a:r>
              <a:rPr lang="en-US" sz="1000" dirty="0" err="1" smtClean="0"/>
              <a:t>palaeoecology</a:t>
            </a:r>
            <a:r>
              <a:rPr lang="en-US" sz="1000" dirty="0" smtClean="0"/>
              <a:t>: </a:t>
            </a:r>
            <a:r>
              <a:rPr lang="en-US" sz="1000" dirty="0" err="1" smtClean="0"/>
              <a:t>palaeobiological</a:t>
            </a:r>
            <a:r>
              <a:rPr lang="en-US" sz="1000" dirty="0" smtClean="0"/>
              <a:t>, </a:t>
            </a:r>
            <a:r>
              <a:rPr lang="en-US" sz="1000" dirty="0" err="1" smtClean="0"/>
              <a:t>ichnological</a:t>
            </a:r>
            <a:r>
              <a:rPr lang="en-US" sz="1000" dirty="0" smtClean="0"/>
              <a:t> and comparative evidence for a 'mass-</a:t>
            </a:r>
            <a:r>
              <a:rPr lang="en-US" sz="1000" dirty="0" err="1" smtClean="0"/>
              <a:t>moult</a:t>
            </a:r>
            <a:r>
              <a:rPr lang="en-US" sz="1000" dirty="0" smtClean="0"/>
              <a:t>-mate' hypothesis." 	</a:t>
            </a:r>
            <a:r>
              <a:rPr lang="en-US" sz="1000" i="1" dirty="0" err="1" smtClean="0"/>
              <a:t>Palaeogeography</a:t>
            </a:r>
            <a:r>
              <a:rPr lang="en-US" sz="1000" i="1" dirty="0" smtClean="0"/>
              <a:t>, </a:t>
            </a:r>
            <a:r>
              <a:rPr lang="en-US" sz="1000" i="1" dirty="0" err="1" smtClean="0"/>
              <a:t>Palaeoclimatology</a:t>
            </a:r>
            <a:r>
              <a:rPr lang="en-US" sz="1000" i="1" dirty="0" smtClean="0"/>
              <a:t>, </a:t>
            </a:r>
            <a:r>
              <a:rPr lang="en-US" sz="1000" i="1" dirty="0" err="1" smtClean="0"/>
              <a:t>Palaeoecology</a:t>
            </a:r>
            <a:r>
              <a:rPr lang="en-US" sz="1000" i="1" dirty="0" smtClean="0"/>
              <a:t>, 172</a:t>
            </a:r>
            <a:r>
              <a:rPr lang="en-US" sz="1000" dirty="0" smtClean="0"/>
              <a:t>, 115-132.</a:t>
            </a:r>
          </a:p>
          <a:p>
            <a:r>
              <a:rPr lang="en-US" sz="1000" dirty="0" smtClean="0"/>
              <a:t>Brennan, S. T., &amp; Lowenstein, T. K. (2002).  "The major-ion composition of silurian seawater."  </a:t>
            </a:r>
            <a:r>
              <a:rPr lang="en-US" sz="1000" i="1" dirty="0" err="1" smtClean="0"/>
              <a:t>Geochimica</a:t>
            </a:r>
            <a:r>
              <a:rPr lang="en-US" sz="1000" i="1" dirty="0" smtClean="0"/>
              <a:t> et </a:t>
            </a:r>
            <a:r>
              <a:rPr lang="en-US" sz="1000" i="1" dirty="0" err="1" smtClean="0"/>
              <a:t>Cosmochimica</a:t>
            </a:r>
            <a:r>
              <a:rPr lang="en-US" sz="1000" i="1" dirty="0" smtClean="0"/>
              <a:t> </a:t>
            </a:r>
            <a:r>
              <a:rPr lang="en-US" sz="1000" i="1" dirty="0" err="1" smtClean="0"/>
              <a:t>Acta</a:t>
            </a:r>
            <a:r>
              <a:rPr lang="en-US" sz="1000" i="1" dirty="0" smtClean="0"/>
              <a:t> , 66</a:t>
            </a:r>
            <a:r>
              <a:rPr lang="en-US" sz="1000" dirty="0" smtClean="0"/>
              <a:t>(15),</a:t>
            </a:r>
            <a:r>
              <a:rPr lang="en-US" sz="1000" i="1" dirty="0" smtClean="0"/>
              <a:t> </a:t>
            </a:r>
            <a:r>
              <a:rPr lang="en-US" sz="1000" dirty="0" smtClean="0"/>
              <a:t>2683-2700.  </a:t>
            </a:r>
          </a:p>
          <a:p>
            <a:r>
              <a:rPr lang="en-US" sz="1000" dirty="0" smtClean="0"/>
              <a:t>Brett, C. E., Goodman, W. M., </a:t>
            </a:r>
            <a:r>
              <a:rPr lang="en-US" sz="1000" dirty="0" err="1" smtClean="0"/>
              <a:t>LoDuca</a:t>
            </a:r>
            <a:r>
              <a:rPr lang="en-US" sz="1000" dirty="0" smtClean="0"/>
              <a:t>, S. T., &amp; Lehmann, D. F. (1994). Ordovician and Silurian Strata in the Genesee Valley area: Sequences, cycles and	</a:t>
            </a:r>
            <a:r>
              <a:rPr lang="en-US" sz="1000" dirty="0" err="1" smtClean="0"/>
              <a:t>facies</a:t>
            </a:r>
            <a:r>
              <a:rPr lang="en-US" sz="1000" dirty="0" smtClean="0"/>
              <a:t>: New York State Geological Association 66th Annual Meeting Guidebook.  </a:t>
            </a:r>
            <a:r>
              <a:rPr lang="en-US" sz="1000" i="1" dirty="0" smtClean="0"/>
              <a:t>University of Rochester</a:t>
            </a:r>
            <a:r>
              <a:rPr lang="en-US" sz="1000" dirty="0" smtClean="0"/>
              <a:t>, 381-439.</a:t>
            </a:r>
          </a:p>
          <a:p>
            <a:r>
              <a:rPr lang="en-US" sz="1000" dirty="0" smtClean="0"/>
              <a:t>Chamberlin, T. C. (1900).  “On the habitat of early vertebrates.”  </a:t>
            </a:r>
            <a:r>
              <a:rPr lang="en-US" sz="1000" i="1" dirty="0" smtClean="0"/>
              <a:t>Journal of Geology, 8</a:t>
            </a:r>
            <a:r>
              <a:rPr lang="en-US" sz="1000" dirty="0" smtClean="0"/>
              <a:t>, 400-412.</a:t>
            </a:r>
            <a:endParaRPr lang="en-US" sz="1000" dirty="0"/>
          </a:p>
          <a:p>
            <a:r>
              <a:rPr lang="en-US" sz="1000" dirty="0" smtClean="0"/>
              <a:t>Chapman, E. J. (1864). </a:t>
            </a:r>
            <a:r>
              <a:rPr lang="en-US" sz="1000" i="1" dirty="0" smtClean="0"/>
              <a:t>A popular and practical exposition of the minerals and geology of Canada</a:t>
            </a:r>
            <a:r>
              <a:rPr lang="en-US" sz="1000" dirty="0" smtClean="0"/>
              <a:t>. WC </a:t>
            </a:r>
            <a:r>
              <a:rPr lang="en-US" sz="1000" dirty="0" err="1" smtClean="0"/>
              <a:t>Chewett</a:t>
            </a:r>
            <a:r>
              <a:rPr lang="en-US" sz="1000" dirty="0" smtClean="0"/>
              <a:t> and Company.</a:t>
            </a:r>
          </a:p>
          <a:p>
            <a:r>
              <a:rPr lang="en-US" sz="1000" dirty="0" err="1" smtClean="0"/>
              <a:t>Ciurca</a:t>
            </a:r>
            <a:r>
              <a:rPr lang="en-US" sz="1000" dirty="0" smtClean="0"/>
              <a:t>, Jr., Samuel J. (2011).  "Eurypterids Illustrated: The Search for Prehistoric Sea Scorpions."  </a:t>
            </a:r>
            <a:r>
              <a:rPr lang="en-US" sz="1000" i="1" dirty="0" smtClean="0"/>
              <a:t>Geologic Journal, 46</a:t>
            </a:r>
            <a:r>
              <a:rPr lang="en-US" sz="1000" dirty="0" smtClean="0"/>
              <a:t>(6), 662-691.</a:t>
            </a:r>
          </a:p>
          <a:p>
            <a:r>
              <a:rPr lang="en-US" sz="1000" dirty="0" smtClean="0"/>
              <a:t>Clarke, J. M. (1900). </a:t>
            </a:r>
            <a:r>
              <a:rPr lang="en-US" sz="1000" dirty="0" err="1" smtClean="0"/>
              <a:t>Merostomata</a:t>
            </a:r>
            <a:r>
              <a:rPr lang="en-US" sz="1000" dirty="0" smtClean="0"/>
              <a:t>. </a:t>
            </a:r>
            <a:r>
              <a:rPr lang="en-US" sz="1000" i="1" dirty="0" smtClean="0"/>
              <a:t>Textbook of Paleontology. Macmillan, London, pp. 673ą678</a:t>
            </a:r>
            <a:r>
              <a:rPr lang="en-US" sz="1000" dirty="0" smtClean="0"/>
              <a:t>.</a:t>
            </a:r>
            <a:endParaRPr lang="en-US" sz="1000" dirty="0" smtClean="0">
              <a:solidFill>
                <a:srgbClr val="FF0000"/>
              </a:solidFill>
            </a:endParaRPr>
          </a:p>
          <a:p>
            <a:r>
              <a:rPr lang="en-US" sz="1000" dirty="0" smtClean="0"/>
              <a:t>Das, N., </a:t>
            </a:r>
            <a:r>
              <a:rPr lang="en-US" sz="1000" dirty="0" err="1" smtClean="0"/>
              <a:t>Horita</a:t>
            </a:r>
            <a:r>
              <a:rPr lang="en-US" sz="1000" dirty="0" smtClean="0"/>
              <a:t>, J., &amp; Holland, H. D. (1990).  "Chemistry of fluid inclusions in halite from the Salina Group of the Michigan basin: Implications for Late	Silurian seawater and the origin of sedimentary brines."  </a:t>
            </a:r>
            <a:r>
              <a:rPr lang="en-US" sz="1000" i="1" dirty="0" err="1" smtClean="0"/>
              <a:t>Geochimica</a:t>
            </a:r>
            <a:r>
              <a:rPr lang="en-US" sz="1000" i="1" dirty="0" smtClean="0"/>
              <a:t> et </a:t>
            </a:r>
            <a:r>
              <a:rPr lang="en-US" sz="1000" i="1" dirty="0" err="1" smtClean="0"/>
              <a:t>Cosmochimica</a:t>
            </a:r>
            <a:r>
              <a:rPr lang="en-US" sz="1000" i="1" dirty="0" smtClean="0"/>
              <a:t> </a:t>
            </a:r>
            <a:r>
              <a:rPr lang="en-US" sz="1000" i="1" dirty="0" err="1" smtClean="0"/>
              <a:t>Acta</a:t>
            </a:r>
            <a:r>
              <a:rPr lang="en-US" sz="1000" i="1" dirty="0" smtClean="0"/>
              <a:t>, 54</a:t>
            </a:r>
            <a:r>
              <a:rPr lang="en-US" sz="1000" dirty="0" smtClean="0"/>
              <a:t>(2), 319-327.</a:t>
            </a:r>
            <a:endParaRPr lang="en-US" sz="1000" dirty="0" smtClean="0">
              <a:solidFill>
                <a:srgbClr val="FF0000"/>
              </a:solidFill>
            </a:endParaRPr>
          </a:p>
          <a:p>
            <a:r>
              <a:rPr lang="en-US" sz="1000" dirty="0" smtClean="0"/>
              <a:t>Edwards, D. (1979).  "A late </a:t>
            </a:r>
            <a:r>
              <a:rPr lang="en-US" sz="1000" dirty="0" err="1" smtClean="0"/>
              <a:t>silurian</a:t>
            </a:r>
            <a:r>
              <a:rPr lang="en-US" sz="1000" dirty="0" smtClean="0"/>
              <a:t> flora from the Lower Old Red Sandstone of south-west Dyfed." 	</a:t>
            </a:r>
            <a:r>
              <a:rPr lang="en-US" sz="1000" i="1" dirty="0" err="1" smtClean="0"/>
              <a:t>Palaeontology</a:t>
            </a:r>
            <a:r>
              <a:rPr lang="en-US" sz="1000" i="1" dirty="0" smtClean="0"/>
              <a:t>, 22</a:t>
            </a:r>
            <a:r>
              <a:rPr lang="en-US" sz="1000" dirty="0" smtClean="0"/>
              <a:t>, 23-52.</a:t>
            </a:r>
          </a:p>
          <a:p>
            <a:r>
              <a:rPr lang="en-US" sz="1000" dirty="0" smtClean="0"/>
              <a:t>Edwards, D., &amp; Axe, L. (2004).  "Anatomical Evidence in the Detection of the Earliest Wildfires."  </a:t>
            </a:r>
            <a:r>
              <a:rPr lang="en-US" sz="1000" i="1" dirty="0" smtClean="0"/>
              <a:t>PALAIOS, 19</a:t>
            </a:r>
            <a:r>
              <a:rPr lang="en-US" sz="1000" dirty="0" smtClean="0"/>
              <a:t>(2), 113-128.</a:t>
            </a:r>
          </a:p>
          <a:p>
            <a:r>
              <a:rPr lang="en-US" sz="1000" dirty="0" smtClean="0"/>
              <a:t>Etheridge, R. (1881).  "On Plant-remains from the base of the </a:t>
            </a:r>
            <a:r>
              <a:rPr lang="en-US" sz="1000" dirty="0" err="1" smtClean="0"/>
              <a:t>Denbigshire</a:t>
            </a:r>
            <a:r>
              <a:rPr lang="en-US" sz="1000" dirty="0" smtClean="0"/>
              <a:t> Grits."  </a:t>
            </a:r>
            <a:r>
              <a:rPr lang="en-US" sz="1000" i="1" dirty="0" smtClean="0"/>
              <a:t>The Quarterly journal of the Geologic Society of London, 37</a:t>
            </a:r>
            <a:r>
              <a:rPr lang="en-US" sz="1000" dirty="0" smtClean="0"/>
              <a:t>, 490	496.</a:t>
            </a:r>
          </a:p>
          <a:p>
            <a:r>
              <a:rPr lang="en-US" sz="1000" dirty="0" smtClean="0"/>
              <a:t>Gill, D. (1997).  "Salina A-1 </a:t>
            </a:r>
            <a:r>
              <a:rPr lang="en-US" sz="1000" dirty="0" err="1" smtClean="0"/>
              <a:t>sabkha</a:t>
            </a:r>
            <a:r>
              <a:rPr lang="en-US" sz="1000" dirty="0" smtClean="0"/>
              <a:t> cycles and the Late Silurian </a:t>
            </a:r>
            <a:r>
              <a:rPr lang="en-US" sz="1000" dirty="0" err="1" smtClean="0"/>
              <a:t>paleogeography</a:t>
            </a:r>
            <a:r>
              <a:rPr lang="en-US" sz="1000" dirty="0" smtClean="0"/>
              <a:t> of the Michigan Basin."  </a:t>
            </a:r>
            <a:r>
              <a:rPr lang="en-US" sz="1000" i="1" dirty="0" smtClean="0"/>
              <a:t>Journal of Sedimentary Research, 47</a:t>
            </a:r>
            <a:r>
              <a:rPr lang="en-US" sz="1000" dirty="0" smtClean="0"/>
              <a:t>(3), 979-	1017.</a:t>
            </a:r>
          </a:p>
          <a:p>
            <a:r>
              <a:rPr lang="en-US" sz="1000" dirty="0" err="1" smtClean="0"/>
              <a:t>Hamell</a:t>
            </a:r>
            <a:r>
              <a:rPr lang="en-US" sz="1000" dirty="0" smtClean="0"/>
              <a:t>, R. D. (1982).  "</a:t>
            </a:r>
            <a:r>
              <a:rPr lang="en-US" sz="1000" dirty="0" err="1" smtClean="0"/>
              <a:t>Stratigraphy</a:t>
            </a:r>
            <a:r>
              <a:rPr lang="en-US" sz="1000" dirty="0" smtClean="0"/>
              <a:t>, petrology and </a:t>
            </a:r>
            <a:r>
              <a:rPr lang="en-US" sz="1000" dirty="0" err="1" smtClean="0"/>
              <a:t>paleoenvironmental</a:t>
            </a:r>
            <a:r>
              <a:rPr lang="en-US" sz="1000" dirty="0" smtClean="0"/>
              <a:t> interpretation of the Bertie	Group (Late </a:t>
            </a:r>
            <a:r>
              <a:rPr lang="en-US" sz="1000" dirty="0" err="1" smtClean="0"/>
              <a:t>Cayugan</a:t>
            </a:r>
            <a:r>
              <a:rPr lang="en-US" sz="1000" dirty="0" smtClean="0"/>
              <a:t>) in New York."  </a:t>
            </a:r>
            <a:r>
              <a:rPr lang="en-US" sz="1000" i="1" dirty="0" smtClean="0"/>
              <a:t>Empire	State </a:t>
            </a:r>
            <a:r>
              <a:rPr lang="en-US" sz="1000" i="1" dirty="0" err="1" smtClean="0"/>
              <a:t>Geogram</a:t>
            </a:r>
            <a:r>
              <a:rPr lang="en-US" sz="1000" i="1" dirty="0" smtClean="0"/>
              <a:t>, 18</a:t>
            </a:r>
            <a:r>
              <a:rPr lang="en-US" sz="1000" dirty="0" smtClean="0"/>
              <a:t>, 37-38.</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1000" dirty="0" err="1" smtClean="0"/>
              <a:t>Heckel</a:t>
            </a:r>
            <a:r>
              <a:rPr lang="en-US" sz="1000" dirty="0" smtClean="0"/>
              <a:t>, P. H. (1972).  "Recognition of ancient shallow marine environments."  </a:t>
            </a:r>
            <a:r>
              <a:rPr lang="en-US" sz="1000" i="1" dirty="0" smtClean="0"/>
              <a:t>The Society of Economic Paleontologists and Mineralogists</a:t>
            </a:r>
            <a:r>
              <a:rPr lang="en-US" sz="1000" dirty="0" smtClean="0"/>
              <a:t>, Special	Paper, </a:t>
            </a:r>
            <a:r>
              <a:rPr lang="en-US" sz="1000" i="1" dirty="0" smtClean="0"/>
              <a:t>16</a:t>
            </a:r>
            <a:r>
              <a:rPr lang="en-US" sz="1000" dirty="0" smtClean="0"/>
              <a:t>, 226-286.</a:t>
            </a:r>
          </a:p>
          <a:p>
            <a:r>
              <a:rPr lang="en-US" sz="1000" dirty="0" smtClean="0"/>
              <a:t>Kindle, E. M. (1934).  "A new Silurian eurypterid locality in eastern Canada."  </a:t>
            </a:r>
            <a:r>
              <a:rPr lang="en-US" sz="1000" i="1" dirty="0" smtClean="0"/>
              <a:t>Transactions of the </a:t>
            </a:r>
            <a:r>
              <a:rPr lang="en-US" sz="1000" i="1" dirty="0" err="1" smtClean="0"/>
              <a:t>RoyalSociety</a:t>
            </a:r>
            <a:r>
              <a:rPr lang="en-US" sz="1000" i="1" dirty="0" smtClean="0"/>
              <a:t> of Canada, 28</a:t>
            </a:r>
            <a:r>
              <a:rPr lang="en-US" sz="1000" dirty="0" smtClean="0"/>
              <a:t>, 43-47.</a:t>
            </a:r>
          </a:p>
          <a:p>
            <a:r>
              <a:rPr lang="en-US" sz="1000" dirty="0" err="1" smtClean="0"/>
              <a:t>Kluessendorf</a:t>
            </a:r>
            <a:r>
              <a:rPr lang="en-US" sz="1000" dirty="0" smtClean="0"/>
              <a:t>, J. (1994).  "Predictability of Silurian Fossil-</a:t>
            </a:r>
            <a:r>
              <a:rPr lang="en-US" sz="1000" dirty="0" err="1" smtClean="0"/>
              <a:t>Kosservat</a:t>
            </a:r>
            <a:r>
              <a:rPr lang="en-US" sz="1000" dirty="0" smtClean="0"/>
              <a:t>-</a:t>
            </a:r>
            <a:r>
              <a:rPr lang="en-US" sz="1000" dirty="0" err="1" smtClean="0"/>
              <a:t>Lagerstatten</a:t>
            </a:r>
            <a:r>
              <a:rPr lang="en-US" sz="1000" dirty="0" smtClean="0"/>
              <a:t> in North America." 	</a:t>
            </a:r>
            <a:r>
              <a:rPr lang="en-US" sz="1000" i="1" dirty="0" err="1" smtClean="0"/>
              <a:t>Lethaia</a:t>
            </a:r>
            <a:r>
              <a:rPr lang="en-US" sz="1000" i="1" dirty="0" smtClean="0"/>
              <a:t>, 27</a:t>
            </a:r>
            <a:r>
              <a:rPr lang="en-US" sz="1000" dirty="0" smtClean="0"/>
              <a:t>(4), 337-344.</a:t>
            </a:r>
          </a:p>
          <a:p>
            <a:r>
              <a:rPr lang="en-US" sz="1000" dirty="0" err="1" smtClean="0"/>
              <a:t>LoDuca</a:t>
            </a:r>
            <a:r>
              <a:rPr lang="en-US" sz="1000" dirty="0" smtClean="0"/>
              <a:t>, S. T. (1990).  "</a:t>
            </a:r>
            <a:r>
              <a:rPr lang="en-US" sz="1000" dirty="0" err="1" smtClean="0"/>
              <a:t>Medusaegraptus</a:t>
            </a:r>
            <a:r>
              <a:rPr lang="en-US" sz="1000" dirty="0" smtClean="0"/>
              <a:t> mirabilis </a:t>
            </a:r>
            <a:r>
              <a:rPr lang="en-US" sz="1000" dirty="0" err="1" smtClean="0"/>
              <a:t>Ruedemann</a:t>
            </a:r>
            <a:r>
              <a:rPr lang="en-US" sz="1000" dirty="0" smtClean="0"/>
              <a:t> as a </a:t>
            </a:r>
            <a:r>
              <a:rPr lang="en-US" sz="1000" dirty="0" err="1" smtClean="0"/>
              <a:t>noncalcified</a:t>
            </a:r>
            <a:r>
              <a:rPr lang="en-US" sz="1000" dirty="0" smtClean="0"/>
              <a:t> </a:t>
            </a:r>
            <a:r>
              <a:rPr lang="en-US" sz="1000" dirty="0" err="1" smtClean="0"/>
              <a:t>dasyclad</a:t>
            </a:r>
            <a:r>
              <a:rPr lang="en-US" sz="1000" dirty="0" smtClean="0"/>
              <a:t> alga."  </a:t>
            </a:r>
            <a:r>
              <a:rPr lang="en-US" sz="1000" i="1" dirty="0" smtClean="0"/>
              <a:t>Journal of Paleontology, 64</a:t>
            </a:r>
            <a:r>
              <a:rPr lang="en-US" sz="1000" dirty="0" smtClean="0"/>
              <a:t>(3)</a:t>
            </a:r>
            <a:r>
              <a:rPr lang="en-US" sz="1000" i="1" dirty="0" smtClean="0"/>
              <a:t>, </a:t>
            </a:r>
            <a:r>
              <a:rPr lang="en-US" sz="1000" dirty="0" smtClean="0"/>
              <a:t>469-474.</a:t>
            </a:r>
          </a:p>
          <a:p>
            <a:r>
              <a:rPr lang="en-US" sz="1000" dirty="0" smtClean="0"/>
              <a:t>Monahan, J. W. (1931).  "Study of the fauna of the Bertie Formation."  </a:t>
            </a:r>
            <a:r>
              <a:rPr lang="en-US" sz="1000" i="1" dirty="0" smtClean="0"/>
              <a:t>American Midland Naturalist, 12</a:t>
            </a:r>
            <a:r>
              <a:rPr lang="en-US" sz="1000" dirty="0" smtClean="0"/>
              <a:t>, 377-400..</a:t>
            </a:r>
          </a:p>
          <a:p>
            <a:r>
              <a:rPr lang="en-US" sz="1000" dirty="0" smtClean="0"/>
              <a:t>Muir, L. A., Zhang, Y., &amp; Lin, J. P. (2013).  "New material from the Ordovician of China indicates that	</a:t>
            </a:r>
            <a:r>
              <a:rPr lang="en-US" sz="1000" dirty="0" err="1" smtClean="0"/>
              <a:t>Inocaulis</a:t>
            </a:r>
            <a:r>
              <a:rPr lang="en-US" sz="1000" dirty="0" smtClean="0"/>
              <a:t> is a graptolite."  </a:t>
            </a:r>
            <a:r>
              <a:rPr lang="en-US" sz="1000" i="1" dirty="0" err="1" smtClean="0"/>
              <a:t>Alcheringa</a:t>
            </a:r>
            <a:r>
              <a:rPr lang="en-US" sz="1000" i="1" dirty="0" smtClean="0"/>
              <a:t>, 37</a:t>
            </a:r>
            <a:r>
              <a:rPr lang="en-US" sz="1000" dirty="0" smtClean="0"/>
              <a:t>(4), 565-	566.</a:t>
            </a:r>
          </a:p>
          <a:p>
            <a:r>
              <a:rPr lang="en-US" sz="1000" dirty="0" err="1" smtClean="0"/>
              <a:t>Ruedemann</a:t>
            </a:r>
            <a:r>
              <a:rPr lang="en-US" sz="1000" dirty="0" smtClean="0"/>
              <a:t>, R. (1924).  “Recent publications on the origin and habitat of the </a:t>
            </a:r>
            <a:r>
              <a:rPr lang="en-US" sz="1000" dirty="0" err="1" smtClean="0"/>
              <a:t>Eurypterida</a:t>
            </a:r>
            <a:r>
              <a:rPr lang="en-US" sz="1000" dirty="0" smtClean="0"/>
              <a:t>.”  </a:t>
            </a:r>
            <a:r>
              <a:rPr lang="en-US" sz="1000" i="1" dirty="0" smtClean="0"/>
              <a:t>American Journal of Science, 207</a:t>
            </a:r>
            <a:r>
              <a:rPr lang="en-US" sz="1000" dirty="0" smtClean="0"/>
              <a:t>, 227-232.</a:t>
            </a:r>
          </a:p>
          <a:p>
            <a:r>
              <a:rPr lang="en-US" sz="1000" dirty="0" err="1" smtClean="0"/>
              <a:t>Ruedemann</a:t>
            </a:r>
            <a:r>
              <a:rPr lang="en-US" sz="1000" dirty="0" smtClean="0"/>
              <a:t>, R. (1925).  "The Bertie </a:t>
            </a:r>
            <a:r>
              <a:rPr lang="en-US" sz="1000" dirty="0" err="1" smtClean="0"/>
              <a:t>Waterlime</a:t>
            </a:r>
            <a:r>
              <a:rPr lang="en-US" sz="1000" dirty="0" smtClean="0"/>
              <a:t> fauna, in some Silurian (Ontarian) faunas of New York."  </a:t>
            </a:r>
            <a:r>
              <a:rPr lang="en-US" sz="1000" i="1" dirty="0" smtClean="0"/>
              <a:t>New York State Museum bulletin, 265</a:t>
            </a:r>
            <a:r>
              <a:rPr lang="en-US" sz="1000" dirty="0" smtClean="0"/>
              <a:t>, 8-14.</a:t>
            </a:r>
          </a:p>
          <a:p>
            <a:r>
              <a:rPr lang="en-US" sz="1000" dirty="0" err="1" smtClean="0"/>
              <a:t>Schieber</a:t>
            </a:r>
            <a:r>
              <a:rPr lang="en-US" sz="1000" dirty="0" smtClean="0"/>
              <a:t>, J. (2013).  "Microbial mats in </a:t>
            </a:r>
            <a:r>
              <a:rPr lang="en-US" sz="1000" dirty="0" err="1" smtClean="0"/>
              <a:t>terrigenous</a:t>
            </a:r>
            <a:r>
              <a:rPr lang="en-US" sz="1000" dirty="0" smtClean="0"/>
              <a:t> </a:t>
            </a:r>
            <a:r>
              <a:rPr lang="en-US" sz="1000" dirty="0" err="1" smtClean="0"/>
              <a:t>clastics</a:t>
            </a:r>
            <a:r>
              <a:rPr lang="en-US" sz="1000" dirty="0" smtClean="0"/>
              <a:t>: The challenge of identification in the rock record."  </a:t>
            </a:r>
            <a:r>
              <a:rPr lang="en-US" sz="1000" i="1" dirty="0" smtClean="0"/>
              <a:t>PALAIOS, 14</a:t>
            </a:r>
            <a:r>
              <a:rPr lang="en-US" sz="1000" dirty="0" smtClean="0"/>
              <a:t>(1), 3-12.</a:t>
            </a:r>
          </a:p>
          <a:p>
            <a:r>
              <a:rPr lang="en-US" sz="1000" dirty="0" err="1" smtClean="0"/>
              <a:t>Størmer</a:t>
            </a:r>
            <a:r>
              <a:rPr lang="en-US" sz="1000" dirty="0" smtClean="0"/>
              <a:t>, L. (1934). </a:t>
            </a:r>
            <a:r>
              <a:rPr lang="en-US" sz="1000" i="1" dirty="0" err="1" smtClean="0"/>
              <a:t>Merostomata</a:t>
            </a:r>
            <a:r>
              <a:rPr lang="en-US" sz="1000" i="1" dirty="0" smtClean="0"/>
              <a:t> from the </a:t>
            </a:r>
            <a:r>
              <a:rPr lang="en-US" sz="1000" i="1" dirty="0" err="1" smtClean="0"/>
              <a:t>Downtonian</a:t>
            </a:r>
            <a:r>
              <a:rPr lang="en-US" sz="1000" i="1" dirty="0" smtClean="0"/>
              <a:t> sandstone of </a:t>
            </a:r>
            <a:r>
              <a:rPr lang="en-US" sz="1000" i="1" dirty="0" err="1" smtClean="0"/>
              <a:t>Ringerike</a:t>
            </a:r>
            <a:r>
              <a:rPr lang="en-US" sz="1000" i="1" dirty="0" smtClean="0"/>
              <a:t>, Norway</a:t>
            </a:r>
            <a:r>
              <a:rPr lang="en-US" sz="1000" dirty="0" smtClean="0"/>
              <a:t>. I </a:t>
            </a:r>
            <a:r>
              <a:rPr lang="en-US" sz="1000" dirty="0" err="1" smtClean="0"/>
              <a:t>Kommisjon</a:t>
            </a:r>
            <a:r>
              <a:rPr lang="en-US" sz="1000" dirty="0" smtClean="0"/>
              <a:t> </a:t>
            </a:r>
            <a:r>
              <a:rPr lang="en-US" sz="1000" dirty="0" err="1" smtClean="0"/>
              <a:t>hos</a:t>
            </a:r>
            <a:r>
              <a:rPr lang="en-US" sz="1000" dirty="0" smtClean="0"/>
              <a:t> Jacob </a:t>
            </a:r>
            <a:r>
              <a:rPr lang="en-US" sz="1000" dirty="0" err="1" smtClean="0"/>
              <a:t>Dybwad</a:t>
            </a:r>
            <a:r>
              <a:rPr lang="en-US" sz="1000" dirty="0" smtClean="0"/>
              <a:t>.</a:t>
            </a:r>
          </a:p>
          <a:p>
            <a:r>
              <a:rPr lang="en-US" sz="1000" dirty="0" err="1" smtClean="0"/>
              <a:t>Størmer</a:t>
            </a:r>
            <a:r>
              <a:rPr lang="en-US" sz="1000" dirty="0" smtClean="0"/>
              <a:t>, L. (1955). </a:t>
            </a:r>
            <a:r>
              <a:rPr lang="en-US" sz="1000" dirty="0" err="1" smtClean="0"/>
              <a:t>Merostomata</a:t>
            </a:r>
            <a:r>
              <a:rPr lang="en-US" sz="1000" dirty="0" smtClean="0"/>
              <a:t>, p. P4–P41. </a:t>
            </a:r>
            <a:r>
              <a:rPr lang="en-US" sz="1000" i="1" dirty="0" smtClean="0"/>
              <a:t>Treatise on Invertebrate Paleontology, Pt. P, </a:t>
            </a:r>
            <a:r>
              <a:rPr lang="en-US" sz="1000" i="1" dirty="0" err="1" smtClean="0"/>
              <a:t>Arthropoda</a:t>
            </a:r>
            <a:r>
              <a:rPr lang="en-US" sz="1000" dirty="0" smtClean="0"/>
              <a:t>, </a:t>
            </a:r>
            <a:r>
              <a:rPr lang="en-US" sz="1000" i="1" dirty="0" smtClean="0"/>
              <a:t>2</a:t>
            </a:r>
            <a:r>
              <a:rPr lang="en-US" sz="1000" dirty="0" smtClean="0"/>
              <a:t>.</a:t>
            </a:r>
          </a:p>
          <a:p>
            <a:r>
              <a:rPr lang="en-US" sz="1000" dirty="0" err="1" smtClean="0"/>
              <a:t>Tetlie</a:t>
            </a:r>
            <a:r>
              <a:rPr lang="en-US" sz="1000" dirty="0" smtClean="0"/>
              <a:t>, O. E., Victor, </a:t>
            </a:r>
            <a:r>
              <a:rPr lang="en-US" sz="1000" dirty="0" err="1" smtClean="0"/>
              <a:t>Tollerton</a:t>
            </a:r>
            <a:r>
              <a:rPr lang="en-US" sz="1000" dirty="0" smtClean="0"/>
              <a:t> Jr., V. P., &amp; </a:t>
            </a:r>
            <a:r>
              <a:rPr lang="en-US" sz="1000" dirty="0" err="1" smtClean="0"/>
              <a:t>Ciurca</a:t>
            </a:r>
            <a:r>
              <a:rPr lang="en-US" sz="1000" dirty="0" smtClean="0"/>
              <a:t> Jr., S. J. (2007).  "</a:t>
            </a:r>
            <a:r>
              <a:rPr lang="en-US" sz="1000" i="1" dirty="0" err="1" smtClean="0"/>
              <a:t>Eurypterus</a:t>
            </a:r>
            <a:r>
              <a:rPr lang="en-US" sz="1000" i="1" dirty="0" smtClean="0"/>
              <a:t> </a:t>
            </a:r>
            <a:r>
              <a:rPr lang="en-US" sz="1000" i="1" dirty="0" err="1" smtClean="0"/>
              <a:t>remipes</a:t>
            </a:r>
            <a:r>
              <a:rPr lang="en-US" sz="1000" dirty="0" smtClean="0"/>
              <a:t> and </a:t>
            </a:r>
            <a:r>
              <a:rPr lang="en-US" sz="1000" i="1" dirty="0" smtClean="0"/>
              <a:t>E. </a:t>
            </a:r>
            <a:r>
              <a:rPr lang="en-US" sz="1000" i="1" dirty="0" err="1" smtClean="0"/>
              <a:t>lacustris</a:t>
            </a:r>
            <a:r>
              <a:rPr lang="en-US" sz="1000" dirty="0" smtClean="0"/>
              <a:t>	(</a:t>
            </a:r>
            <a:r>
              <a:rPr lang="en-US" sz="1000" dirty="0" err="1" smtClean="0"/>
              <a:t>Chelicerata</a:t>
            </a:r>
            <a:r>
              <a:rPr lang="en-US" sz="1000" dirty="0" smtClean="0"/>
              <a:t>: </a:t>
            </a:r>
            <a:r>
              <a:rPr lang="en-US" sz="1000" dirty="0" err="1" smtClean="0"/>
              <a:t>Euryptida</a:t>
            </a:r>
            <a:r>
              <a:rPr lang="en-US" sz="1000" dirty="0" smtClean="0"/>
              <a:t>) from the Silurian of	North America."  </a:t>
            </a:r>
            <a:r>
              <a:rPr lang="en-US" sz="1000" i="1" dirty="0" smtClean="0"/>
              <a:t>Bulletin of the Peabody Museum of Natural History, 48</a:t>
            </a:r>
            <a:r>
              <a:rPr lang="en-US" sz="1000" dirty="0" smtClean="0"/>
              <a:t>(1), 139-152.</a:t>
            </a:r>
          </a:p>
          <a:p>
            <a:r>
              <a:rPr lang="en-US" sz="1000" dirty="0" smtClean="0"/>
              <a:t>Van </a:t>
            </a:r>
            <a:r>
              <a:rPr lang="en-US" sz="1000" dirty="0" err="1" smtClean="0"/>
              <a:t>der</a:t>
            </a:r>
            <a:r>
              <a:rPr lang="en-US" sz="1000" dirty="0" smtClean="0"/>
              <a:t> </a:t>
            </a:r>
            <a:r>
              <a:rPr lang="en-US" sz="1000" dirty="0" err="1" smtClean="0"/>
              <a:t>Voo</a:t>
            </a:r>
            <a:r>
              <a:rPr lang="en-US" sz="1000" dirty="0" smtClean="0"/>
              <a:t>, R. (1988).  "Paleozoic </a:t>
            </a:r>
            <a:r>
              <a:rPr lang="en-US" sz="1000" dirty="0" err="1" smtClean="0"/>
              <a:t>paleogeography</a:t>
            </a:r>
            <a:r>
              <a:rPr lang="en-US" sz="1000" dirty="0" smtClean="0"/>
              <a:t> of North America, </a:t>
            </a:r>
            <a:r>
              <a:rPr lang="en-US" sz="1000" dirty="0" err="1" smtClean="0"/>
              <a:t>Gondwana</a:t>
            </a:r>
            <a:r>
              <a:rPr lang="en-US" sz="1000" dirty="0" smtClean="0"/>
              <a:t> and intervening	displaced </a:t>
            </a:r>
            <a:r>
              <a:rPr lang="en-US" sz="1000" dirty="0" err="1" smtClean="0"/>
              <a:t>terranes</a:t>
            </a:r>
            <a:r>
              <a:rPr lang="en-US" sz="1000" dirty="0" smtClean="0"/>
              <a:t>: Comparisons of	</a:t>
            </a:r>
            <a:r>
              <a:rPr lang="en-US" sz="1000" dirty="0" err="1" smtClean="0"/>
              <a:t>paleomagnetism</a:t>
            </a:r>
            <a:r>
              <a:rPr lang="en-US" sz="1000" dirty="0" smtClean="0"/>
              <a:t> with </a:t>
            </a:r>
            <a:r>
              <a:rPr lang="en-US" sz="1000" dirty="0" err="1" smtClean="0"/>
              <a:t>paleoclimatology</a:t>
            </a:r>
            <a:r>
              <a:rPr lang="en-US" sz="1000" dirty="0" smtClean="0"/>
              <a:t> and </a:t>
            </a:r>
            <a:r>
              <a:rPr lang="en-US" sz="1000" dirty="0" err="1" smtClean="0"/>
              <a:t>biogeographical</a:t>
            </a:r>
            <a:r>
              <a:rPr lang="en-US" sz="1000" dirty="0" smtClean="0"/>
              <a:t> patterns."  </a:t>
            </a:r>
            <a:r>
              <a:rPr lang="en-US" sz="1000" i="1" dirty="0" smtClean="0"/>
              <a:t>Geologic Society of America Bulletin, 100</a:t>
            </a:r>
            <a:r>
              <a:rPr lang="en-US" sz="1000" dirty="0" smtClean="0"/>
              <a:t>, 311-324.</a:t>
            </a:r>
          </a:p>
          <a:p>
            <a:r>
              <a:rPr lang="en-US" sz="1000" dirty="0" err="1" smtClean="0"/>
              <a:t>Wehr</a:t>
            </a:r>
            <a:r>
              <a:rPr lang="en-US" sz="1000" dirty="0" smtClean="0"/>
              <a:t>, J. D. (2002). </a:t>
            </a:r>
            <a:r>
              <a:rPr lang="en-US" sz="1000" i="1" dirty="0" smtClean="0"/>
              <a:t>Freshwater algae of North America: ecology and classification</a:t>
            </a:r>
            <a:r>
              <a:rPr lang="en-US" sz="1000" dirty="0" smtClean="0"/>
              <a:t>. Academic Press.</a:t>
            </a:r>
          </a:p>
          <a:p>
            <a:r>
              <a:rPr lang="en-US" sz="1000" dirty="0" err="1" smtClean="0"/>
              <a:t>Witzke</a:t>
            </a:r>
            <a:r>
              <a:rPr lang="en-US" sz="1000" dirty="0" smtClean="0"/>
              <a:t>, B. J. (1990). </a:t>
            </a:r>
            <a:r>
              <a:rPr lang="en-US" sz="1000" dirty="0" err="1" smtClean="0"/>
              <a:t>Palaeoclimates</a:t>
            </a:r>
            <a:r>
              <a:rPr lang="en-US" sz="1000" dirty="0" smtClean="0"/>
              <a:t> constrains for </a:t>
            </a:r>
            <a:r>
              <a:rPr lang="en-US" sz="1000" dirty="0" err="1" smtClean="0"/>
              <a:t>palaeozoic</a:t>
            </a:r>
            <a:r>
              <a:rPr lang="en-US" sz="1000" dirty="0" smtClean="0"/>
              <a:t> </a:t>
            </a:r>
            <a:r>
              <a:rPr lang="en-US" sz="1000" dirty="0" err="1" smtClean="0"/>
              <a:t>Palaeolatitudes</a:t>
            </a:r>
            <a:r>
              <a:rPr lang="en-US" sz="1000" dirty="0" smtClean="0"/>
              <a:t> of </a:t>
            </a:r>
            <a:r>
              <a:rPr lang="en-US" sz="1000" dirty="0" err="1" smtClean="0"/>
              <a:t>Laurentia</a:t>
            </a:r>
            <a:r>
              <a:rPr lang="en-US" sz="1000" dirty="0" smtClean="0"/>
              <a:t> and </a:t>
            </a:r>
            <a:r>
              <a:rPr lang="en-US" sz="1000" dirty="0" err="1" smtClean="0"/>
              <a:t>Euramerica</a:t>
            </a:r>
            <a:r>
              <a:rPr lang="en-US" sz="1000" dirty="0" smtClean="0"/>
              <a:t>. </a:t>
            </a:r>
            <a:r>
              <a:rPr lang="en-US" sz="1000" i="1" dirty="0" smtClean="0"/>
              <a:t>Geological Society, London, Memoirs</a:t>
            </a:r>
            <a:r>
              <a:rPr lang="en-US" sz="1000" dirty="0" smtClean="0"/>
              <a:t>,	</a:t>
            </a:r>
            <a:r>
              <a:rPr lang="en-US" sz="1000" i="1" dirty="0" smtClean="0"/>
              <a:t>12</a:t>
            </a:r>
            <a:r>
              <a:rPr lang="en-US" sz="1000" dirty="0" smtClean="0"/>
              <a:t>(1), 57-73.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Paleogeography</a:t>
            </a:r>
            <a:endParaRPr lang="en-US" dirty="0"/>
          </a:p>
        </p:txBody>
      </p:sp>
      <p:sp>
        <p:nvSpPr>
          <p:cNvPr id="5" name="Content Placeholder 4"/>
          <p:cNvSpPr>
            <a:spLocks noGrp="1"/>
          </p:cNvSpPr>
          <p:nvPr>
            <p:ph idx="1"/>
          </p:nvPr>
        </p:nvSpPr>
        <p:spPr/>
        <p:txBody>
          <a:bodyPr>
            <a:normAutofit/>
          </a:bodyPr>
          <a:lstStyle/>
          <a:p>
            <a:r>
              <a:rPr lang="en-US" dirty="0" smtClean="0"/>
              <a:t>Geologic units of interest: Salina Group and overlying Bertie Group of the Late Silurian (~425 </a:t>
            </a:r>
            <a:r>
              <a:rPr lang="en-US" dirty="0" err="1" smtClean="0"/>
              <a:t>mya</a:t>
            </a:r>
            <a:r>
              <a:rPr lang="en-US" dirty="0" smtClean="0"/>
              <a:t>)</a:t>
            </a:r>
          </a:p>
          <a:p>
            <a:r>
              <a:rPr lang="en-US" dirty="0" smtClean="0"/>
              <a:t>Deposited in the northern part of the Appalachian </a:t>
            </a:r>
            <a:r>
              <a:rPr lang="en-US" dirty="0"/>
              <a:t>f</a:t>
            </a:r>
            <a:r>
              <a:rPr lang="en-US" dirty="0" smtClean="0"/>
              <a:t>oreland Basin</a:t>
            </a:r>
          </a:p>
          <a:p>
            <a:r>
              <a:rPr lang="en-US" dirty="0" smtClean="0"/>
              <a:t>Climatic conditions shifted from arid to humid and back to arid from the Late Ordovician to Late Silurian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stretch>
            <a:fillRect/>
          </a:stretch>
        </p:blipFill>
        <p:spPr>
          <a:xfrm>
            <a:off x="0" y="0"/>
            <a:ext cx="9144000" cy="6864093"/>
          </a:xfrm>
          <a:prstGeom prst="rect">
            <a:avLst/>
          </a:prstGeom>
        </p:spPr>
      </p:pic>
      <p:sp>
        <p:nvSpPr>
          <p:cNvPr id="6" name="TextBox 5"/>
          <p:cNvSpPr txBox="1"/>
          <p:nvPr/>
        </p:nvSpPr>
        <p:spPr>
          <a:xfrm>
            <a:off x="1178001" y="5029200"/>
            <a:ext cx="2286000" cy="646331"/>
          </a:xfrm>
          <a:prstGeom prst="rect">
            <a:avLst/>
          </a:prstGeom>
          <a:noFill/>
        </p:spPr>
        <p:txBody>
          <a:bodyPr wrap="square" rtlCol="0">
            <a:spAutoFit/>
          </a:bodyPr>
          <a:lstStyle/>
          <a:p>
            <a:pPr algn="ctr"/>
            <a:r>
              <a:rPr lang="en-US" b="1" dirty="0" smtClean="0"/>
              <a:t>Major outcrop area of Bertie Group</a:t>
            </a:r>
            <a:endParaRPr lang="en-US" b="1" dirty="0"/>
          </a:p>
        </p:txBody>
      </p:sp>
      <p:cxnSp>
        <p:nvCxnSpPr>
          <p:cNvPr id="8" name="Straight Arrow Connector 7"/>
          <p:cNvCxnSpPr/>
          <p:nvPr/>
        </p:nvCxnSpPr>
        <p:spPr>
          <a:xfrm flipV="1">
            <a:off x="2321001" y="3886200"/>
            <a:ext cx="152400" cy="1143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stretch>
            <a:fillRect/>
          </a:stretch>
        </p:blipFill>
        <p:spPr>
          <a:xfrm>
            <a:off x="2427814" y="3743765"/>
            <a:ext cx="91174" cy="9687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Salina Group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Salina Group represents three basic types of successive depositional environments (Gill 1997): Shallow subtidal, intertidal, and supratidal-intertidal flats.</a:t>
            </a:r>
          </a:p>
          <a:p>
            <a:r>
              <a:rPr lang="en-US" dirty="0" smtClean="0"/>
              <a:t>Immediately prior to Salina time, there existed a thriving environment characterized by reef-building organisms.</a:t>
            </a:r>
          </a:p>
          <a:p>
            <a:r>
              <a:rPr lang="en-US" dirty="0" smtClean="0"/>
              <a:t>This was followed by a period of extreme evaporation at the beginning of the Salina Group that ultimately led to severe desiccation and the deposition of potash salts.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191000" cy="1143000"/>
          </a:xfrm>
        </p:spPr>
        <p:txBody>
          <a:bodyPr/>
          <a:lstStyle/>
          <a:p>
            <a:r>
              <a:rPr lang="en-US" dirty="0" smtClean="0"/>
              <a:t>Salina Group</a:t>
            </a:r>
            <a:endParaRPr lang="en-US" dirty="0"/>
          </a:p>
        </p:txBody>
      </p:sp>
      <p:sp>
        <p:nvSpPr>
          <p:cNvPr id="5" name="Content Placeholder 4"/>
          <p:cNvSpPr>
            <a:spLocks noGrp="1"/>
          </p:cNvSpPr>
          <p:nvPr>
            <p:ph sz="half" idx="1"/>
          </p:nvPr>
        </p:nvSpPr>
        <p:spPr>
          <a:xfrm>
            <a:off x="457200" y="1600200"/>
            <a:ext cx="3581400" cy="4525963"/>
          </a:xfrm>
        </p:spPr>
        <p:txBody>
          <a:bodyPr>
            <a:normAutofit fontScale="70000" lnSpcReduction="20000"/>
          </a:bodyPr>
          <a:lstStyle/>
          <a:p>
            <a:r>
              <a:rPr lang="en-US" dirty="0" smtClean="0"/>
              <a:t>Due to the relatively low slope of the basin area, even minor changes in sea level resulted in substantial oscillations in Salina water level.</a:t>
            </a:r>
          </a:p>
          <a:p>
            <a:r>
              <a:rPr lang="en-US" dirty="0" smtClean="0"/>
              <a:t>Oscillations created pattern of submergence and desiccation equivalent to four </a:t>
            </a:r>
            <a:r>
              <a:rPr lang="en-US" dirty="0" err="1" smtClean="0"/>
              <a:t>sabkha</a:t>
            </a:r>
            <a:r>
              <a:rPr lang="en-US" dirty="0" smtClean="0"/>
              <a:t> cycles.</a:t>
            </a:r>
          </a:p>
          <a:p>
            <a:r>
              <a:rPr lang="en-US" dirty="0" smtClean="0"/>
              <a:t>Cycling frequently restricted water inflow/outflow and isolated the Salina Group from open exchange with the rest of the sea as indicated by a strikingly low faunal variety (</a:t>
            </a:r>
            <a:r>
              <a:rPr lang="en-US" dirty="0" err="1" smtClean="0"/>
              <a:t>Kluessendorf</a:t>
            </a:r>
            <a:r>
              <a:rPr lang="en-US" dirty="0" smtClean="0"/>
              <a:t> 1994).</a:t>
            </a:r>
          </a:p>
        </p:txBody>
      </p:sp>
      <p:pic>
        <p:nvPicPr>
          <p:cNvPr id="7" name="Content Placeholder 6" descr="1-s2_0-S0016703702008700-gr2.gif"/>
          <p:cNvPicPr>
            <a:picLocks noGrp="1" noChangeAspect="1"/>
          </p:cNvPicPr>
          <p:nvPr>
            <p:ph sz="half" idx="2"/>
          </p:nvPr>
        </p:nvPicPr>
        <p:blipFill>
          <a:blip r:embed="rId2" cstate="print"/>
          <a:stretch>
            <a:fillRect/>
          </a:stretch>
        </p:blipFill>
        <p:spPr>
          <a:xfrm>
            <a:off x="4038600" y="0"/>
            <a:ext cx="5098195"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US" dirty="0" smtClean="0"/>
              <a:t>Bertie Group</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First formally named by Chapman (1864).</a:t>
            </a:r>
          </a:p>
          <a:p>
            <a:r>
              <a:rPr lang="en-US" dirty="0" smtClean="0"/>
              <a:t>Widely recognized to minimally represent a relatively stable, near-shore environment.</a:t>
            </a:r>
          </a:p>
          <a:p>
            <a:r>
              <a:rPr lang="en-US" dirty="0" smtClean="0"/>
              <a:t>Abundant salt hopper crystals throughout group indicates a fairly </a:t>
            </a:r>
            <a:r>
              <a:rPr lang="en-US" dirty="0" err="1" smtClean="0"/>
              <a:t>hypersaline</a:t>
            </a:r>
            <a:r>
              <a:rPr lang="en-US" dirty="0" smtClean="0"/>
              <a:t> environment.</a:t>
            </a:r>
          </a:p>
          <a:p>
            <a:r>
              <a:rPr lang="en-US" dirty="0" smtClean="0"/>
              <a:t>Identification of specific environment via biota is often based on incomplete eurypterid ecology.</a:t>
            </a:r>
          </a:p>
          <a:p>
            <a:r>
              <a:rPr lang="en-US" dirty="0" smtClean="0"/>
              <a:t>Split into four major formations: Fiddlers Green, </a:t>
            </a:r>
            <a:r>
              <a:rPr lang="en-US" dirty="0" err="1" smtClean="0"/>
              <a:t>Scajaquada</a:t>
            </a:r>
            <a:r>
              <a:rPr lang="en-US" dirty="0" smtClean="0"/>
              <a:t>, Williamsville and Akron.</a:t>
            </a:r>
          </a:p>
          <a:p>
            <a:r>
              <a:rPr lang="en-US" dirty="0" smtClean="0"/>
              <a:t>Overall stratigraphy denotes the progress of transgression/regression cycles.</a:t>
            </a:r>
            <a:endParaRPr lang="en-US" dirty="0"/>
          </a:p>
        </p:txBody>
      </p:sp>
      <p:pic>
        <p:nvPicPr>
          <p:cNvPr id="6" name="Content Placeholder 5" descr="eurypterid strata 2.jpg"/>
          <p:cNvPicPr>
            <a:picLocks noGrp="1" noChangeAspect="1"/>
          </p:cNvPicPr>
          <p:nvPr>
            <p:ph sz="half" idx="2"/>
          </p:nvPr>
        </p:nvPicPr>
        <p:blipFill>
          <a:blip r:embed="rId2" cstate="print"/>
          <a:stretch>
            <a:fillRect/>
          </a:stretch>
        </p:blipFill>
        <p:spPr>
          <a:xfrm>
            <a:off x="4419600" y="-1"/>
            <a:ext cx="4724400" cy="683223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3886200" cy="1143000"/>
          </a:xfrm>
        </p:spPr>
        <p:txBody>
          <a:bodyPr>
            <a:normAutofit fontScale="90000"/>
          </a:bodyPr>
          <a:lstStyle/>
          <a:p>
            <a:r>
              <a:rPr lang="en-US" dirty="0" smtClean="0"/>
              <a:t>Fiddlers Green Formation</a:t>
            </a:r>
            <a:endParaRPr lang="en-US" dirty="0"/>
          </a:p>
        </p:txBody>
      </p:sp>
      <p:sp>
        <p:nvSpPr>
          <p:cNvPr id="3" name="Content Placeholder 2"/>
          <p:cNvSpPr>
            <a:spLocks noGrp="1"/>
          </p:cNvSpPr>
          <p:nvPr>
            <p:ph sz="half" idx="1"/>
          </p:nvPr>
        </p:nvSpPr>
        <p:spPr>
          <a:xfrm>
            <a:off x="457200" y="1600200"/>
            <a:ext cx="3276600" cy="4525963"/>
          </a:xfrm>
        </p:spPr>
        <p:txBody>
          <a:bodyPr>
            <a:normAutofit fontScale="62500" lnSpcReduction="20000"/>
          </a:bodyPr>
          <a:lstStyle/>
          <a:p>
            <a:r>
              <a:rPr lang="en-US" dirty="0" smtClean="0"/>
              <a:t>One of two highly-fossiliferous formations within the Bertie Group.</a:t>
            </a:r>
          </a:p>
          <a:p>
            <a:r>
              <a:rPr lang="en-US" dirty="0" smtClean="0"/>
              <a:t>About 75% of the Formation is comprised of the Victor Member, consisting of massive, fossiliferous dolostone with </a:t>
            </a:r>
            <a:r>
              <a:rPr lang="en-US" dirty="0" err="1" smtClean="0"/>
              <a:t>thrombolites</a:t>
            </a:r>
            <a:r>
              <a:rPr lang="en-US" dirty="0" smtClean="0"/>
              <a:t> present at the member’s cap.</a:t>
            </a:r>
          </a:p>
          <a:p>
            <a:r>
              <a:rPr lang="en-US" dirty="0" smtClean="0"/>
              <a:t>Uppermost portion of the formation, separated from the Victor </a:t>
            </a:r>
            <a:r>
              <a:rPr lang="en-US" dirty="0" err="1" smtClean="0"/>
              <a:t>Memeber</a:t>
            </a:r>
            <a:r>
              <a:rPr lang="en-US" dirty="0" smtClean="0"/>
              <a:t> by a thin layer of black shale, is known as the Ellicott Creek </a:t>
            </a:r>
            <a:r>
              <a:rPr lang="en-US" dirty="0" err="1" smtClean="0"/>
              <a:t>Breccia</a:t>
            </a:r>
            <a:r>
              <a:rPr lang="en-US" dirty="0" smtClean="0"/>
              <a:t>.  This unit is interpreted as a </a:t>
            </a:r>
            <a:r>
              <a:rPr lang="en-US" dirty="0" err="1" smtClean="0"/>
              <a:t>paleoseismite</a:t>
            </a:r>
            <a:r>
              <a:rPr lang="en-US" dirty="0" smtClean="0"/>
              <a:t> created by the eastward migration of the Appalachian Basin (Brett et al. 1994).</a:t>
            </a:r>
            <a:endParaRPr lang="en-US" dirty="0"/>
          </a:p>
        </p:txBody>
      </p:sp>
      <p:pic>
        <p:nvPicPr>
          <p:cNvPr id="6" name="Content Placeholder 5" descr="lang's quarry.jpg"/>
          <p:cNvPicPr>
            <a:picLocks noGrp="1" noChangeAspect="1"/>
          </p:cNvPicPr>
          <p:nvPr>
            <p:ph sz="half" idx="2"/>
          </p:nvPr>
        </p:nvPicPr>
        <p:blipFill>
          <a:blip r:embed="rId3" cstate="print"/>
          <a:stretch>
            <a:fillRect/>
          </a:stretch>
        </p:blipFill>
        <p:spPr>
          <a:xfrm>
            <a:off x="3810000" y="0"/>
            <a:ext cx="533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3810000" cy="1143000"/>
          </a:xfrm>
        </p:spPr>
        <p:txBody>
          <a:bodyPr>
            <a:normAutofit fontScale="90000"/>
          </a:bodyPr>
          <a:lstStyle/>
          <a:p>
            <a:r>
              <a:rPr lang="en-US" dirty="0" err="1" smtClean="0"/>
              <a:t>Scajaquada</a:t>
            </a:r>
            <a:r>
              <a:rPr lang="en-US" dirty="0" smtClean="0"/>
              <a:t> Formation</a:t>
            </a:r>
            <a:endParaRPr lang="en-US" dirty="0"/>
          </a:p>
        </p:txBody>
      </p:sp>
      <p:sp>
        <p:nvSpPr>
          <p:cNvPr id="3" name="Content Placeholder 2"/>
          <p:cNvSpPr>
            <a:spLocks noGrp="1"/>
          </p:cNvSpPr>
          <p:nvPr>
            <p:ph sz="half" idx="1"/>
          </p:nvPr>
        </p:nvSpPr>
        <p:spPr>
          <a:xfrm>
            <a:off x="457200" y="1600200"/>
            <a:ext cx="3276600" cy="4525963"/>
          </a:xfrm>
        </p:spPr>
        <p:txBody>
          <a:bodyPr>
            <a:normAutofit fontScale="85000" lnSpcReduction="10000"/>
          </a:bodyPr>
          <a:lstStyle/>
          <a:p>
            <a:r>
              <a:rPr lang="en-US" dirty="0" smtClean="0"/>
              <a:t>Comprised of argillaceous beds with small </a:t>
            </a:r>
            <a:r>
              <a:rPr lang="en-US" dirty="0" err="1" smtClean="0"/>
              <a:t>chert</a:t>
            </a:r>
            <a:r>
              <a:rPr lang="en-US" dirty="0" smtClean="0"/>
              <a:t> nodules, siliceous grains found at irregular intervals and a near-complete lack of fossils (</a:t>
            </a:r>
            <a:r>
              <a:rPr lang="en-US" dirty="0" err="1" smtClean="0"/>
              <a:t>Ciurca</a:t>
            </a:r>
            <a:r>
              <a:rPr lang="en-US" dirty="0" smtClean="0"/>
              <a:t> 2011).</a:t>
            </a:r>
          </a:p>
          <a:p>
            <a:r>
              <a:rPr lang="en-US" dirty="0" smtClean="0"/>
              <a:t>Generally interpreted as a supratidal environment, specifically an </a:t>
            </a:r>
            <a:r>
              <a:rPr lang="en-US" dirty="0" err="1" smtClean="0"/>
              <a:t>evaporite</a:t>
            </a:r>
            <a:r>
              <a:rPr lang="en-US" dirty="0" smtClean="0"/>
              <a:t> basin.</a:t>
            </a:r>
            <a:endParaRPr lang="en-US" dirty="0"/>
          </a:p>
        </p:txBody>
      </p:sp>
      <p:pic>
        <p:nvPicPr>
          <p:cNvPr id="7" name="Content Placeholder 6" descr="ScajaquadaBreccia2RQS-760x514.jpg"/>
          <p:cNvPicPr>
            <a:picLocks noGrp="1" noChangeAspect="1"/>
          </p:cNvPicPr>
          <p:nvPr>
            <p:ph sz="half" idx="2"/>
          </p:nvPr>
        </p:nvPicPr>
        <p:blipFill>
          <a:blip r:embed="rId2" cstate="print"/>
          <a:stretch>
            <a:fillRect/>
          </a:stretch>
        </p:blipFill>
        <p:spPr>
          <a:xfrm>
            <a:off x="3810000" y="0"/>
            <a:ext cx="533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1526</Words>
  <Application>Microsoft Office PowerPoint</Application>
  <PresentationFormat>On-screen Show (4:3)</PresentationFormat>
  <Paragraphs>146</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A Reappraisal of Flora in the Bertie Group and their potential significance in analyzing the environment of Late Silurian New York State and Canada </vt:lpstr>
      <vt:lpstr>Introduction</vt:lpstr>
      <vt:lpstr>Paleogeography</vt:lpstr>
      <vt:lpstr>PowerPoint Presentation</vt:lpstr>
      <vt:lpstr>Salina Group</vt:lpstr>
      <vt:lpstr>Salina Group</vt:lpstr>
      <vt:lpstr>Bertie Group</vt:lpstr>
      <vt:lpstr>Fiddlers Green Formation</vt:lpstr>
      <vt:lpstr>Scajaquada Formation</vt:lpstr>
      <vt:lpstr>Williamsville Formation</vt:lpstr>
      <vt:lpstr>Akron Formation</vt:lpstr>
      <vt:lpstr>Methodology</vt:lpstr>
      <vt:lpstr>PowerPoint Presentation</vt:lpstr>
      <vt:lpstr>Undescribed occurrence: Prototaxites sp.</vt:lpstr>
      <vt:lpstr>Undescribed occurrence: Prototaxites sp.</vt:lpstr>
      <vt:lpstr>Undescribed floral morphology set #1</vt:lpstr>
      <vt:lpstr>Undescribed floral morphology set #2</vt:lpstr>
      <vt:lpstr>Undescribed floral morphology set #2</vt:lpstr>
      <vt:lpstr>Undescribed floral morphology set #3</vt:lpstr>
      <vt:lpstr>Discussion: Interpretation of Bertie Group environment</vt:lpstr>
      <vt:lpstr>Discussion: Interpretation of Bertie Group environment</vt:lpstr>
      <vt:lpstr>Conclusion</vt:lpstr>
      <vt:lpstr>References</vt:lpstr>
      <vt:lpstr>References</vt:lpstr>
    </vt:vector>
  </TitlesOfParts>
  <Company>Mercyhurst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Reappraisal of Flora in the Bertie Group and their potential significance in analyzing the environment of Late Silurian New York State and Canada</dc:title>
  <dc:creator>test</dc:creator>
  <cp:lastModifiedBy>Nolan, Patrick</cp:lastModifiedBy>
  <cp:revision>128</cp:revision>
  <dcterms:created xsi:type="dcterms:W3CDTF">2013-11-18T16:39:22Z</dcterms:created>
  <dcterms:modified xsi:type="dcterms:W3CDTF">2014-03-28T12:51:40Z</dcterms:modified>
</cp:coreProperties>
</file>