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82" r:id="rId2"/>
    <p:sldId id="364" r:id="rId3"/>
    <p:sldId id="473" r:id="rId4"/>
    <p:sldId id="443" r:id="rId5"/>
    <p:sldId id="447" r:id="rId6"/>
    <p:sldId id="466" r:id="rId7"/>
    <p:sldId id="467" r:id="rId8"/>
    <p:sldId id="468" r:id="rId9"/>
    <p:sldId id="449" r:id="rId10"/>
    <p:sldId id="469" r:id="rId11"/>
    <p:sldId id="470" r:id="rId12"/>
    <p:sldId id="471" r:id="rId13"/>
    <p:sldId id="390" r:id="rId14"/>
    <p:sldId id="391" r:id="rId15"/>
    <p:sldId id="392" r:id="rId16"/>
    <p:sldId id="477" r:id="rId17"/>
    <p:sldId id="485" r:id="rId18"/>
    <p:sldId id="486" r:id="rId19"/>
    <p:sldId id="489" r:id="rId20"/>
    <p:sldId id="488" r:id="rId21"/>
    <p:sldId id="479" r:id="rId22"/>
    <p:sldId id="480" r:id="rId23"/>
    <p:sldId id="481" r:id="rId24"/>
    <p:sldId id="482" r:id="rId25"/>
    <p:sldId id="490" r:id="rId26"/>
    <p:sldId id="492" r:id="rId27"/>
    <p:sldId id="493" r:id="rId28"/>
    <p:sldId id="491" r:id="rId29"/>
    <p:sldId id="494" r:id="rId30"/>
    <p:sldId id="495" r:id="rId31"/>
    <p:sldId id="430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6pPr>
    <a:lvl7pPr marL="27432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7pPr>
    <a:lvl8pPr marL="32004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8pPr>
    <a:lvl9pPr marL="36576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71C"/>
    <a:srgbClr val="81D5FF"/>
    <a:srgbClr val="3333FF"/>
    <a:srgbClr val="FF0000"/>
    <a:srgbClr val="FF9933"/>
    <a:srgbClr val="FF3300"/>
    <a:srgbClr val="800000"/>
    <a:srgbClr val="CCECFF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94693" autoAdjust="0"/>
  </p:normalViewPr>
  <p:slideViewPr>
    <p:cSldViewPr>
      <p:cViewPr varScale="1">
        <p:scale>
          <a:sx n="111" d="100"/>
          <a:sy n="111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478C8204-766B-4F62-8BC3-6CF33DF8D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DC66-4300-4096-B6D2-80716FA4730F}" type="slidenum">
              <a:rPr lang="en-US" smtClean="0">
                <a:latin typeface="Arial" charset="0"/>
                <a:sym typeface="Arial" charset="0"/>
              </a:rPr>
              <a:pPr/>
              <a:t>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EVERY MAP:  START WITH MAP, ADD PD, DS, and TS in ORDER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10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11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12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DBD3F-F6A7-466E-B6A3-CAD7ADBC790D}" type="slidenum">
              <a:rPr lang="en-US" smtClean="0">
                <a:latin typeface="Arial" charset="0"/>
                <a:sym typeface="Arial" charset="0"/>
              </a:rPr>
              <a:pPr/>
              <a:t>13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Mm/yr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09266-E3AB-4DD2-91CE-5954028BA8B4}" type="slidenum">
              <a:rPr lang="en-US" smtClean="0">
                <a:latin typeface="Arial" charset="0"/>
                <a:sym typeface="Arial" charset="0"/>
              </a:rPr>
              <a:pPr/>
              <a:t>15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19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B7772-8A4B-4141-A801-24CF05E0CD8A}" type="slidenum">
              <a:rPr lang="en-US" smtClean="0">
                <a:latin typeface="Arial" charset="0"/>
                <a:sym typeface="Arial" charset="0"/>
              </a:rPr>
              <a:pPr/>
              <a:t>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20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29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AE13C-071E-4B19-AF20-C26B93283B53}" type="slidenum">
              <a:rPr lang="en-US" smtClean="0">
                <a:latin typeface="Arial" charset="0"/>
                <a:sym typeface="Arial" charset="0"/>
              </a:rPr>
              <a:pPr/>
              <a:t>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30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4B150-61A7-414C-9EE1-DFBE0D76F600}" type="slidenum">
              <a:rPr lang="en-US" smtClean="0">
                <a:latin typeface="Arial" charset="0"/>
                <a:sym typeface="Arial" charset="0"/>
              </a:rPr>
              <a:pPr/>
              <a:t>31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E70C1-8DFF-4065-8FB2-517D299AB5CC}" type="slidenum">
              <a:rPr lang="en-US" smtClean="0">
                <a:latin typeface="Arial" charset="0"/>
                <a:sym typeface="Arial" charset="0"/>
              </a:rPr>
              <a:pPr/>
              <a:t>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9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390F3-6774-4ABC-94A4-2D84915C2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D7A-D172-4FB5-9DC8-1FAE81FE1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3B093-6EB0-4793-B558-62E674CE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7772400" cy="647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BBC-B672-4065-A814-4FA0C81C5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DAC04-2A53-4DFA-A169-B9A7D72A1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D5D0-C0B1-42EC-8FA7-B2A93BE27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F85A-C718-4ADB-939D-07BB8398D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8979B-EC32-4767-AD48-9B9EFC741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B28F-9777-43F6-804F-AB315E30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80CF-1C34-4A36-BAC6-62812D8B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CDB2-1242-4954-ABEB-F59177BBB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E8724-8C53-420B-99AD-4719D0AB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ECAAA3F5-ED5A-4B27-BEAA-799067C03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transition spd="med">
    <p:fade/>
  </p:transition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pitchFamily="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84" charset="0"/>
        <a:buChar char="–"/>
        <a:defRPr sz="2800">
          <a:solidFill>
            <a:schemeClr val="tx1"/>
          </a:solidFill>
          <a:latin typeface="+mn-lt"/>
          <a:ea typeface="+mn-ea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84" charset="0"/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84" charset="0"/>
        <a:buChar char="–"/>
        <a:defRPr sz="2000">
          <a:solidFill>
            <a:schemeClr val="tx1"/>
          </a:solidFill>
          <a:latin typeface="+mn-lt"/>
          <a:ea typeface="+mn-ea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0.jpeg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>
            <a:lum bright="8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lum bright="8000" contrast="-44000"/>
              <a:alphaModFix amt="50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/>
          </p:cNvSpPr>
          <p:nvPr/>
        </p:nvSpPr>
        <p:spPr bwMode="auto">
          <a:xfrm>
            <a:off x="228600" y="6858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NEW APPLICATIONS FOR INTERFEROMETRIC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SYNTHETIC APERTURE RADAR [INSAR]: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FIELD VALIDATION STUDIES OF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PERSISTENT, DISTRIBUTED, AND TEMPORARY SCATTERERS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2689860"/>
            <a:ext cx="457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Brian S. Bruckno, Ph.D., P.G.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Edward J. Hoppe, Ph.D., P.E.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Andrea Vaccari, M.Sc.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Scott T. Acton, Ph.D. (P.I)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Elizabeth V. Campbell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3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799" y="2971800"/>
            <a:ext cx="132588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" descr="Return to the VCTIR Home P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1324563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6172200"/>
            <a:ext cx="132588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2" descr="rosm_uvahor_sc.fh.tif                                          00033A04Macintosh HD                   B5E539BA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575048"/>
            <a:ext cx="2014718" cy="301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" descr="rosm_uvahor_sc.fh.tif                                          00033A04Macintosh HD                   B5E539BA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413248"/>
            <a:ext cx="2014718" cy="301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arst_Map_w_Buffer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Karst_Map_w_Buffer_and_PS_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23" name="Oval 22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6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7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arst_Map_w_Buffer_and_PS_and_DS_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2362200" y="1371600"/>
            <a:ext cx="1143000" cy="533400"/>
            <a:chOff x="2895600" y="2209800"/>
            <a:chExt cx="1143000" cy="533400"/>
          </a:xfrm>
        </p:grpSpPr>
        <p:sp>
          <p:nvSpPr>
            <p:cNvPr id="21" name="Oval 2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9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1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Velocity_Sinkholes_Graph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Vesuviu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</a:t>
            </a:r>
            <a:r>
              <a:rPr lang="en-US" dirty="0" smtClean="0">
                <a:solidFill>
                  <a:schemeClr val="tx1"/>
                </a:solidFill>
              </a:rPr>
              <a:t>dataset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35" name="Picture 34" descr="Time Series AEO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0552" y="1216152"/>
            <a:ext cx="3121537" cy="2221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n5.g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086600" y="1295400"/>
            <a:ext cx="1143000" cy="533400"/>
            <a:chOff x="2895600" y="2209800"/>
            <a:chExt cx="1143000" cy="533400"/>
          </a:xfrm>
        </p:grpSpPr>
        <p:sp>
          <p:nvSpPr>
            <p:cNvPr id="38" name="Oval 37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28676" name="Picture 15" descr="Vesuvius 001.png"/>
          <p:cNvPicPr>
            <a:picLocks noChangeAspect="1"/>
          </p:cNvPicPr>
          <p:nvPr/>
        </p:nvPicPr>
        <p:blipFill>
          <a:blip r:embed="rId3" cstate="print"/>
          <a:srcRect l="22691" t="16290" r="9236" b="25526"/>
          <a:stretch>
            <a:fillRect/>
          </a:stretch>
        </p:blipFill>
        <p:spPr bwMode="auto">
          <a:xfrm>
            <a:off x="1981200" y="914400"/>
            <a:ext cx="4572000" cy="293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16" descr="Vesuvius 003.png"/>
          <p:cNvPicPr>
            <a:picLocks noChangeAspect="1"/>
          </p:cNvPicPr>
          <p:nvPr/>
        </p:nvPicPr>
        <p:blipFill>
          <a:blip r:embed="rId4" cstate="print"/>
          <a:srcRect l="8727" t="16290" r="9236" b="11563"/>
          <a:stretch>
            <a:fillRect/>
          </a:stretch>
        </p:blipFill>
        <p:spPr bwMode="auto">
          <a:xfrm>
            <a:off x="3792538" y="3200400"/>
            <a:ext cx="5046662" cy="332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Box 16"/>
          <p:cNvSpPr txBox="1">
            <a:spLocks noChangeArrowheads="1"/>
          </p:cNvSpPr>
          <p:nvPr/>
        </p:nvSpPr>
        <p:spPr bwMode="auto">
          <a:xfrm>
            <a:off x="4419600" y="6172200"/>
            <a:ext cx="40386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Vesuvius Sinkhole </a:t>
            </a:r>
            <a:r>
              <a:rPr lang="en-US" dirty="0" smtClean="0">
                <a:solidFill>
                  <a:schemeClr val="tx1"/>
                </a:solidFill>
              </a:rPr>
              <a:t>Summer 2012 </a:t>
            </a:r>
            <a:r>
              <a:rPr lang="en-US" dirty="0">
                <a:solidFill>
                  <a:schemeClr val="tx1"/>
                </a:solidFill>
              </a:rPr>
              <a:t>/Fall 2012 (Hoppe)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1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New_Stuarts_Draft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</a:t>
            </a:r>
            <a:r>
              <a:rPr lang="en-US" dirty="0" smtClean="0">
                <a:solidFill>
                  <a:schemeClr val="tx1"/>
                </a:solidFill>
              </a:rPr>
              <a:t>ArcMap10.0,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6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 bwMode="auto">
          <a:xfrm rot="20533950">
            <a:off x="5870501" y="2829653"/>
            <a:ext cx="744094" cy="113546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New_Stuarts_Draft_W_TS_DS_P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</a:t>
            </a:r>
            <a:r>
              <a:rPr lang="en-US" dirty="0" smtClean="0">
                <a:solidFill>
                  <a:schemeClr val="tx1"/>
                </a:solidFill>
              </a:rPr>
              <a:t>ArcMap10.0,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62200" y="1371600"/>
            <a:ext cx="1752600" cy="533400"/>
            <a:chOff x="2895600" y="2209800"/>
            <a:chExt cx="1752600" cy="533400"/>
          </a:xfrm>
        </p:grpSpPr>
        <p:sp>
          <p:nvSpPr>
            <p:cNvPr id="19" name="Oval 18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114800" y="2209800"/>
              <a:ext cx="533400" cy="533400"/>
            </a:xfrm>
            <a:prstGeom prst="ellipse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0800000" flipV="1">
              <a:off x="41148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9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35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36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 bwMode="auto">
          <a:xfrm rot="20533950">
            <a:off x="5870501" y="2829653"/>
            <a:ext cx="744094" cy="113546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New_Stuarts_Draft_W_DS_P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</a:t>
            </a:r>
            <a:r>
              <a:rPr lang="en-US" dirty="0" smtClean="0">
                <a:solidFill>
                  <a:schemeClr val="tx1"/>
                </a:solidFill>
              </a:rPr>
              <a:t>ArcMap10.0,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62200" y="1371600"/>
            <a:ext cx="1143000" cy="533400"/>
            <a:chOff x="2895600" y="2209800"/>
            <a:chExt cx="1143000" cy="533400"/>
          </a:xfrm>
        </p:grpSpPr>
        <p:sp>
          <p:nvSpPr>
            <p:cNvPr id="19" name="Oval 18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7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9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 bwMode="auto">
          <a:xfrm rot="20533950">
            <a:off x="5870501" y="2829653"/>
            <a:ext cx="744094" cy="113546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New_Stuarts_Draft_W_P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19" name="Oval 18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</a:t>
            </a:r>
            <a:r>
              <a:rPr lang="en-US" dirty="0" smtClean="0">
                <a:solidFill>
                  <a:schemeClr val="tx1"/>
                </a:solidFill>
              </a:rPr>
              <a:t>ArcMap10.0, TRE Dataset,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5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9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0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 bwMode="auto">
          <a:xfrm rot="20533950">
            <a:off x="5870501" y="2829653"/>
            <a:ext cx="744094" cy="113546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2209800" y="381000"/>
            <a:ext cx="6184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RITA-10 Project</a:t>
            </a:r>
          </a:p>
          <a:p>
            <a:pPr marL="39688" algn="ctr"/>
            <a:endParaRPr lang="en-US" sz="1200" dirty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62200" y="1391483"/>
            <a:ext cx="609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algn="ctr"/>
            <a:r>
              <a:rPr lang="en-US" sz="1800" dirty="0" smtClean="0">
                <a:solidFill>
                  <a:schemeClr val="tx1"/>
                </a:solidFill>
              </a:rPr>
              <a:t>United Stated Department of Transportation Research and Innovative Technology Administration No. RITARS-11-H-UVA “Sinkhole Detection and Bridge/Landslide Monitoring for Transportation Infrastructure by Automated Analysis of Interferometric Synthetic Aperture Radar Images”</a:t>
            </a: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The views, opinions, findings, and conclusions reflected in this paper are the responsibility of the authors only and do not represent the official policy or position of the </a:t>
            </a:r>
          </a:p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USDOT/RITA, or any state or other entity 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/>
                  <a:t>RITA-10</a:t>
                </a:r>
              </a:p>
              <a:p>
                <a:pPr algn="ctr"/>
                <a:r>
                  <a:rPr lang="en-US" sz="1600"/>
                  <a:t>Project</a:t>
                </a: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New_Stuarts_Draft_W_MOST_NEG_VELjpg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3" name="Group 40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42" name="Oval 41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</a:t>
            </a:r>
            <a:r>
              <a:rPr lang="en-US" dirty="0" smtClean="0">
                <a:solidFill>
                  <a:schemeClr val="tx1"/>
                </a:solidFill>
              </a:rPr>
              <a:t>ArcMap10.0, TRE Dataset,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0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6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7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9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1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209800" y="2743200"/>
            <a:ext cx="6096000" cy="3312407"/>
            <a:chOff x="2209800" y="2743200"/>
            <a:chExt cx="6096000" cy="3312407"/>
          </a:xfrm>
        </p:grpSpPr>
        <p:pic>
          <p:nvPicPr>
            <p:cNvPr id="23" name="Picture 22" descr="Stuarts_Draft_Time_Series_Cluster_1.jp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9800" y="3810000"/>
              <a:ext cx="2816148" cy="2245607"/>
            </a:xfrm>
            <a:prstGeom prst="rect">
              <a:avLst/>
            </a:prstGeom>
            <a:ln w="25400">
              <a:solidFill>
                <a:srgbClr val="00B0F0"/>
              </a:solidFill>
            </a:ln>
          </p:spPr>
        </p:pic>
        <p:pic>
          <p:nvPicPr>
            <p:cNvPr id="24" name="Picture 23" descr="Stuarts_Draft_Time_Series_Cluster_2.jp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0" y="3810000"/>
              <a:ext cx="2819400" cy="224332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52" name="Line Callout 3 (Border and Accent Bar) 51"/>
            <p:cNvSpPr/>
            <p:nvPr/>
          </p:nvSpPr>
          <p:spPr bwMode="auto">
            <a:xfrm>
              <a:off x="4724400" y="2743200"/>
              <a:ext cx="685800" cy="990600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8907"/>
                <a:gd name="adj6" fmla="val -174923"/>
                <a:gd name="adj7" fmla="val 108649"/>
                <a:gd name="adj8" fmla="val -171574"/>
              </a:avLst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53" name="Line Callout 3 (Border and Accent Bar) 52"/>
            <p:cNvSpPr/>
            <p:nvPr/>
          </p:nvSpPr>
          <p:spPr bwMode="auto">
            <a:xfrm>
              <a:off x="5791200" y="2743200"/>
              <a:ext cx="609600" cy="609600"/>
            </a:xfrm>
            <a:prstGeom prst="accentBorderCallout3">
              <a:avLst>
                <a:gd name="adj1" fmla="val 23064"/>
                <a:gd name="adj2" fmla="val 111293"/>
                <a:gd name="adj3" fmla="val 22201"/>
                <a:gd name="adj4" fmla="val 124143"/>
                <a:gd name="adj5" fmla="val 21279"/>
                <a:gd name="adj6" fmla="val 188784"/>
                <a:gd name="adj7" fmla="val 174322"/>
                <a:gd name="adj8" fmla="val 188084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ew_Stuarts_Draft_W_PS_MOST_NEG_003_And_SInksBuffer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8" name="Picture 17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41" name="Oval 4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8" name="Group 45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50" name="TextBox 49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51" name="Picture 50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New_Stuarts_Draft_W_MOST_NEG_VEL_and_WellsBufferjpg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20" name="Picture 19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2286000" y="6243638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VADEQ Data,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41" name="Oval 4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72200" y="1295400"/>
            <a:ext cx="2133600" cy="1384995"/>
            <a:chOff x="6172200" y="1295400"/>
            <a:chExt cx="2133600" cy="1384995"/>
          </a:xfrm>
        </p:grpSpPr>
        <p:grpSp>
          <p:nvGrpSpPr>
            <p:cNvPr id="46" name="Group 45"/>
            <p:cNvGrpSpPr/>
            <p:nvPr/>
          </p:nvGrpSpPr>
          <p:grpSpPr>
            <a:xfrm>
              <a:off x="6172200" y="1295400"/>
              <a:ext cx="2133600" cy="1384995"/>
              <a:chOff x="4419600" y="2590801"/>
              <a:chExt cx="2133600" cy="1384995"/>
            </a:xfrm>
          </p:grpSpPr>
          <p:sp>
            <p:nvSpPr>
              <p:cNvPr id="47" name="TextBox 46"/>
              <p:cNvSpPr txBox="1"/>
              <p:nvPr/>
            </p:nvSpPr>
            <p:spPr bwMode="auto">
              <a:xfrm>
                <a:off x="4419600" y="2590801"/>
                <a:ext cx="2133600" cy="1384995"/>
              </a:xfrm>
              <a:prstGeom prst="rect">
                <a:avLst/>
              </a:prstGeom>
              <a:solidFill>
                <a:srgbClr val="B3E0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            Sinkhole</a:t>
                </a:r>
              </a:p>
              <a:p>
                <a:pPr algn="ct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Well</a:t>
                </a:r>
              </a:p>
              <a:p>
                <a:pPr algn="r"/>
                <a:endParaRPr lang="en-US" sz="12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8" name="Picture 47" descr="Karst_Map.jpg"/>
              <p:cNvPicPr>
                <a:picLocks/>
              </p:cNvPicPr>
              <p:nvPr/>
            </p:nvPicPr>
            <p:blipFill>
              <a:blip r:embed="rId5" cstate="print"/>
              <a:srcRect l="35715" t="18056" r="55952" b="75000"/>
              <a:stretch>
                <a:fillRect/>
              </a:stretch>
            </p:blipFill>
            <p:spPr>
              <a:xfrm>
                <a:off x="4495800" y="2743200"/>
                <a:ext cx="838200" cy="533400"/>
              </a:xfrm>
              <a:prstGeom prst="rect">
                <a:avLst/>
              </a:prstGeom>
              <a:ln w="25400">
                <a:solidFill>
                  <a:schemeClr val="bg1"/>
                </a:solidFill>
              </a:ln>
            </p:spPr>
          </p:pic>
        </p:grpSp>
        <p:pic>
          <p:nvPicPr>
            <p:cNvPr id="52" name="Picture 51" descr="Stuarts_Draft_w_Sinkhole_Buffer_and_PS_and_Wells.jpg"/>
            <p:cNvPicPr/>
            <p:nvPr/>
          </p:nvPicPr>
          <p:blipFill>
            <a:blip r:embed="rId6" cstate="print"/>
            <a:srcRect l="12696" t="55308" r="84023" b="40951"/>
            <a:stretch>
              <a:fillRect/>
            </a:stretch>
          </p:blipFill>
          <p:spPr>
            <a:xfrm>
              <a:off x="6248400" y="2133600"/>
              <a:ext cx="304800" cy="3048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5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6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7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8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 bwMode="auto">
          <a:xfrm rot="20533950">
            <a:off x="5870501" y="2829653"/>
            <a:ext cx="744094" cy="113546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Possible_SWMB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7315200" y="6243638"/>
            <a:ext cx="110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VDOT Plans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 rot="18268245">
            <a:off x="7431573" y="1879827"/>
            <a:ext cx="632603" cy="615351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133600" y="3352800"/>
            <a:ext cx="2362200" cy="3221038"/>
            <a:chOff x="2133600" y="3352800"/>
            <a:chExt cx="2362200" cy="322103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4419600"/>
              <a:ext cx="1971675" cy="2154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cxnSp>
          <p:nvCxnSpPr>
            <p:cNvPr id="40" name="Straight Arrow Connector 39"/>
            <p:cNvCxnSpPr/>
            <p:nvPr/>
          </p:nvCxnSpPr>
          <p:spPr bwMode="auto">
            <a:xfrm flipV="1">
              <a:off x="3581400" y="3352800"/>
              <a:ext cx="914400" cy="1066800"/>
            </a:xfrm>
            <a:prstGeom prst="straightConnector1">
              <a:avLst/>
            </a:prstGeom>
            <a:solidFill>
              <a:srgbClr val="B3E0E3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Karst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4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 descr="GE_All_Lay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42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Possible_SWMB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1600200"/>
            <a:ext cx="198120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>
            <a:stCxn id="14" idx="1"/>
          </p:cNvCxnSpPr>
          <p:nvPr/>
        </p:nvCxnSpPr>
        <p:spPr bwMode="auto">
          <a:xfrm flipH="1">
            <a:off x="4876800" y="2400300"/>
            <a:ext cx="2057400" cy="1028700"/>
          </a:xfrm>
          <a:prstGeom prst="straightConnector1">
            <a:avLst/>
          </a:prstGeom>
          <a:solidFill>
            <a:srgbClr val="B3E0E3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E_Fewer_Layer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399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133600" y="51816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-1.16 mm/yr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410200" y="41910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+0.16 mm/yr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E_Fewer_Layers_Oblique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2971800" y="53340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-1.16 mm/yr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010400" y="48006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+0.16 mm/yr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E_Fewer_Layers_Oblique_SWMB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2971800" y="53340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-1.16 mm/yr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010400" y="48006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+0.16 mm/yr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E_Fewer_Layers_Oblique_SWMB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2971800" y="53340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-1.16 mm/yr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010400" y="48006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+0.16 mm/yr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E_Fewer_Layers_Oblique_SWMB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779712" y="1216223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2971800" y="53340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-1.16 mm/yr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010400" y="4800600"/>
            <a:ext cx="1600200" cy="276999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Avg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Vel</a:t>
            </a:r>
            <a:r>
              <a:rPr lang="en-US" sz="1200" dirty="0" smtClean="0">
                <a:solidFill>
                  <a:schemeClr val="tx1"/>
                </a:solidFill>
              </a:rPr>
              <a:t> +0.16 mm/yr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4598988"/>
            <a:ext cx="6477000" cy="1420812"/>
          </a:xfrm>
        </p:spPr>
      </p:pic>
      <p:grpSp>
        <p:nvGrpSpPr>
          <p:cNvPr id="111" name="Group 110"/>
          <p:cNvGrpSpPr/>
          <p:nvPr/>
        </p:nvGrpSpPr>
        <p:grpSpPr>
          <a:xfrm>
            <a:off x="5576150" y="2640735"/>
            <a:ext cx="2712195" cy="2159865"/>
            <a:chOff x="5576150" y="2640735"/>
            <a:chExt cx="2712195" cy="2159865"/>
          </a:xfrm>
        </p:grpSpPr>
        <p:pic>
          <p:nvPicPr>
            <p:cNvPr id="181" name="Picture 34" descr="satellite_sfondo giall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EDD73"/>
                </a:clrFrom>
                <a:clrTo>
                  <a:srgbClr val="EEDD7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404410">
              <a:off x="7405576" y="2484274"/>
              <a:ext cx="679751" cy="99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8" name="Group 107"/>
            <p:cNvGrpSpPr/>
            <p:nvPr/>
          </p:nvGrpSpPr>
          <p:grpSpPr>
            <a:xfrm>
              <a:off x="5576150" y="3657131"/>
              <a:ext cx="2712195" cy="1143469"/>
              <a:chOff x="5576150" y="3651481"/>
              <a:chExt cx="2712195" cy="1143469"/>
            </a:xfrm>
          </p:grpSpPr>
          <p:cxnSp>
            <p:nvCxnSpPr>
              <p:cNvPr id="183" name="Straight Arrow Connector 96"/>
              <p:cNvCxnSpPr>
                <a:cxnSpLocks noChangeShapeType="1"/>
              </p:cNvCxnSpPr>
              <p:nvPr/>
            </p:nvCxnSpPr>
            <p:spPr bwMode="auto">
              <a:xfrm rot="20617562" flipH="1">
                <a:off x="5695312" y="3651481"/>
                <a:ext cx="2470768" cy="1143469"/>
              </a:xfrm>
              <a:prstGeom prst="straightConnector1">
                <a:avLst/>
              </a:prstGeom>
              <a:noFill/>
              <a:ln w="57150" algn="ctr">
                <a:solidFill>
                  <a:srgbClr val="3333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85" name="TextBox 99"/>
              <p:cNvSpPr txBox="1">
                <a:spLocks noChangeArrowheads="1"/>
              </p:cNvSpPr>
              <p:nvPr/>
            </p:nvSpPr>
            <p:spPr bwMode="auto">
              <a:xfrm>
                <a:off x="6758340" y="3695705"/>
                <a:ext cx="471973" cy="34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3333FF"/>
                    </a:solidFill>
                  </a:rPr>
                  <a:t>R1</a:t>
                </a:r>
              </a:p>
            </p:txBody>
          </p:sp>
          <p:grpSp>
            <p:nvGrpSpPr>
              <p:cNvPr id="3" name="Group 35"/>
              <p:cNvGrpSpPr>
                <a:grpSpLocks/>
              </p:cNvGrpSpPr>
              <p:nvPr/>
            </p:nvGrpSpPr>
            <p:grpSpPr bwMode="auto">
              <a:xfrm rot="8381325">
                <a:off x="5576150" y="3947101"/>
                <a:ext cx="2712195" cy="562790"/>
                <a:chOff x="2664" y="1297"/>
                <a:chExt cx="2422" cy="253"/>
              </a:xfrm>
            </p:grpSpPr>
            <p:grpSp>
              <p:nvGrpSpPr>
                <p:cNvPr id="4" name="Group 36"/>
                <p:cNvGrpSpPr>
                  <a:grpSpLocks/>
                </p:cNvGrpSpPr>
                <p:nvPr/>
              </p:nvGrpSpPr>
              <p:grpSpPr bwMode="auto">
                <a:xfrm>
                  <a:off x="2664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4" name="Freeform 37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38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" name="Group 39"/>
                <p:cNvGrpSpPr>
                  <a:grpSpLocks/>
                </p:cNvGrpSpPr>
                <p:nvPr/>
              </p:nvGrpSpPr>
              <p:grpSpPr bwMode="auto">
                <a:xfrm>
                  <a:off x="3106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2" name="Freeform 40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41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42"/>
                <p:cNvGrpSpPr>
                  <a:grpSpLocks/>
                </p:cNvGrpSpPr>
                <p:nvPr/>
              </p:nvGrpSpPr>
              <p:grpSpPr bwMode="auto">
                <a:xfrm>
                  <a:off x="3548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0" name="Freeform 43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44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45"/>
                <p:cNvGrpSpPr>
                  <a:grpSpLocks/>
                </p:cNvGrpSpPr>
                <p:nvPr/>
              </p:nvGrpSpPr>
              <p:grpSpPr bwMode="auto">
                <a:xfrm>
                  <a:off x="3990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18" name="Freeform 46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47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48"/>
                <p:cNvGrpSpPr>
                  <a:grpSpLocks/>
                </p:cNvGrpSpPr>
                <p:nvPr/>
              </p:nvGrpSpPr>
              <p:grpSpPr bwMode="auto">
                <a:xfrm>
                  <a:off x="4422" y="1307"/>
                  <a:ext cx="442" cy="243"/>
                  <a:chOff x="2982" y="1717"/>
                  <a:chExt cx="442" cy="243"/>
                </a:xfrm>
              </p:grpSpPr>
              <p:sp>
                <p:nvSpPr>
                  <p:cNvPr id="216" name="Freeform 49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50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" name="Freeform 51"/>
                <p:cNvSpPr>
                  <a:spLocks/>
                </p:cNvSpPr>
                <p:nvPr/>
              </p:nvSpPr>
              <p:spPr bwMode="auto">
                <a:xfrm>
                  <a:off x="4864" y="1307"/>
                  <a:ext cx="222" cy="125"/>
                </a:xfrm>
                <a:custGeom>
                  <a:avLst/>
                  <a:gdLst>
                    <a:gd name="T0" fmla="*/ 0 w 222"/>
                    <a:gd name="T1" fmla="*/ 125 h 125"/>
                    <a:gd name="T2" fmla="*/ 66 w 222"/>
                    <a:gd name="T3" fmla="*/ 17 h 125"/>
                    <a:gd name="T4" fmla="*/ 156 w 222"/>
                    <a:gd name="T5" fmla="*/ 23 h 125"/>
                    <a:gd name="T6" fmla="*/ 222 w 222"/>
                    <a:gd name="T7" fmla="*/ 119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125"/>
                    <a:gd name="T14" fmla="*/ 222 w 222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125">
                      <a:moveTo>
                        <a:pt x="0" y="125"/>
                      </a:moveTo>
                      <a:cubicBezTo>
                        <a:pt x="20" y="79"/>
                        <a:pt x="40" y="34"/>
                        <a:pt x="66" y="17"/>
                      </a:cubicBezTo>
                      <a:cubicBezTo>
                        <a:pt x="92" y="0"/>
                        <a:pt x="130" y="6"/>
                        <a:pt x="156" y="23"/>
                      </a:cubicBezTo>
                      <a:cubicBezTo>
                        <a:pt x="182" y="40"/>
                        <a:pt x="208" y="99"/>
                        <a:pt x="222" y="119"/>
                      </a:cubicBezTo>
                    </a:path>
                  </a:pathLst>
                </a:cu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860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Interferometric Synthetic Aperture Radar</a:t>
            </a: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58" name="Rectangle 3"/>
          <p:cNvSpPr>
            <a:spLocks/>
          </p:cNvSpPr>
          <p:nvPr/>
        </p:nvSpPr>
        <p:spPr bwMode="auto">
          <a:xfrm>
            <a:off x="2895600" y="1600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COSMO-</a:t>
            </a:r>
            <a:r>
              <a:rPr lang="en-US" sz="2000" dirty="0" err="1" smtClean="0">
                <a:solidFill>
                  <a:schemeClr val="tx1"/>
                </a:solidFill>
              </a:rPr>
              <a:t>SkyMed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Italian Space Agency)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32 images collected over ~1 year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X-band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l-GR" sz="2000" dirty="0" smtClean="0">
                <a:solidFill>
                  <a:schemeClr val="tx1"/>
                </a:solidFill>
              </a:rPr>
              <a:t>λ</a:t>
            </a:r>
            <a:r>
              <a:rPr lang="en-US" sz="2000" dirty="0" smtClean="0">
                <a:solidFill>
                  <a:schemeClr val="tx1"/>
                </a:solidFill>
              </a:rPr>
              <a:t> = 3.1 cm)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Millimeter-scale accuracy in elevation measurements</a:t>
            </a: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2438400" y="3733800"/>
            <a:ext cx="36576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Scatterer = A detectable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surface expression of varying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size and behavior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234604" y="2819400"/>
            <a:ext cx="3128607" cy="2410027"/>
            <a:chOff x="760326" y="280957"/>
            <a:chExt cx="3128607" cy="2410027"/>
          </a:xfrm>
        </p:grpSpPr>
        <p:grpSp>
          <p:nvGrpSpPr>
            <p:cNvPr id="59" name="Group 89"/>
            <p:cNvGrpSpPr/>
            <p:nvPr/>
          </p:nvGrpSpPr>
          <p:grpSpPr>
            <a:xfrm rot="4417562">
              <a:off x="1563936" y="368252"/>
              <a:ext cx="1519122" cy="3126341"/>
              <a:chOff x="3697275" y="1633538"/>
              <a:chExt cx="1752601" cy="3864764"/>
            </a:xfrm>
          </p:grpSpPr>
          <p:cxnSp>
            <p:nvCxnSpPr>
              <p:cNvPr id="61" name="Straight Arrow Connector 97"/>
              <p:cNvCxnSpPr>
                <a:cxnSpLocks noChangeShapeType="1"/>
              </p:cNvCxnSpPr>
              <p:nvPr/>
            </p:nvCxnSpPr>
            <p:spPr bwMode="auto">
              <a:xfrm rot="16200000" flipH="1">
                <a:off x="2719376" y="2767801"/>
                <a:ext cx="3708400" cy="1752601"/>
              </a:xfrm>
              <a:prstGeom prst="straightConnector1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3" name="TextBox 100"/>
              <p:cNvSpPr txBox="1">
                <a:spLocks noChangeArrowheads="1"/>
              </p:cNvSpPr>
              <p:nvPr/>
            </p:nvSpPr>
            <p:spPr bwMode="auto">
              <a:xfrm rot="17182438">
                <a:off x="4286799" y="2139898"/>
                <a:ext cx="583450" cy="40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R2</a:t>
                </a:r>
              </a:p>
            </p:txBody>
          </p:sp>
          <p:grpSp>
            <p:nvGrpSpPr>
              <p:cNvPr id="65" name="Group 63"/>
              <p:cNvGrpSpPr>
                <a:grpSpLocks/>
              </p:cNvGrpSpPr>
              <p:nvPr/>
            </p:nvGrpSpPr>
            <p:grpSpPr bwMode="auto">
              <a:xfrm>
                <a:off x="4114804" y="1633538"/>
                <a:ext cx="1330437" cy="3655913"/>
                <a:chOff x="3545679" y="1634245"/>
                <a:chExt cx="1331317" cy="3654930"/>
              </a:xfrm>
            </p:grpSpPr>
            <p:grpSp>
              <p:nvGrpSpPr>
                <p:cNvPr id="66" name="Group 59"/>
                <p:cNvGrpSpPr>
                  <a:grpSpLocks/>
                </p:cNvGrpSpPr>
                <p:nvPr/>
              </p:nvGrpSpPr>
              <p:grpSpPr bwMode="auto">
                <a:xfrm rot="-1479567">
                  <a:off x="3545679" y="1634245"/>
                  <a:ext cx="657225" cy="3628122"/>
                  <a:chOff x="5767352" y="453047"/>
                  <a:chExt cx="657225" cy="4194176"/>
                </a:xfrm>
              </p:grpSpPr>
              <p:grpSp>
                <p:nvGrpSpPr>
                  <p:cNvPr id="75" name="Group 56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491941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9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 139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6" name="Group 5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1193616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8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Freeform 61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" name="Group 62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1895291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6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 64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8" name="Group 6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2596967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4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 67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9" name="Group 68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36395" y="3282767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2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 70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0" name="Freeform 71"/>
                  <p:cNvSpPr>
                    <a:spLocks/>
                  </p:cNvSpPr>
                  <p:nvPr/>
                </p:nvSpPr>
                <p:spPr bwMode="auto">
                  <a:xfrm rot="5400000">
                    <a:off x="6062627" y="3961423"/>
                    <a:ext cx="352425" cy="320675"/>
                  </a:xfrm>
                  <a:custGeom>
                    <a:avLst/>
                    <a:gdLst>
                      <a:gd name="T0" fmla="*/ 0 w 222"/>
                      <a:gd name="T1" fmla="*/ 2147483647 h 125"/>
                      <a:gd name="T2" fmla="*/ 2147483647 w 222"/>
                      <a:gd name="T3" fmla="*/ 2147483647 h 125"/>
                      <a:gd name="T4" fmla="*/ 2147483647 w 222"/>
                      <a:gd name="T5" fmla="*/ 2147483647 h 125"/>
                      <a:gd name="T6" fmla="*/ 2147483647 w 222"/>
                      <a:gd name="T7" fmla="*/ 2147483647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73"/>
                  <p:cNvSpPr>
                    <a:spLocks/>
                  </p:cNvSpPr>
                  <p:nvPr/>
                </p:nvSpPr>
                <p:spPr bwMode="auto">
                  <a:xfrm rot="5400000" flipV="1">
                    <a:off x="5751477" y="4310673"/>
                    <a:ext cx="352425" cy="320675"/>
                  </a:xfrm>
                  <a:custGeom>
                    <a:avLst/>
                    <a:gdLst>
                      <a:gd name="T0" fmla="*/ 0 w 222"/>
                      <a:gd name="T1" fmla="*/ 2147483647 h 125"/>
                      <a:gd name="T2" fmla="*/ 2147483647 w 222"/>
                      <a:gd name="T3" fmla="*/ 2147483647 h 125"/>
                      <a:gd name="T4" fmla="*/ 2147483647 w 222"/>
                      <a:gd name="T5" fmla="*/ 2147483647 h 125"/>
                      <a:gd name="T6" fmla="*/ 2147483647 w 222"/>
                      <a:gd name="T7" fmla="*/ 2147483647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Freeform 57"/>
                <p:cNvSpPr>
                  <a:spLocks/>
                </p:cNvSpPr>
                <p:nvPr/>
              </p:nvSpPr>
              <p:spPr bwMode="auto">
                <a:xfrm rot="3909172">
                  <a:off x="4595560" y="5007739"/>
                  <a:ext cx="241942" cy="320930"/>
                </a:xfrm>
                <a:custGeom>
                  <a:avLst/>
                  <a:gdLst>
                    <a:gd name="T0" fmla="*/ 0 w 222"/>
                    <a:gd name="T1" fmla="*/ 125 h 125"/>
                    <a:gd name="T2" fmla="*/ 66 w 222"/>
                    <a:gd name="T3" fmla="*/ 17 h 125"/>
                    <a:gd name="T4" fmla="*/ 156 w 222"/>
                    <a:gd name="T5" fmla="*/ 23 h 125"/>
                    <a:gd name="T6" fmla="*/ 222 w 222"/>
                    <a:gd name="T7" fmla="*/ 119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125"/>
                    <a:gd name="T14" fmla="*/ 222 w 222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125">
                      <a:moveTo>
                        <a:pt x="0" y="125"/>
                      </a:moveTo>
                      <a:cubicBezTo>
                        <a:pt x="20" y="79"/>
                        <a:pt x="40" y="34"/>
                        <a:pt x="66" y="17"/>
                      </a:cubicBezTo>
                      <a:cubicBezTo>
                        <a:pt x="92" y="0"/>
                        <a:pt x="130" y="6"/>
                        <a:pt x="156" y="23"/>
                      </a:cubicBezTo>
                      <a:cubicBezTo>
                        <a:pt x="182" y="40"/>
                        <a:pt x="208" y="99"/>
                        <a:pt x="222" y="119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10" name="Picture 34" descr="satellite_sfondo giall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EDD73"/>
                </a:clrFrom>
                <a:clrTo>
                  <a:srgbClr val="EEDD7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404410">
              <a:off x="3052721" y="124496"/>
              <a:ext cx="679751" cy="99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3" name="Group 9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94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96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97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105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106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95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ossible_Veg_WQS_Option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93115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Workflow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Workflow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819400" y="5334000"/>
            <a:ext cx="61356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Google Earth Pro, TRE </a:t>
            </a:r>
            <a:r>
              <a:rPr lang="en-US" dirty="0">
                <a:solidFill>
                  <a:schemeClr val="tx1"/>
                </a:solidFill>
              </a:rPr>
              <a:t>dataset, </a:t>
            </a:r>
            <a:r>
              <a:rPr lang="en-US" dirty="0" smtClean="0">
                <a:solidFill>
                  <a:schemeClr val="tx1"/>
                </a:solidFill>
              </a:rPr>
              <a:t>DMME VA Data, VADEQ Data, VDOT Plans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 descr="Pages from Chapter_6_Vegetated_Water_Quality_Swale_Sn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208" y="1219200"/>
            <a:ext cx="4569662" cy="18288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276600" y="1295400"/>
            <a:ext cx="1066800" cy="152400"/>
          </a:xfrm>
          <a:prstGeom prst="straightConnector1">
            <a:avLst/>
          </a:prstGeom>
          <a:solidFill>
            <a:srgbClr val="B3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20" idx="1"/>
          </p:cNvCxnSpPr>
          <p:nvPr/>
        </p:nvCxnSpPr>
        <p:spPr bwMode="auto">
          <a:xfrm flipH="1" flipV="1">
            <a:off x="3505200" y="1524000"/>
            <a:ext cx="876008" cy="6096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20" idx="1"/>
          </p:cNvCxnSpPr>
          <p:nvPr/>
        </p:nvCxnSpPr>
        <p:spPr bwMode="auto">
          <a:xfrm flipH="1">
            <a:off x="3962400" y="2133600"/>
            <a:ext cx="418808" cy="3810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4572000" y="3048000"/>
            <a:ext cx="1981200" cy="3810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20" idx="2"/>
          </p:cNvCxnSpPr>
          <p:nvPr/>
        </p:nvCxnSpPr>
        <p:spPr bwMode="auto">
          <a:xfrm flipH="1">
            <a:off x="6324600" y="3048000"/>
            <a:ext cx="341439" cy="21336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20" idx="2"/>
          </p:cNvCxnSpPr>
          <p:nvPr/>
        </p:nvCxnSpPr>
        <p:spPr bwMode="auto">
          <a:xfrm flipH="1">
            <a:off x="6019800" y="3048000"/>
            <a:ext cx="646239" cy="17526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20" idx="2"/>
          </p:cNvCxnSpPr>
          <p:nvPr/>
        </p:nvCxnSpPr>
        <p:spPr bwMode="auto">
          <a:xfrm flipH="1">
            <a:off x="5715000" y="3048000"/>
            <a:ext cx="951039" cy="1371600"/>
          </a:xfrm>
          <a:prstGeom prst="straightConnector1">
            <a:avLst/>
          </a:prstGeom>
          <a:solidFill>
            <a:srgbClr val="B3E0E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Route 629 Oranda April 2011 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3"/>
          <p:cNvSpPr>
            <a:spLocks/>
          </p:cNvSpPr>
          <p:nvPr/>
        </p:nvSpPr>
        <p:spPr bwMode="auto">
          <a:xfrm>
            <a:off x="2209800" y="38100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Conclusion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InSAR data and metadata validated for:</a:t>
            </a:r>
          </a:p>
          <a:p>
            <a:pPr marL="496888" lvl="1"/>
            <a:endParaRPr lang="en-US" sz="2800" dirty="0" smtClean="0">
              <a:solidFill>
                <a:schemeClr val="tx1"/>
              </a:solidFill>
            </a:endParaRPr>
          </a:p>
          <a:p>
            <a:pPr marL="3697288" lvl="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Karst mapping and sinkhole identification</a:t>
            </a:r>
          </a:p>
          <a:p>
            <a:pPr marL="496888" lvl="1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97288" lvl="8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Karst planning, design workflow improvement, and karst aquifer protection</a:t>
            </a:r>
          </a:p>
          <a:p>
            <a:pPr marL="954088" lvl="2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9688"/>
            <a:endParaRPr lang="en-US" sz="2800" dirty="0" smtClean="0">
              <a:solidFill>
                <a:schemeClr val="tx1"/>
              </a:solidFill>
            </a:endParaRPr>
          </a:p>
          <a:p>
            <a:pPr marL="496888" lvl="1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96888" lvl="1"/>
            <a:endParaRPr lang="en-US" sz="2800" dirty="0" smtClean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20078" y="2819400"/>
            <a:ext cx="3694922" cy="3581400"/>
            <a:chOff x="1943878" y="2819400"/>
            <a:chExt cx="3694922" cy="3581400"/>
          </a:xfrm>
        </p:grpSpPr>
        <p:pic>
          <p:nvPicPr>
            <p:cNvPr id="17" name="Picture 3" descr="Route 629 Oranda April 2011 002.jpg"/>
            <p:cNvPicPr>
              <a:picLocks noChangeAspect="1"/>
            </p:cNvPicPr>
            <p:nvPr/>
          </p:nvPicPr>
          <p:blipFill>
            <a:blip r:embed="rId3" cstate="print"/>
            <a:srcRect l="41666" t="32222" r="34167" b="45557"/>
            <a:stretch>
              <a:fillRect/>
            </a:stretch>
          </p:blipFill>
          <p:spPr bwMode="auto">
            <a:xfrm>
              <a:off x="1943878" y="3886200"/>
              <a:ext cx="3694922" cy="2514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6" name="Straight Arrow Connector 25"/>
            <p:cNvCxnSpPr/>
            <p:nvPr/>
          </p:nvCxnSpPr>
          <p:spPr bwMode="auto">
            <a:xfrm flipV="1">
              <a:off x="3810000" y="2819400"/>
              <a:ext cx="1143000" cy="1066800"/>
            </a:xfrm>
            <a:prstGeom prst="straightConnector1">
              <a:avLst/>
            </a:prstGeom>
            <a:solidFill>
              <a:srgbClr val="B3E0E3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22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8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Conclusion</a:t>
                </a:r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O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9464" name="TextBox 26"/>
          <p:cNvSpPr txBox="1">
            <a:spLocks noChangeArrowheads="1"/>
          </p:cNvSpPr>
          <p:nvPr/>
        </p:nvSpPr>
        <p:spPr bwMode="auto">
          <a:xfrm>
            <a:off x="7162800" y="25908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262997" y="1219200"/>
            <a:ext cx="6119003" cy="5263551"/>
            <a:chOff x="2262997" y="1219200"/>
            <a:chExt cx="6119003" cy="5263551"/>
          </a:xfrm>
        </p:grpSpPr>
        <p:grpSp>
          <p:nvGrpSpPr>
            <p:cNvPr id="25" name="Group 24"/>
            <p:cNvGrpSpPr/>
            <p:nvPr/>
          </p:nvGrpSpPr>
          <p:grpSpPr>
            <a:xfrm>
              <a:off x="2879725" y="1219200"/>
              <a:ext cx="5502275" cy="990600"/>
              <a:chOff x="2879725" y="1219200"/>
              <a:chExt cx="5502275" cy="990600"/>
            </a:xfrm>
          </p:grpSpPr>
          <p:grpSp>
            <p:nvGrpSpPr>
              <p:cNvPr id="19462" name="Group 34"/>
              <p:cNvGrpSpPr>
                <a:grpSpLocks/>
              </p:cNvGrpSpPr>
              <p:nvPr/>
            </p:nvGrpSpPr>
            <p:grpSpPr bwMode="auto">
              <a:xfrm rot="-1022230">
                <a:off x="2879725" y="1392238"/>
                <a:ext cx="3852863" cy="463550"/>
                <a:chOff x="2314084" y="2880034"/>
                <a:chExt cx="914400" cy="371272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 bwMode="auto">
                <a:xfrm rot="370623">
                  <a:off x="2312760" y="3245159"/>
                  <a:ext cx="914400" cy="0"/>
                </a:xfrm>
                <a:prstGeom prst="straightConnector1">
                  <a:avLst/>
                </a:prstGeom>
                <a:solidFill>
                  <a:srgbClr val="B3E0E3"/>
                </a:solidFill>
                <a:ln w="60325" cap="flat" cmpd="tri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oval" w="sm" len="sm"/>
                  <a:tailEnd type="oval" w="sm" len="sm"/>
                </a:ln>
                <a:effectLst>
                  <a:outerShdw blurRad="50800" dist="50800" dir="5400000" algn="ctr" rotWithShape="0">
                    <a:schemeClr val="bg1"/>
                  </a:outerShdw>
                </a:effectLst>
              </p:spPr>
            </p:cxnSp>
            <p:sp>
              <p:nvSpPr>
                <p:cNvPr id="35" name="TextBox 34"/>
                <p:cNvSpPr txBox="1"/>
                <p:nvPr/>
              </p:nvSpPr>
              <p:spPr>
                <a:xfrm rot="370623">
                  <a:off x="2670428" y="2872738"/>
                  <a:ext cx="218522" cy="370000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dirty="0">
                      <a:solidFill>
                        <a:srgbClr val="FF0000"/>
                      </a:solidFill>
                    </a:rPr>
                    <a:t>40 km</a:t>
                  </a:r>
                </a:p>
              </p:txBody>
            </p:sp>
          </p:grpSp>
          <p:pic>
            <p:nvPicPr>
              <p:cNvPr id="20" name="Picture 19" descr="Index MAp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210425" y="1219200"/>
                <a:ext cx="1171575" cy="9906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</p:grpSp>
        <p:pic>
          <p:nvPicPr>
            <p:cNvPr id="22" name="Picture 21" descr="n5.gif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2997" y="5867400"/>
              <a:ext cx="632603" cy="615351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7239000" y="2286000"/>
            <a:ext cx="1143000" cy="307975"/>
          </a:xfrm>
          <a:prstGeom prst="rect">
            <a:avLst/>
          </a:prstGeom>
          <a:solidFill>
            <a:srgbClr val="81D5FF">
              <a:alpha val="9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PS: 167,801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39000" y="2667000"/>
            <a:ext cx="1143000" cy="307975"/>
          </a:xfrm>
          <a:prstGeom prst="rect">
            <a:avLst/>
          </a:prstGeom>
          <a:solidFill>
            <a:srgbClr val="FF9933">
              <a:alpha val="8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DS: 131,285</a:t>
            </a:r>
          </a:p>
        </p:txBody>
      </p:sp>
      <p:grpSp>
        <p:nvGrpSpPr>
          <p:cNvPr id="46" name="Group 25"/>
          <p:cNvGrpSpPr/>
          <p:nvPr/>
        </p:nvGrpSpPr>
        <p:grpSpPr>
          <a:xfrm>
            <a:off x="2262997" y="1219200"/>
            <a:ext cx="6119003" cy="5263551"/>
            <a:chOff x="2262997" y="1219200"/>
            <a:chExt cx="6119003" cy="5263551"/>
          </a:xfrm>
        </p:grpSpPr>
        <p:grpSp>
          <p:nvGrpSpPr>
            <p:cNvPr id="47" name="Group 24"/>
            <p:cNvGrpSpPr/>
            <p:nvPr/>
          </p:nvGrpSpPr>
          <p:grpSpPr>
            <a:xfrm>
              <a:off x="2879725" y="1219200"/>
              <a:ext cx="5502275" cy="990600"/>
              <a:chOff x="2879725" y="1219200"/>
              <a:chExt cx="5502275" cy="990600"/>
            </a:xfrm>
          </p:grpSpPr>
          <p:grpSp>
            <p:nvGrpSpPr>
              <p:cNvPr id="49" name="Group 34"/>
              <p:cNvGrpSpPr>
                <a:grpSpLocks/>
              </p:cNvGrpSpPr>
              <p:nvPr/>
            </p:nvGrpSpPr>
            <p:grpSpPr bwMode="auto">
              <a:xfrm rot="-1022230">
                <a:off x="2879725" y="1392238"/>
                <a:ext cx="3852863" cy="463550"/>
                <a:chOff x="2314084" y="2880034"/>
                <a:chExt cx="914400" cy="371272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 bwMode="auto">
                <a:xfrm rot="370623">
                  <a:off x="2312760" y="3245159"/>
                  <a:ext cx="914400" cy="0"/>
                </a:xfrm>
                <a:prstGeom prst="straightConnector1">
                  <a:avLst/>
                </a:prstGeom>
                <a:solidFill>
                  <a:srgbClr val="B3E0E3"/>
                </a:solidFill>
                <a:ln w="60325" cap="flat" cmpd="tri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oval" w="sm" len="sm"/>
                  <a:tailEnd type="oval" w="sm" len="sm"/>
                </a:ln>
                <a:effectLst>
                  <a:outerShdw blurRad="50800" dist="50800" dir="5400000" algn="ctr" rotWithShape="0">
                    <a:schemeClr val="bg1"/>
                  </a:outerShdw>
                </a:effectLst>
              </p:spPr>
            </p:cxnSp>
            <p:sp>
              <p:nvSpPr>
                <p:cNvPr id="52" name="TextBox 51"/>
                <p:cNvSpPr txBox="1"/>
                <p:nvPr/>
              </p:nvSpPr>
              <p:spPr>
                <a:xfrm rot="370623">
                  <a:off x="2670428" y="2872738"/>
                  <a:ext cx="218522" cy="370000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dirty="0">
                      <a:solidFill>
                        <a:srgbClr val="FF0000"/>
                      </a:solidFill>
                    </a:rPr>
                    <a:t>40 km</a:t>
                  </a:r>
                </a:p>
              </p:txBody>
            </p:sp>
          </p:grpSp>
          <p:pic>
            <p:nvPicPr>
              <p:cNvPr id="50" name="Picture 49" descr="Index MAp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210425" y="1219200"/>
                <a:ext cx="1171575" cy="9906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</p:grpSp>
        <p:pic>
          <p:nvPicPr>
            <p:cNvPr id="48" name="Picture 47" descr="n5.gif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2997" y="5867400"/>
              <a:ext cx="632603" cy="615351"/>
            </a:xfrm>
            <a:prstGeom prst="rect">
              <a:avLst/>
            </a:prstGeom>
          </p:spPr>
        </p:pic>
      </p:grpSp>
      <p:pic>
        <p:nvPicPr>
          <p:cNvPr id="58" name="Picture 57" descr="PS_Points_in_AOI_Points_Onl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58" descr="DS_Points_in_AOI_Points_Only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7239000" y="3425825"/>
            <a:ext cx="1143000" cy="30797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N: 1,023,968</a:t>
            </a:r>
          </a:p>
        </p:txBody>
      </p:sp>
      <p:pic>
        <p:nvPicPr>
          <p:cNvPr id="62" name="Picture 61" descr="TS_Points_in_AOI_Points_Only.gif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TextBox 16"/>
          <p:cNvSpPr txBox="1">
            <a:spLocks noChangeArrowheads="1"/>
          </p:cNvSpPr>
          <p:nvPr/>
        </p:nvSpPr>
        <p:spPr bwMode="auto">
          <a:xfrm>
            <a:off x="2133600" y="1219200"/>
            <a:ext cx="5029200" cy="1631216"/>
          </a:xfrm>
          <a:prstGeom prst="rect">
            <a:avLst/>
          </a:prstGeom>
          <a:solidFill>
            <a:srgbClr val="B3E0E3">
              <a:alpha val="90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Each scatterer is associated with a </a:t>
            </a:r>
            <a:r>
              <a:rPr lang="en-US" sz="1800" dirty="0" smtClean="0">
                <a:solidFill>
                  <a:schemeClr val="tx1"/>
                </a:solidFill>
              </a:rPr>
              <a:t>set of metadata: 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Velocity Towards or Away from 	Satellite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Acceleration Rate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Coherence Value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Effective Area</a:t>
            </a:r>
          </a:p>
        </p:txBody>
      </p:sp>
      <p:sp>
        <p:nvSpPr>
          <p:cNvPr id="64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39000" y="3044825"/>
            <a:ext cx="1143000" cy="307975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21001">
                <a:srgbClr val="81D5FF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FF171C"/>
              </a:gs>
            </a:gsLst>
            <a:lin ang="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TS: 724,882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37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40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41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42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43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8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18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4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pic>
        <p:nvPicPr>
          <p:cNvPr id="16" name="Picture 15" descr="PS_Points_Over_Luckstone_Quarry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62200" y="1371600"/>
            <a:ext cx="533400" cy="533400"/>
            <a:chOff x="2895600" y="2209800"/>
            <a:chExt cx="533400" cy="533400"/>
          </a:xfrm>
        </p:grpSpPr>
        <p:sp>
          <p:nvSpPr>
            <p:cNvPr id="21" name="Oval 2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33600" y="3429000"/>
            <a:ext cx="2787545" cy="2746248"/>
            <a:chOff x="2133600" y="3429000"/>
            <a:chExt cx="2787545" cy="2746248"/>
          </a:xfrm>
        </p:grpSpPr>
        <p:pic>
          <p:nvPicPr>
            <p:cNvPr id="18" name="Picture 17" descr="Time Series Production W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3600" y="4191000"/>
              <a:ext cx="2787545" cy="198424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24" name="Straight Arrow Connector 23"/>
            <p:cNvCxnSpPr>
              <a:stCxn id="18" idx="0"/>
            </p:cNvCxnSpPr>
            <p:nvPr/>
          </p:nvCxnSpPr>
          <p:spPr bwMode="auto">
            <a:xfrm flipV="1">
              <a:off x="3527373" y="3429000"/>
              <a:ext cx="54027" cy="762000"/>
            </a:xfrm>
            <a:prstGeom prst="straightConnector1">
              <a:avLst/>
            </a:prstGeom>
            <a:solidFill>
              <a:srgbClr val="B3E0E3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5638800" y="1524000"/>
            <a:ext cx="2743199" cy="3429000"/>
            <a:chOff x="5638800" y="1524000"/>
            <a:chExt cx="2743199" cy="3429000"/>
          </a:xfrm>
        </p:grpSpPr>
        <p:pic>
          <p:nvPicPr>
            <p:cNvPr id="29" name="Picture 28" descr="Time Series Stockpile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8800" y="1524000"/>
              <a:ext cx="2743199" cy="195268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1" name="Straight Arrow Connector 30"/>
            <p:cNvCxnSpPr>
              <a:stCxn id="29" idx="2"/>
            </p:cNvCxnSpPr>
            <p:nvPr/>
          </p:nvCxnSpPr>
          <p:spPr bwMode="auto">
            <a:xfrm>
              <a:off x="7010400" y="3476682"/>
              <a:ext cx="76200" cy="1476318"/>
            </a:xfrm>
            <a:prstGeom prst="straightConnector1">
              <a:avLst/>
            </a:prstGeom>
            <a:solidFill>
              <a:srgbClr val="B3E0E3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32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3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pic>
        <p:nvPicPr>
          <p:cNvPr id="16" name="Picture 15" descr="PS_Points_Over_Luckstone_Quarry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20" name="Picture 19" descr="DS_Points_Over_Luckstone_Quarr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62200" y="1371600"/>
            <a:ext cx="1143000" cy="533400"/>
            <a:chOff x="2895600" y="2209800"/>
            <a:chExt cx="1143000" cy="533400"/>
          </a:xfrm>
        </p:grpSpPr>
        <p:sp>
          <p:nvSpPr>
            <p:cNvPr id="22" name="Oval 21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9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2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pic>
        <p:nvPicPr>
          <p:cNvPr id="16" name="Picture 15" descr="PS_Points_Over_Luckstone_Quarry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20" name="Picture 19" descr="DS_Points_Over_Luckstone_Quarr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19" name="Picture 18" descr="TS_Points_Over_Luckstone_Quarry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62200" y="1371600"/>
            <a:ext cx="1752600" cy="533400"/>
            <a:chOff x="2895600" y="2209800"/>
            <a:chExt cx="1752600" cy="533400"/>
          </a:xfrm>
        </p:grpSpPr>
        <p:sp>
          <p:nvSpPr>
            <p:cNvPr id="23" name="Oval 22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114800" y="2209800"/>
              <a:ext cx="533400" cy="533400"/>
            </a:xfrm>
            <a:prstGeom prst="ellipse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41148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9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chemeClr val="bg2"/>
                    </a:solidFill>
                  </a:rPr>
                  <a:t>Karst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Karst_Map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 descr="Karst_Map.jpg"/>
            <p:cNvPicPr>
              <a:picLocks/>
            </p:cNvPicPr>
            <p:nvPr/>
          </p:nvPicPr>
          <p:blipFill>
            <a:blip r:embed="rId3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76200" y="304800"/>
            <a:ext cx="1828800" cy="6019800"/>
            <a:chOff x="76200" y="304800"/>
            <a:chExt cx="1828800" cy="6019800"/>
          </a:xfrm>
        </p:grpSpPr>
        <p:grpSp>
          <p:nvGrpSpPr>
            <p:cNvPr id="22" name="Group 39"/>
            <p:cNvGrpSpPr>
              <a:grpSpLocks/>
            </p:cNvGrpSpPr>
            <p:nvPr/>
          </p:nvGrpSpPr>
          <p:grpSpPr bwMode="auto">
            <a:xfrm>
              <a:off x="76200" y="304800"/>
              <a:ext cx="1828800" cy="6019800"/>
              <a:chOff x="76200" y="304800"/>
              <a:chExt cx="1828800" cy="6019800"/>
            </a:xfrm>
          </p:grpSpPr>
          <p:sp>
            <p:nvSpPr>
              <p:cNvPr id="24" name="Oval 7"/>
              <p:cNvSpPr>
                <a:spLocks noChangeArrowheads="1"/>
              </p:cNvSpPr>
              <p:nvPr/>
            </p:nvSpPr>
            <p:spPr bwMode="auto">
              <a:xfrm>
                <a:off x="152400" y="304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RITA-10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152400" y="18288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</a:rPr>
                  <a:t>InSAR</a:t>
                </a:r>
              </a:p>
              <a:p>
                <a:pPr algn="ctr"/>
                <a:endParaRPr lang="en-US" sz="2000" dirty="0"/>
              </a:p>
            </p:txBody>
          </p:sp>
          <p:sp>
            <p:nvSpPr>
              <p:cNvPr id="26" name="Oval 13"/>
              <p:cNvSpPr>
                <a:spLocks noChangeArrowheads="1"/>
              </p:cNvSpPr>
              <p:nvPr/>
            </p:nvSpPr>
            <p:spPr bwMode="auto">
              <a:xfrm>
                <a:off x="152400" y="5410200"/>
                <a:ext cx="1676400" cy="9144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</a:rPr>
                  <a:t>Conclusion</a:t>
                </a:r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auto">
              <a:xfrm>
                <a:off x="76200" y="3429000"/>
                <a:ext cx="1828800" cy="381000"/>
              </a:xfrm>
              <a:prstGeom prst="ellipse">
                <a:avLst/>
              </a:prstGeom>
              <a:solidFill>
                <a:schemeClr val="bg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Karst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76200" y="43434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Workflow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6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171C"/>
            </a:solidFill>
            <a:effectLst/>
            <a:latin typeface="Times New Roman" pitchFamily="18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171C"/>
            </a:solidFill>
            <a:effectLst/>
            <a:latin typeface="Times New Roman" pitchFamily="18" charset="0"/>
            <a:ea typeface="ヒラギノ角ゴ Pro W3" pitchFamily="84" charset="-128"/>
          </a:defRPr>
        </a:defPPr>
      </a:lstStyle>
    </a:lnDef>
    <a:txDef>
      <a:spPr bwMode="auto">
        <a:solidFill>
          <a:srgbClr val="B3E0E3"/>
        </a:solidFill>
        <a:ln w="9525">
          <a:solidFill>
            <a:schemeClr val="tx1"/>
          </a:solidFill>
          <a:miter lim="800000"/>
          <a:headEnd/>
          <a:tailEnd/>
        </a:ln>
      </a:spPr>
      <a:bodyPr>
        <a:spAutoFit/>
      </a:bodyPr>
      <a:lstStyle>
        <a:defPPr algn="r">
          <a:defRPr sz="1200">
            <a:solidFill>
              <a:schemeClr val="tx1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26976</TotalTime>
  <Pages>0</Pages>
  <Words>904</Words>
  <Characters>0</Characters>
  <Application>Microsoft Office PowerPoint</Application>
  <PresentationFormat>On-screen Show (4:3)</PresentationFormat>
  <Lines>0</Lines>
  <Paragraphs>1019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Title &amp; Bullets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Bruckno</dc:creator>
  <cp:lastModifiedBy>Brian.Bruckno</cp:lastModifiedBy>
  <cp:revision>696</cp:revision>
  <dcterms:modified xsi:type="dcterms:W3CDTF">2014-03-19T20:03:20Z</dcterms:modified>
</cp:coreProperties>
</file>