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asf" ContentType="video/x-ms-asf"/>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25"/>
  </p:notesMasterIdLst>
  <p:sldIdLst>
    <p:sldId id="267" r:id="rId2"/>
    <p:sldId id="479" r:id="rId3"/>
    <p:sldId id="540" r:id="rId4"/>
    <p:sldId id="541" r:id="rId5"/>
    <p:sldId id="740" r:id="rId6"/>
    <p:sldId id="748" r:id="rId7"/>
    <p:sldId id="765" r:id="rId8"/>
    <p:sldId id="752" r:id="rId9"/>
    <p:sldId id="757" r:id="rId10"/>
    <p:sldId id="758" r:id="rId11"/>
    <p:sldId id="759" r:id="rId12"/>
    <p:sldId id="551" r:id="rId13"/>
    <p:sldId id="626" r:id="rId14"/>
    <p:sldId id="761" r:id="rId15"/>
    <p:sldId id="762" r:id="rId16"/>
    <p:sldId id="763" r:id="rId17"/>
    <p:sldId id="729" r:id="rId18"/>
    <p:sldId id="730" r:id="rId19"/>
    <p:sldId id="764" r:id="rId20"/>
    <p:sldId id="768" r:id="rId21"/>
    <p:sldId id="767" r:id="rId22"/>
    <p:sldId id="648" r:id="rId23"/>
    <p:sldId id="649" r:id="rId2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Arial"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Arial"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Arial"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Arial"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Arial" charset="0"/>
      </a:defRPr>
    </a:lvl5pPr>
    <a:lvl6pPr marL="2286000" algn="l" defTabSz="457200" rtl="0" eaLnBrk="1" latinLnBrk="0" hangingPunct="1">
      <a:defRPr sz="2400" kern="1200">
        <a:solidFill>
          <a:schemeClr val="tx1"/>
        </a:solidFill>
        <a:latin typeface="Times New Roman" charset="0"/>
        <a:ea typeface="ＭＳ Ｐゴシック" charset="0"/>
        <a:cs typeface="Arial" charset="0"/>
      </a:defRPr>
    </a:lvl6pPr>
    <a:lvl7pPr marL="2743200" algn="l" defTabSz="457200" rtl="0" eaLnBrk="1" latinLnBrk="0" hangingPunct="1">
      <a:defRPr sz="2400" kern="1200">
        <a:solidFill>
          <a:schemeClr val="tx1"/>
        </a:solidFill>
        <a:latin typeface="Times New Roman" charset="0"/>
        <a:ea typeface="ＭＳ Ｐゴシック" charset="0"/>
        <a:cs typeface="Arial" charset="0"/>
      </a:defRPr>
    </a:lvl7pPr>
    <a:lvl8pPr marL="3200400" algn="l" defTabSz="457200" rtl="0" eaLnBrk="1" latinLnBrk="0" hangingPunct="1">
      <a:defRPr sz="2400" kern="1200">
        <a:solidFill>
          <a:schemeClr val="tx1"/>
        </a:solidFill>
        <a:latin typeface="Times New Roman" charset="0"/>
        <a:ea typeface="ＭＳ Ｐゴシック" charset="0"/>
        <a:cs typeface="Arial" charset="0"/>
      </a:defRPr>
    </a:lvl8pPr>
    <a:lvl9pPr marL="3657600" algn="l" defTabSz="457200" rtl="0" eaLnBrk="1" latinLnBrk="0" hangingPunct="1">
      <a:defRPr sz="2400" kern="1200">
        <a:solidFill>
          <a:schemeClr val="tx1"/>
        </a:solidFill>
        <a:latin typeface="Times New Roman" charset="0"/>
        <a:ea typeface="ＭＳ Ｐゴシック"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48" autoAdjust="0"/>
    <p:restoredTop sz="77019" autoAdjust="0"/>
  </p:normalViewPr>
  <p:slideViewPr>
    <p:cSldViewPr>
      <p:cViewPr>
        <p:scale>
          <a:sx n="75" d="100"/>
          <a:sy n="75" d="100"/>
        </p:scale>
        <p:origin x="-1290"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a typeface="+mn-ea"/>
              </a:defRPr>
            </a:lvl1pPr>
          </a:lstStyle>
          <a:p>
            <a:pPr>
              <a:defRPr/>
            </a:pPr>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mn-ea"/>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a typeface="+mn-ea"/>
              </a:defRPr>
            </a:lvl1pPr>
          </a:lstStyle>
          <a:p>
            <a:pPr>
              <a:defRPr/>
            </a:pPr>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67229DC-492B-D54D-ADE2-BAD76E88D56F}" type="slidenum">
              <a:rPr lang="en-US"/>
              <a:pPr/>
              <a:t>‹#›</a:t>
            </a:fld>
            <a:endParaRPr lang="en-US"/>
          </a:p>
        </p:txBody>
      </p:sp>
    </p:spTree>
    <p:extLst>
      <p:ext uri="{BB962C8B-B14F-4D97-AF65-F5344CB8AC3E}">
        <p14:creationId xmlns:p14="http://schemas.microsoft.com/office/powerpoint/2010/main" xmlns="" val="3672492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stuff is in the master slide and you’ll have to edit that one if you want to change it.</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a:t>
            </a:fld>
            <a:endParaRPr lang="en-US"/>
          </a:p>
        </p:txBody>
      </p:sp>
    </p:spTree>
    <p:extLst>
      <p:ext uri="{BB962C8B-B14F-4D97-AF65-F5344CB8AC3E}">
        <p14:creationId xmlns:p14="http://schemas.microsoft.com/office/powerpoint/2010/main" xmlns="" val="255608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Fitting a </a:t>
            </a:r>
            <a:r>
              <a:rPr lang="en-US" dirty="0" err="1" smtClean="0"/>
              <a:t>gaussian</a:t>
            </a:r>
            <a:r>
              <a:rPr lang="en-US" dirty="0" smtClean="0"/>
              <a:t> to see how good it fits</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10</a:t>
            </a:fld>
            <a:endParaRPr lang="en-US"/>
          </a:p>
        </p:txBody>
      </p:sp>
    </p:spTree>
    <p:extLst>
      <p:ext uri="{BB962C8B-B14F-4D97-AF65-F5344CB8AC3E}">
        <p14:creationId xmlns:p14="http://schemas.microsoft.com/office/powerpoint/2010/main" xmlns="" val="866152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behavior of amplitude</a:t>
            </a:r>
            <a:r>
              <a:rPr lang="en-US" baseline="0" dirty="0" smtClean="0"/>
              <a:t> and width: amplitude looks really linear, width reaches and asymptote </a:t>
            </a:r>
          </a:p>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11</a:t>
            </a:fld>
            <a:endParaRPr lang="en-US"/>
          </a:p>
        </p:txBody>
      </p:sp>
    </p:spTree>
    <p:extLst>
      <p:ext uri="{BB962C8B-B14F-4D97-AF65-F5344CB8AC3E}">
        <p14:creationId xmlns:p14="http://schemas.microsoft.com/office/powerpoint/2010/main" xmlns="" val="24465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12</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we look for the cluster of </a:t>
            </a:r>
            <a:r>
              <a:rPr lang="en-US" baseline="0" dirty="0" err="1" smtClean="0"/>
              <a:t>datapoints</a:t>
            </a:r>
            <a:r>
              <a:rPr lang="en-US" baseline="0" dirty="0" smtClean="0"/>
              <a:t> in the spatiotemporal </a:t>
            </a:r>
            <a:r>
              <a:rPr lang="en-US" baseline="0" dirty="0" err="1" smtClean="0"/>
              <a:t>pointcloud</a:t>
            </a:r>
            <a:r>
              <a:rPr lang="en-US" baseline="0" dirty="0" smtClean="0"/>
              <a:t> that behave like our model. The summary of the slide:</a:t>
            </a:r>
          </a:p>
          <a:p>
            <a:r>
              <a:rPr lang="en-US" baseline="0" dirty="0" smtClean="0"/>
              <a:t>For every possible combination of the speed of growth of the displacement and its size, we create a template and move it around in latitude and longitude and for each location we calculate how good is the fit with the data, the result is what we call the residual: the lowest the residual, the best the fit, the highest the probability this is really a sinkhole. </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13</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14</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15</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 on </a:t>
            </a:r>
            <a:r>
              <a:rPr lang="en-US" dirty="0" err="1" smtClean="0"/>
              <a:t>viriginia</a:t>
            </a:r>
            <a:r>
              <a:rPr lang="en-US" dirty="0" smtClean="0"/>
              <a:t>, including the risk test function.</a:t>
            </a:r>
            <a:r>
              <a:rPr lang="en-US" baseline="0" dirty="0" smtClean="0"/>
              <a:t> The risk function was defined to increase show higher risk for regions where the fitted model is growing faster.</a:t>
            </a:r>
          </a:p>
          <a:p>
            <a:r>
              <a:rPr lang="en-US" baseline="0" dirty="0" smtClean="0"/>
              <a:t>In this order:</a:t>
            </a:r>
          </a:p>
          <a:p>
            <a:pPr marL="171450" indent="-171450">
              <a:buFontTx/>
              <a:buChar char="-"/>
            </a:pPr>
            <a:r>
              <a:rPr lang="en-US" baseline="0" dirty="0" smtClean="0"/>
              <a:t>Region of </a:t>
            </a:r>
            <a:r>
              <a:rPr lang="en-US" baseline="0" dirty="0" err="1" smtClean="0"/>
              <a:t>interers</a:t>
            </a:r>
            <a:endParaRPr lang="en-US" baseline="0" dirty="0" smtClean="0"/>
          </a:p>
          <a:p>
            <a:pPr marL="171450" indent="-171450">
              <a:buFontTx/>
              <a:buChar char="-"/>
            </a:pPr>
            <a:r>
              <a:rPr lang="en-US" baseline="0" dirty="0" smtClean="0"/>
              <a:t>Residual map</a:t>
            </a:r>
          </a:p>
          <a:p>
            <a:pPr marL="171450" indent="-171450">
              <a:buFontTx/>
              <a:buChar char="-"/>
            </a:pPr>
            <a:r>
              <a:rPr lang="en-US" baseline="0" dirty="0" smtClean="0"/>
              <a:t>Risk function definition and risk map (the risk is what we used to define the regions that you guys visited)</a:t>
            </a:r>
          </a:p>
          <a:p>
            <a:pPr marL="171450" indent="-171450">
              <a:buFontTx/>
              <a:buChar char="-"/>
            </a:pPr>
            <a:r>
              <a:rPr lang="en-US" baseline="0" dirty="0" smtClean="0"/>
              <a:t>Risk ranges</a:t>
            </a:r>
          </a:p>
          <a:p>
            <a:pPr marL="171450" indent="-171450">
              <a:buFontTx/>
              <a:buChar char="-"/>
            </a:pPr>
            <a:r>
              <a:rPr lang="en-US" baseline="0" dirty="0" smtClean="0"/>
              <a:t>Location on the map (all the visualization was in ArcGIS)</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16</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17</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just this</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18</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efforts!</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19</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2</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developed a simple proof of concept android app that shows the closest 10 hazards and allows to update comments to the server.</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20</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Fancy</a:t>
            </a:r>
            <a:r>
              <a:rPr lang="en-US" baseline="0" dirty="0" smtClean="0"/>
              <a:t> example on how to deliver data of sinkholes detection</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21</a:t>
            </a:fld>
            <a:endParaRPr lang="en-US"/>
          </a:p>
        </p:txBody>
      </p:sp>
    </p:spTree>
    <p:extLst>
      <p:ext uri="{BB962C8B-B14F-4D97-AF65-F5344CB8AC3E}">
        <p14:creationId xmlns:p14="http://schemas.microsoft.com/office/powerpoint/2010/main" xmlns="" val="2255708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22</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23</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3</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4</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5</a:t>
            </a:fld>
            <a:endParaRPr lang="en-US"/>
          </a:p>
        </p:txBody>
      </p:sp>
    </p:spTree>
    <p:extLst>
      <p:ext uri="{BB962C8B-B14F-4D97-AF65-F5344CB8AC3E}">
        <p14:creationId xmlns:p14="http://schemas.microsoft.com/office/powerpoint/2010/main" xmlns="" val="218587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the step:</a:t>
            </a:r>
          </a:p>
          <a:p>
            <a:pPr marL="228600" indent="-228600">
              <a:buAutoNum type="alphaLcParenR"/>
            </a:pPr>
            <a:r>
              <a:rPr lang="en-US" dirty="0" smtClean="0"/>
              <a:t>Amplitude for </a:t>
            </a:r>
            <a:r>
              <a:rPr lang="en-US" dirty="0" err="1" smtClean="0"/>
              <a:t>october</a:t>
            </a:r>
            <a:r>
              <a:rPr lang="en-US" dirty="0" smtClean="0"/>
              <a:t> 95 (the amplitude for </a:t>
            </a:r>
            <a:r>
              <a:rPr lang="en-US" dirty="0" err="1" smtClean="0"/>
              <a:t>october</a:t>
            </a:r>
            <a:r>
              <a:rPr lang="en-US" dirty="0" smtClean="0"/>
              <a:t> 97 looks the same)</a:t>
            </a:r>
          </a:p>
          <a:p>
            <a:pPr marL="228600" indent="-228600">
              <a:buAutoNum type="alphaLcParenR"/>
            </a:pPr>
            <a:r>
              <a:rPr lang="en-US" dirty="0" smtClean="0"/>
              <a:t>Phase</a:t>
            </a:r>
            <a:r>
              <a:rPr lang="en-US" baseline="0" dirty="0" smtClean="0"/>
              <a:t> from </a:t>
            </a:r>
            <a:r>
              <a:rPr lang="en-US" baseline="0" dirty="0" err="1" smtClean="0"/>
              <a:t>october</a:t>
            </a:r>
            <a:r>
              <a:rPr lang="en-US" baseline="0" dirty="0" smtClean="0"/>
              <a:t> 95</a:t>
            </a:r>
          </a:p>
          <a:p>
            <a:pPr marL="228600" indent="-228600">
              <a:buAutoNum type="alphaLcParenR"/>
            </a:pPr>
            <a:r>
              <a:rPr lang="en-US" baseline="0" dirty="0" smtClean="0"/>
              <a:t>Phase from </a:t>
            </a:r>
            <a:r>
              <a:rPr lang="en-US" baseline="0" dirty="0" err="1" smtClean="0"/>
              <a:t>october</a:t>
            </a:r>
            <a:r>
              <a:rPr lang="en-US" baseline="0" dirty="0" smtClean="0"/>
              <a:t> 97</a:t>
            </a:r>
          </a:p>
          <a:p>
            <a:pPr marL="228600" indent="-228600">
              <a:buAutoNum type="alphaLcParenR"/>
            </a:pPr>
            <a:r>
              <a:rPr lang="en-US" baseline="0" dirty="0" smtClean="0"/>
              <a:t>Difference (</a:t>
            </a:r>
            <a:r>
              <a:rPr lang="en-US" baseline="0" dirty="0" err="1" smtClean="0"/>
              <a:t>interferogram</a:t>
            </a:r>
            <a:r>
              <a:rPr lang="en-US" baseline="0" dirty="0" smtClean="0"/>
              <a:t>) between the phase show fringes due to: viewing geometry, topography, atmospheric delays, and deformation</a:t>
            </a:r>
          </a:p>
          <a:p>
            <a:pPr marL="228600" indent="-228600">
              <a:buAutoNum type="alphaLcParenR"/>
            </a:pPr>
            <a:r>
              <a:rPr lang="en-US" baseline="0" dirty="0" smtClean="0"/>
              <a:t>Simulated </a:t>
            </a:r>
            <a:r>
              <a:rPr lang="en-US" baseline="0" dirty="0" err="1" smtClean="0"/>
              <a:t>interferogram</a:t>
            </a:r>
            <a:r>
              <a:rPr lang="en-US" baseline="0" dirty="0" smtClean="0"/>
              <a:t> showing contribution to (d) from topography (generated using existing digital elevation model)</a:t>
            </a:r>
          </a:p>
          <a:p>
            <a:pPr marL="228600" indent="-228600">
              <a:buAutoNum type="alphaLcParenR"/>
            </a:pPr>
            <a:r>
              <a:rPr lang="en-US" baseline="0" dirty="0" smtClean="0"/>
              <a:t>Result of subtracting (e) from (d) leaves viewing geometry, atmospheric delays and deformation. Viewing geometry can be corrected knowing from what angle the two pictures were taken. Atmospheric delay is hard to remove and that’s why we use </a:t>
            </a:r>
            <a:r>
              <a:rPr lang="en-US" baseline="0" dirty="0" err="1" smtClean="0"/>
              <a:t>PSInSAR</a:t>
            </a:r>
            <a:r>
              <a:rPr lang="en-US" baseline="0" dirty="0" smtClean="0"/>
              <a:t> and </a:t>
            </a:r>
            <a:r>
              <a:rPr lang="en-US" baseline="0" dirty="0" err="1" smtClean="0"/>
              <a:t>SqueeSAR</a:t>
            </a:r>
            <a:r>
              <a:rPr lang="en-US" baseline="0" dirty="0" smtClean="0"/>
              <a:t>.</a:t>
            </a:r>
          </a:p>
          <a:p>
            <a:pPr marL="228600" indent="-228600">
              <a:buAutoNum type="alphaLcParenR"/>
            </a:pPr>
            <a:endParaRPr lang="en-US" baseline="0" dirty="0" smtClean="0"/>
          </a:p>
          <a:p>
            <a:pPr marL="228600" indent="-228600">
              <a:buAutoNum type="alphaLcParenR"/>
            </a:pP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6</a:t>
            </a:fld>
            <a:endParaRPr lang="en-US"/>
          </a:p>
        </p:txBody>
      </p:sp>
    </p:spTree>
    <p:extLst>
      <p:ext uri="{BB962C8B-B14F-4D97-AF65-F5344CB8AC3E}">
        <p14:creationId xmlns:p14="http://schemas.microsoft.com/office/powerpoint/2010/main" xmlns="" val="3059557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Arcmap</a:t>
            </a:r>
            <a:r>
              <a:rPr lang="en-US" dirty="0" smtClean="0"/>
              <a:t> visualization for </a:t>
            </a:r>
            <a:r>
              <a:rPr lang="en-US" dirty="0" err="1" smtClean="0"/>
              <a:t>texas</a:t>
            </a:r>
            <a:r>
              <a:rPr lang="en-US" dirty="0" smtClean="0"/>
              <a:t> sinkholes</a:t>
            </a:r>
          </a:p>
        </p:txBody>
      </p:sp>
      <p:sp>
        <p:nvSpPr>
          <p:cNvPr id="4" name="Slide Number Placeholder 3"/>
          <p:cNvSpPr>
            <a:spLocks noGrp="1"/>
          </p:cNvSpPr>
          <p:nvPr>
            <p:ph type="sldNum" sz="quarter" idx="10"/>
          </p:nvPr>
        </p:nvSpPr>
        <p:spPr/>
        <p:txBody>
          <a:bodyPr/>
          <a:lstStyle/>
          <a:p>
            <a:fld id="{367229DC-492B-D54D-ADE2-BAD76E88D56F}" type="slidenum">
              <a:rPr lang="en-US" smtClean="0"/>
              <a:pPr/>
              <a:t>7</a:t>
            </a:fld>
            <a:endParaRPr lang="en-US"/>
          </a:p>
        </p:txBody>
      </p:sp>
    </p:spTree>
    <p:extLst>
      <p:ext uri="{BB962C8B-B14F-4D97-AF65-F5344CB8AC3E}">
        <p14:creationId xmlns:p14="http://schemas.microsoft.com/office/powerpoint/2010/main" xmlns="" val="2679889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8</a:t>
            </a:fld>
            <a:endParaRPr lang="en-US"/>
          </a:p>
        </p:txBody>
      </p:sp>
    </p:spTree>
    <p:extLst>
      <p:ext uri="{BB962C8B-B14F-4D97-AF65-F5344CB8AC3E}">
        <p14:creationId xmlns:p14="http://schemas.microsoft.com/office/powerpoint/2010/main" xmlns="" val="22776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Gaussian</a:t>
            </a:r>
            <a:r>
              <a:rPr lang="en-US" baseline="0" dirty="0" smtClean="0"/>
              <a:t> model came to </a:t>
            </a:r>
            <a:r>
              <a:rPr lang="en-US" baseline="0" dirty="0" err="1" smtClean="0"/>
              <a:t>existance</a:t>
            </a:r>
            <a:r>
              <a:rPr lang="en-US" baseline="0" dirty="0" smtClean="0"/>
              <a:t>:</a:t>
            </a:r>
          </a:p>
          <a:p>
            <a:pPr marL="171450" indent="-171450">
              <a:buFontTx/>
              <a:buChar char="-"/>
            </a:pPr>
            <a:r>
              <a:rPr lang="en-US" baseline="0" dirty="0" smtClean="0"/>
              <a:t>Look at the profile binning the data into concentric circles and plotting the average displacement within each bin as function of distance from the center of the sinkhole</a:t>
            </a:r>
          </a:p>
          <a:p>
            <a:pPr marL="171450" indent="-171450">
              <a:buFontTx/>
              <a:buChar char="-"/>
            </a:pPr>
            <a:r>
              <a:rPr lang="en-US" baseline="0" dirty="0" smtClean="0"/>
              <a:t>Then repeat for every time and put the profiles next to each other and look from different prospective: distance from center (the behavior looks </a:t>
            </a:r>
            <a:r>
              <a:rPr lang="en-US" baseline="0" dirty="0" err="1" smtClean="0"/>
              <a:t>gaussian</a:t>
            </a:r>
            <a:r>
              <a:rPr lang="en-US" baseline="0" dirty="0" smtClean="0"/>
              <a:t>) changes in time (looks linear)</a:t>
            </a:r>
            <a:endParaRPr lang="en-US" dirty="0"/>
          </a:p>
        </p:txBody>
      </p:sp>
      <p:sp>
        <p:nvSpPr>
          <p:cNvPr id="4" name="Slide Number Placeholder 3"/>
          <p:cNvSpPr>
            <a:spLocks noGrp="1"/>
          </p:cNvSpPr>
          <p:nvPr>
            <p:ph type="sldNum" sz="quarter" idx="10"/>
          </p:nvPr>
        </p:nvSpPr>
        <p:spPr/>
        <p:txBody>
          <a:bodyPr/>
          <a:lstStyle/>
          <a:p>
            <a:fld id="{367229DC-492B-D54D-ADE2-BAD76E88D56F}" type="slidenum">
              <a:rPr lang="en-US" smtClean="0"/>
              <a:pPr/>
              <a:t>9</a:t>
            </a:fld>
            <a:endParaRPr lang="en-US"/>
          </a:p>
        </p:txBody>
      </p:sp>
    </p:spTree>
    <p:extLst>
      <p:ext uri="{BB962C8B-B14F-4D97-AF65-F5344CB8AC3E}">
        <p14:creationId xmlns:p14="http://schemas.microsoft.com/office/powerpoint/2010/main" xmlns="" val="9096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50" name="Picture 2" descr="http://www.cpe.vt.edu/ndmas/images/logo-vctir.jpg"/>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6660232" y="4716989"/>
            <a:ext cx="2124539" cy="80024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4"/>
          <p:cNvSpPr>
            <a:spLocks noChangeArrowheads="1"/>
          </p:cNvSpPr>
          <p:nvPr/>
        </p:nvSpPr>
        <p:spPr bwMode="auto">
          <a:xfrm>
            <a:off x="467544" y="2204864"/>
            <a:ext cx="5943600" cy="3170099"/>
          </a:xfrm>
          <a:prstGeom prst="rect">
            <a:avLst/>
          </a:prstGeom>
          <a:noFill/>
          <a:ln w="9525">
            <a:noFill/>
            <a:miter lim="800000"/>
            <a:headEnd/>
            <a:tailEnd/>
          </a:ln>
          <a:effectLst/>
        </p:spPr>
        <p:txBody>
          <a:bodyPr anchor="b">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A.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Vaccari, M.Sc., ABD,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S.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Acton, Ph.D.</a:t>
            </a:r>
            <a:endPar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baseline="-25000" dirty="0" smtClean="0">
                <a:solidFill>
                  <a:srgbClr val="CC6600"/>
                </a:solidFill>
                <a:latin typeface="Verdana" charset="0"/>
                <a:ea typeface="+mn-ea"/>
              </a:rPr>
              <a:t>Virginia Image and Video Analysis (VIVA) </a:t>
            </a:r>
          </a:p>
          <a:p>
            <a:pPr>
              <a:spcBef>
                <a:spcPct val="50000"/>
              </a:spcBef>
              <a:defRPr/>
            </a:pPr>
            <a:r>
              <a:rPr lang="en-US" sz="2400" baseline="-25000" dirty="0" smtClean="0">
                <a:solidFill>
                  <a:srgbClr val="CC6600"/>
                </a:solidFill>
                <a:latin typeface="Verdana" charset="0"/>
                <a:ea typeface="+mn-ea"/>
              </a:rPr>
              <a:t>University of Virginia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B.</a:t>
            </a:r>
            <a:r>
              <a:rPr kumimoji="0" lang="en-US" sz="2400" b="1" i="0" u="none" strike="noStrike" kern="1200" cap="none" spc="0" normalizeH="0" baseline="0" noProof="0" dirty="0" smtClean="0">
                <a:ln>
                  <a:noFill/>
                </a:ln>
                <a:solidFill>
                  <a:srgbClr val="CC6600"/>
                </a:solidFill>
                <a:effectLst/>
                <a:uLnTx/>
                <a:uFillTx/>
                <a:latin typeface="Verdana" charset="0"/>
                <a:ea typeface="Arial"/>
                <a:cs typeface="Arial" charset="0"/>
              </a:rPr>
              <a:t>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Bruckno, Ph.D.</a:t>
            </a:r>
            <a:endPar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25000" noProof="0" dirty="0" smtClean="0">
                <a:ln>
                  <a:noFill/>
                </a:ln>
                <a:solidFill>
                  <a:srgbClr val="CC6600"/>
                </a:solidFill>
                <a:effectLst/>
                <a:uLnTx/>
                <a:uFillTx/>
                <a:latin typeface="Verdana" charset="0"/>
                <a:ea typeface="ＭＳ Ｐゴシック" charset="0"/>
                <a:cs typeface="Arial" charset="0"/>
              </a:rPr>
              <a:t>Virginia Department of Transportation</a:t>
            </a:r>
            <a:endPar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endParaRPr>
          </a:p>
          <a:p>
            <a:pPr>
              <a:spcBef>
                <a:spcPct val="50000"/>
              </a:spcBef>
              <a:defRPr/>
            </a:pP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E.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Hoppe, Ph.D.,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E.</a:t>
            </a:r>
            <a:r>
              <a:rPr kumimoji="0" lang="en-US" sz="2400" b="1" i="0" u="none" strike="noStrike" kern="1200" cap="none" spc="0" normalizeH="0" baseline="0" noProof="0" dirty="0" smtClean="0">
                <a:ln>
                  <a:noFill/>
                </a:ln>
                <a:solidFill>
                  <a:srgbClr val="CC6600"/>
                </a:solidFill>
                <a:effectLst/>
                <a:uLnTx/>
                <a:uFillTx/>
                <a:latin typeface="Verdana" charset="0"/>
                <a:ea typeface="Arial"/>
                <a:cs typeface="Arial" charset="0"/>
              </a:rPr>
              <a:t> </a:t>
            </a:r>
            <a:r>
              <a:rPr kumimoji="0" lang="en-US" sz="2400" b="1" i="0" u="none" strike="noStrike" kern="1200" cap="none" spc="0" normalizeH="0" baseline="-25000" noProof="0" dirty="0" smtClean="0">
                <a:ln>
                  <a:noFill/>
                </a:ln>
                <a:solidFill>
                  <a:srgbClr val="CC6600"/>
                </a:solidFill>
                <a:effectLst/>
                <a:uLnTx/>
                <a:uFillTx/>
                <a:latin typeface="Verdana" charset="0"/>
                <a:ea typeface="Arial"/>
                <a:cs typeface="Arial" charset="0"/>
              </a:rPr>
              <a:t>Campbell</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US" sz="2400" kern="1200" baseline="-25000" dirty="0" smtClean="0">
                <a:solidFill>
                  <a:srgbClr val="CC6600"/>
                </a:solidFill>
                <a:latin typeface="Verdana" charset="0"/>
                <a:ea typeface="ＭＳ Ｐゴシック" charset="0"/>
                <a:cs typeface="Arial" charset="0"/>
              </a:rPr>
              <a:t>Virginia Center for Transportation Innovation &amp; Research</a:t>
            </a:r>
          </a:p>
        </p:txBody>
      </p:sp>
      <p:pic>
        <p:nvPicPr>
          <p:cNvPr id="5" name="Picture 5" descr="viva"/>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6606480" y="3068960"/>
            <a:ext cx="2286000"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6629400" y="3717032"/>
            <a:ext cx="2286000" cy="136525"/>
          </a:xfrm>
          <a:prstGeom prst="rect">
            <a:avLst/>
          </a:prstGeom>
          <a:noFill/>
          <a:ln w="9525">
            <a:noFill/>
            <a:miter lim="800000"/>
            <a:headEnd/>
            <a:tailEnd/>
          </a:ln>
          <a:effectLst/>
        </p:spPr>
        <p:txBody>
          <a:bodyPr lIns="0" tIns="0" rIns="0" bIns="0" anchor="b">
            <a:spAutoFit/>
          </a:bodyPr>
          <a:lstStyle/>
          <a:p>
            <a:pPr algn="ctr">
              <a:spcBef>
                <a:spcPct val="50000"/>
              </a:spcBef>
              <a:defRPr/>
            </a:pPr>
            <a:r>
              <a:rPr lang="en-US" sz="900" b="1" dirty="0">
                <a:solidFill>
                  <a:srgbClr val="333366"/>
                </a:solidFill>
                <a:latin typeface="Verdana" charset="0"/>
                <a:ea typeface="+mn-ea"/>
              </a:rPr>
              <a:t>Virginia Image and Video Analysis</a:t>
            </a:r>
          </a:p>
        </p:txBody>
      </p:sp>
      <p:sp>
        <p:nvSpPr>
          <p:cNvPr id="108546" name="Rectangle 2"/>
          <p:cNvSpPr>
            <a:spLocks noGrp="1" noChangeArrowheads="1"/>
          </p:cNvSpPr>
          <p:nvPr>
            <p:ph type="ctrTitle"/>
          </p:nvPr>
        </p:nvSpPr>
        <p:spPr>
          <a:xfrm>
            <a:off x="457200" y="228600"/>
            <a:ext cx="8229600" cy="1828800"/>
          </a:xfrm>
        </p:spPr>
        <p:txBody>
          <a:bodyPr/>
          <a:lstStyle>
            <a:lvl1pPr>
              <a:defRPr/>
            </a:lvl1pPr>
          </a:lstStyle>
          <a:p>
            <a:r>
              <a:rPr lang="en-US" dirty="0"/>
              <a:t>Click to edit Master title style</a:t>
            </a:r>
            <a:br>
              <a:rPr lang="en-US" dirty="0"/>
            </a:br>
            <a:r>
              <a:rPr lang="en-US" dirty="0"/>
              <a:t>Test line 2</a:t>
            </a:r>
          </a:p>
        </p:txBody>
      </p:sp>
      <p:pic>
        <p:nvPicPr>
          <p:cNvPr id="14" name="Picture 49" descr="TRE-CMYK-1"/>
          <p:cNvPicPr>
            <a:picLocks noChangeAspect="1" noChangeArrowheads="1"/>
          </p:cNvPicPr>
          <p:nvPr userDrawn="1"/>
        </p:nvPicPr>
        <p:blipFill>
          <a:blip r:embed="rId4" cstate="email"/>
          <a:srcRect/>
          <a:stretch>
            <a:fillRect/>
          </a:stretch>
        </p:blipFill>
        <p:spPr bwMode="auto">
          <a:xfrm>
            <a:off x="7740352" y="5461072"/>
            <a:ext cx="1017443" cy="1017443"/>
          </a:xfrm>
          <a:prstGeom prst="rect">
            <a:avLst/>
          </a:prstGeom>
          <a:noFill/>
          <a:ln w="9525">
            <a:noFill/>
            <a:miter lim="800000"/>
            <a:headEnd/>
            <a:tailEnd/>
          </a:ln>
        </p:spPr>
      </p:pic>
      <p:pic>
        <p:nvPicPr>
          <p:cNvPr id="2" name="Picture 1"/>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8172400" y="4005064"/>
            <a:ext cx="692282" cy="692282"/>
          </a:xfrm>
          <a:prstGeom prst="rect">
            <a:avLst/>
          </a:prstGeom>
        </p:spPr>
      </p:pic>
      <p:pic>
        <p:nvPicPr>
          <p:cNvPr id="11" name="Picture 10" descr="O3ACMk-02 Engineering 2-color.pdf"/>
          <p:cNvPicPr>
            <a:picLocks noChangeAspect="1"/>
          </p:cNvPicPr>
          <p:nvPr userDrawn="1"/>
        </p:nvPicPr>
        <p:blipFill rotWithShape="1">
          <a:blip r:embed="rId6" cstate="email">
            <a:extLst>
              <a:ext uri="{28A0092B-C50C-407E-A947-70E740481C1C}">
                <a14:useLocalDpi xmlns:a14="http://schemas.microsoft.com/office/drawing/2010/main" xmlns=""/>
              </a:ext>
            </a:extLst>
          </a:blip>
          <a:srcRect l="24315" t="65481" r="23297" b="14660"/>
          <a:stretch/>
        </p:blipFill>
        <p:spPr>
          <a:xfrm>
            <a:off x="6660232" y="3886435"/>
            <a:ext cx="1562886" cy="766701"/>
          </a:xfrm>
          <a:prstGeom prst="rect">
            <a:avLst/>
          </a:prstGeom>
        </p:spPr>
      </p:pic>
      <p:pic>
        <p:nvPicPr>
          <p:cNvPr id="12" name="Picture 6" descr="http://0.static.wix.com/media/05b226_62a2d5ecab7b0555e6a920bf47e3f5b1.jpg_256"/>
          <p:cNvPicPr>
            <a:picLocks noChangeAspect="1" noChangeArrowheads="1"/>
          </p:cNvPicPr>
          <p:nvPr userDrawn="1"/>
        </p:nvPicPr>
        <p:blipFill>
          <a:blip r:embed="rId7">
            <a:extLst>
              <a:ext uri="{28A0092B-C50C-407E-A947-70E740481C1C}">
                <a14:useLocalDpi xmlns:a14="http://schemas.microsoft.com/office/drawing/2010/main" xmlns="" val="0"/>
              </a:ext>
            </a:extLst>
          </a:blip>
          <a:srcRect/>
          <a:stretch>
            <a:fillRect/>
          </a:stretch>
        </p:blipFill>
        <p:spPr bwMode="auto">
          <a:xfrm>
            <a:off x="7016389" y="5571807"/>
            <a:ext cx="795971" cy="79597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3419270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40122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413571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6" name="Slide Number Placeholder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633643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101846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1812480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865861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2072089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27283463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1295891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2724938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9"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248001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5" name="Date Placeholder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59959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827992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5"/>
          <p:cNvSpPr>
            <a:spLocks noGrp="1" noChangeArrowheads="1"/>
          </p:cNvSpPr>
          <p:nvPr>
            <p:ph type="sldNum" sz="quarter" idx="11"/>
          </p:nvPr>
        </p:nvSpPr>
        <p:spPr>
          <a:xfrm>
            <a:off x="6858000" y="6264275"/>
            <a:ext cx="1828800" cy="4572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dt" sz="half" idx="1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06279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4"/>
          <p:cNvSpPr>
            <a:spLocks noGrp="1" noChangeArrowheads="1"/>
          </p:cNvSpPr>
          <p:nvPr>
            <p:ph type="dt" sz="half" idx="10"/>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25408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br>
              <a:rPr lang="en-US" dirty="0"/>
            </a:br>
            <a:r>
              <a:rPr lang="en-US" dirty="0"/>
              <a:t>test two lines</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7524"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a:t>
            </a:fld>
            <a:endParaRPr lang="en-US" dirty="0" smtClean="0"/>
          </a:p>
          <a:p>
            <a:fld id="{C9B36096-6FBA-4F2F-BD38-BF429205EDDD}" type="datetime1">
              <a:rPr lang="en-US" smtClean="0"/>
              <a:pPr/>
              <a:t>3/19/2014</a:t>
            </a:fld>
            <a:endParaRPr lang="en-US" dirty="0" smtClean="0"/>
          </a:p>
        </p:txBody>
      </p:sp>
      <p:pic>
        <p:nvPicPr>
          <p:cNvPr id="5126" name="Picture 6" descr="viva"/>
          <p:cNvPicPr>
            <a:picLocks noChangeAspect="1" noChangeArrowheads="1"/>
          </p:cNvPicPr>
          <p:nvPr/>
        </p:nvPicPr>
        <p:blipFill>
          <a:blip r:embed="rId18">
            <a:extLst>
              <a:ext uri="{28A0092B-C50C-407E-A947-70E740481C1C}">
                <a14:useLocalDpi xmlns:a14="http://schemas.microsoft.com/office/drawing/2010/main" xmlns=""/>
              </a:ext>
            </a:extLst>
          </a:blip>
          <a:srcRect/>
          <a:stretch>
            <a:fillRect/>
          </a:stretch>
        </p:blipFill>
        <p:spPr bwMode="auto">
          <a:xfrm>
            <a:off x="6434664" y="6381328"/>
            <a:ext cx="1270000" cy="31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O3ACMk-02 Engineering 2-color.pdf"/>
          <p:cNvPicPr>
            <a:picLocks noChangeAspect="1"/>
          </p:cNvPicPr>
          <p:nvPr userDrawn="1"/>
        </p:nvPicPr>
        <p:blipFill rotWithShape="1">
          <a:blip r:embed="rId19" cstate="email">
            <a:extLst>
              <a:ext uri="{28A0092B-C50C-407E-A947-70E740481C1C}">
                <a14:useLocalDpi xmlns:a14="http://schemas.microsoft.com/office/drawing/2010/main" xmlns=""/>
              </a:ext>
            </a:extLst>
          </a:blip>
          <a:srcRect l="24315" t="65481" r="23297" b="14660"/>
          <a:stretch/>
        </p:blipFill>
        <p:spPr>
          <a:xfrm>
            <a:off x="7708627" y="6107219"/>
            <a:ext cx="1418870" cy="696051"/>
          </a:xfrm>
          <a:prstGeom prst="rect">
            <a:avLst/>
          </a:prstGeom>
        </p:spPr>
      </p:pic>
    </p:spTree>
  </p:cSld>
  <p:clrMap bg1="lt1" tx1="dk1" bg2="lt2" tx2="dk2" accent1="accent1" accent2="accent2" accent3="accent3" accent4="accent4" accent5="accent5" accent6="accent6" hlink="hlink" folHlink="folHlink"/>
  <p:sldLayoutIdLst>
    <p:sldLayoutId id="2147483733"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iming>
    <p:tnLst>
      <p:par>
        <p:cTn id="1" dur="indefinite" restart="never" nodeType="tmRoot"/>
      </p:par>
    </p:tnLst>
  </p:timing>
  <p:hf sldNum="0" hdr="0" ftr="0"/>
  <p:txStyles>
    <p:titleStyle>
      <a:lvl1pPr algn="l" rtl="0" eaLnBrk="0" fontAlgn="base" hangingPunct="0">
        <a:spcBef>
          <a:spcPct val="0"/>
        </a:spcBef>
        <a:spcAft>
          <a:spcPct val="0"/>
        </a:spcAft>
        <a:defRPr sz="3200" b="1">
          <a:solidFill>
            <a:srgbClr val="333366"/>
          </a:solidFill>
          <a:latin typeface="+mj-lt"/>
          <a:ea typeface="ＭＳ Ｐゴシック" charset="0"/>
          <a:cs typeface="+mj-cs"/>
        </a:defRPr>
      </a:lvl1pPr>
      <a:lvl2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2pPr>
      <a:lvl3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3pPr>
      <a:lvl4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4pPr>
      <a:lvl5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5pPr>
      <a:lvl6pPr marL="4572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6pPr>
      <a:lvl7pPr marL="9144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7pPr>
      <a:lvl8pPr marL="13716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8pPr>
      <a:lvl9pPr marL="18288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media/media1.asf"/><Relationship Id="rId5" Type="http://schemas.openxmlformats.org/officeDocument/2006/relationships/image" Target="../media/image52.png"/><Relationship Id="rId4" Type="http://schemas.microsoft.com/office/2007/relationships/media" Target="../media/media1.as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07504" y="529208"/>
            <a:ext cx="8928992" cy="1531640"/>
          </a:xfrm>
        </p:spPr>
        <p:txBody>
          <a:bodyPr/>
          <a:lstStyle/>
          <a:p>
            <a:pPr algn="ctr" eaLnBrk="1" hangingPunct="1"/>
            <a:r>
              <a:rPr lang="en-US" sz="2700" dirty="0" smtClean="0"/>
              <a:t>Delivering </a:t>
            </a:r>
            <a:r>
              <a:rPr lang="en-US" sz="2700" dirty="0" err="1" smtClean="0"/>
              <a:t>Geohazard</a:t>
            </a:r>
            <a:r>
              <a:rPr lang="en-US" sz="2700" dirty="0" smtClean="0"/>
              <a:t> and Geotechnical Data: From the Satellite to the Field</a:t>
            </a:r>
            <a:endParaRPr lang="en-US" sz="2700" dirty="0">
              <a:latin typeface="Verdana" charset="0"/>
              <a:cs typeface="Arial" charset="0"/>
            </a:endParaRPr>
          </a:p>
        </p:txBody>
      </p:sp>
      <p:sp>
        <p:nvSpPr>
          <p:cNvPr id="5" name="Rectangle 2"/>
          <p:cNvSpPr txBox="1">
            <a:spLocks noChangeArrowheads="1"/>
          </p:cNvSpPr>
          <p:nvPr/>
        </p:nvSpPr>
        <p:spPr bwMode="auto">
          <a:xfrm>
            <a:off x="35496" y="5445224"/>
            <a:ext cx="6552728"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333366"/>
                </a:solidFill>
                <a:latin typeface="+mj-lt"/>
                <a:ea typeface="ＭＳ Ｐゴシック" charset="0"/>
                <a:cs typeface="+mj-cs"/>
              </a:defRPr>
            </a:lvl1pPr>
            <a:lvl2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2pPr>
            <a:lvl3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3pPr>
            <a:lvl4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4pPr>
            <a:lvl5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5pPr>
            <a:lvl6pPr marL="4572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6pPr>
            <a:lvl7pPr marL="9144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7pPr>
            <a:lvl8pPr marL="13716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8pPr>
            <a:lvl9pPr marL="18288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9pPr>
          </a:lstStyle>
          <a:p>
            <a:pPr algn="ctr" eaLnBrk="1" hangingPunct="1"/>
            <a:r>
              <a:rPr lang="en-US" sz="1600" b="0" kern="0" dirty="0" smtClean="0"/>
              <a:t>49</a:t>
            </a:r>
            <a:r>
              <a:rPr lang="en-US" sz="1600" b="0" kern="0" baseline="30000" dirty="0" smtClean="0"/>
              <a:t>th</a:t>
            </a:r>
            <a:r>
              <a:rPr lang="en-US" sz="1600" b="0" kern="0" dirty="0" smtClean="0"/>
              <a:t> Annual Meeting</a:t>
            </a:r>
          </a:p>
          <a:p>
            <a:pPr algn="ctr" eaLnBrk="1" hangingPunct="1"/>
            <a:r>
              <a:rPr lang="en-US" sz="1600" b="0" kern="0" dirty="0" smtClean="0">
                <a:latin typeface="Verdana" charset="0"/>
                <a:cs typeface="Arial" charset="0"/>
              </a:rPr>
              <a:t>The Geological Society of America</a:t>
            </a:r>
          </a:p>
          <a:p>
            <a:pPr algn="ctr" eaLnBrk="1" hangingPunct="1"/>
            <a:r>
              <a:rPr lang="en-US" sz="1600" b="0" kern="0" dirty="0" smtClean="0">
                <a:latin typeface="Verdana" charset="0"/>
                <a:cs typeface="Arial" charset="0"/>
              </a:rPr>
              <a:t>Northeastern Section</a:t>
            </a:r>
            <a:endParaRPr lang="en-US" sz="1600" b="0" kern="0" dirty="0">
              <a:latin typeface="Verdana"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Spatiotemporal model</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10</a:t>
            </a:fld>
            <a:endParaRPr lang="en-US" smtClean="0"/>
          </a:p>
          <a:p>
            <a:fld id="{C9B36096-6FBA-4F2F-BD38-BF429205EDDD}" type="datetime1">
              <a:rPr lang="en-US" smtClean="0"/>
              <a:pPr/>
              <a:t>3/19/2014</a:t>
            </a:fld>
            <a:endParaRPr lang="en-US" dirty="0" smtClean="0"/>
          </a:p>
        </p:txBody>
      </p:sp>
      <p:pic>
        <p:nvPicPr>
          <p:cNvPr id="31" name="Picture 3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1824291"/>
            <a:ext cx="6816101" cy="4443088"/>
          </a:xfrm>
          <a:prstGeom prst="rect">
            <a:avLst/>
          </a:prstGeom>
        </p:spPr>
      </p:pic>
      <p:sp>
        <p:nvSpPr>
          <p:cNvPr id="32" name="Rectangle 3"/>
          <p:cNvSpPr>
            <a:spLocks noGrp="1" noChangeArrowheads="1"/>
          </p:cNvSpPr>
          <p:nvPr>
            <p:ph idx="1"/>
          </p:nvPr>
        </p:nvSpPr>
        <p:spPr>
          <a:xfrm>
            <a:off x="457200" y="1295400"/>
            <a:ext cx="8229600" cy="4525963"/>
          </a:xfrm>
        </p:spPr>
        <p:txBody>
          <a:bodyPr/>
          <a:lstStyle/>
          <a:p>
            <a:pPr marL="0" indent="0" eaLnBrk="1" hangingPunct="1">
              <a:buNone/>
            </a:pPr>
            <a:r>
              <a:rPr lang="en-US" dirty="0" smtClean="0"/>
              <a:t>Evolving Gaussian?</a:t>
            </a:r>
          </a:p>
        </p:txBody>
      </p:sp>
      <mc:AlternateContent xmlns:mc="http://schemas.openxmlformats.org/markup-compatibility/2006">
        <mc:Choice xmlns:a14="http://schemas.microsoft.com/office/drawing/2010/main" xmlns="" Requires="a14">
          <p:sp>
            <p:nvSpPr>
              <p:cNvPr id="33" name="TextBox 32"/>
              <p:cNvSpPr txBox="1"/>
              <p:nvPr/>
            </p:nvSpPr>
            <p:spPr>
              <a:xfrm>
                <a:off x="4570137" y="1295400"/>
                <a:ext cx="3659463" cy="4641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u="none" smtClean="0">
                              <a:solidFill>
                                <a:schemeClr val="tx1"/>
                              </a:solidFill>
                              <a:latin typeface="Cambria Math"/>
                            </a:rPr>
                          </m:ctrlPr>
                        </m:sSubPr>
                        <m:e>
                          <m:r>
                            <a:rPr lang="en-US" sz="2400" b="0" i="1" u="none" smtClean="0">
                              <a:solidFill>
                                <a:schemeClr val="tx1"/>
                              </a:solidFill>
                              <a:latin typeface="Cambria Math"/>
                            </a:rPr>
                            <m:t>𝑔</m:t>
                          </m:r>
                        </m:e>
                        <m:sub>
                          <m:r>
                            <a:rPr lang="en-US" sz="2400" b="0" i="1" u="none" smtClean="0">
                              <a:solidFill>
                                <a:schemeClr val="tx1"/>
                              </a:solidFill>
                              <a:latin typeface="Cambria Math"/>
                            </a:rPr>
                            <m:t>𝑡</m:t>
                          </m:r>
                        </m:sub>
                      </m:sSub>
                      <m:d>
                        <m:dPr>
                          <m:ctrlPr>
                            <a:rPr lang="en-US" sz="2400" b="0" i="1" u="none" smtClean="0">
                              <a:solidFill>
                                <a:schemeClr val="tx1"/>
                              </a:solidFill>
                              <a:latin typeface="Cambria Math"/>
                            </a:rPr>
                          </m:ctrlPr>
                        </m:dPr>
                        <m:e>
                          <m:r>
                            <a:rPr lang="en-US" sz="2400" b="0" i="1" u="none" smtClean="0">
                              <a:solidFill>
                                <a:schemeClr val="tx1"/>
                              </a:solidFill>
                              <a:latin typeface="Cambria Math"/>
                            </a:rPr>
                            <m:t>𝑥</m:t>
                          </m:r>
                        </m:e>
                      </m:d>
                      <m:r>
                        <a:rPr lang="en-US" sz="2400" b="0" i="1" u="none" smtClean="0">
                          <a:solidFill>
                            <a:schemeClr val="tx1"/>
                          </a:solidFill>
                          <a:latin typeface="Cambria Math"/>
                        </a:rPr>
                        <m:t>=</m:t>
                      </m:r>
                      <m:sSub>
                        <m:sSubPr>
                          <m:ctrlPr>
                            <a:rPr lang="en-US" sz="2400" b="0" i="1" u="none" smtClean="0">
                              <a:solidFill>
                                <a:schemeClr val="tx1"/>
                              </a:solidFill>
                              <a:latin typeface="Cambria Math"/>
                            </a:rPr>
                          </m:ctrlPr>
                        </m:sSubPr>
                        <m:e>
                          <m:r>
                            <a:rPr lang="en-US" sz="2400" b="0" i="1" u="none" smtClean="0">
                              <a:solidFill>
                                <a:schemeClr val="tx1"/>
                              </a:solidFill>
                              <a:latin typeface="Cambria Math"/>
                              <a:ea typeface="Cambria Math"/>
                            </a:rPr>
                            <m:t>𝛼</m:t>
                          </m:r>
                        </m:e>
                        <m:sub>
                          <m:r>
                            <a:rPr lang="en-US" sz="2400" b="0" i="1" u="none" smtClean="0">
                              <a:solidFill>
                                <a:schemeClr val="tx1"/>
                              </a:solidFill>
                              <a:latin typeface="Cambria Math"/>
                            </a:rPr>
                            <m:t>𝑡</m:t>
                          </m:r>
                        </m:sub>
                      </m:sSub>
                      <m:r>
                        <m:rPr>
                          <m:sty m:val="p"/>
                        </m:rPr>
                        <a:rPr lang="en-US" sz="2400" b="0" i="0" u="none" smtClean="0">
                          <a:solidFill>
                            <a:schemeClr val="tx1"/>
                          </a:solidFill>
                          <a:latin typeface="Cambria Math"/>
                        </a:rPr>
                        <m:t>exp</m:t>
                      </m:r>
                      <m:d>
                        <m:dPr>
                          <m:ctrlPr>
                            <a:rPr lang="en-US" sz="2400" b="0" i="1" u="none" smtClean="0">
                              <a:solidFill>
                                <a:schemeClr val="tx1"/>
                              </a:solidFill>
                              <a:latin typeface="Cambria Math"/>
                            </a:rPr>
                          </m:ctrlPr>
                        </m:dPr>
                        <m:e>
                          <m:r>
                            <a:rPr lang="en-US" sz="2400" b="0" i="1" u="none" smtClean="0">
                              <a:solidFill>
                                <a:schemeClr val="tx1"/>
                              </a:solidFill>
                              <a:latin typeface="Cambria Math"/>
                            </a:rPr>
                            <m:t>−</m:t>
                          </m:r>
                          <m:sSup>
                            <m:sSupPr>
                              <m:ctrlPr>
                                <a:rPr lang="en-US" sz="2400" b="0" i="1" u="none" smtClean="0">
                                  <a:solidFill>
                                    <a:schemeClr val="tx1"/>
                                  </a:solidFill>
                                  <a:latin typeface="Cambria Math"/>
                                </a:rPr>
                              </m:ctrlPr>
                            </m:sSupPr>
                            <m:e>
                              <m:r>
                                <a:rPr lang="en-US" sz="2400" b="0" i="1" u="none" smtClean="0">
                                  <a:solidFill>
                                    <a:schemeClr val="tx1"/>
                                  </a:solidFill>
                                  <a:latin typeface="Cambria Math"/>
                                </a:rPr>
                                <m:t>𝑥</m:t>
                              </m:r>
                            </m:e>
                            <m:sup>
                              <m:r>
                                <a:rPr lang="en-US" sz="2400" b="0" i="1" u="none" smtClean="0">
                                  <a:solidFill>
                                    <a:schemeClr val="tx1"/>
                                  </a:solidFill>
                                  <a:latin typeface="Cambria Math"/>
                                </a:rPr>
                                <m:t>2</m:t>
                              </m:r>
                            </m:sup>
                          </m:sSup>
                          <m:r>
                            <a:rPr lang="en-US" sz="2400" b="0" i="1" u="none" smtClean="0">
                              <a:solidFill>
                                <a:schemeClr val="tx1"/>
                              </a:solidFill>
                              <a:latin typeface="Cambria Math"/>
                            </a:rPr>
                            <m:t>/2</m:t>
                          </m:r>
                          <m:sSubSup>
                            <m:sSubSupPr>
                              <m:ctrlPr>
                                <a:rPr lang="en-US" sz="2400" b="0" i="1" u="none" smtClean="0">
                                  <a:solidFill>
                                    <a:schemeClr val="tx1"/>
                                  </a:solidFill>
                                  <a:latin typeface="Cambria Math"/>
                                </a:rPr>
                              </m:ctrlPr>
                            </m:sSubSupPr>
                            <m:e>
                              <m:r>
                                <a:rPr lang="en-US" sz="2400" b="0" i="1" u="none" smtClean="0">
                                  <a:solidFill>
                                    <a:schemeClr val="tx1"/>
                                  </a:solidFill>
                                  <a:latin typeface="Cambria Math"/>
                                  <a:ea typeface="Cambria Math"/>
                                </a:rPr>
                                <m:t>𝜎</m:t>
                              </m:r>
                            </m:e>
                            <m:sub>
                              <m:r>
                                <a:rPr lang="en-US" sz="2400" b="0" i="1" u="none" smtClean="0">
                                  <a:solidFill>
                                    <a:schemeClr val="tx1"/>
                                  </a:solidFill>
                                  <a:latin typeface="Cambria Math"/>
                                </a:rPr>
                                <m:t>𝑡</m:t>
                              </m:r>
                            </m:sub>
                            <m:sup>
                              <m:r>
                                <a:rPr lang="en-US" sz="2400" b="0" i="1" u="none" smtClean="0">
                                  <a:solidFill>
                                    <a:schemeClr val="tx1"/>
                                  </a:solidFill>
                                  <a:latin typeface="Cambria Math"/>
                                </a:rPr>
                                <m:t>2</m:t>
                              </m:r>
                            </m:sup>
                          </m:sSubSup>
                        </m:e>
                      </m:d>
                    </m:oMath>
                  </m:oMathPara>
                </a14:m>
                <a:endParaRPr lang="en-US" sz="2400" b="0" u="none" dirty="0">
                  <a:solidFill>
                    <a:schemeClr val="tx1"/>
                  </a:solidFill>
                </a:endParaRPr>
              </a:p>
            </p:txBody>
          </p:sp>
        </mc:Choice>
        <mc:Fallback>
          <p:sp>
            <p:nvSpPr>
              <p:cNvPr id="33" name="TextBox 32"/>
              <p:cNvSpPr txBox="1">
                <a:spLocks noRot="1" noChangeAspect="1" noMove="1" noResize="1" noEditPoints="1" noAdjustHandles="1" noChangeArrowheads="1" noChangeShapeType="1" noTextEdit="1"/>
              </p:cNvSpPr>
              <p:nvPr/>
            </p:nvSpPr>
            <p:spPr>
              <a:xfrm>
                <a:off x="4570137" y="1295400"/>
                <a:ext cx="3659463" cy="464101"/>
              </a:xfrm>
              <a:prstGeom prst="rect">
                <a:avLst/>
              </a:prstGeom>
              <a:blipFill rotWithShape="1">
                <a:blip r:embed="rId4"/>
                <a:stretch>
                  <a:fillRect b="-18421"/>
                </a:stretch>
              </a:blipFill>
            </p:spPr>
            <p:txBody>
              <a:bodyPr/>
              <a:lstStyle/>
              <a:p>
                <a:r>
                  <a:rPr lang="en-US">
                    <a:noFill/>
                  </a:rPr>
                  <a:t> </a:t>
                </a:r>
              </a:p>
            </p:txBody>
          </p:sp>
        </mc:Fallback>
      </mc:AlternateContent>
      <p:sp>
        <p:nvSpPr>
          <p:cNvPr id="34" name="Rectangle 33"/>
          <p:cNvSpPr/>
          <p:nvPr/>
        </p:nvSpPr>
        <p:spPr bwMode="auto">
          <a:xfrm>
            <a:off x="762000" y="3888849"/>
            <a:ext cx="6816101" cy="2378530"/>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36" name="Rectangle 35"/>
          <p:cNvSpPr/>
          <p:nvPr/>
        </p:nvSpPr>
        <p:spPr bwMode="auto">
          <a:xfrm>
            <a:off x="228601" y="1771579"/>
            <a:ext cx="1066799" cy="2378530"/>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37" name="Rectangle 36"/>
          <p:cNvSpPr/>
          <p:nvPr/>
        </p:nvSpPr>
        <p:spPr bwMode="auto">
          <a:xfrm>
            <a:off x="7239000" y="1771579"/>
            <a:ext cx="1066799" cy="2378530"/>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pic>
        <p:nvPicPr>
          <p:cNvPr id="1026" name="Picture 2"/>
          <p:cNvPicPr>
            <a:picLocks noChangeAspect="1" noChangeArrowheads="1"/>
          </p:cNvPicPr>
          <p:nvPr/>
        </p:nvPicPr>
        <p:blipFill>
          <a:blip r:embed="rId5"/>
          <a:srcRect/>
          <a:stretch>
            <a:fillRect/>
          </a:stretch>
        </p:blipFill>
        <p:spPr bwMode="auto">
          <a:xfrm>
            <a:off x="2411760" y="3933056"/>
            <a:ext cx="3605808" cy="2704356"/>
          </a:xfrm>
          <a:prstGeom prst="rect">
            <a:avLst/>
          </a:prstGeom>
          <a:noFill/>
          <a:ln w="9525">
            <a:noFill/>
            <a:miter lim="800000"/>
            <a:headEnd/>
            <a:tailEnd/>
          </a:ln>
          <a:effectLst/>
        </p:spPr>
      </p:pic>
    </p:spTree>
    <p:extLst>
      <p:ext uri="{BB962C8B-B14F-4D97-AF65-F5344CB8AC3E}">
        <p14:creationId xmlns:p14="http://schemas.microsoft.com/office/powerpoint/2010/main" xmlns="" val="1270453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Spatiotemporal model</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11</a:t>
            </a:fld>
            <a:endParaRPr lang="en-US" smtClean="0"/>
          </a:p>
          <a:p>
            <a:fld id="{C9B36096-6FBA-4F2F-BD38-BF429205EDDD}" type="datetime1">
              <a:rPr lang="en-US" smtClean="0"/>
              <a:pPr/>
              <a:t>3/19/2014</a:t>
            </a:fld>
            <a:endParaRPr lang="en-US" dirty="0" smtClean="0"/>
          </a:p>
        </p:txBody>
      </p:sp>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00" y="1829805"/>
            <a:ext cx="6816101" cy="4443088"/>
          </a:xfrm>
          <a:prstGeom prst="rect">
            <a:avLst/>
          </a:prstGeom>
        </p:spPr>
      </p:pic>
      <p:sp>
        <p:nvSpPr>
          <p:cNvPr id="13" name="Rectangle 3"/>
          <p:cNvSpPr>
            <a:spLocks noGrp="1" noChangeArrowheads="1"/>
          </p:cNvSpPr>
          <p:nvPr>
            <p:ph idx="1"/>
          </p:nvPr>
        </p:nvSpPr>
        <p:spPr>
          <a:xfrm>
            <a:off x="457200" y="1295400"/>
            <a:ext cx="8229600" cy="4525963"/>
          </a:xfrm>
        </p:spPr>
        <p:txBody>
          <a:bodyPr/>
          <a:lstStyle/>
          <a:p>
            <a:pPr marL="0" indent="0" eaLnBrk="1" hangingPunct="1">
              <a:buNone/>
            </a:pPr>
            <a:r>
              <a:rPr lang="en-US" dirty="0" smtClean="0"/>
              <a:t>Evolving Gaussian!</a:t>
            </a:r>
          </a:p>
        </p:txBody>
      </p:sp>
      <mc:AlternateContent xmlns:mc="http://schemas.openxmlformats.org/markup-compatibility/2006">
        <mc:Choice xmlns:a14="http://schemas.microsoft.com/office/drawing/2010/main" xmlns="" Requires="a14">
          <p:sp>
            <p:nvSpPr>
              <p:cNvPr id="14" name="TextBox 13"/>
              <p:cNvSpPr txBox="1"/>
              <p:nvPr/>
            </p:nvSpPr>
            <p:spPr>
              <a:xfrm>
                <a:off x="4112714" y="1295400"/>
                <a:ext cx="4706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u="none" smtClean="0">
                          <a:solidFill>
                            <a:schemeClr val="tx1"/>
                          </a:solidFill>
                          <a:latin typeface="Cambria Math"/>
                        </a:rPr>
                        <m:t>𝑔</m:t>
                      </m:r>
                      <m:d>
                        <m:dPr>
                          <m:ctrlPr>
                            <a:rPr lang="en-US" sz="2400" b="0" i="1" u="none" smtClean="0">
                              <a:solidFill>
                                <a:schemeClr val="tx1"/>
                              </a:solidFill>
                              <a:latin typeface="Cambria Math"/>
                            </a:rPr>
                          </m:ctrlPr>
                        </m:dPr>
                        <m:e>
                          <m:r>
                            <a:rPr lang="en-US" sz="2400" b="1" i="1" u="none" smtClean="0">
                              <a:solidFill>
                                <a:schemeClr val="tx1"/>
                              </a:solidFill>
                              <a:latin typeface="Cambria Math"/>
                            </a:rPr>
                            <m:t>𝒙</m:t>
                          </m:r>
                          <m:r>
                            <a:rPr lang="en-US" sz="2400" b="0" i="1" u="none" smtClean="0">
                              <a:solidFill>
                                <a:schemeClr val="tx1"/>
                              </a:solidFill>
                              <a:latin typeface="Cambria Math"/>
                            </a:rPr>
                            <m:t>,</m:t>
                          </m:r>
                          <m:r>
                            <a:rPr lang="en-US" sz="2400" b="0" i="1" u="none" smtClean="0">
                              <a:solidFill>
                                <a:schemeClr val="tx1"/>
                              </a:solidFill>
                              <a:latin typeface="Cambria Math"/>
                            </a:rPr>
                            <m:t>𝑡</m:t>
                          </m:r>
                        </m:e>
                      </m:d>
                      <m:r>
                        <a:rPr lang="en-US" sz="2400" b="0" i="1" u="none" smtClean="0">
                          <a:solidFill>
                            <a:schemeClr val="tx1"/>
                          </a:solidFill>
                          <a:latin typeface="Cambria Math"/>
                        </a:rPr>
                        <m:t>=</m:t>
                      </m:r>
                      <m:r>
                        <m:rPr>
                          <m:sty m:val="p"/>
                        </m:rPr>
                        <a:rPr lang="el-GR" sz="2400" b="0" i="0" u="none" smtClean="0">
                          <a:solidFill>
                            <a:schemeClr val="tx1"/>
                          </a:solidFill>
                          <a:latin typeface="Cambria Math"/>
                          <a:ea typeface="Cambria Math"/>
                        </a:rPr>
                        <m:t>α</m:t>
                      </m:r>
                      <m:r>
                        <a:rPr lang="en-US" sz="2400" b="0" i="1" u="none" smtClean="0">
                          <a:solidFill>
                            <a:schemeClr val="tx1"/>
                          </a:solidFill>
                          <a:latin typeface="Cambria Math"/>
                          <a:ea typeface="Cambria Math"/>
                        </a:rPr>
                        <m:t>𝑡</m:t>
                      </m:r>
                      <m:r>
                        <m:rPr>
                          <m:sty m:val="p"/>
                        </m:rPr>
                        <a:rPr lang="en-US" sz="2400" b="0" i="0" u="none" smtClean="0">
                          <a:solidFill>
                            <a:schemeClr val="tx1"/>
                          </a:solidFill>
                          <a:latin typeface="Cambria Math"/>
                        </a:rPr>
                        <m:t>exp</m:t>
                      </m:r>
                      <m:d>
                        <m:dPr>
                          <m:begChr m:val="["/>
                          <m:endChr m:val="]"/>
                          <m:ctrlPr>
                            <a:rPr lang="en-US" sz="2400" b="0" i="1" u="none">
                              <a:solidFill>
                                <a:schemeClr val="tx1"/>
                              </a:solidFill>
                              <a:latin typeface="Cambria Math"/>
                            </a:rPr>
                          </m:ctrlPr>
                        </m:dPr>
                        <m:e>
                          <m:r>
                            <a:rPr lang="en-US" sz="2400" b="0" i="1" u="none">
                              <a:solidFill>
                                <a:schemeClr val="tx1"/>
                              </a:solidFill>
                              <a:latin typeface="Cambria Math"/>
                            </a:rPr>
                            <m:t>−</m:t>
                          </m:r>
                          <m:sSup>
                            <m:sSupPr>
                              <m:ctrlPr>
                                <a:rPr lang="en-US" sz="2400" b="0" i="1" u="none">
                                  <a:solidFill>
                                    <a:schemeClr val="tx1"/>
                                  </a:solidFill>
                                  <a:latin typeface="Cambria Math"/>
                                </a:rPr>
                              </m:ctrlPr>
                            </m:sSupPr>
                            <m:e>
                              <m:r>
                                <a:rPr lang="en-US" sz="2400" b="0" i="1" u="none">
                                  <a:solidFill>
                                    <a:schemeClr val="tx1"/>
                                  </a:solidFill>
                                  <a:latin typeface="Cambria Math"/>
                                </a:rPr>
                                <m:t>(</m:t>
                              </m:r>
                              <m:r>
                                <a:rPr lang="en-US" sz="2400" i="1" u="none">
                                  <a:solidFill>
                                    <a:schemeClr val="tx1"/>
                                  </a:solidFill>
                                  <a:latin typeface="Cambria Math"/>
                                </a:rPr>
                                <m:t>𝒙</m:t>
                              </m:r>
                              <m:r>
                                <a:rPr lang="en-US" sz="2400" b="0" i="1" u="none">
                                  <a:solidFill>
                                    <a:schemeClr val="tx1"/>
                                  </a:solidFill>
                                  <a:latin typeface="Cambria Math"/>
                                </a:rPr>
                                <m:t>−</m:t>
                              </m:r>
                              <m:sSub>
                                <m:sSubPr>
                                  <m:ctrlPr>
                                    <a:rPr lang="en-US" sz="2400" i="1" u="none">
                                      <a:solidFill>
                                        <a:schemeClr val="tx1"/>
                                      </a:solidFill>
                                      <a:latin typeface="Cambria Math"/>
                                    </a:rPr>
                                  </m:ctrlPr>
                                </m:sSubPr>
                                <m:e>
                                  <m:r>
                                    <a:rPr lang="en-US" sz="2400" i="1" u="none">
                                      <a:solidFill>
                                        <a:schemeClr val="tx1"/>
                                      </a:solidFill>
                                      <a:latin typeface="Cambria Math"/>
                                    </a:rPr>
                                    <m:t>𝒙</m:t>
                                  </m:r>
                                </m:e>
                                <m:sub>
                                  <m:r>
                                    <a:rPr lang="en-US" sz="2400" i="1" u="none">
                                      <a:solidFill>
                                        <a:schemeClr val="tx1"/>
                                      </a:solidFill>
                                      <a:latin typeface="Cambria Math"/>
                                    </a:rPr>
                                    <m:t>𝟎</m:t>
                                  </m:r>
                                </m:sub>
                              </m:sSub>
                              <m:r>
                                <a:rPr lang="en-US" sz="2400" b="0" i="1" u="none">
                                  <a:solidFill>
                                    <a:schemeClr val="tx1"/>
                                  </a:solidFill>
                                  <a:latin typeface="Cambria Math"/>
                                </a:rPr>
                                <m:t>)</m:t>
                              </m:r>
                            </m:e>
                            <m:sup>
                              <m:r>
                                <a:rPr lang="en-US" sz="2400" b="0" i="1" u="none">
                                  <a:solidFill>
                                    <a:schemeClr val="tx1"/>
                                  </a:solidFill>
                                  <a:latin typeface="Cambria Math"/>
                                </a:rPr>
                                <m:t>2</m:t>
                              </m:r>
                            </m:sup>
                          </m:sSup>
                          <m:r>
                            <a:rPr lang="en-US" sz="2400" b="0" i="1" u="none">
                              <a:solidFill>
                                <a:schemeClr val="tx1"/>
                              </a:solidFill>
                              <a:latin typeface="Cambria Math"/>
                            </a:rPr>
                            <m:t>/2</m:t>
                          </m:r>
                          <m:sSup>
                            <m:sSupPr>
                              <m:ctrlPr>
                                <a:rPr lang="en-US" sz="2400" b="0" i="1" u="none">
                                  <a:solidFill>
                                    <a:schemeClr val="tx1"/>
                                  </a:solidFill>
                                  <a:latin typeface="Cambria Math"/>
                                </a:rPr>
                              </m:ctrlPr>
                            </m:sSupPr>
                            <m:e>
                              <m:r>
                                <a:rPr lang="en-US" sz="2400" b="0" i="1" u="none">
                                  <a:solidFill>
                                    <a:schemeClr val="tx1"/>
                                  </a:solidFill>
                                  <a:latin typeface="Cambria Math"/>
                                  <a:ea typeface="Cambria Math"/>
                                </a:rPr>
                                <m:t>𝜎</m:t>
                              </m:r>
                            </m:e>
                            <m:sup>
                              <m:r>
                                <a:rPr lang="en-US" sz="2400" b="0" i="1" u="none">
                                  <a:solidFill>
                                    <a:schemeClr val="tx1"/>
                                  </a:solidFill>
                                  <a:latin typeface="Cambria Math"/>
                                </a:rPr>
                                <m:t>2</m:t>
                              </m:r>
                            </m:sup>
                          </m:sSup>
                        </m:e>
                      </m:d>
                    </m:oMath>
                  </m:oMathPara>
                </a14:m>
                <a:endParaRPr lang="en-US" sz="2400" b="0" u="none" dirty="0">
                  <a:solidFill>
                    <a:schemeClr val="tx1"/>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4112714" y="1295400"/>
                <a:ext cx="4706480" cy="461665"/>
              </a:xfrm>
              <a:prstGeom prst="rect">
                <a:avLst/>
              </a:prstGeom>
              <a:blipFill rotWithShape="1">
                <a:blip r:embed="rId4"/>
                <a:stretch>
                  <a:fillRect b="-18667"/>
                </a:stretch>
              </a:blipFill>
            </p:spPr>
            <p:txBody>
              <a:bodyPr/>
              <a:lstStyle/>
              <a:p>
                <a:r>
                  <a:rPr lang="en-US">
                    <a:noFill/>
                  </a:rPr>
                  <a:t> </a:t>
                </a:r>
              </a:p>
            </p:txBody>
          </p:sp>
        </mc:Fallback>
      </mc:AlternateContent>
      <p:sp>
        <p:nvSpPr>
          <p:cNvPr id="15" name="Rectangle 14"/>
          <p:cNvSpPr/>
          <p:nvPr/>
        </p:nvSpPr>
        <p:spPr bwMode="auto">
          <a:xfrm>
            <a:off x="720101" y="3894363"/>
            <a:ext cx="6899900" cy="2481944"/>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16" name="Rectangle 15"/>
          <p:cNvSpPr/>
          <p:nvPr/>
        </p:nvSpPr>
        <p:spPr bwMode="auto">
          <a:xfrm>
            <a:off x="228601" y="1783994"/>
            <a:ext cx="1066799" cy="2378530"/>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17" name="Rectangle 16"/>
          <p:cNvSpPr/>
          <p:nvPr/>
        </p:nvSpPr>
        <p:spPr bwMode="auto">
          <a:xfrm>
            <a:off x="7315200" y="1757065"/>
            <a:ext cx="1066799" cy="2378530"/>
          </a:xfrm>
          <a:prstGeom prst="rect">
            <a:avLst/>
          </a:prstGeom>
          <a:solidFill>
            <a:schemeClr val="bg1"/>
          </a:solidFill>
          <a:ln>
            <a:noFill/>
          </a:ln>
          <a:effectLs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pic>
        <p:nvPicPr>
          <p:cNvPr id="18" name="Picture 3" descr="C:\Users\av9g\Dropbox\Research\Publications\Papers\2013\IJRS\sigmavstime.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28179" y="3894363"/>
            <a:ext cx="3291821" cy="250643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C:\Users\av9g\Dropbox\Research\Publications\Papers\2013\IJRS\ampvstimereg.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08982" y="3924297"/>
            <a:ext cx="3114675" cy="2424796"/>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bwMode="auto">
          <a:xfrm>
            <a:off x="4170050" y="1295401"/>
            <a:ext cx="4516750" cy="488594"/>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Tree>
    <p:extLst>
      <p:ext uri="{BB962C8B-B14F-4D97-AF65-F5344CB8AC3E}">
        <p14:creationId xmlns:p14="http://schemas.microsoft.com/office/powerpoint/2010/main" xmlns="" val="33581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Feature Tracking: Approach</a:t>
            </a:r>
            <a:endParaRPr lang="en-US" dirty="0"/>
          </a:p>
        </p:txBody>
      </p:sp>
      <p:sp>
        <p:nvSpPr>
          <p:cNvPr id="12"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12</a:t>
            </a:fld>
            <a:endParaRPr lang="en-US" dirty="0" smtClean="0"/>
          </a:p>
          <a:p>
            <a:fld id="{C9B36096-6FBA-4F2F-BD38-BF429205EDDD}" type="datetime1">
              <a:rPr lang="en-US" smtClean="0"/>
              <a:pPr/>
              <a:t>3/19/2014</a:t>
            </a:fld>
            <a:endParaRPr lang="en-US" dirty="0" smtClean="0"/>
          </a:p>
        </p:txBody>
      </p:sp>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9591" y="2060849"/>
            <a:ext cx="7672197" cy="4063270"/>
          </a:xfrm>
          <a:prstGeom prst="rect">
            <a:avLst/>
          </a:prstGeom>
        </p:spPr>
      </p:pic>
    </p:spTree>
    <p:extLst>
      <p:ext uri="{BB962C8B-B14F-4D97-AF65-F5344CB8AC3E}">
        <p14:creationId xmlns:p14="http://schemas.microsoft.com/office/powerpoint/2010/main" xmlns="" val="1514994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Feature Tracking: Theory</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13</a:t>
            </a:fld>
            <a:endParaRPr lang="en-US" dirty="0" smtClean="0"/>
          </a:p>
          <a:p>
            <a:fld id="{C9B36096-6FBA-4F2F-BD38-BF429205EDDD}" type="datetime1">
              <a:rPr lang="en-US" smtClean="0"/>
              <a:pPr/>
              <a:t>3/19/2014</a:t>
            </a:fld>
            <a:endParaRPr lang="en-US" dirty="0" smtClean="0"/>
          </a:p>
        </p:txBody>
      </p:sp>
      <mc:AlternateContent xmlns:mc="http://schemas.openxmlformats.org/markup-compatibility/2006">
        <mc:Choice xmlns:a14="http://schemas.microsoft.com/office/drawing/2010/main" xmlns="" Requires="a14">
          <p:sp>
            <p:nvSpPr>
              <p:cNvPr id="9" name="Rectangle 3"/>
              <p:cNvSpPr txBox="1">
                <a:spLocks noChangeArrowheads="1"/>
              </p:cNvSpPr>
              <p:nvPr/>
            </p:nvSpPr>
            <p:spPr bwMode="auto">
              <a:xfrm>
                <a:off x="457200" y="1295400"/>
                <a:ext cx="8229600" cy="4876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pPr marL="0" indent="0" eaLnBrk="1" hangingPunct="1">
                  <a:buFontTx/>
                  <a:buNone/>
                </a:pPr>
                <a:r>
                  <a:rPr lang="en-US" sz="1800" kern="0" dirty="0" smtClean="0"/>
                  <a:t>Relative residual:</a:t>
                </a:r>
              </a:p>
              <a:p>
                <a:pPr marL="457200" lvl="1" indent="-274320" eaLnBrk="1" hangingPunct="1">
                  <a:buFont typeface="+mj-lt"/>
                  <a:buAutoNum type="arabicPeriod"/>
                </a:pPr>
                <a:r>
                  <a:rPr lang="en-US" sz="1600" kern="0" dirty="0"/>
                  <a:t>Rewrite </a:t>
                </a:r>
                <a:r>
                  <a:rPr lang="en-US" sz="1600" kern="0" dirty="0" smtClean="0"/>
                  <a:t>model in </a:t>
                </a:r>
                <a:r>
                  <a:rPr lang="en-US" sz="1600" kern="0" dirty="0"/>
                  <a:t>implicit form</a:t>
                </a:r>
                <a:endParaRPr lang="en-US" sz="1600" i="1" kern="0" dirty="0">
                  <a:latin typeface="Cambria Math"/>
                </a:endParaRPr>
              </a:p>
              <a:p>
                <a:pPr marL="0" lvl="1" indent="0" algn="ctr" eaLnBrk="1" hangingPunct="1">
                  <a:buFontTx/>
                  <a:buNone/>
                </a:pPr>
                <a14:m>
                  <m:oMath xmlns:m="http://schemas.openxmlformats.org/officeDocument/2006/math">
                    <m:r>
                      <a:rPr lang="en-US" sz="1600" i="1" kern="0">
                        <a:latin typeface="Cambria Math"/>
                      </a:rPr>
                      <m:t>𝑇</m:t>
                    </m:r>
                    <m:d>
                      <m:dPr>
                        <m:ctrlPr>
                          <a:rPr lang="en-US" sz="1600" i="1" kern="0">
                            <a:latin typeface="Cambria Math"/>
                          </a:rPr>
                        </m:ctrlPr>
                      </m:dPr>
                      <m:e>
                        <m:r>
                          <a:rPr lang="en-US" sz="1600" b="1" i="1" kern="0">
                            <a:latin typeface="Cambria Math"/>
                          </a:rPr>
                          <m:t>𝒙</m:t>
                        </m:r>
                        <m:r>
                          <a:rPr lang="en-US" sz="1600" i="1" kern="0">
                            <a:latin typeface="Cambria Math"/>
                          </a:rPr>
                          <m:t>,</m:t>
                        </m:r>
                        <m:r>
                          <a:rPr lang="en-US" sz="1600" b="1" i="1" kern="0">
                            <a:solidFill>
                              <a:srgbClr val="FF8000"/>
                            </a:solidFill>
                            <a:latin typeface="Cambria Math"/>
                          </a:rPr>
                          <m:t>𝒑</m:t>
                        </m:r>
                      </m:e>
                    </m:d>
                    <m:r>
                      <a:rPr lang="en-US" sz="1600" i="1" kern="0">
                        <a:latin typeface="Cambria Math"/>
                      </a:rPr>
                      <m:t>=0</m:t>
                    </m:r>
                  </m:oMath>
                </a14:m>
                <a:r>
                  <a:rPr lang="en-US" sz="1600" kern="0" dirty="0"/>
                  <a:t> </a:t>
                </a:r>
              </a:p>
              <a:p>
                <a:pPr marL="457200" lvl="1" indent="-274320" eaLnBrk="1" hangingPunct="1">
                  <a:spcBef>
                    <a:spcPts val="1500"/>
                  </a:spcBef>
                  <a:buFont typeface="+mj-lt"/>
                  <a:buAutoNum type="arabicPeriod" startAt="2"/>
                </a:pPr>
                <a:r>
                  <a:rPr lang="en-US" sz="1600" kern="0" dirty="0" smtClean="0"/>
                  <a:t>Discretize </a:t>
                </a:r>
                <a:r>
                  <a:rPr lang="en-US" sz="1600" kern="0" dirty="0"/>
                  <a:t>and limit the parameter space </a:t>
                </a:r>
                <a14:m>
                  <m:oMath xmlns:m="http://schemas.openxmlformats.org/officeDocument/2006/math">
                    <m:r>
                      <a:rPr lang="en-US" sz="1600" b="1" i="1" kern="0">
                        <a:solidFill>
                          <a:srgbClr val="FF8000"/>
                        </a:solidFill>
                        <a:latin typeface="Cambria Math"/>
                      </a:rPr>
                      <m:t>𝒑</m:t>
                    </m:r>
                    <m:r>
                      <a:rPr lang="en-US" sz="1600" b="1" i="1" kern="0">
                        <a:latin typeface="Cambria Math"/>
                      </a:rPr>
                      <m:t>=[</m:t>
                    </m:r>
                    <m:sSub>
                      <m:sSubPr>
                        <m:ctrlPr>
                          <a:rPr lang="en-US" sz="1600" i="1" kern="0">
                            <a:solidFill>
                              <a:srgbClr val="FF8000"/>
                            </a:solidFill>
                            <a:latin typeface="Cambria Math"/>
                          </a:rPr>
                        </m:ctrlPr>
                      </m:sSubPr>
                      <m:e>
                        <m:r>
                          <a:rPr lang="en-US" sz="1600" b="1" i="1" kern="0">
                            <a:solidFill>
                              <a:srgbClr val="FF8000"/>
                            </a:solidFill>
                            <a:latin typeface="Cambria Math"/>
                          </a:rPr>
                          <m:t>𝒙</m:t>
                        </m:r>
                      </m:e>
                      <m:sub>
                        <m:r>
                          <a:rPr lang="en-US" sz="1600" b="1" i="1" kern="0">
                            <a:solidFill>
                              <a:srgbClr val="FF8000"/>
                            </a:solidFill>
                            <a:latin typeface="Cambria Math"/>
                          </a:rPr>
                          <m:t>𝟎</m:t>
                        </m:r>
                      </m:sub>
                    </m:sSub>
                  </m:oMath>
                </a14:m>
                <a:r>
                  <a:rPr lang="en-US" sz="1600" i="1" kern="0" dirty="0">
                    <a:latin typeface="Cambria Math"/>
                  </a:rPr>
                  <a:t>,</a:t>
                </a:r>
                <a14:m>
                  <m:oMath xmlns:m="http://schemas.openxmlformats.org/officeDocument/2006/math">
                    <m:r>
                      <m:rPr>
                        <m:sty m:val="p"/>
                      </m:rPr>
                      <a:rPr lang="el-GR" sz="1600" kern="0">
                        <a:solidFill>
                          <a:srgbClr val="FF8000"/>
                        </a:solidFill>
                        <a:latin typeface="Cambria Math"/>
                        <a:ea typeface="Cambria Math"/>
                      </a:rPr>
                      <m:t>α</m:t>
                    </m:r>
                  </m:oMath>
                </a14:m>
                <a:r>
                  <a:rPr lang="en-US" sz="1600" i="1" kern="0" dirty="0">
                    <a:latin typeface="Cambria Math"/>
                  </a:rPr>
                  <a:t>,</a:t>
                </a:r>
                <a14:m>
                  <m:oMath xmlns:m="http://schemas.openxmlformats.org/officeDocument/2006/math">
                    <m:r>
                      <a:rPr lang="en-US" sz="1600" i="1" kern="0">
                        <a:solidFill>
                          <a:srgbClr val="FF8000"/>
                        </a:solidFill>
                        <a:latin typeface="Cambria Math"/>
                        <a:ea typeface="Cambria Math"/>
                      </a:rPr>
                      <m:t>𝜎</m:t>
                    </m:r>
                    <m:r>
                      <a:rPr lang="en-US" sz="1600" i="1" kern="0">
                        <a:latin typeface="Cambria Math"/>
                        <a:ea typeface="Cambria Math"/>
                      </a:rPr>
                      <m:t>]</m:t>
                    </m:r>
                  </m:oMath>
                </a14:m>
                <a:endParaRPr lang="en-US" sz="1600" i="1" kern="0" dirty="0">
                  <a:solidFill>
                    <a:srgbClr val="FF8000"/>
                  </a:solidFill>
                  <a:latin typeface="Cambria Math"/>
                </a:endParaRPr>
              </a:p>
              <a:p>
                <a:pPr marL="0" lvl="1" indent="0" algn="ctr" eaLnBrk="1" hangingPunct="1">
                  <a:buFontTx/>
                  <a:buNone/>
                </a:pPr>
                <a14:m>
                  <m:oMath xmlns:m="http://schemas.openxmlformats.org/officeDocument/2006/math">
                    <m:sSub>
                      <m:sSubPr>
                        <m:ctrlPr>
                          <a:rPr lang="en-US" sz="1600" b="1" i="1" kern="0" smtClean="0">
                            <a:solidFill>
                              <a:srgbClr val="FF8000"/>
                            </a:solidFill>
                            <a:latin typeface="Cambria Math"/>
                          </a:rPr>
                        </m:ctrlPr>
                      </m:sSubPr>
                      <m:e>
                        <m:r>
                          <a:rPr lang="en-US" sz="1600" b="1" i="1" kern="0">
                            <a:solidFill>
                              <a:srgbClr val="FF8000"/>
                            </a:solidFill>
                            <a:latin typeface="Cambria Math"/>
                          </a:rPr>
                          <m:t>𝒑</m:t>
                        </m:r>
                      </m:e>
                      <m:sub>
                        <m:r>
                          <a:rPr lang="en-US" sz="1600" b="1" i="1" kern="0">
                            <a:solidFill>
                              <a:srgbClr val="FF8000"/>
                            </a:solidFill>
                            <a:latin typeface="Cambria Math"/>
                          </a:rPr>
                          <m:t>𝒎𝒊𝒏</m:t>
                        </m:r>
                      </m:sub>
                    </m:sSub>
                    <m:r>
                      <a:rPr lang="en-US" sz="1600" i="1" kern="0">
                        <a:latin typeface="Cambria Math"/>
                        <a:ea typeface="Cambria Math"/>
                      </a:rPr>
                      <m:t>≤</m:t>
                    </m:r>
                    <m:r>
                      <a:rPr lang="en-US" sz="1600" b="1" i="1" kern="0">
                        <a:solidFill>
                          <a:srgbClr val="FF8000"/>
                        </a:solidFill>
                        <a:latin typeface="Cambria Math"/>
                        <a:ea typeface="Cambria Math"/>
                      </a:rPr>
                      <m:t>𝒑</m:t>
                    </m:r>
                    <m:r>
                      <a:rPr lang="en-US" sz="1600" i="1" kern="0">
                        <a:latin typeface="Cambria Math"/>
                        <a:ea typeface="Cambria Math"/>
                      </a:rPr>
                      <m:t>≤</m:t>
                    </m:r>
                    <m:sSub>
                      <m:sSubPr>
                        <m:ctrlPr>
                          <a:rPr lang="en-US" sz="1600" b="1" i="1" kern="0" smtClean="0">
                            <a:solidFill>
                              <a:srgbClr val="FF8000"/>
                            </a:solidFill>
                            <a:latin typeface="Cambria Math"/>
                            <a:ea typeface="Cambria Math"/>
                          </a:rPr>
                        </m:ctrlPr>
                      </m:sSubPr>
                      <m:e>
                        <m:r>
                          <a:rPr lang="en-US" sz="1600" b="1" i="1" kern="0">
                            <a:solidFill>
                              <a:srgbClr val="FF8000"/>
                            </a:solidFill>
                            <a:latin typeface="Cambria Math"/>
                            <a:ea typeface="Cambria Math"/>
                          </a:rPr>
                          <m:t>𝒑</m:t>
                        </m:r>
                      </m:e>
                      <m:sub>
                        <m:r>
                          <a:rPr lang="en-US" sz="1600" b="1" i="1" kern="0">
                            <a:solidFill>
                              <a:srgbClr val="FF8000"/>
                            </a:solidFill>
                            <a:latin typeface="Cambria Math"/>
                            <a:ea typeface="Cambria Math"/>
                          </a:rPr>
                          <m:t>𝒎𝒂𝒙</m:t>
                        </m:r>
                      </m:sub>
                    </m:sSub>
                  </m:oMath>
                </a14:m>
                <a:r>
                  <a:rPr lang="en-US" sz="1600" kern="0" dirty="0"/>
                  <a:t>   with step: </a:t>
                </a:r>
                <a14:m>
                  <m:oMath xmlns:m="http://schemas.openxmlformats.org/officeDocument/2006/math">
                    <m:r>
                      <a:rPr lang="en-US" sz="1600" i="1" kern="0" smtClean="0">
                        <a:solidFill>
                          <a:srgbClr val="FF8000"/>
                        </a:solidFill>
                        <a:latin typeface="Cambria Math"/>
                        <a:ea typeface="Cambria Math"/>
                      </a:rPr>
                      <m:t>∆</m:t>
                    </m:r>
                    <m:r>
                      <a:rPr lang="en-US" sz="1600" b="1" i="1" kern="0">
                        <a:solidFill>
                          <a:srgbClr val="FF8000"/>
                        </a:solidFill>
                        <a:latin typeface="Cambria Math"/>
                        <a:ea typeface="Cambria Math"/>
                      </a:rPr>
                      <m:t>𝒑</m:t>
                    </m:r>
                  </m:oMath>
                </a14:m>
                <a:endParaRPr lang="en-US" sz="1600" b="1" kern="0" dirty="0">
                  <a:ea typeface="Cambria Math"/>
                </a:endParaRPr>
              </a:p>
              <a:p>
                <a:pPr marL="457200" lvl="1" indent="-274320" eaLnBrk="1" hangingPunct="1">
                  <a:spcBef>
                    <a:spcPts val="1500"/>
                  </a:spcBef>
                  <a:buFont typeface="+mj-lt"/>
                  <a:buAutoNum type="arabicPeriod" startAt="3"/>
                </a:pPr>
                <a:r>
                  <a:rPr lang="en-US" sz="1600" kern="0" dirty="0"/>
                  <a:t>Define </a:t>
                </a:r>
                <a:r>
                  <a:rPr lang="en-US" sz="1600" kern="0" dirty="0" smtClean="0"/>
                  <a:t>a residual matrix </a:t>
                </a:r>
                <a14:m>
                  <m:oMath xmlns:m="http://schemas.openxmlformats.org/officeDocument/2006/math">
                    <m:r>
                      <a:rPr lang="en-US" sz="1600" i="1" kern="0">
                        <a:latin typeface="Cambria Math"/>
                      </a:rPr>
                      <m:t>𝑟</m:t>
                    </m:r>
                    <m:r>
                      <a:rPr lang="en-US" sz="1600" b="1" i="1" kern="0">
                        <a:latin typeface="Cambria Math"/>
                      </a:rPr>
                      <m:t>(</m:t>
                    </m:r>
                    <m:r>
                      <a:rPr lang="en-US" sz="1600" b="1" i="1" kern="0">
                        <a:solidFill>
                          <a:srgbClr val="FF8000"/>
                        </a:solidFill>
                        <a:latin typeface="Cambria Math"/>
                      </a:rPr>
                      <m:t>𝒑</m:t>
                    </m:r>
                    <m:r>
                      <a:rPr lang="en-US" sz="1600" b="1" i="1" kern="0">
                        <a:latin typeface="Cambria Math"/>
                      </a:rPr>
                      <m:t>)</m:t>
                    </m:r>
                  </m:oMath>
                </a14:m>
                <a:r>
                  <a:rPr lang="en-US" sz="1600" kern="0" dirty="0" smtClean="0"/>
                  <a:t> with one element corresponding to </a:t>
                </a:r>
                <a:r>
                  <a:rPr lang="en-US" sz="1600" kern="0" dirty="0"/>
                  <a:t>each </a:t>
                </a:r>
                <a:r>
                  <a:rPr lang="en-US" sz="1600" kern="0" dirty="0" smtClean="0"/>
                  <a:t>point </a:t>
                </a:r>
                <a14:m>
                  <m:oMath xmlns:m="http://schemas.openxmlformats.org/officeDocument/2006/math">
                    <m:r>
                      <a:rPr lang="en-US" sz="1600" b="1" i="1" kern="0">
                        <a:solidFill>
                          <a:srgbClr val="FF8000"/>
                        </a:solidFill>
                        <a:latin typeface="Cambria Math"/>
                        <a:ea typeface="Cambria Math"/>
                      </a:rPr>
                      <m:t>𝒑</m:t>
                    </m:r>
                  </m:oMath>
                </a14:m>
                <a:r>
                  <a:rPr lang="en-US" sz="1600" b="1" kern="0" dirty="0" smtClean="0">
                    <a:solidFill>
                      <a:srgbClr val="FF8000"/>
                    </a:solidFill>
                    <a:ea typeface="Cambria Math"/>
                  </a:rPr>
                  <a:t> </a:t>
                </a:r>
                <a:r>
                  <a:rPr lang="en-US" sz="1600" kern="0" dirty="0" smtClean="0">
                    <a:ea typeface="Cambria Math"/>
                  </a:rPr>
                  <a:t>in the parameter space</a:t>
                </a:r>
                <a:endParaRPr lang="en-US" sz="1600" kern="0" dirty="0">
                  <a:ea typeface="Cambria Math"/>
                </a:endParaRPr>
              </a:p>
              <a:p>
                <a:pPr marL="457200" lvl="1" indent="-274320" eaLnBrk="1" hangingPunct="1">
                  <a:spcBef>
                    <a:spcPts val="1500"/>
                  </a:spcBef>
                  <a:buFont typeface="+mj-lt"/>
                  <a:buAutoNum type="arabicPeriod" startAt="4"/>
                </a:pPr>
                <a:r>
                  <a:rPr lang="en-US" sz="1600" kern="0" dirty="0" smtClean="0"/>
                  <a:t>For each point </a:t>
                </a:r>
                <a14:m>
                  <m:oMath xmlns:m="http://schemas.openxmlformats.org/officeDocument/2006/math">
                    <m:r>
                      <a:rPr lang="en-US" sz="1600" b="1" i="1" kern="0">
                        <a:solidFill>
                          <a:srgbClr val="FF8000"/>
                        </a:solidFill>
                        <a:latin typeface="Cambria Math"/>
                      </a:rPr>
                      <m:t>𝒑</m:t>
                    </m:r>
                  </m:oMath>
                </a14:m>
                <a:r>
                  <a:rPr lang="en-US" sz="1600" kern="0" dirty="0" smtClean="0"/>
                  <a:t> in the parameter space generate the corresponding template </a:t>
                </a:r>
                <a14:m>
                  <m:oMath xmlns:m="http://schemas.openxmlformats.org/officeDocument/2006/math">
                    <m:sSub>
                      <m:sSubPr>
                        <m:ctrlPr>
                          <a:rPr lang="en-US" sz="1600" i="1" kern="0">
                            <a:latin typeface="Cambria Math"/>
                          </a:rPr>
                        </m:ctrlPr>
                      </m:sSubPr>
                      <m:e>
                        <m:r>
                          <a:rPr lang="en-US" sz="1600" i="1" kern="0">
                            <a:latin typeface="Cambria Math"/>
                          </a:rPr>
                          <m:t>𝑔</m:t>
                        </m:r>
                      </m:e>
                      <m:sub>
                        <m:r>
                          <a:rPr lang="en-US" sz="1600" b="1" i="1" kern="0">
                            <a:solidFill>
                              <a:srgbClr val="FF8000"/>
                            </a:solidFill>
                            <a:latin typeface="Cambria Math"/>
                          </a:rPr>
                          <m:t>𝒑</m:t>
                        </m:r>
                      </m:sub>
                    </m:sSub>
                    <m:r>
                      <a:rPr lang="en-US" sz="1600" i="1" kern="0">
                        <a:latin typeface="Cambria Math"/>
                      </a:rPr>
                      <m:t>(</m:t>
                    </m:r>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r>
                      <a:rPr lang="en-US" sz="1600" i="1" kern="0">
                        <a:latin typeface="Cambria Math"/>
                      </a:rPr>
                      <m:t>) </m:t>
                    </m:r>
                  </m:oMath>
                </a14:m>
                <a:r>
                  <a:rPr lang="en-US" sz="1600" kern="0" dirty="0" smtClean="0"/>
                  <a:t> and define and influence region </a:t>
                </a:r>
                <a14:m>
                  <m:oMath xmlns:m="http://schemas.openxmlformats.org/officeDocument/2006/math">
                    <m:r>
                      <a:rPr lang="en-US" sz="1600" i="1" kern="0" smtClean="0">
                        <a:latin typeface="Cambria Math"/>
                      </a:rPr>
                      <m:t>𝑅</m:t>
                    </m:r>
                    <m:d>
                      <m:dPr>
                        <m:ctrlPr>
                          <a:rPr lang="en-US" sz="1600" i="1" kern="0" smtClean="0">
                            <a:latin typeface="Cambria Math"/>
                          </a:rPr>
                        </m:ctrlPr>
                      </m:dPr>
                      <m:e>
                        <m:r>
                          <a:rPr lang="en-US" sz="1600" b="1" i="1" kern="0">
                            <a:solidFill>
                              <a:srgbClr val="FF8000"/>
                            </a:solidFill>
                            <a:latin typeface="Cambria Math"/>
                          </a:rPr>
                          <m:t>𝒑</m:t>
                        </m:r>
                      </m:e>
                    </m:d>
                  </m:oMath>
                </a14:m>
                <a:endParaRPr lang="en-US" sz="1600" kern="0" dirty="0" smtClean="0"/>
              </a:p>
              <a:p>
                <a:pPr marL="457200" lvl="1" indent="-274320" eaLnBrk="1" hangingPunct="1">
                  <a:spcBef>
                    <a:spcPts val="1500"/>
                  </a:spcBef>
                  <a:spcAft>
                    <a:spcPts val="1200"/>
                  </a:spcAft>
                  <a:buFont typeface="+mj-lt"/>
                  <a:buAutoNum type="arabicPeriod" startAt="4"/>
                </a:pPr>
                <a:r>
                  <a:rPr lang="en-US" sz="1600" kern="0" dirty="0" smtClean="0"/>
                  <a:t>For each data point </a:t>
                </a:r>
                <a14:m>
                  <m:oMath xmlns:m="http://schemas.openxmlformats.org/officeDocument/2006/math">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oMath>
                </a14:m>
                <a:r>
                  <a:rPr lang="en-US" sz="1600" kern="0" dirty="0" smtClean="0"/>
                  <a:t> within </a:t>
                </a:r>
                <a14:m>
                  <m:oMath xmlns:m="http://schemas.openxmlformats.org/officeDocument/2006/math">
                    <m:r>
                      <a:rPr lang="en-US" sz="1600" i="1" kern="0">
                        <a:latin typeface="Cambria Math"/>
                      </a:rPr>
                      <m:t>𝑅</m:t>
                    </m:r>
                    <m:r>
                      <a:rPr lang="en-US" sz="1600" i="1" kern="0">
                        <a:latin typeface="Cambria Math"/>
                      </a:rPr>
                      <m:t>(</m:t>
                    </m:r>
                    <m:r>
                      <a:rPr lang="en-US" sz="1600" b="1" i="1" kern="0">
                        <a:solidFill>
                          <a:srgbClr val="FF8000"/>
                        </a:solidFill>
                        <a:latin typeface="Cambria Math"/>
                      </a:rPr>
                      <m:t>𝒑</m:t>
                    </m:r>
                    <m:r>
                      <a:rPr lang="en-US" sz="1600" i="1" kern="0">
                        <a:latin typeface="Cambria Math"/>
                      </a:rPr>
                      <m:t>)</m:t>
                    </m:r>
                  </m:oMath>
                </a14:m>
                <a:r>
                  <a:rPr lang="en-US" sz="1600" kern="0" dirty="0" smtClean="0"/>
                  <a:t> evaluate the </a:t>
                </a:r>
                <a:r>
                  <a:rPr lang="en-US" sz="1600" i="1" kern="0" dirty="0" smtClean="0"/>
                  <a:t>relative residual</a:t>
                </a:r>
                <a:endParaRPr lang="en-US" sz="1600" kern="0" dirty="0" smtClean="0"/>
              </a:p>
              <a:p>
                <a:pPr marL="0" lvl="1" indent="0" eaLnBrk="1" hangingPunct="1">
                  <a:spcBef>
                    <a:spcPts val="1800"/>
                  </a:spcBef>
                  <a:buFontTx/>
                  <a:buNone/>
                </a:pPr>
                <a14:m>
                  <m:oMathPara xmlns:m="http://schemas.openxmlformats.org/officeDocument/2006/math">
                    <m:oMathParaPr>
                      <m:jc m:val="centerGroup"/>
                    </m:oMathParaPr>
                    <m:oMath xmlns:m="http://schemas.openxmlformats.org/officeDocument/2006/math">
                      <m:r>
                        <a:rPr lang="en-US" sz="1600" i="1" kern="0" smtClean="0">
                          <a:latin typeface="Cambria Math"/>
                          <a:ea typeface="Cambria Math"/>
                        </a:rPr>
                        <m:t>𝜇</m:t>
                      </m:r>
                      <m:d>
                        <m:dPr>
                          <m:ctrlPr>
                            <a:rPr lang="en-US" sz="1600" b="1" i="1" kern="0">
                              <a:latin typeface="Cambria Math"/>
                            </a:rPr>
                          </m:ctrlPr>
                        </m:dPr>
                        <m:e>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e>
                      </m:d>
                      <m:r>
                        <a:rPr lang="en-US" sz="1600" b="1" i="1" kern="0" smtClean="0">
                          <a:latin typeface="Cambria Math"/>
                        </a:rPr>
                        <m:t>=</m:t>
                      </m:r>
                      <m:r>
                        <m:rPr>
                          <m:sty m:val="p"/>
                        </m:rPr>
                        <a:rPr lang="en-US" sz="1600" kern="0" smtClean="0">
                          <a:latin typeface="Cambria Math"/>
                        </a:rPr>
                        <m:t>min</m:t>
                      </m:r>
                      <m:d>
                        <m:dPr>
                          <m:ctrlPr>
                            <a:rPr lang="en-US" sz="1600" i="1" kern="0" smtClean="0">
                              <a:latin typeface="Cambria Math"/>
                            </a:rPr>
                          </m:ctrlPr>
                        </m:dPr>
                        <m:e>
                          <m:f>
                            <m:fPr>
                              <m:ctrlPr>
                                <a:rPr lang="en-US" sz="1600" i="1" kern="0" smtClean="0">
                                  <a:latin typeface="Cambria Math"/>
                                </a:rPr>
                              </m:ctrlPr>
                            </m:fPr>
                            <m:num>
                              <m:d>
                                <m:dPr>
                                  <m:begChr m:val="|"/>
                                  <m:endChr m:val="|"/>
                                  <m:ctrlPr>
                                    <a:rPr lang="en-US" sz="1600" i="1" kern="0" smtClean="0">
                                      <a:latin typeface="Cambria Math"/>
                                    </a:rPr>
                                  </m:ctrlPr>
                                </m:dPr>
                                <m:e>
                                  <m:r>
                                    <a:rPr lang="en-US" sz="1600" i="1" kern="0">
                                      <a:latin typeface="Cambria Math"/>
                                    </a:rPr>
                                    <m:t>𝑑</m:t>
                                  </m:r>
                                  <m:d>
                                    <m:dPr>
                                      <m:ctrlPr>
                                        <a:rPr lang="en-US" sz="1600" i="1" kern="0">
                                          <a:latin typeface="Cambria Math"/>
                                        </a:rPr>
                                      </m:ctrlPr>
                                    </m:dPr>
                                    <m:e>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e>
                                  </m:d>
                                  <m:r>
                                    <a:rPr lang="en-US" sz="1600" i="1" kern="0" smtClean="0">
                                      <a:latin typeface="Cambria Math"/>
                                    </a:rPr>
                                    <m:t>−</m:t>
                                  </m:r>
                                  <m:sSub>
                                    <m:sSubPr>
                                      <m:ctrlPr>
                                        <a:rPr lang="en-US" sz="1600" i="1" kern="0">
                                          <a:latin typeface="Cambria Math"/>
                                        </a:rPr>
                                      </m:ctrlPr>
                                    </m:sSubPr>
                                    <m:e>
                                      <m:r>
                                        <a:rPr lang="en-US" sz="1600" i="1" kern="0">
                                          <a:latin typeface="Cambria Math"/>
                                        </a:rPr>
                                        <m:t>𝑔</m:t>
                                      </m:r>
                                    </m:e>
                                    <m:sub>
                                      <m:r>
                                        <a:rPr lang="en-US" sz="1600" b="1" i="1" kern="0">
                                          <a:solidFill>
                                            <a:srgbClr val="FF8000"/>
                                          </a:solidFill>
                                          <a:latin typeface="Cambria Math"/>
                                        </a:rPr>
                                        <m:t>𝒑</m:t>
                                      </m:r>
                                    </m:sub>
                                  </m:sSub>
                                  <m:r>
                                    <a:rPr lang="en-US" sz="1600" i="1" kern="0">
                                      <a:latin typeface="Cambria Math"/>
                                    </a:rPr>
                                    <m:t>(</m:t>
                                  </m:r>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r>
                                    <a:rPr lang="en-US" sz="1600" i="1" kern="0">
                                      <a:latin typeface="Cambria Math"/>
                                    </a:rPr>
                                    <m:t>)</m:t>
                                  </m:r>
                                </m:e>
                              </m:d>
                            </m:num>
                            <m:den>
                              <m:r>
                                <m:rPr>
                                  <m:sty m:val="p"/>
                                </m:rPr>
                                <a:rPr lang="en-US" sz="1600" kern="0" smtClean="0">
                                  <a:latin typeface="Cambria Math"/>
                                </a:rPr>
                                <m:t>max</m:t>
                              </m:r>
                              <m:r>
                                <a:rPr lang="en-US" sz="1600" i="1" kern="0" smtClean="0">
                                  <a:latin typeface="Cambria Math"/>
                                </a:rPr>
                                <m:t>⁡</m:t>
                              </m:r>
                              <m:d>
                                <m:dPr>
                                  <m:ctrlPr>
                                    <a:rPr lang="en-US" sz="1600" i="1" kern="0" smtClean="0">
                                      <a:latin typeface="Cambria Math"/>
                                    </a:rPr>
                                  </m:ctrlPr>
                                </m:dPr>
                                <m:e>
                                  <m:d>
                                    <m:dPr>
                                      <m:begChr m:val="|"/>
                                      <m:endChr m:val="|"/>
                                      <m:ctrlPr>
                                        <a:rPr lang="en-US" sz="1600" i="1" kern="0">
                                          <a:latin typeface="Cambria Math"/>
                                        </a:rPr>
                                      </m:ctrlPr>
                                    </m:dPr>
                                    <m:e>
                                      <m:r>
                                        <a:rPr lang="en-US" sz="1600" i="1" kern="0">
                                          <a:latin typeface="Cambria Math"/>
                                        </a:rPr>
                                        <m:t>𝑑</m:t>
                                      </m:r>
                                      <m:r>
                                        <a:rPr lang="en-US" sz="1600" i="1" kern="0">
                                          <a:latin typeface="Cambria Math"/>
                                        </a:rPr>
                                        <m:t>(</m:t>
                                      </m:r>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r>
                                        <a:rPr lang="en-US" sz="1600" i="1" kern="0">
                                          <a:latin typeface="Cambria Math"/>
                                        </a:rPr>
                                        <m:t>)</m:t>
                                      </m:r>
                                    </m:e>
                                  </m:d>
                                  <m:r>
                                    <a:rPr lang="en-US" sz="1600" i="1" kern="0">
                                      <a:latin typeface="Cambria Math"/>
                                    </a:rPr>
                                    <m:t>,</m:t>
                                  </m:r>
                                  <m:d>
                                    <m:dPr>
                                      <m:begChr m:val="|"/>
                                      <m:endChr m:val="|"/>
                                      <m:ctrlPr>
                                        <a:rPr lang="en-US" sz="1600" i="1" kern="0">
                                          <a:latin typeface="Cambria Math"/>
                                        </a:rPr>
                                      </m:ctrlPr>
                                    </m:dPr>
                                    <m:e>
                                      <m:sSub>
                                        <m:sSubPr>
                                          <m:ctrlPr>
                                            <a:rPr lang="en-US" sz="1600" i="1" kern="0">
                                              <a:latin typeface="Cambria Math"/>
                                            </a:rPr>
                                          </m:ctrlPr>
                                        </m:sSubPr>
                                        <m:e>
                                          <m:r>
                                            <a:rPr lang="en-US" sz="1600" i="1" kern="0">
                                              <a:latin typeface="Cambria Math"/>
                                            </a:rPr>
                                            <m:t>𝑔</m:t>
                                          </m:r>
                                        </m:e>
                                        <m:sub>
                                          <m:r>
                                            <a:rPr lang="en-US" sz="1600" b="1" i="1" kern="0">
                                              <a:solidFill>
                                                <a:srgbClr val="FF8000"/>
                                              </a:solidFill>
                                              <a:latin typeface="Cambria Math"/>
                                            </a:rPr>
                                            <m:t>𝒑</m:t>
                                          </m:r>
                                        </m:sub>
                                      </m:sSub>
                                      <m:r>
                                        <a:rPr lang="en-US" sz="1600" i="1" kern="0">
                                          <a:latin typeface="Cambria Math"/>
                                        </a:rPr>
                                        <m:t>(</m:t>
                                      </m:r>
                                      <m:sSub>
                                        <m:sSubPr>
                                          <m:ctrlPr>
                                            <a:rPr lang="en-US" sz="1600" b="1" i="1" kern="0">
                                              <a:latin typeface="Cambria Math"/>
                                            </a:rPr>
                                          </m:ctrlPr>
                                        </m:sSubPr>
                                        <m:e>
                                          <m:r>
                                            <a:rPr lang="en-US" sz="1600" b="1" i="1" kern="0">
                                              <a:latin typeface="Cambria Math"/>
                                            </a:rPr>
                                            <m:t>𝒙</m:t>
                                          </m:r>
                                        </m:e>
                                        <m:sub>
                                          <m:r>
                                            <a:rPr lang="en-US" sz="1600" b="1" i="1" kern="0">
                                              <a:latin typeface="Cambria Math"/>
                                            </a:rPr>
                                            <m:t>𝒊</m:t>
                                          </m:r>
                                        </m:sub>
                                      </m:sSub>
                                      <m:r>
                                        <a:rPr lang="en-US" sz="1600" i="1" kern="0">
                                          <a:latin typeface="Cambria Math"/>
                                        </a:rPr>
                                        <m:t>,</m:t>
                                      </m:r>
                                      <m:r>
                                        <a:rPr lang="en-US" sz="1600" i="1" kern="0">
                                          <a:latin typeface="Cambria Math"/>
                                        </a:rPr>
                                        <m:t>𝑡</m:t>
                                      </m:r>
                                      <m:r>
                                        <a:rPr lang="en-US" sz="1600" i="1" kern="0">
                                          <a:latin typeface="Cambria Math"/>
                                        </a:rPr>
                                        <m:t>)</m:t>
                                      </m:r>
                                    </m:e>
                                  </m:d>
                                </m:e>
                              </m:d>
                            </m:den>
                          </m:f>
                          <m:r>
                            <a:rPr lang="en-US" sz="1600" i="1" kern="0" smtClean="0">
                              <a:latin typeface="Cambria Math"/>
                            </a:rPr>
                            <m:t>,1</m:t>
                          </m:r>
                        </m:e>
                      </m:d>
                    </m:oMath>
                  </m:oMathPara>
                </a14:m>
                <a:endParaRPr lang="en-US" sz="1600" b="1" kern="0" dirty="0"/>
              </a:p>
              <a:p>
                <a:pPr marL="457200" lvl="1" indent="-274320" eaLnBrk="1" hangingPunct="1">
                  <a:spcBef>
                    <a:spcPts val="600"/>
                  </a:spcBef>
                  <a:buFont typeface="+mj-lt"/>
                  <a:buAutoNum type="arabicPeriod" startAt="6"/>
                </a:pPr>
                <a:r>
                  <a:rPr lang="en-US" sz="1600" kern="0" dirty="0" smtClean="0"/>
                  <a:t>Average results within </a:t>
                </a:r>
                <a14:m>
                  <m:oMath xmlns:m="http://schemas.openxmlformats.org/officeDocument/2006/math">
                    <m:r>
                      <a:rPr lang="en-US" sz="1600" i="1" kern="0">
                        <a:latin typeface="Cambria Math"/>
                      </a:rPr>
                      <m:t>𝑅</m:t>
                    </m:r>
                    <m:r>
                      <a:rPr lang="en-US" sz="1600" i="1" kern="0">
                        <a:latin typeface="Cambria Math"/>
                      </a:rPr>
                      <m:t>(</m:t>
                    </m:r>
                    <m:r>
                      <a:rPr lang="en-US" sz="1600" b="1" i="1" kern="0">
                        <a:solidFill>
                          <a:srgbClr val="FF8000"/>
                        </a:solidFill>
                        <a:latin typeface="Cambria Math"/>
                      </a:rPr>
                      <m:t>𝒑</m:t>
                    </m:r>
                    <m:r>
                      <a:rPr lang="en-US" sz="1600" i="1" kern="0">
                        <a:latin typeface="Cambria Math"/>
                      </a:rPr>
                      <m:t>)</m:t>
                    </m:r>
                    <m:groupChr>
                      <m:groupChrPr>
                        <m:chr m:val="→"/>
                        <m:vertJc m:val="bot"/>
                        <m:ctrlPr>
                          <a:rPr lang="en-US" sz="1600" i="1" kern="0">
                            <a:latin typeface="Cambria Math"/>
                          </a:rPr>
                        </m:ctrlPr>
                      </m:groupChrPr>
                      <m:e>
                        <m:r>
                          <m:rPr>
                            <m:brk m:alnAt="2"/>
                          </m:rPr>
                          <a:rPr lang="en-US" sz="1600" i="1" kern="0">
                            <a:latin typeface="Cambria Math"/>
                          </a:rPr>
                          <m:t>𝑠</m:t>
                        </m:r>
                        <m:r>
                          <a:rPr lang="en-US" sz="1600" i="1" kern="0">
                            <a:latin typeface="Cambria Math"/>
                          </a:rPr>
                          <m:t>.</m:t>
                        </m:r>
                        <m:r>
                          <a:rPr lang="en-US" sz="1600" i="1" kern="0">
                            <a:latin typeface="Cambria Math"/>
                          </a:rPr>
                          <m:t>𝑡</m:t>
                        </m:r>
                        <m:r>
                          <a:rPr lang="en-US" sz="1600" i="1" kern="0">
                            <a:latin typeface="Cambria Math"/>
                          </a:rPr>
                          <m:t>.</m:t>
                        </m:r>
                        <m:r>
                          <a:rPr lang="en-US" sz="1600" i="1" kern="0">
                            <a:latin typeface="Cambria Math"/>
                          </a:rPr>
                          <m:t>𝑚𝑒𝑎𝑛</m:t>
                        </m:r>
                      </m:e>
                    </m:groupChr>
                    <m:r>
                      <a:rPr lang="en-US" sz="1600" i="1" kern="0">
                        <a:latin typeface="Cambria Math"/>
                      </a:rPr>
                      <m:t>𝑟</m:t>
                    </m:r>
                    <m:r>
                      <a:rPr lang="en-US" sz="1600" i="1" kern="0">
                        <a:latin typeface="Cambria Math"/>
                      </a:rPr>
                      <m:t>(</m:t>
                    </m:r>
                    <m:r>
                      <a:rPr lang="en-US" sz="1600" b="1" i="1" kern="0">
                        <a:solidFill>
                          <a:srgbClr val="FF8000"/>
                        </a:solidFill>
                        <a:latin typeface="Cambria Math"/>
                      </a:rPr>
                      <m:t>𝒑</m:t>
                    </m:r>
                    <m:r>
                      <a:rPr lang="en-US" sz="1600" i="1" kern="0">
                        <a:latin typeface="Cambria Math"/>
                      </a:rPr>
                      <m:t>)</m:t>
                    </m:r>
                  </m:oMath>
                </a14:m>
                <a:endParaRPr lang="en-US" sz="1600" kern="0" dirty="0" smtClean="0"/>
              </a:p>
            </p:txBody>
          </p:sp>
        </mc:Choice>
        <mc:Fallback>
          <p:sp>
            <p:nvSpPr>
              <p:cNvPr id="9" name="Rectangle 3"/>
              <p:cNvSpPr txBox="1">
                <a:spLocks noRot="1" noChangeAspect="1" noMove="1" noResize="1" noEditPoints="1" noAdjustHandles="1" noChangeArrowheads="1" noChangeShapeType="1" noTextEdit="1"/>
              </p:cNvSpPr>
              <p:nvPr/>
            </p:nvSpPr>
            <p:spPr bwMode="auto">
              <a:xfrm>
                <a:off x="457200" y="1295400"/>
                <a:ext cx="8229600" cy="4876800"/>
              </a:xfrm>
              <a:prstGeom prst="rect">
                <a:avLst/>
              </a:prstGeom>
              <a:blipFill rotWithShape="1">
                <a:blip r:embed="rId3"/>
                <a:stretch>
                  <a:fillRect l="-593" t="-62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10" name="TextBox 9"/>
              <p:cNvSpPr txBox="1"/>
              <p:nvPr/>
            </p:nvSpPr>
            <p:spPr>
              <a:xfrm>
                <a:off x="4042311" y="914400"/>
                <a:ext cx="4847288" cy="4976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u="none" smtClean="0">
                              <a:solidFill>
                                <a:schemeClr val="tx1"/>
                              </a:solidFill>
                              <a:latin typeface="Cambria Math"/>
                            </a:rPr>
                          </m:ctrlPr>
                        </m:sSubPr>
                        <m:e>
                          <m:r>
                            <a:rPr lang="en-US" sz="2400" b="0" i="1" u="none" smtClean="0">
                              <a:solidFill>
                                <a:schemeClr val="tx1"/>
                              </a:solidFill>
                              <a:latin typeface="Cambria Math"/>
                            </a:rPr>
                            <m:t>𝑔</m:t>
                          </m:r>
                        </m:e>
                        <m:sub>
                          <m:r>
                            <a:rPr lang="en-US" sz="2400" b="1" i="1" u="none" smtClean="0">
                              <a:solidFill>
                                <a:srgbClr val="FF8000"/>
                              </a:solidFill>
                              <a:latin typeface="Cambria Math"/>
                            </a:rPr>
                            <m:t>𝒑</m:t>
                          </m:r>
                        </m:sub>
                      </m:sSub>
                      <m:d>
                        <m:dPr>
                          <m:ctrlPr>
                            <a:rPr lang="en-US" sz="2400" b="0" i="1" u="none" smtClean="0">
                              <a:solidFill>
                                <a:schemeClr val="tx1"/>
                              </a:solidFill>
                              <a:latin typeface="Cambria Math"/>
                            </a:rPr>
                          </m:ctrlPr>
                        </m:dPr>
                        <m:e>
                          <m:r>
                            <a:rPr lang="en-US" sz="2400" b="1" i="1" u="none" smtClean="0">
                              <a:solidFill>
                                <a:schemeClr val="tx1"/>
                              </a:solidFill>
                              <a:latin typeface="Cambria Math"/>
                            </a:rPr>
                            <m:t>𝒙</m:t>
                          </m:r>
                          <m:r>
                            <a:rPr lang="en-US" sz="2400" b="0" i="1" u="none" smtClean="0">
                              <a:solidFill>
                                <a:schemeClr val="tx1"/>
                              </a:solidFill>
                              <a:latin typeface="Cambria Math"/>
                            </a:rPr>
                            <m:t>,</m:t>
                          </m:r>
                          <m:r>
                            <a:rPr lang="en-US" sz="2400" b="0" i="1" u="none" smtClean="0">
                              <a:solidFill>
                                <a:schemeClr val="tx1"/>
                              </a:solidFill>
                              <a:latin typeface="Cambria Math"/>
                            </a:rPr>
                            <m:t>𝑡</m:t>
                          </m:r>
                        </m:e>
                      </m:d>
                      <m:r>
                        <a:rPr lang="en-US" sz="2400" b="0" i="1" u="none" smtClean="0">
                          <a:solidFill>
                            <a:schemeClr val="tx1"/>
                          </a:solidFill>
                          <a:latin typeface="Cambria Math"/>
                        </a:rPr>
                        <m:t>=</m:t>
                      </m:r>
                      <m:r>
                        <m:rPr>
                          <m:sty m:val="p"/>
                        </m:rPr>
                        <a:rPr lang="el-GR" sz="2400" b="0" i="0" u="none" smtClean="0">
                          <a:solidFill>
                            <a:srgbClr val="FF8000"/>
                          </a:solidFill>
                          <a:latin typeface="Cambria Math"/>
                          <a:ea typeface="Cambria Math"/>
                        </a:rPr>
                        <m:t>α</m:t>
                      </m:r>
                      <m:r>
                        <a:rPr lang="en-US" sz="2400" b="0" i="1" u="none" smtClean="0">
                          <a:solidFill>
                            <a:schemeClr val="tx1"/>
                          </a:solidFill>
                          <a:latin typeface="Cambria Math"/>
                          <a:ea typeface="Cambria Math"/>
                        </a:rPr>
                        <m:t>𝑡</m:t>
                      </m:r>
                      <m:r>
                        <m:rPr>
                          <m:sty m:val="p"/>
                        </m:rPr>
                        <a:rPr lang="en-US" sz="2400" b="0" i="0" u="none" smtClean="0">
                          <a:solidFill>
                            <a:schemeClr val="tx1"/>
                          </a:solidFill>
                          <a:latin typeface="Cambria Math"/>
                        </a:rPr>
                        <m:t>exp</m:t>
                      </m:r>
                      <m:d>
                        <m:dPr>
                          <m:begChr m:val="["/>
                          <m:endChr m:val="]"/>
                          <m:ctrlPr>
                            <a:rPr lang="en-US" sz="2400" b="0" i="1" u="none" smtClean="0">
                              <a:solidFill>
                                <a:schemeClr val="tx1"/>
                              </a:solidFill>
                              <a:latin typeface="Cambria Math"/>
                            </a:rPr>
                          </m:ctrlPr>
                        </m:dPr>
                        <m:e>
                          <m:r>
                            <a:rPr lang="en-US" sz="2400" b="0" i="1" u="none">
                              <a:solidFill>
                                <a:schemeClr val="tx1"/>
                              </a:solidFill>
                              <a:latin typeface="Cambria Math"/>
                            </a:rPr>
                            <m:t>−</m:t>
                          </m:r>
                          <m:sSup>
                            <m:sSupPr>
                              <m:ctrlPr>
                                <a:rPr lang="en-US" sz="2400" b="0" i="1" u="none">
                                  <a:solidFill>
                                    <a:schemeClr val="tx1"/>
                                  </a:solidFill>
                                  <a:latin typeface="Cambria Math"/>
                                </a:rPr>
                              </m:ctrlPr>
                            </m:sSupPr>
                            <m:e>
                              <m:r>
                                <a:rPr lang="en-US" sz="2400" b="0" i="1" u="none">
                                  <a:solidFill>
                                    <a:schemeClr val="tx1"/>
                                  </a:solidFill>
                                  <a:latin typeface="Cambria Math"/>
                                </a:rPr>
                                <m:t>(</m:t>
                              </m:r>
                              <m:r>
                                <a:rPr lang="en-US" sz="2400" i="1" u="none">
                                  <a:solidFill>
                                    <a:schemeClr val="tx1"/>
                                  </a:solidFill>
                                  <a:latin typeface="Cambria Math"/>
                                </a:rPr>
                                <m:t>𝒙</m:t>
                              </m:r>
                              <m:r>
                                <a:rPr lang="en-US" sz="2400" b="0" i="1" u="none">
                                  <a:solidFill>
                                    <a:schemeClr val="tx1"/>
                                  </a:solidFill>
                                  <a:latin typeface="Cambria Math"/>
                                </a:rPr>
                                <m:t>−</m:t>
                              </m:r>
                              <m:sSub>
                                <m:sSubPr>
                                  <m:ctrlPr>
                                    <a:rPr lang="en-US" sz="2400" i="1" u="none">
                                      <a:solidFill>
                                        <a:srgbClr val="FF8000"/>
                                      </a:solidFill>
                                      <a:latin typeface="Cambria Math"/>
                                    </a:rPr>
                                  </m:ctrlPr>
                                </m:sSubPr>
                                <m:e>
                                  <m:r>
                                    <a:rPr lang="en-US" sz="2400" i="1" u="none">
                                      <a:solidFill>
                                        <a:srgbClr val="FF8000"/>
                                      </a:solidFill>
                                      <a:latin typeface="Cambria Math"/>
                                    </a:rPr>
                                    <m:t>𝒙</m:t>
                                  </m:r>
                                </m:e>
                                <m:sub>
                                  <m:r>
                                    <a:rPr lang="en-US" sz="2400" i="1" u="none">
                                      <a:solidFill>
                                        <a:srgbClr val="FF8000"/>
                                      </a:solidFill>
                                      <a:latin typeface="Cambria Math"/>
                                    </a:rPr>
                                    <m:t>𝟎</m:t>
                                  </m:r>
                                </m:sub>
                              </m:sSub>
                              <m:r>
                                <a:rPr lang="en-US" sz="2400" b="0" i="1" u="none">
                                  <a:solidFill>
                                    <a:schemeClr val="tx1"/>
                                  </a:solidFill>
                                  <a:latin typeface="Cambria Math"/>
                                </a:rPr>
                                <m:t>)</m:t>
                              </m:r>
                            </m:e>
                            <m:sup>
                              <m:r>
                                <a:rPr lang="en-US" sz="2400" b="0" i="1" u="none">
                                  <a:solidFill>
                                    <a:schemeClr val="tx1"/>
                                  </a:solidFill>
                                  <a:latin typeface="Cambria Math"/>
                                </a:rPr>
                                <m:t>2</m:t>
                              </m:r>
                            </m:sup>
                          </m:sSup>
                          <m:r>
                            <a:rPr lang="en-US" sz="2400" b="0" i="1" u="none">
                              <a:solidFill>
                                <a:schemeClr val="tx1"/>
                              </a:solidFill>
                              <a:latin typeface="Cambria Math"/>
                            </a:rPr>
                            <m:t>/2</m:t>
                          </m:r>
                          <m:sSup>
                            <m:sSupPr>
                              <m:ctrlPr>
                                <a:rPr lang="en-US" sz="2400" b="0" i="1" u="none">
                                  <a:solidFill>
                                    <a:schemeClr val="tx1"/>
                                  </a:solidFill>
                                  <a:latin typeface="Cambria Math"/>
                                </a:rPr>
                              </m:ctrlPr>
                            </m:sSupPr>
                            <m:e>
                              <m:r>
                                <a:rPr lang="en-US" sz="2400" b="0" i="1" u="none">
                                  <a:solidFill>
                                    <a:srgbClr val="FF8000"/>
                                  </a:solidFill>
                                  <a:latin typeface="Cambria Math"/>
                                  <a:ea typeface="Cambria Math"/>
                                </a:rPr>
                                <m:t>𝜎</m:t>
                              </m:r>
                            </m:e>
                            <m:sup>
                              <m:r>
                                <a:rPr lang="en-US" sz="2400" b="0" i="1" u="none">
                                  <a:solidFill>
                                    <a:schemeClr val="tx1"/>
                                  </a:solidFill>
                                  <a:latin typeface="Cambria Math"/>
                                </a:rPr>
                                <m:t>2</m:t>
                              </m:r>
                            </m:sup>
                          </m:sSup>
                        </m:e>
                      </m:d>
                    </m:oMath>
                  </m:oMathPara>
                </a14:m>
                <a:endParaRPr lang="en-US" sz="2400" b="0" u="none" dirty="0">
                  <a:solidFill>
                    <a:schemeClr val="tx1"/>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4042311" y="914400"/>
                <a:ext cx="4847288" cy="497637"/>
              </a:xfrm>
              <a:prstGeom prst="rect">
                <a:avLst/>
              </a:prstGeom>
              <a:blipFill rotWithShape="1">
                <a:blip r:embed="rId4"/>
                <a:stretch>
                  <a:fillRect b="-10976"/>
                </a:stretch>
              </a:blipFill>
            </p:spPr>
            <p:txBody>
              <a:bodyPr/>
              <a:lstStyle/>
              <a:p>
                <a:r>
                  <a:rPr lang="en-US">
                    <a:noFill/>
                  </a:rPr>
                  <a:t> </a:t>
                </a:r>
              </a:p>
            </p:txBody>
          </p:sp>
        </mc:Fallback>
      </mc:AlternateContent>
      <p:sp>
        <p:nvSpPr>
          <p:cNvPr id="11" name="Rectangle 10"/>
          <p:cNvSpPr/>
          <p:nvPr/>
        </p:nvSpPr>
        <p:spPr>
          <a:xfrm>
            <a:off x="76201" y="5943600"/>
            <a:ext cx="5257799" cy="400110"/>
          </a:xfrm>
          <a:prstGeom prst="rect">
            <a:avLst/>
          </a:prstGeom>
        </p:spPr>
        <p:txBody>
          <a:bodyPr wrap="square">
            <a:spAutoFit/>
          </a:bodyPr>
          <a:lstStyle/>
          <a:p>
            <a:r>
              <a:rPr lang="en-US" sz="1000" u="none" kern="0" dirty="0">
                <a:solidFill>
                  <a:srgbClr val="000000"/>
                </a:solidFill>
                <a:latin typeface="Verdana"/>
              </a:rPr>
              <a:t>A. </a:t>
            </a:r>
            <a:r>
              <a:rPr lang="en-US" sz="1000" u="none" kern="0" dirty="0" err="1">
                <a:solidFill>
                  <a:srgbClr val="000000"/>
                </a:solidFill>
                <a:latin typeface="Verdana"/>
              </a:rPr>
              <a:t>Vaccari</a:t>
            </a:r>
            <a:r>
              <a:rPr lang="en-US" sz="1000" b="0" u="none" kern="0" dirty="0">
                <a:solidFill>
                  <a:srgbClr val="000000"/>
                </a:solidFill>
                <a:latin typeface="Verdana"/>
              </a:rPr>
              <a:t>, </a:t>
            </a:r>
            <a:r>
              <a:rPr lang="en-US" sz="1000" b="0" u="none" kern="0" dirty="0" smtClean="0">
                <a:solidFill>
                  <a:srgbClr val="000000"/>
                </a:solidFill>
                <a:latin typeface="Verdana"/>
              </a:rPr>
              <a:t>et al. </a:t>
            </a:r>
            <a:r>
              <a:rPr lang="en-US" sz="1000" b="0" u="none" kern="0" dirty="0">
                <a:solidFill>
                  <a:srgbClr val="000000"/>
                </a:solidFill>
                <a:latin typeface="Verdana"/>
              </a:rPr>
              <a:t>“Detection of geophysical features in </a:t>
            </a:r>
            <a:r>
              <a:rPr lang="en-US" sz="1000" b="0" u="none" kern="0" dirty="0" err="1">
                <a:solidFill>
                  <a:srgbClr val="000000"/>
                </a:solidFill>
                <a:latin typeface="Verdana"/>
              </a:rPr>
              <a:t>InSAR</a:t>
            </a:r>
            <a:r>
              <a:rPr lang="en-US" sz="1000" b="0" u="none" kern="0" dirty="0">
                <a:solidFill>
                  <a:srgbClr val="000000"/>
                </a:solidFill>
                <a:latin typeface="Verdana"/>
              </a:rPr>
              <a:t> point cloud data sets using spatiotemporal models,” </a:t>
            </a:r>
            <a:r>
              <a:rPr lang="en-US" sz="1000" b="0" i="1" u="none" kern="0" dirty="0">
                <a:solidFill>
                  <a:srgbClr val="000000"/>
                </a:solidFill>
                <a:latin typeface="Verdana"/>
              </a:rPr>
              <a:t>International Journal of Remote Sensing</a:t>
            </a:r>
            <a:endParaRPr lang="en-US" dirty="0"/>
          </a:p>
        </p:txBody>
      </p:sp>
    </p:spTree>
    <p:extLst>
      <p:ext uri="{BB962C8B-B14F-4D97-AF65-F5344CB8AC3E}">
        <p14:creationId xmlns:p14="http://schemas.microsoft.com/office/powerpoint/2010/main" xmlns="" val="84883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Central Virginia data set</a:t>
            </a:r>
            <a:endParaRPr lang="en-US"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14</a:t>
            </a:fld>
            <a:endParaRPr lang="en-US" dirty="0" smtClean="0"/>
          </a:p>
          <a:p>
            <a:fld id="{C9B36096-6FBA-4F2F-BD38-BF429205EDDD}" type="datetime1">
              <a:rPr lang="en-US" smtClean="0"/>
              <a:pPr/>
              <a:t>3/19/2014</a:t>
            </a:fld>
            <a:endParaRPr lang="en-US" dirty="0" smtClean="0"/>
          </a:p>
        </p:txBody>
      </p:sp>
      <p:sp>
        <p:nvSpPr>
          <p:cNvPr id="21" name="Rectangle 3"/>
          <p:cNvSpPr>
            <a:spLocks noGrp="1" noChangeArrowheads="1"/>
          </p:cNvSpPr>
          <p:nvPr>
            <p:ph idx="1"/>
          </p:nvPr>
        </p:nvSpPr>
        <p:spPr>
          <a:xfrm>
            <a:off x="457199" y="1295400"/>
            <a:ext cx="4258817" cy="4525963"/>
          </a:xfrm>
        </p:spPr>
        <p:txBody>
          <a:bodyPr/>
          <a:lstStyle/>
          <a:p>
            <a:pPr eaLnBrk="1" hangingPunct="1"/>
            <a:endParaRPr lang="en-US" sz="1800" dirty="0" smtClean="0"/>
          </a:p>
          <a:p>
            <a:pPr eaLnBrk="1" hangingPunct="1"/>
            <a:r>
              <a:rPr lang="en-US" sz="1800" dirty="0" smtClean="0"/>
              <a:t>COSMO-</a:t>
            </a:r>
            <a:r>
              <a:rPr lang="en-US" sz="1800" dirty="0" err="1" smtClean="0"/>
              <a:t>SkyMed</a:t>
            </a:r>
            <a:r>
              <a:rPr lang="en-US" sz="1800" dirty="0" smtClean="0"/>
              <a:t> Satellites (ISA)</a:t>
            </a:r>
          </a:p>
          <a:p>
            <a:pPr eaLnBrk="1" hangingPunct="1"/>
            <a:endParaRPr lang="en-US" sz="1800" dirty="0" smtClean="0"/>
          </a:p>
          <a:p>
            <a:pPr eaLnBrk="1" hangingPunct="1"/>
            <a:r>
              <a:rPr lang="en-US" sz="1800" dirty="0"/>
              <a:t>3</a:t>
            </a:r>
            <a:r>
              <a:rPr lang="en-US" sz="1800" dirty="0" smtClean="0"/>
              <a:t>2 Single-look </a:t>
            </a:r>
            <a:r>
              <a:rPr lang="en-US" sz="1800" dirty="0"/>
              <a:t>complex SAR</a:t>
            </a:r>
          </a:p>
          <a:p>
            <a:pPr eaLnBrk="1" hangingPunct="1"/>
            <a:endParaRPr lang="en-US" sz="1800" dirty="0" smtClean="0"/>
          </a:p>
          <a:p>
            <a:pPr eaLnBrk="1" hangingPunct="1"/>
            <a:r>
              <a:rPr lang="en-US" sz="1800" dirty="0" smtClean="0"/>
              <a:t>August 2011 </a:t>
            </a:r>
            <a:r>
              <a:rPr lang="en-US" sz="1800" dirty="0"/>
              <a:t>to </a:t>
            </a:r>
            <a:r>
              <a:rPr lang="en-US" sz="1800" dirty="0" smtClean="0"/>
              <a:t>October 2012</a:t>
            </a:r>
            <a:endParaRPr lang="en-US" sz="1800" dirty="0"/>
          </a:p>
          <a:p>
            <a:pPr eaLnBrk="1" hangingPunct="1">
              <a:buNone/>
            </a:pPr>
            <a:endParaRPr lang="en-US" sz="1800" dirty="0" smtClean="0"/>
          </a:p>
          <a:p>
            <a:pPr eaLnBrk="1" hangingPunct="1"/>
            <a:r>
              <a:rPr lang="en-US" sz="1800" dirty="0" smtClean="0"/>
              <a:t>300,000 Scatterers</a:t>
            </a:r>
          </a:p>
          <a:p>
            <a:pPr eaLnBrk="1" hangingPunct="1"/>
            <a:endParaRPr lang="en-US" sz="1800" dirty="0" smtClean="0"/>
          </a:p>
          <a:p>
            <a:pPr eaLnBrk="1" hangingPunct="1"/>
            <a:r>
              <a:rPr lang="en-US" sz="1800" dirty="0" smtClean="0"/>
              <a:t>40x40km</a:t>
            </a:r>
            <a:r>
              <a:rPr lang="en-US" sz="1800" baseline="30000" dirty="0" smtClean="0"/>
              <a:t>2</a:t>
            </a:r>
            <a:r>
              <a:rPr lang="en-US" sz="1800" dirty="0" smtClean="0"/>
              <a:t> Augusta County, VA</a:t>
            </a:r>
          </a:p>
          <a:p>
            <a:pPr eaLnBrk="1" hangingPunct="1">
              <a:buNone/>
            </a:pPr>
            <a:endParaRPr lang="en-US" sz="1800" dirty="0"/>
          </a:p>
        </p:txBody>
      </p:sp>
      <p:pic>
        <p:nvPicPr>
          <p:cNvPr id="22" name="Picture 2" descr="C:\Users\av9g\Dropbox\Research\Publications\Papers\2013\IJRS\AOI.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62606" y="1828800"/>
            <a:ext cx="3985858" cy="31718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4209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Central Virginia data set</a:t>
            </a:r>
            <a:endParaRPr lang="en-US"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15</a:t>
            </a:fld>
            <a:endParaRPr lang="en-US" dirty="0" smtClean="0"/>
          </a:p>
          <a:p>
            <a:fld id="{C9B36096-6FBA-4F2F-BD38-BF429205EDDD}" type="datetime1">
              <a:rPr lang="en-US" smtClean="0"/>
              <a:pPr/>
              <a:t>3/19/2014</a:t>
            </a:fld>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67200" y="1066800"/>
            <a:ext cx="4876800" cy="36576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2838450"/>
            <a:ext cx="4648200" cy="3486150"/>
          </a:xfrm>
          <a:prstGeom prst="rect">
            <a:avLst/>
          </a:prstGeom>
        </p:spPr>
      </p:pic>
      <p:sp>
        <p:nvSpPr>
          <p:cNvPr id="6" name="Rectangle 3"/>
          <p:cNvSpPr txBox="1">
            <a:spLocks noChangeArrowheads="1"/>
          </p:cNvSpPr>
          <p:nvPr/>
        </p:nvSpPr>
        <p:spPr bwMode="auto">
          <a:xfrm>
            <a:off x="6827812" y="5522315"/>
            <a:ext cx="2352700"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smtClean="0">
                <a:solidFill>
                  <a:srgbClr val="000000"/>
                </a:solidFill>
                <a:latin typeface="Verdana"/>
              </a:rPr>
              <a:t>Matlab2013a</a:t>
            </a:r>
            <a:endParaRPr kumimoji="0" lang="en-US" sz="2000" b="0" i="0" u="none" strike="noStrike" kern="0" cap="none" spc="0" normalizeH="0" baseline="0" noProof="0" dirty="0" smtClean="0">
              <a:ln>
                <a:noFill/>
              </a:ln>
              <a:solidFill>
                <a:srgbClr val="000000"/>
              </a:solidFill>
              <a:effectLst/>
              <a:uLnTx/>
              <a:uFillTx/>
              <a:latin typeface="Verdana"/>
            </a:endParaRPr>
          </a:p>
        </p:txBody>
      </p:sp>
    </p:spTree>
    <p:extLst>
      <p:ext uri="{BB962C8B-B14F-4D97-AF65-F5344CB8AC3E}">
        <p14:creationId xmlns:p14="http://schemas.microsoft.com/office/powerpoint/2010/main" xmlns="" val="1243503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Central Virginia data set</a:t>
            </a:r>
            <a:endParaRPr lang="en-US"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16</a:t>
            </a:fld>
            <a:endParaRPr lang="en-US" dirty="0" smtClean="0"/>
          </a:p>
          <a:p>
            <a:fld id="{C9B36096-6FBA-4F2F-BD38-BF429205EDDD}" type="datetime1">
              <a:rPr lang="en-US" smtClean="0"/>
              <a:pPr/>
              <a:t>3/19/2014</a:t>
            </a:fld>
            <a:endParaRPr lang="en-US" dirty="0" smtClean="0"/>
          </a:p>
        </p:txBody>
      </p:sp>
      <p:pic>
        <p:nvPicPr>
          <p:cNvPr id="27" name="Picture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8782" y="1069848"/>
            <a:ext cx="8365618" cy="5180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8782" y="1069848"/>
            <a:ext cx="8359419" cy="5176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8782" y="1069848"/>
            <a:ext cx="8359419" cy="5176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68782" y="1073688"/>
            <a:ext cx="8359417" cy="517665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1"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610600" y="1600201"/>
            <a:ext cx="4953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3"/>
          <p:cNvPicPr>
            <a:picLocks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611340" y="1659035"/>
            <a:ext cx="504799" cy="372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3" name="Group 32"/>
          <p:cNvGrpSpPr/>
          <p:nvPr/>
        </p:nvGrpSpPr>
        <p:grpSpPr>
          <a:xfrm>
            <a:off x="768350" y="1492250"/>
            <a:ext cx="3898900" cy="4114800"/>
            <a:chOff x="768350" y="1492250"/>
            <a:chExt cx="3898900" cy="4114800"/>
          </a:xfrm>
        </p:grpSpPr>
        <p:cxnSp>
          <p:nvCxnSpPr>
            <p:cNvPr id="34" name="Straight Connector 33"/>
            <p:cNvCxnSpPr/>
            <p:nvPr/>
          </p:nvCxnSpPr>
          <p:spPr bwMode="auto">
            <a:xfrm flipV="1">
              <a:off x="768350" y="1492250"/>
              <a:ext cx="3155950" cy="615950"/>
            </a:xfrm>
            <a:prstGeom prst="line">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Straight Connector 34"/>
            <p:cNvCxnSpPr/>
            <p:nvPr/>
          </p:nvCxnSpPr>
          <p:spPr bwMode="auto">
            <a:xfrm>
              <a:off x="3924300" y="1492250"/>
              <a:ext cx="742950" cy="3384550"/>
            </a:xfrm>
            <a:prstGeom prst="line">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p:cNvCxnSpPr/>
            <p:nvPr/>
          </p:nvCxnSpPr>
          <p:spPr bwMode="auto">
            <a:xfrm>
              <a:off x="774700" y="2108200"/>
              <a:ext cx="495300" cy="3498850"/>
            </a:xfrm>
            <a:prstGeom prst="line">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Straight Connector 36"/>
            <p:cNvCxnSpPr/>
            <p:nvPr/>
          </p:nvCxnSpPr>
          <p:spPr bwMode="auto">
            <a:xfrm flipV="1">
              <a:off x="1257300" y="4876800"/>
              <a:ext cx="3409950" cy="717550"/>
            </a:xfrm>
            <a:prstGeom prst="line">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mc:AlternateContent xmlns:mc="http://schemas.openxmlformats.org/markup-compatibility/2006">
        <mc:Choice xmlns:a14="http://schemas.microsoft.com/office/drawing/2010/main" xmlns="" Requires="a14">
          <p:sp>
            <p:nvSpPr>
              <p:cNvPr id="38" name="TextBox 37"/>
              <p:cNvSpPr txBox="1"/>
              <p:nvPr/>
            </p:nvSpPr>
            <p:spPr>
              <a:xfrm>
                <a:off x="5029200" y="1800225"/>
                <a:ext cx="3200400" cy="338554"/>
              </a:xfrm>
              <a:prstGeom prst="rect">
                <a:avLst/>
              </a:prstGeom>
              <a:solidFill>
                <a:schemeClr val="bg1"/>
              </a:solidFill>
            </p:spPr>
            <p:txBody>
              <a:bodyPr wrap="square" rtlCol="0">
                <a:spAutoFit/>
              </a:bodyPr>
              <a:lstStyle/>
              <a:p>
                <a:pPr algn="l"/>
                <a:r>
                  <a:rPr lang="en-US" sz="1600" b="0" u="none" kern="0" dirty="0" smtClean="0">
                    <a:solidFill>
                      <a:srgbClr val="000000"/>
                    </a:solidFill>
                  </a:rPr>
                  <a:t>Residual: </a:t>
                </a:r>
                <a14:m>
                  <m:oMath xmlns:m="http://schemas.openxmlformats.org/officeDocument/2006/math">
                    <m:r>
                      <a:rPr lang="en-US" sz="1600" b="0" i="1" u="none" kern="0">
                        <a:solidFill>
                          <a:srgbClr val="000000"/>
                        </a:solidFill>
                        <a:latin typeface="Cambria Math"/>
                      </a:rPr>
                      <m:t>𝑟</m:t>
                    </m:r>
                    <m:d>
                      <m:dPr>
                        <m:ctrlPr>
                          <a:rPr lang="en-US" sz="1600" b="0" i="1" u="none" kern="0">
                            <a:solidFill>
                              <a:srgbClr val="000000"/>
                            </a:solidFill>
                            <a:latin typeface="Cambria Math"/>
                          </a:rPr>
                        </m:ctrlPr>
                      </m:dPr>
                      <m:e>
                        <m:r>
                          <a:rPr lang="en-US" sz="1600" i="1" u="none" kern="0">
                            <a:solidFill>
                              <a:srgbClr val="FF8000"/>
                            </a:solidFill>
                            <a:latin typeface="Cambria Math"/>
                          </a:rPr>
                          <m:t>𝒑</m:t>
                        </m:r>
                      </m:e>
                    </m:d>
                    <m:r>
                      <a:rPr lang="en-US" sz="1600" b="0" i="1" u="none" kern="0">
                        <a:solidFill>
                          <a:srgbClr val="000000"/>
                        </a:solidFill>
                        <a:latin typeface="Cambria Math"/>
                      </a:rPr>
                      <m:t>=</m:t>
                    </m:r>
                    <m:r>
                      <a:rPr lang="en-US" sz="1600" b="0" i="1" u="none" kern="0">
                        <a:solidFill>
                          <a:srgbClr val="000000"/>
                        </a:solidFill>
                        <a:latin typeface="Cambria Math"/>
                      </a:rPr>
                      <m:t>𝑟</m:t>
                    </m:r>
                    <m:d>
                      <m:dPr>
                        <m:ctrlPr>
                          <a:rPr lang="en-US" sz="1600" b="0" i="1" u="none" kern="0">
                            <a:solidFill>
                              <a:srgbClr val="000000"/>
                            </a:solidFill>
                            <a:latin typeface="Cambria Math"/>
                          </a:rPr>
                        </m:ctrlPr>
                      </m:dPr>
                      <m:e>
                        <m:sSub>
                          <m:sSubPr>
                            <m:ctrlPr>
                              <a:rPr lang="en-US" sz="1600" b="0" i="1" u="none" kern="0">
                                <a:solidFill>
                                  <a:srgbClr val="FF8000"/>
                                </a:solidFill>
                                <a:latin typeface="Cambria Math"/>
                              </a:rPr>
                            </m:ctrlPr>
                          </m:sSubPr>
                          <m:e>
                            <m:r>
                              <a:rPr lang="en-US" sz="1600" b="0" i="1" u="none" kern="0">
                                <a:solidFill>
                                  <a:srgbClr val="FF8000"/>
                                </a:solidFill>
                                <a:latin typeface="Cambria Math"/>
                              </a:rPr>
                              <m:t>𝑥</m:t>
                            </m:r>
                          </m:e>
                          <m:sub>
                            <m:r>
                              <a:rPr lang="en-US" sz="1600" b="0" i="1" u="none" kern="0">
                                <a:solidFill>
                                  <a:srgbClr val="FF8000"/>
                                </a:solidFill>
                                <a:latin typeface="Cambria Math"/>
                              </a:rPr>
                              <m:t>0</m:t>
                            </m:r>
                          </m:sub>
                        </m:sSub>
                        <m:r>
                          <a:rPr lang="en-US" sz="1600" b="0" i="1" u="none" kern="0">
                            <a:solidFill>
                              <a:srgbClr val="000000"/>
                            </a:solidFill>
                            <a:latin typeface="Cambria Math"/>
                          </a:rPr>
                          <m:t>,</m:t>
                        </m:r>
                        <m:sSub>
                          <m:sSubPr>
                            <m:ctrlPr>
                              <a:rPr lang="en-US" sz="1600" b="0" i="1" u="none" kern="0">
                                <a:solidFill>
                                  <a:srgbClr val="FF8000"/>
                                </a:solidFill>
                                <a:latin typeface="Cambria Math"/>
                              </a:rPr>
                            </m:ctrlPr>
                          </m:sSubPr>
                          <m:e>
                            <m:r>
                              <a:rPr lang="en-US" sz="1600" b="0" i="1" u="none" kern="0">
                                <a:solidFill>
                                  <a:srgbClr val="FF8000"/>
                                </a:solidFill>
                                <a:latin typeface="Cambria Math"/>
                              </a:rPr>
                              <m:t>𝑦</m:t>
                            </m:r>
                          </m:e>
                          <m:sub>
                            <m:r>
                              <a:rPr lang="en-US" sz="1600" b="0" i="1" u="none" kern="0">
                                <a:solidFill>
                                  <a:srgbClr val="FF8000"/>
                                </a:solidFill>
                                <a:latin typeface="Cambria Math"/>
                              </a:rPr>
                              <m:t>0</m:t>
                            </m:r>
                          </m:sub>
                        </m:sSub>
                        <m:r>
                          <a:rPr lang="en-US" sz="1600" b="0" i="1" u="none" kern="0">
                            <a:solidFill>
                              <a:srgbClr val="000000"/>
                            </a:solidFill>
                            <a:latin typeface="Cambria Math"/>
                          </a:rPr>
                          <m:t>,</m:t>
                        </m:r>
                        <m:r>
                          <a:rPr lang="en-US" sz="1600" b="0" i="1" u="none" kern="0">
                            <a:solidFill>
                              <a:srgbClr val="FF8000"/>
                            </a:solidFill>
                            <a:latin typeface="Cambria Math"/>
                            <a:ea typeface="Cambria Math"/>
                          </a:rPr>
                          <m:t>𝛼</m:t>
                        </m:r>
                        <m:r>
                          <a:rPr lang="en-US" sz="1600" b="0" i="1" u="none" kern="0">
                            <a:solidFill>
                              <a:srgbClr val="000000"/>
                            </a:solidFill>
                            <a:latin typeface="Cambria Math"/>
                            <a:ea typeface="Cambria Math"/>
                          </a:rPr>
                          <m:t>,</m:t>
                        </m:r>
                        <m:r>
                          <a:rPr lang="en-US" sz="1600" b="0" i="1" u="none" kern="0">
                            <a:solidFill>
                              <a:srgbClr val="FF8000"/>
                            </a:solidFill>
                            <a:latin typeface="Cambria Math"/>
                            <a:ea typeface="Cambria Math"/>
                          </a:rPr>
                          <m:t>𝜎</m:t>
                        </m:r>
                      </m:e>
                    </m:d>
                  </m:oMath>
                </a14:m>
                <a:endParaRPr lang="en-US" sz="1600" dirty="0" smtClean="0"/>
              </a:p>
            </p:txBody>
          </p:sp>
        </mc:Choice>
        <mc:Fallback>
          <p:sp>
            <p:nvSpPr>
              <p:cNvPr id="38" name="TextBox 37"/>
              <p:cNvSpPr txBox="1">
                <a:spLocks noRot="1" noChangeAspect="1" noMove="1" noResize="1" noEditPoints="1" noAdjustHandles="1" noChangeArrowheads="1" noChangeShapeType="1" noTextEdit="1"/>
              </p:cNvSpPr>
              <p:nvPr/>
            </p:nvSpPr>
            <p:spPr>
              <a:xfrm>
                <a:off x="5029200" y="1800225"/>
                <a:ext cx="3200400" cy="338554"/>
              </a:xfrm>
              <a:prstGeom prst="rect">
                <a:avLst/>
              </a:prstGeom>
              <a:blipFill rotWithShape="1">
                <a:blip r:embed="rId9"/>
                <a:stretch>
                  <a:fillRect l="-952" t="-5357" b="-214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39" name="TextBox 38"/>
              <p:cNvSpPr txBox="1"/>
              <p:nvPr/>
            </p:nvSpPr>
            <p:spPr>
              <a:xfrm>
                <a:off x="5029200" y="2172533"/>
                <a:ext cx="3200400" cy="384080"/>
              </a:xfrm>
              <a:prstGeom prst="rect">
                <a:avLst/>
              </a:prstGeom>
              <a:solidFill>
                <a:schemeClr val="bg1"/>
              </a:solidFill>
            </p:spPr>
            <p:txBody>
              <a:bodyPr wrap="square" rtlCol="0">
                <a:spAutoFit/>
              </a:bodyPr>
              <a:lstStyle/>
              <a:p>
                <a:pPr algn="l"/>
                <a:r>
                  <a:rPr lang="en-US" sz="1600" b="0" u="none" kern="0" dirty="0" smtClean="0">
                    <a:solidFill>
                      <a:srgbClr val="000000"/>
                    </a:solidFill>
                  </a:rPr>
                  <a:t>Risk: </a:t>
                </a:r>
                <a14:m>
                  <m:oMath xmlns:m="http://schemas.openxmlformats.org/officeDocument/2006/math">
                    <m:r>
                      <m:rPr>
                        <m:sty m:val="p"/>
                      </m:rPr>
                      <a:rPr lang="el-GR" sz="1600" b="0" i="1" u="none" kern="0" smtClean="0">
                        <a:solidFill>
                          <a:srgbClr val="000000"/>
                        </a:solidFill>
                        <a:latin typeface="Cambria Math"/>
                        <a:ea typeface="Cambria Math"/>
                      </a:rPr>
                      <m:t>ρ</m:t>
                    </m:r>
                    <m:d>
                      <m:dPr>
                        <m:ctrlPr>
                          <a:rPr lang="en-US" sz="1600" b="0" i="1" u="none" kern="0">
                            <a:solidFill>
                              <a:srgbClr val="000000"/>
                            </a:solidFill>
                            <a:latin typeface="Cambria Math"/>
                          </a:rPr>
                        </m:ctrlPr>
                      </m:dPr>
                      <m:e>
                        <m:r>
                          <a:rPr lang="en-US" sz="1600" i="1" u="none" kern="0">
                            <a:solidFill>
                              <a:srgbClr val="FF8000"/>
                            </a:solidFill>
                            <a:latin typeface="Cambria Math"/>
                          </a:rPr>
                          <m:t>𝒑</m:t>
                        </m:r>
                      </m:e>
                    </m:d>
                    <m:r>
                      <a:rPr lang="en-US" sz="1600" b="0" i="1" u="none" kern="0">
                        <a:solidFill>
                          <a:srgbClr val="000000"/>
                        </a:solidFill>
                        <a:latin typeface="Cambria Math"/>
                      </a:rPr>
                      <m:t>=</m:t>
                    </m:r>
                    <m:d>
                      <m:dPr>
                        <m:begChr m:val="["/>
                        <m:endChr m:val="]"/>
                        <m:ctrlPr>
                          <a:rPr lang="en-US" sz="1600" b="0" i="1" u="none" kern="0" smtClean="0">
                            <a:solidFill>
                              <a:srgbClr val="000000"/>
                            </a:solidFill>
                            <a:latin typeface="Cambria Math"/>
                          </a:rPr>
                        </m:ctrlPr>
                      </m:dPr>
                      <m:e>
                        <m:r>
                          <a:rPr lang="en-US" sz="1600" b="0" i="1" u="none" kern="0" smtClean="0">
                            <a:solidFill>
                              <a:srgbClr val="000000"/>
                            </a:solidFill>
                            <a:latin typeface="Cambria Math"/>
                          </a:rPr>
                          <m:t>1−</m:t>
                        </m:r>
                        <m:r>
                          <a:rPr lang="en-US" sz="1600" b="0" i="1" u="none" kern="0">
                            <a:solidFill>
                              <a:srgbClr val="000000"/>
                            </a:solidFill>
                            <a:latin typeface="Cambria Math"/>
                          </a:rPr>
                          <m:t>𝑟</m:t>
                        </m:r>
                        <m:d>
                          <m:dPr>
                            <m:ctrlPr>
                              <a:rPr lang="en-US" sz="1600" b="0" i="1" u="none" kern="0">
                                <a:solidFill>
                                  <a:srgbClr val="000000"/>
                                </a:solidFill>
                                <a:latin typeface="Cambria Math"/>
                              </a:rPr>
                            </m:ctrlPr>
                          </m:dPr>
                          <m:e>
                            <m:r>
                              <a:rPr lang="en-US" sz="1600" b="1" i="1" u="none" kern="0" smtClean="0">
                                <a:solidFill>
                                  <a:srgbClr val="FF8000"/>
                                </a:solidFill>
                                <a:latin typeface="Cambria Math"/>
                              </a:rPr>
                              <m:t>𝒑</m:t>
                            </m:r>
                          </m:e>
                        </m:d>
                      </m:e>
                    </m:d>
                    <m:r>
                      <m:rPr>
                        <m:sty m:val="p"/>
                      </m:rPr>
                      <a:rPr lang="en-US" sz="1600" b="0" i="0" u="none" kern="0" smtClean="0">
                        <a:solidFill>
                          <a:schemeClr val="tx1"/>
                        </a:solidFill>
                        <a:latin typeface="Cambria Math"/>
                        <a:ea typeface="Cambria Math"/>
                      </a:rPr>
                      <m:t>exp</m:t>
                    </m:r>
                    <m:d>
                      <m:dPr>
                        <m:ctrlPr>
                          <a:rPr lang="en-US" sz="1600" b="0" i="1" u="none" kern="0" smtClean="0">
                            <a:solidFill>
                              <a:schemeClr val="tx1"/>
                            </a:solidFill>
                            <a:latin typeface="Cambria Math"/>
                            <a:ea typeface="Cambria Math"/>
                          </a:rPr>
                        </m:ctrlPr>
                      </m:dPr>
                      <m:e>
                        <m:f>
                          <m:fPr>
                            <m:type m:val="skw"/>
                            <m:ctrlPr>
                              <a:rPr lang="en-US" sz="1600" b="0" i="1" u="none" kern="0">
                                <a:solidFill>
                                  <a:schemeClr val="tx1"/>
                                </a:solidFill>
                                <a:latin typeface="Cambria Math"/>
                                <a:ea typeface="Cambria Math"/>
                              </a:rPr>
                            </m:ctrlPr>
                          </m:fPr>
                          <m:num>
                            <m:r>
                              <a:rPr lang="en-US" sz="1600" b="0" i="1" u="none" kern="0">
                                <a:solidFill>
                                  <a:schemeClr val="tx1"/>
                                </a:solidFill>
                                <a:latin typeface="Cambria Math"/>
                                <a:ea typeface="Cambria Math"/>
                              </a:rPr>
                              <m:t>1</m:t>
                            </m:r>
                          </m:num>
                          <m:den>
                            <m:sSub>
                              <m:sSubPr>
                                <m:ctrlPr>
                                  <a:rPr lang="en-US" sz="1600" b="0" i="1" u="none" kern="0" smtClean="0">
                                    <a:solidFill>
                                      <a:schemeClr val="tx1"/>
                                    </a:solidFill>
                                    <a:latin typeface="Cambria Math"/>
                                    <a:ea typeface="Cambria Math"/>
                                  </a:rPr>
                                </m:ctrlPr>
                              </m:sSubPr>
                              <m:e>
                                <m:r>
                                  <a:rPr lang="en-US" sz="1600" b="0" i="1" u="none" kern="0">
                                    <a:solidFill>
                                      <a:srgbClr val="FF8000"/>
                                    </a:solidFill>
                                    <a:latin typeface="Cambria Math"/>
                                    <a:ea typeface="Cambria Math"/>
                                  </a:rPr>
                                  <m:t>𝛼</m:t>
                                </m:r>
                              </m:e>
                              <m:sub>
                                <m:r>
                                  <a:rPr lang="en-US" sz="1600" i="1" u="none" kern="0">
                                    <a:solidFill>
                                      <a:srgbClr val="FF8000"/>
                                    </a:solidFill>
                                    <a:latin typeface="Cambria Math"/>
                                  </a:rPr>
                                  <m:t>𝒑</m:t>
                                </m:r>
                              </m:sub>
                            </m:sSub>
                          </m:den>
                        </m:f>
                      </m:e>
                    </m:d>
                  </m:oMath>
                </a14:m>
                <a:endParaRPr lang="en-US" sz="1600" dirty="0" smtClean="0"/>
              </a:p>
            </p:txBody>
          </p:sp>
        </mc:Choice>
        <mc:Fallback>
          <p:sp>
            <p:nvSpPr>
              <p:cNvPr id="39" name="TextBox 38"/>
              <p:cNvSpPr txBox="1">
                <a:spLocks noRot="1" noChangeAspect="1" noMove="1" noResize="1" noEditPoints="1" noAdjustHandles="1" noChangeArrowheads="1" noChangeShapeType="1" noTextEdit="1"/>
              </p:cNvSpPr>
              <p:nvPr/>
            </p:nvSpPr>
            <p:spPr>
              <a:xfrm>
                <a:off x="5029200" y="2172533"/>
                <a:ext cx="3200400" cy="384080"/>
              </a:xfrm>
              <a:prstGeom prst="rect">
                <a:avLst/>
              </a:prstGeom>
              <a:blipFill rotWithShape="1">
                <a:blip r:embed="rId10"/>
                <a:stretch>
                  <a:fillRect l="-952" t="-117460" r="-8381" b="-1952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0" name="TextBox 39"/>
              <p:cNvSpPr txBox="1"/>
              <p:nvPr/>
            </p:nvSpPr>
            <p:spPr>
              <a:xfrm>
                <a:off x="5029200" y="2590840"/>
                <a:ext cx="3200400" cy="830997"/>
              </a:xfrm>
              <a:prstGeom prst="rect">
                <a:avLst/>
              </a:prstGeom>
              <a:solidFill>
                <a:schemeClr val="bg1"/>
              </a:solidFill>
            </p:spPr>
            <p:txBody>
              <a:bodyPr wrap="square" rtlCol="0">
                <a:spAutoFit/>
              </a:bodyPr>
              <a:lstStyle/>
              <a:p>
                <a:pPr algn="l">
                  <a:spcBef>
                    <a:spcPts val="0"/>
                  </a:spcBef>
                </a:pPr>
                <a:r>
                  <a:rPr lang="en-US" sz="1600" b="0" u="none" kern="0" dirty="0" smtClean="0">
                    <a:solidFill>
                      <a:srgbClr val="000000"/>
                    </a:solidFill>
                  </a:rPr>
                  <a:t>        </a:t>
                </a:r>
                <a14:m>
                  <m:oMath xmlns:m="http://schemas.openxmlformats.org/officeDocument/2006/math">
                    <m:r>
                      <m:rPr>
                        <m:sty m:val="p"/>
                      </m:rPr>
                      <a:rPr lang="el-GR" sz="1600" b="0" i="1" u="none" kern="0" smtClean="0">
                        <a:solidFill>
                          <a:srgbClr val="000000"/>
                        </a:solidFill>
                        <a:latin typeface="Cambria Math"/>
                        <a:ea typeface="Cambria Math"/>
                      </a:rPr>
                      <m:t>ρ</m:t>
                    </m:r>
                    <m:d>
                      <m:dPr>
                        <m:ctrlPr>
                          <a:rPr lang="en-US" sz="1600" b="0" i="1" u="none" kern="0">
                            <a:solidFill>
                              <a:srgbClr val="000000"/>
                            </a:solidFill>
                            <a:latin typeface="Cambria Math"/>
                          </a:rPr>
                        </m:ctrlPr>
                      </m:dPr>
                      <m:e>
                        <m:r>
                          <a:rPr lang="en-US" sz="1600" i="1" u="none" kern="0">
                            <a:solidFill>
                              <a:srgbClr val="FF8000"/>
                            </a:solidFill>
                            <a:latin typeface="Cambria Math"/>
                          </a:rPr>
                          <m:t>𝒑</m:t>
                        </m:r>
                      </m:e>
                    </m:d>
                    <m:r>
                      <a:rPr lang="en-US" sz="1600" b="0" i="1" u="none" kern="0" smtClean="0">
                        <a:solidFill>
                          <a:schemeClr val="tx1"/>
                        </a:solidFill>
                        <a:latin typeface="Cambria Math"/>
                        <a:ea typeface="Cambria Math"/>
                      </a:rPr>
                      <m:t>≥0.475</m:t>
                    </m:r>
                  </m:oMath>
                </a14:m>
                <a:endParaRPr lang="en-US" sz="1600" b="0" u="none" kern="0" dirty="0" smtClean="0">
                  <a:solidFill>
                    <a:schemeClr val="tx1"/>
                  </a:solidFill>
                  <a:ea typeface="Cambria Math"/>
                </a:endParaRPr>
              </a:p>
              <a:p>
                <a:pPr algn="l">
                  <a:spcBef>
                    <a:spcPts val="0"/>
                  </a:spcBef>
                </a:pPr>
                <a:r>
                  <a:rPr lang="en-US" sz="1600" b="0" u="none" dirty="0" smtClean="0"/>
                  <a:t>        </a:t>
                </a:r>
                <a14:m>
                  <m:oMath xmlns:m="http://schemas.openxmlformats.org/officeDocument/2006/math">
                    <m:r>
                      <a:rPr lang="en-US" sz="1600" b="0" i="0" u="none" kern="0" smtClean="0">
                        <a:solidFill>
                          <a:srgbClr val="000000"/>
                        </a:solidFill>
                        <a:latin typeface="Cambria Math"/>
                        <a:ea typeface="Cambria Math"/>
                      </a:rPr>
                      <m:t>0.</m:t>
                    </m:r>
                    <m:r>
                      <a:rPr lang="en-US" sz="1600" b="0" i="1" u="none" kern="0" smtClean="0">
                        <a:solidFill>
                          <a:srgbClr val="000000"/>
                        </a:solidFill>
                        <a:latin typeface="Cambria Math"/>
                        <a:ea typeface="Cambria Math"/>
                      </a:rPr>
                      <m:t>40</m:t>
                    </m:r>
                    <m:r>
                      <a:rPr lang="el-GR" sz="1600" b="0" i="1" u="none" kern="0" smtClean="0">
                        <a:solidFill>
                          <a:srgbClr val="000000"/>
                        </a:solidFill>
                        <a:latin typeface="Cambria Math"/>
                        <a:ea typeface="Cambria Math"/>
                      </a:rPr>
                      <m:t>≤</m:t>
                    </m:r>
                    <m:r>
                      <m:rPr>
                        <m:sty m:val="p"/>
                      </m:rPr>
                      <a:rPr lang="el-GR" sz="1600" b="0" i="1" u="none" kern="0">
                        <a:solidFill>
                          <a:srgbClr val="000000"/>
                        </a:solidFill>
                        <a:latin typeface="Cambria Math"/>
                        <a:ea typeface="Cambria Math"/>
                      </a:rPr>
                      <m:t>ρ</m:t>
                    </m:r>
                    <m:d>
                      <m:dPr>
                        <m:ctrlPr>
                          <a:rPr lang="en-US" sz="1600" b="0" i="1" u="none" kern="0">
                            <a:solidFill>
                              <a:srgbClr val="000000"/>
                            </a:solidFill>
                            <a:latin typeface="Cambria Math"/>
                          </a:rPr>
                        </m:ctrlPr>
                      </m:dPr>
                      <m:e>
                        <m:r>
                          <a:rPr lang="en-US" sz="1600" i="1" u="none" kern="0">
                            <a:solidFill>
                              <a:srgbClr val="FF8000"/>
                            </a:solidFill>
                            <a:latin typeface="Cambria Math"/>
                          </a:rPr>
                          <m:t>𝒑</m:t>
                        </m:r>
                      </m:e>
                    </m:d>
                    <m:r>
                      <a:rPr lang="en-US" sz="1600" b="0" i="1" u="none" kern="0" smtClean="0">
                        <a:solidFill>
                          <a:schemeClr val="tx1"/>
                        </a:solidFill>
                        <a:latin typeface="Cambria Math"/>
                        <a:ea typeface="Cambria Math"/>
                      </a:rPr>
                      <m:t>&lt;</m:t>
                    </m:r>
                    <m:r>
                      <a:rPr lang="en-US" sz="1600" b="0" i="1" u="none" kern="0">
                        <a:solidFill>
                          <a:schemeClr val="tx1"/>
                        </a:solidFill>
                        <a:latin typeface="Cambria Math"/>
                        <a:ea typeface="Cambria Math"/>
                      </a:rPr>
                      <m:t>0.475</m:t>
                    </m:r>
                  </m:oMath>
                </a14:m>
                <a:endParaRPr lang="en-US" sz="1600" b="0" u="none" kern="0" dirty="0" smtClean="0">
                  <a:solidFill>
                    <a:schemeClr val="tx1"/>
                  </a:solidFill>
                  <a:ea typeface="Cambria Math"/>
                </a:endParaRPr>
              </a:p>
              <a:p>
                <a:pPr algn="l">
                  <a:spcBef>
                    <a:spcPts val="0"/>
                  </a:spcBef>
                </a:pPr>
                <a:r>
                  <a:rPr lang="en-US" sz="1600" b="0" u="none" dirty="0" smtClean="0"/>
                  <a:t>        </a:t>
                </a:r>
                <a14:m>
                  <m:oMath xmlns:m="http://schemas.openxmlformats.org/officeDocument/2006/math">
                    <m:r>
                      <a:rPr lang="en-US" sz="1600" b="0" u="none" kern="0">
                        <a:solidFill>
                          <a:srgbClr val="000000"/>
                        </a:solidFill>
                        <a:latin typeface="Cambria Math"/>
                        <a:ea typeface="Cambria Math"/>
                      </a:rPr>
                      <m:t>0.35</m:t>
                    </m:r>
                    <m:r>
                      <a:rPr lang="el-GR" sz="1600" b="0" i="1" u="none" kern="0">
                        <a:solidFill>
                          <a:srgbClr val="000000"/>
                        </a:solidFill>
                        <a:latin typeface="Cambria Math"/>
                        <a:ea typeface="Cambria Math"/>
                      </a:rPr>
                      <m:t>≤</m:t>
                    </m:r>
                    <m:r>
                      <m:rPr>
                        <m:sty m:val="p"/>
                      </m:rPr>
                      <a:rPr lang="el-GR" sz="1600" b="0" i="1" u="none" kern="0">
                        <a:solidFill>
                          <a:srgbClr val="000000"/>
                        </a:solidFill>
                        <a:latin typeface="Cambria Math"/>
                        <a:ea typeface="Cambria Math"/>
                      </a:rPr>
                      <m:t>ρ</m:t>
                    </m:r>
                    <m:d>
                      <m:dPr>
                        <m:ctrlPr>
                          <a:rPr lang="en-US" sz="1600" b="0" i="1" u="none" kern="0">
                            <a:solidFill>
                              <a:srgbClr val="000000"/>
                            </a:solidFill>
                            <a:latin typeface="Cambria Math"/>
                          </a:rPr>
                        </m:ctrlPr>
                      </m:dPr>
                      <m:e>
                        <m:r>
                          <a:rPr lang="en-US" sz="1600" i="1" u="none" kern="0">
                            <a:solidFill>
                              <a:srgbClr val="FF8000"/>
                            </a:solidFill>
                            <a:latin typeface="Cambria Math"/>
                          </a:rPr>
                          <m:t>𝒑</m:t>
                        </m:r>
                      </m:e>
                    </m:d>
                    <m:r>
                      <a:rPr lang="en-US" sz="1600" b="0" i="1" u="none" kern="0">
                        <a:solidFill>
                          <a:schemeClr val="tx1"/>
                        </a:solidFill>
                        <a:latin typeface="Cambria Math"/>
                        <a:ea typeface="Cambria Math"/>
                      </a:rPr>
                      <m:t>&lt;0.4</m:t>
                    </m:r>
                    <m:r>
                      <a:rPr lang="en-US" sz="1600" b="0" i="1" u="none" kern="0" smtClean="0">
                        <a:solidFill>
                          <a:schemeClr val="tx1"/>
                        </a:solidFill>
                        <a:latin typeface="Cambria Math"/>
                        <a:ea typeface="Cambria Math"/>
                      </a:rPr>
                      <m:t>0</m:t>
                    </m:r>
                  </m:oMath>
                </a14:m>
                <a:endParaRPr lang="en-US" sz="1600" b="0" dirty="0" smtClean="0"/>
              </a:p>
            </p:txBody>
          </p:sp>
        </mc:Choice>
        <mc:Fallback>
          <p:sp>
            <p:nvSpPr>
              <p:cNvPr id="40" name="TextBox 39"/>
              <p:cNvSpPr txBox="1">
                <a:spLocks noRot="1" noChangeAspect="1" noMove="1" noResize="1" noEditPoints="1" noAdjustHandles="1" noChangeArrowheads="1" noChangeShapeType="1" noTextEdit="1"/>
              </p:cNvSpPr>
              <p:nvPr/>
            </p:nvSpPr>
            <p:spPr>
              <a:xfrm>
                <a:off x="5029200" y="2590840"/>
                <a:ext cx="3200400" cy="830997"/>
              </a:xfrm>
              <a:prstGeom prst="rect">
                <a:avLst/>
              </a:prstGeom>
              <a:blipFill rotWithShape="1">
                <a:blip r:embed="rId11"/>
                <a:stretch>
                  <a:fillRect b="-1471"/>
                </a:stretch>
              </a:blipFill>
            </p:spPr>
            <p:txBody>
              <a:bodyPr/>
              <a:lstStyle/>
              <a:p>
                <a:r>
                  <a:rPr lang="en-US">
                    <a:noFill/>
                  </a:rPr>
                  <a:t> </a:t>
                </a:r>
              </a:p>
            </p:txBody>
          </p:sp>
        </mc:Fallback>
      </mc:AlternateContent>
      <p:pic>
        <p:nvPicPr>
          <p:cNvPr id="41" name="Picture 2" descr="\\viva-labrat\VIVA-area\Remote Sense\HoughClean\sev.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5486400" y="2699309"/>
            <a:ext cx="203200" cy="23495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3" descr="\\viva-labrat\VIVA-area\Remote Sense\HoughClean\mod.pn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5486400" y="2927336"/>
            <a:ext cx="203200" cy="23495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viva-labrat\VIVA-area\Remote Sense\HoughClean\sli.pn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5486400" y="3159780"/>
            <a:ext cx="203200" cy="234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379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1"/>
                                        </p:tgtEl>
                                      </p:cBhvr>
                                    </p:animEffect>
                                    <p:set>
                                      <p:cBhvr>
                                        <p:cTn id="24" dur="1" fill="hold">
                                          <p:stCondLst>
                                            <p:cond delay="499"/>
                                          </p:stCondLst>
                                        </p:cTn>
                                        <p:tgtEl>
                                          <p:spTgt spid="3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endParaRPr lang="en-US" dirty="0" smtClean="0"/>
          </a:p>
          <a:p>
            <a:endParaRPr lang="en-US" dirty="0" smtClean="0"/>
          </a:p>
        </p:txBody>
      </p:sp>
      <p:pic>
        <p:nvPicPr>
          <p:cNvPr id="6" name="Picture 2"/>
          <p:cNvPicPr>
            <a:picLocks noChangeAspect="1" noChangeArrowheads="1"/>
          </p:cNvPicPr>
          <p:nvPr/>
        </p:nvPicPr>
        <p:blipFill>
          <a:blip r:embed="rId3"/>
          <a:srcRect/>
          <a:stretch>
            <a:fillRect/>
          </a:stretch>
        </p:blipFill>
        <p:spPr bwMode="auto">
          <a:xfrm>
            <a:off x="749574" y="1268760"/>
            <a:ext cx="7665539" cy="475488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17</a:t>
            </a:fld>
            <a:endParaRPr lang="en-US" dirty="0" smtClean="0"/>
          </a:p>
          <a:p>
            <a:fld id="{C9B36096-6FBA-4F2F-BD38-BF429205EDDD}" type="datetime1">
              <a:rPr lang="en-US" smtClean="0"/>
              <a:pPr/>
              <a:t>3/19/2014</a:t>
            </a:fld>
            <a:endParaRPr lang="en-US" dirty="0" smtClean="0"/>
          </a:p>
        </p:txBody>
      </p:sp>
      <p:sp>
        <p:nvSpPr>
          <p:cNvPr id="8" name="Title 1"/>
          <p:cNvSpPr>
            <a:spLocks noGrp="1"/>
          </p:cNvSpPr>
          <p:nvPr>
            <p:ph type="title"/>
          </p:nvPr>
        </p:nvSpPr>
        <p:spPr>
          <a:xfrm>
            <a:off x="457200" y="116632"/>
            <a:ext cx="8229600" cy="1143000"/>
          </a:xfrm>
        </p:spPr>
        <p:txBody>
          <a:bodyPr/>
          <a:lstStyle/>
          <a:p>
            <a:r>
              <a:rPr lang="en-US" spc="-150" dirty="0"/>
              <a:t>Field </a:t>
            </a:r>
            <a:r>
              <a:rPr lang="en-US" spc="-150" dirty="0" smtClean="0"/>
              <a:t>Validation</a:t>
            </a:r>
            <a:r>
              <a:rPr lang="en-US" spc="-150" dirty="0"/>
              <a:t>: Vesuvius Sinkhole</a:t>
            </a:r>
            <a:br>
              <a:rPr lang="en-US" spc="-150" dirty="0"/>
            </a:br>
            <a:r>
              <a:rPr lang="en-US" sz="2400" spc="-150" dirty="0"/>
              <a:t>Credit: Brian </a:t>
            </a:r>
            <a:r>
              <a:rPr lang="en-US" sz="2400" spc="-150" dirty="0" err="1"/>
              <a:t>Bruckno</a:t>
            </a:r>
            <a:r>
              <a:rPr lang="en-US" sz="2400" spc="-150" dirty="0"/>
              <a:t>, Ed Hoppe, VDOT, VCTIR</a:t>
            </a:r>
            <a:endParaRPr lang="en-US" dirty="0"/>
          </a:p>
        </p:txBody>
      </p:sp>
    </p:spTree>
    <p:extLst>
      <p:ext uri="{BB962C8B-B14F-4D97-AF65-F5344CB8AC3E}">
        <p14:creationId xmlns:p14="http://schemas.microsoft.com/office/powerpoint/2010/main" xmlns="" val="611755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spc="-150" dirty="0"/>
              <a:t>Field </a:t>
            </a:r>
            <a:r>
              <a:rPr lang="en-US" spc="-150" dirty="0" smtClean="0"/>
              <a:t>Validation</a:t>
            </a:r>
            <a:r>
              <a:rPr lang="en-US" spc="-150" dirty="0"/>
              <a:t>: Vesuvius Sinkhole</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6"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18</a:t>
            </a:fld>
            <a:endParaRPr lang="en-US" dirty="0" smtClean="0"/>
          </a:p>
          <a:p>
            <a:fld id="{C9B36096-6FBA-4F2F-BD38-BF429205EDDD}" type="datetime1">
              <a:rPr lang="en-US" smtClean="0"/>
              <a:pPr/>
              <a:t>3/19/2014</a:t>
            </a:fld>
            <a:endParaRPr lang="en-US" dirty="0" smtClean="0"/>
          </a:p>
        </p:txBody>
      </p:sp>
      <p:pic>
        <p:nvPicPr>
          <p:cNvPr id="7" name="Picture 15" descr="Vesuvius 001.png"/>
          <p:cNvPicPr>
            <a:picLocks noChangeAspect="1"/>
          </p:cNvPicPr>
          <p:nvPr/>
        </p:nvPicPr>
        <p:blipFill>
          <a:blip r:embed="rId3" cstate="print"/>
          <a:srcRect l="22691" t="16290" r="9236" b="25526"/>
          <a:stretch>
            <a:fillRect/>
          </a:stretch>
        </p:blipFill>
        <p:spPr bwMode="auto">
          <a:xfrm>
            <a:off x="539552" y="908720"/>
            <a:ext cx="4572000" cy="2930525"/>
          </a:xfrm>
          <a:prstGeom prst="rect">
            <a:avLst/>
          </a:prstGeom>
          <a:noFill/>
          <a:ln w="9525">
            <a:solidFill>
              <a:schemeClr val="tx1"/>
            </a:solidFill>
            <a:miter lim="800000"/>
            <a:headEnd/>
            <a:tailEnd/>
          </a:ln>
        </p:spPr>
      </p:pic>
      <p:pic>
        <p:nvPicPr>
          <p:cNvPr id="8" name="Picture 16" descr="Vesuvius 003.png"/>
          <p:cNvPicPr>
            <a:picLocks noChangeAspect="1"/>
          </p:cNvPicPr>
          <p:nvPr/>
        </p:nvPicPr>
        <p:blipFill>
          <a:blip r:embed="rId4" cstate="print"/>
          <a:srcRect l="8727" t="16290" r="9236" b="11563"/>
          <a:stretch>
            <a:fillRect/>
          </a:stretch>
        </p:blipFill>
        <p:spPr bwMode="auto">
          <a:xfrm>
            <a:off x="3707904" y="2852936"/>
            <a:ext cx="5046662" cy="3328988"/>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531233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Central Virginia data set</a:t>
            </a:r>
            <a:endParaRPr lang="en-US"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19</a:t>
            </a:fld>
            <a:endParaRPr lang="en-US" dirty="0" smtClean="0"/>
          </a:p>
          <a:p>
            <a:fld id="{C9B36096-6FBA-4F2F-BD38-BF429205EDDD}" type="datetime1">
              <a:rPr lang="en-US" smtClean="0"/>
              <a:pPr/>
              <a:t>3/19/2014</a:t>
            </a:fld>
            <a:endParaRPr lang="en-US" dirty="0" smtClean="0"/>
          </a:p>
        </p:txBody>
      </p:sp>
      <p:graphicFrame>
        <p:nvGraphicFramePr>
          <p:cNvPr id="21" name="Table 20"/>
          <p:cNvGraphicFramePr>
            <a:graphicFrameLocks noGrp="1"/>
          </p:cNvGraphicFramePr>
          <p:nvPr>
            <p:extLst>
              <p:ext uri="{D42A27DB-BD31-4B8C-83A1-F6EECF244321}">
                <p14:modId xmlns:p14="http://schemas.microsoft.com/office/powerpoint/2010/main" xmlns="" val="808802347"/>
              </p:ext>
            </p:extLst>
          </p:nvPr>
        </p:nvGraphicFramePr>
        <p:xfrm>
          <a:off x="529208" y="1813560"/>
          <a:ext cx="7928992" cy="2225040"/>
        </p:xfrm>
        <a:graphic>
          <a:graphicData uri="http://schemas.openxmlformats.org/drawingml/2006/table">
            <a:tbl>
              <a:tblPr firstRow="1" bandRow="1">
                <a:tableStyleId>{5C22544A-7EE6-4342-B048-85BDC9FD1C3A}</a:tableStyleId>
              </a:tblPr>
              <a:tblGrid>
                <a:gridCol w="1362393"/>
                <a:gridCol w="2740343"/>
                <a:gridCol w="3826256"/>
              </a:tblGrid>
              <a:tr h="370840">
                <a:tc>
                  <a:txBody>
                    <a:bodyPr/>
                    <a:lstStyle/>
                    <a:p>
                      <a:r>
                        <a:rPr lang="en-US" sz="1400" b="1" i="0" u="none" strike="noStrike" kern="1200" baseline="0" dirty="0" smtClean="0">
                          <a:solidFill>
                            <a:schemeClr val="lt1"/>
                          </a:solidFill>
                          <a:latin typeface="+mn-lt"/>
                          <a:ea typeface="+mn-ea"/>
                          <a:cs typeface="+mn-cs"/>
                        </a:rPr>
                        <a:t>Categories</a:t>
                      </a:r>
                      <a:endParaRPr lang="en-US" sz="1400" b="1" dirty="0"/>
                    </a:p>
                  </a:txBody>
                  <a:tcPr/>
                </a:tc>
                <a:tc>
                  <a:txBody>
                    <a:bodyPr/>
                    <a:lstStyle/>
                    <a:p>
                      <a:r>
                        <a:rPr lang="en-US" sz="1400" b="1" i="0" u="none" strike="noStrike" kern="1200" baseline="0" dirty="0" smtClean="0">
                          <a:solidFill>
                            <a:schemeClr val="lt1"/>
                          </a:solidFill>
                          <a:latin typeface="+mn-lt"/>
                          <a:ea typeface="+mn-ea"/>
                          <a:cs typeface="+mn-cs"/>
                        </a:rPr>
                        <a:t>Infrastructure</a:t>
                      </a:r>
                      <a:endParaRPr lang="en-US" sz="1400" b="1" dirty="0"/>
                    </a:p>
                  </a:txBody>
                  <a:tcPr/>
                </a:tc>
                <a:tc>
                  <a:txBody>
                    <a:bodyPr/>
                    <a:lstStyle/>
                    <a:p>
                      <a:r>
                        <a:rPr lang="en-US" sz="1400" b="1" i="0" u="none" strike="noStrike" kern="1200" baseline="0" dirty="0" smtClean="0">
                          <a:solidFill>
                            <a:schemeClr val="lt1"/>
                          </a:solidFill>
                          <a:latin typeface="+mn-lt"/>
                          <a:ea typeface="+mn-ea"/>
                          <a:cs typeface="+mn-cs"/>
                        </a:rPr>
                        <a:t>Geomorphology</a:t>
                      </a:r>
                      <a:endParaRPr lang="en-US" sz="1400" b="1" dirty="0"/>
                    </a:p>
                  </a:txBody>
                  <a:tcPr/>
                </a:tc>
              </a:tr>
              <a:tr h="370840">
                <a:tc>
                  <a:txBody>
                    <a:bodyPr/>
                    <a:lstStyle/>
                    <a:p>
                      <a:r>
                        <a:rPr lang="en-US" sz="1400" b="0" i="0" u="none" strike="noStrike" kern="1200" baseline="0" dirty="0" smtClean="0">
                          <a:solidFill>
                            <a:schemeClr val="dk1"/>
                          </a:solidFill>
                          <a:latin typeface="+mn-lt"/>
                          <a:ea typeface="+mn-ea"/>
                          <a:cs typeface="+mn-cs"/>
                        </a:rPr>
                        <a:t>Absolute (A)</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Cracks, settlement</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Recent non-vegetated scarps</a:t>
                      </a:r>
                      <a:endParaRPr lang="en-US" sz="1400" dirty="0"/>
                    </a:p>
                  </a:txBody>
                  <a:tcPr/>
                </a:tc>
              </a:tr>
              <a:tr h="370840">
                <a:tc>
                  <a:txBody>
                    <a:bodyPr/>
                    <a:lstStyle/>
                    <a:p>
                      <a:r>
                        <a:rPr lang="en-US" sz="1400" b="0" i="0" u="none" strike="noStrike" kern="1200" baseline="0" dirty="0" smtClean="0">
                          <a:solidFill>
                            <a:schemeClr val="dk1"/>
                          </a:solidFill>
                          <a:latin typeface="+mn-lt"/>
                          <a:ea typeface="+mn-ea"/>
                          <a:cs typeface="+mn-cs"/>
                        </a:rPr>
                        <a:t>Strong (S)</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Distortions or cracks</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Overgrown scarps</a:t>
                      </a:r>
                      <a:endParaRPr lang="en-US" sz="1400" dirty="0"/>
                    </a:p>
                  </a:txBody>
                  <a:tcPr/>
                </a:tc>
              </a:tr>
              <a:tr h="370840">
                <a:tc>
                  <a:txBody>
                    <a:bodyPr/>
                    <a:lstStyle/>
                    <a:p>
                      <a:r>
                        <a:rPr lang="en-US" sz="1400" b="0" i="0" u="none" strike="noStrike" kern="1200" baseline="0" dirty="0" smtClean="0">
                          <a:solidFill>
                            <a:schemeClr val="dk1"/>
                          </a:solidFill>
                          <a:latin typeface="+mn-lt"/>
                          <a:ea typeface="+mn-ea"/>
                          <a:cs typeface="+mn-cs"/>
                        </a:rPr>
                        <a:t>Weak (W)</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Repairs or cracks</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Geomorphology indicates activity</a:t>
                      </a:r>
                      <a:endParaRPr lang="en-US" sz="1400" dirty="0"/>
                    </a:p>
                  </a:txBody>
                  <a:tcPr/>
                </a:tc>
              </a:tr>
              <a:tr h="370840">
                <a:tc>
                  <a:txBody>
                    <a:bodyPr/>
                    <a:lstStyle/>
                    <a:p>
                      <a:r>
                        <a:rPr lang="en-US" sz="1400" b="0" i="0" u="none" strike="noStrike" kern="1200" baseline="0" dirty="0" smtClean="0">
                          <a:solidFill>
                            <a:schemeClr val="dk1"/>
                          </a:solidFill>
                          <a:latin typeface="+mn-lt"/>
                          <a:ea typeface="+mn-ea"/>
                          <a:cs typeface="+mn-cs"/>
                        </a:rPr>
                        <a:t>Possible (P)</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Near existing active region</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In correct terrain, presence of pinnacles</a:t>
                      </a:r>
                      <a:endParaRPr lang="en-US" sz="1400" dirty="0"/>
                    </a:p>
                  </a:txBody>
                  <a:tcPr/>
                </a:tc>
              </a:tr>
              <a:tr h="370840">
                <a:tc>
                  <a:txBody>
                    <a:bodyPr/>
                    <a:lstStyle/>
                    <a:p>
                      <a:r>
                        <a:rPr lang="en-US" sz="1400" b="0" i="0" u="none" strike="noStrike" kern="1200" baseline="0" dirty="0" smtClean="0">
                          <a:solidFill>
                            <a:schemeClr val="dk1"/>
                          </a:solidFill>
                          <a:latin typeface="+mn-lt"/>
                          <a:ea typeface="+mn-ea"/>
                          <a:cs typeface="+mn-cs"/>
                        </a:rPr>
                        <a:t>None (N)</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No or negative confirmation</a:t>
                      </a:r>
                      <a:endParaRPr lang="en-US" sz="1400" dirty="0"/>
                    </a:p>
                  </a:txBody>
                  <a:tcPr/>
                </a:tc>
                <a:tc>
                  <a:txBody>
                    <a:bodyPr/>
                    <a:lstStyle/>
                    <a:p>
                      <a:r>
                        <a:rPr lang="en-US" sz="1400" b="0" i="0" u="none" strike="noStrike" kern="1200" baseline="0" dirty="0" smtClean="0">
                          <a:solidFill>
                            <a:schemeClr val="dk1"/>
                          </a:solidFill>
                          <a:latin typeface="+mn-lt"/>
                          <a:ea typeface="+mn-ea"/>
                          <a:cs typeface="+mn-cs"/>
                        </a:rPr>
                        <a:t>No or negative confirmation</a:t>
                      </a:r>
                      <a:endParaRPr lang="en-US" sz="1400" dirty="0"/>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xmlns="" val="3314045137"/>
              </p:ext>
            </p:extLst>
          </p:nvPr>
        </p:nvGraphicFramePr>
        <p:xfrm>
          <a:off x="611560" y="4165600"/>
          <a:ext cx="7739762" cy="1854200"/>
        </p:xfrm>
        <a:graphic>
          <a:graphicData uri="http://schemas.openxmlformats.org/drawingml/2006/table">
            <a:tbl>
              <a:tblPr firstRow="1" bandRow="1">
                <a:tableStyleId>{5C22544A-7EE6-4342-B048-85BDC9FD1C3A}</a:tableStyleId>
              </a:tblPr>
              <a:tblGrid>
                <a:gridCol w="1075119"/>
                <a:gridCol w="1229043"/>
                <a:gridCol w="1230630"/>
                <a:gridCol w="1103630"/>
                <a:gridCol w="998855"/>
                <a:gridCol w="998855"/>
                <a:gridCol w="1103630"/>
              </a:tblGrid>
              <a:tr h="370840">
                <a:tc>
                  <a:txBody>
                    <a:bodyPr/>
                    <a:lstStyle/>
                    <a:p>
                      <a:pPr algn="ctr"/>
                      <a:r>
                        <a:rPr lang="en-US" sz="1400" dirty="0" smtClean="0"/>
                        <a:t>Risk</a:t>
                      </a:r>
                      <a:endParaRPr lang="en-US" sz="1400" dirty="0"/>
                    </a:p>
                  </a:txBody>
                  <a:tcPr/>
                </a:tc>
                <a:tc>
                  <a:txBody>
                    <a:bodyPr/>
                    <a:lstStyle/>
                    <a:p>
                      <a:pPr algn="ctr"/>
                      <a:r>
                        <a:rPr lang="en-US" sz="1400" dirty="0" smtClean="0"/>
                        <a:t>Evaluated</a:t>
                      </a:r>
                      <a:endParaRPr lang="en-US" sz="1400" dirty="0"/>
                    </a:p>
                  </a:txBody>
                  <a:tcPr/>
                </a:tc>
                <a:tc>
                  <a:txBody>
                    <a:bodyPr/>
                    <a:lstStyle/>
                    <a:p>
                      <a:pPr algn="ctr"/>
                      <a:r>
                        <a:rPr lang="en-US" sz="1400" dirty="0" smtClean="0"/>
                        <a:t>A</a:t>
                      </a:r>
                      <a:endParaRPr lang="en-US" sz="1400" dirty="0"/>
                    </a:p>
                  </a:txBody>
                  <a:tcPr/>
                </a:tc>
                <a:tc>
                  <a:txBody>
                    <a:bodyPr/>
                    <a:lstStyle/>
                    <a:p>
                      <a:pPr algn="ctr"/>
                      <a:r>
                        <a:rPr lang="en-US" sz="1400" dirty="0" smtClean="0"/>
                        <a:t>S</a:t>
                      </a:r>
                      <a:endParaRPr lang="en-US" sz="1400" dirty="0"/>
                    </a:p>
                  </a:txBody>
                  <a:tcPr/>
                </a:tc>
                <a:tc>
                  <a:txBody>
                    <a:bodyPr/>
                    <a:lstStyle/>
                    <a:p>
                      <a:pPr algn="ctr"/>
                      <a:r>
                        <a:rPr lang="en-US" sz="1400" dirty="0" smtClean="0"/>
                        <a:t>W</a:t>
                      </a:r>
                      <a:endParaRPr lang="en-US" sz="1400" dirty="0"/>
                    </a:p>
                  </a:txBody>
                  <a:tcPr/>
                </a:tc>
                <a:tc>
                  <a:txBody>
                    <a:bodyPr/>
                    <a:lstStyle/>
                    <a:p>
                      <a:pPr algn="ctr"/>
                      <a:r>
                        <a:rPr lang="en-US" sz="1400" dirty="0" smtClean="0"/>
                        <a:t>P</a:t>
                      </a:r>
                      <a:endParaRPr lang="en-US" sz="1400" dirty="0"/>
                    </a:p>
                  </a:txBody>
                  <a:tcPr/>
                </a:tc>
                <a:tc>
                  <a:txBody>
                    <a:bodyPr/>
                    <a:lstStyle/>
                    <a:p>
                      <a:pPr algn="ctr"/>
                      <a:r>
                        <a:rPr lang="en-US" sz="1400" dirty="0" smtClean="0"/>
                        <a:t>N</a:t>
                      </a:r>
                      <a:endParaRPr lang="en-US" sz="1400" dirty="0"/>
                    </a:p>
                  </a:txBody>
                  <a:tcPr/>
                </a:tc>
              </a:tr>
              <a:tr h="370840">
                <a:tc>
                  <a:txBody>
                    <a:bodyPr/>
                    <a:lstStyle/>
                    <a:p>
                      <a:pPr algn="ctr"/>
                      <a:r>
                        <a:rPr lang="en-US" sz="1400" dirty="0" smtClean="0"/>
                        <a:t>Severe</a:t>
                      </a:r>
                      <a:endParaRPr lang="en-US" sz="1400" dirty="0"/>
                    </a:p>
                  </a:txBody>
                  <a:tcPr/>
                </a:tc>
                <a:tc>
                  <a:txBody>
                    <a:bodyPr/>
                    <a:lstStyle/>
                    <a:p>
                      <a:pPr algn="ctr"/>
                      <a:r>
                        <a:rPr lang="en-US" sz="1400" dirty="0" smtClean="0"/>
                        <a:t>  7</a:t>
                      </a:r>
                      <a:endParaRPr lang="en-US" sz="1400" dirty="0"/>
                    </a:p>
                  </a:txBody>
                  <a:tcPr/>
                </a:tc>
                <a:tc>
                  <a:txBody>
                    <a:bodyPr/>
                    <a:lstStyle/>
                    <a:p>
                      <a:pPr algn="ctr"/>
                      <a:r>
                        <a:rPr lang="en-US" sz="1400" dirty="0" smtClean="0"/>
                        <a:t>  4 (57%)</a:t>
                      </a:r>
                      <a:endParaRPr lang="en-US" sz="1400" dirty="0"/>
                    </a:p>
                  </a:txBody>
                  <a:tcPr/>
                </a:tc>
                <a:tc>
                  <a:txBody>
                    <a:bodyPr/>
                    <a:lstStyle/>
                    <a:p>
                      <a:pPr algn="ctr"/>
                      <a:r>
                        <a:rPr lang="en-US" sz="1400" dirty="0" smtClean="0"/>
                        <a:t>2 (29%)</a:t>
                      </a:r>
                      <a:endParaRPr lang="en-US" sz="1400" dirty="0"/>
                    </a:p>
                  </a:txBody>
                  <a:tcPr/>
                </a:tc>
                <a:tc>
                  <a:txBody>
                    <a:bodyPr/>
                    <a:lstStyle/>
                    <a:p>
                      <a:pPr algn="ctr"/>
                      <a:r>
                        <a:rPr lang="en-US" sz="1400" dirty="0" smtClean="0"/>
                        <a:t>-</a:t>
                      </a:r>
                      <a:endParaRPr lang="en-US" sz="1400" dirty="0"/>
                    </a:p>
                  </a:txBody>
                  <a:tcPr/>
                </a:tc>
                <a:tc>
                  <a:txBody>
                    <a:bodyPr/>
                    <a:lstStyle/>
                    <a:p>
                      <a:pPr algn="ctr"/>
                      <a:r>
                        <a:rPr lang="en-US" sz="1400" dirty="0" smtClean="0"/>
                        <a:t>-</a:t>
                      </a:r>
                      <a:endParaRPr lang="en-US" sz="1400" dirty="0"/>
                    </a:p>
                  </a:txBody>
                  <a:tcPr/>
                </a:tc>
                <a:tc>
                  <a:txBody>
                    <a:bodyPr/>
                    <a:lstStyle/>
                    <a:p>
                      <a:pPr algn="ctr"/>
                      <a:r>
                        <a:rPr lang="en-US" sz="1400" dirty="0" smtClean="0"/>
                        <a:t>1 (14%)</a:t>
                      </a:r>
                      <a:endParaRPr lang="en-US" sz="1400" dirty="0"/>
                    </a:p>
                  </a:txBody>
                  <a:tcPr/>
                </a:tc>
              </a:tr>
              <a:tr h="370840">
                <a:tc>
                  <a:txBody>
                    <a:bodyPr/>
                    <a:lstStyle/>
                    <a:p>
                      <a:pPr algn="ctr"/>
                      <a:r>
                        <a:rPr lang="en-US" sz="1400" dirty="0" smtClean="0"/>
                        <a:t>Moderate</a:t>
                      </a:r>
                      <a:endParaRPr lang="en-US" sz="1400" dirty="0"/>
                    </a:p>
                  </a:txBody>
                  <a:tcPr/>
                </a:tc>
                <a:tc>
                  <a:txBody>
                    <a:bodyPr/>
                    <a:lstStyle/>
                    <a:p>
                      <a:pPr algn="ctr"/>
                      <a:r>
                        <a:rPr lang="en-US" sz="1400" dirty="0" smtClean="0"/>
                        <a:t>15</a:t>
                      </a:r>
                      <a:endParaRPr lang="en-US" sz="1400" dirty="0"/>
                    </a:p>
                  </a:txBody>
                  <a:tcPr/>
                </a:tc>
                <a:tc>
                  <a:txBody>
                    <a:bodyPr/>
                    <a:lstStyle/>
                    <a:p>
                      <a:pPr algn="ctr"/>
                      <a:r>
                        <a:rPr lang="en-US" sz="1400" dirty="0" smtClean="0"/>
                        <a:t>  8 (54%)</a:t>
                      </a:r>
                      <a:endParaRPr lang="en-US" sz="1400" dirty="0"/>
                    </a:p>
                  </a:txBody>
                  <a:tcPr/>
                </a:tc>
                <a:tc>
                  <a:txBody>
                    <a:bodyPr/>
                    <a:lstStyle/>
                    <a:p>
                      <a:pPr algn="ctr"/>
                      <a:r>
                        <a:rPr lang="en-US" sz="1400" dirty="0" smtClean="0"/>
                        <a:t>2 (13%)</a:t>
                      </a:r>
                      <a:endParaRPr lang="en-US" sz="1400" dirty="0"/>
                    </a:p>
                  </a:txBody>
                  <a:tcPr/>
                </a:tc>
                <a:tc>
                  <a:txBody>
                    <a:bodyPr/>
                    <a:lstStyle/>
                    <a:p>
                      <a:pPr algn="ctr"/>
                      <a:r>
                        <a:rPr lang="en-US" sz="1400" dirty="0" smtClean="0"/>
                        <a:t>2</a:t>
                      </a:r>
                      <a:r>
                        <a:rPr lang="en-US" sz="1400" baseline="0" dirty="0" smtClean="0"/>
                        <a:t> (13%)</a:t>
                      </a:r>
                      <a:endParaRPr lang="en-US" sz="1400" dirty="0"/>
                    </a:p>
                  </a:txBody>
                  <a:tcPr/>
                </a:tc>
                <a:tc>
                  <a:txBody>
                    <a:bodyPr/>
                    <a:lstStyle/>
                    <a:p>
                      <a:pPr algn="ctr"/>
                      <a:r>
                        <a:rPr lang="en-US" sz="1400" dirty="0" smtClean="0"/>
                        <a:t>1 (7%)</a:t>
                      </a:r>
                      <a:endParaRPr lang="en-US" sz="1400" dirty="0"/>
                    </a:p>
                  </a:txBody>
                  <a:tcPr/>
                </a:tc>
                <a:tc>
                  <a:txBody>
                    <a:bodyPr/>
                    <a:lstStyle/>
                    <a:p>
                      <a:pPr algn="ctr"/>
                      <a:r>
                        <a:rPr lang="en-US" sz="1400" dirty="0" smtClean="0"/>
                        <a:t>2 (13%)</a:t>
                      </a:r>
                      <a:endParaRPr lang="en-US" sz="1400" dirty="0"/>
                    </a:p>
                  </a:txBody>
                  <a:tcPr/>
                </a:tc>
              </a:tr>
              <a:tr h="370840">
                <a:tc>
                  <a:txBody>
                    <a:bodyPr/>
                    <a:lstStyle/>
                    <a:p>
                      <a:pPr algn="ctr"/>
                      <a:r>
                        <a:rPr lang="en-US" sz="1400" dirty="0" smtClean="0"/>
                        <a:t>Slight</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  5 (50%)</a:t>
                      </a:r>
                      <a:endParaRPr lang="en-US" sz="1400" dirty="0"/>
                    </a:p>
                  </a:txBody>
                  <a:tcPr/>
                </a:tc>
                <a:tc>
                  <a:txBody>
                    <a:bodyPr/>
                    <a:lstStyle/>
                    <a:p>
                      <a:pPr algn="ctr"/>
                      <a:r>
                        <a:rPr lang="en-US" sz="1400" dirty="0" smtClean="0"/>
                        <a:t>4 (40%)</a:t>
                      </a:r>
                      <a:endParaRPr lang="en-US" sz="1400" dirty="0"/>
                    </a:p>
                  </a:txBody>
                  <a:tcPr/>
                </a:tc>
                <a:tc>
                  <a:txBody>
                    <a:bodyPr/>
                    <a:lstStyle/>
                    <a:p>
                      <a:pPr algn="ctr"/>
                      <a:r>
                        <a:rPr lang="en-US" sz="1400" dirty="0" smtClean="0"/>
                        <a:t>-</a:t>
                      </a:r>
                      <a:endParaRPr lang="en-US" sz="1400" dirty="0"/>
                    </a:p>
                  </a:txBody>
                  <a:tcPr/>
                </a:tc>
                <a:tc>
                  <a:txBody>
                    <a:bodyPr/>
                    <a:lstStyle/>
                    <a:p>
                      <a:pPr algn="ctr"/>
                      <a:r>
                        <a:rPr lang="en-US" sz="1400" dirty="0" smtClean="0"/>
                        <a:t>1 (10%)</a:t>
                      </a:r>
                      <a:endParaRPr lang="en-US" sz="1400" dirty="0"/>
                    </a:p>
                  </a:txBody>
                  <a:tcPr/>
                </a:tc>
                <a:tc>
                  <a:txBody>
                    <a:bodyPr/>
                    <a:lstStyle/>
                    <a:p>
                      <a:pPr algn="ctr"/>
                      <a:r>
                        <a:rPr lang="en-US" sz="1400" dirty="0" smtClean="0"/>
                        <a:t>-</a:t>
                      </a:r>
                      <a:endParaRPr lang="en-US" sz="1400" dirty="0"/>
                    </a:p>
                  </a:txBody>
                  <a:tcPr/>
                </a:tc>
              </a:tr>
              <a:tr h="370840">
                <a:tc>
                  <a:txBody>
                    <a:bodyPr/>
                    <a:lstStyle/>
                    <a:p>
                      <a:pPr algn="ctr"/>
                      <a:r>
                        <a:rPr lang="en-US" sz="1400" b="0" i="1" dirty="0" smtClean="0"/>
                        <a:t>Total</a:t>
                      </a:r>
                      <a:endParaRPr lang="en-US" sz="1400" b="0" i="1" dirty="0"/>
                    </a:p>
                  </a:txBody>
                  <a:tcPr/>
                </a:tc>
                <a:tc>
                  <a:txBody>
                    <a:bodyPr/>
                    <a:lstStyle/>
                    <a:p>
                      <a:pPr algn="ctr"/>
                      <a:r>
                        <a:rPr lang="en-US" sz="1400" b="0" i="1" dirty="0" smtClean="0"/>
                        <a:t>32</a:t>
                      </a:r>
                      <a:endParaRPr lang="en-US" sz="1400" b="0" i="1" dirty="0"/>
                    </a:p>
                  </a:txBody>
                  <a:tcPr/>
                </a:tc>
                <a:tc>
                  <a:txBody>
                    <a:bodyPr/>
                    <a:lstStyle/>
                    <a:p>
                      <a:pPr algn="ctr"/>
                      <a:r>
                        <a:rPr lang="en-US" sz="1400" b="0" i="1" dirty="0" smtClean="0"/>
                        <a:t>17 (53%)</a:t>
                      </a:r>
                      <a:endParaRPr lang="en-US" sz="1400" b="0" i="1" dirty="0"/>
                    </a:p>
                  </a:txBody>
                  <a:tcPr/>
                </a:tc>
                <a:tc>
                  <a:txBody>
                    <a:bodyPr/>
                    <a:lstStyle/>
                    <a:p>
                      <a:pPr algn="ctr"/>
                      <a:r>
                        <a:rPr lang="en-US" sz="1400" b="0" i="1" dirty="0" smtClean="0"/>
                        <a:t>8 (25%)</a:t>
                      </a:r>
                      <a:endParaRPr lang="en-US" sz="1400" b="0" i="1" dirty="0"/>
                    </a:p>
                  </a:txBody>
                  <a:tcPr/>
                </a:tc>
                <a:tc>
                  <a:txBody>
                    <a:bodyPr/>
                    <a:lstStyle/>
                    <a:p>
                      <a:pPr algn="ctr"/>
                      <a:r>
                        <a:rPr lang="en-US" sz="1400" b="0" i="1" dirty="0" smtClean="0"/>
                        <a:t>2 (  6%)</a:t>
                      </a:r>
                      <a:endParaRPr lang="en-US" sz="1400" b="0" i="1" dirty="0"/>
                    </a:p>
                  </a:txBody>
                  <a:tcPr/>
                </a:tc>
                <a:tc>
                  <a:txBody>
                    <a:bodyPr/>
                    <a:lstStyle/>
                    <a:p>
                      <a:pPr algn="ctr"/>
                      <a:r>
                        <a:rPr lang="en-US" sz="1400" b="0" i="1" dirty="0" smtClean="0"/>
                        <a:t>2 (  6%)</a:t>
                      </a:r>
                      <a:endParaRPr lang="en-US" sz="1400" b="0" i="1" dirty="0"/>
                    </a:p>
                  </a:txBody>
                  <a:tcPr/>
                </a:tc>
                <a:tc>
                  <a:txBody>
                    <a:bodyPr/>
                    <a:lstStyle/>
                    <a:p>
                      <a:pPr algn="ctr"/>
                      <a:r>
                        <a:rPr lang="en-US" sz="1400" b="0" i="1" dirty="0" smtClean="0"/>
                        <a:t>3 (10%)</a:t>
                      </a:r>
                      <a:endParaRPr lang="en-US" sz="1400" b="0" i="1" dirty="0"/>
                    </a:p>
                  </a:txBody>
                  <a:tcPr/>
                </a:tc>
              </a:tr>
            </a:tbl>
          </a:graphicData>
        </a:graphic>
      </p:graphicFrame>
      <p:sp>
        <p:nvSpPr>
          <p:cNvPr id="23" name="Rectangle 3"/>
          <p:cNvSpPr>
            <a:spLocks noGrp="1" noChangeArrowheads="1"/>
          </p:cNvSpPr>
          <p:nvPr>
            <p:ph idx="1"/>
          </p:nvPr>
        </p:nvSpPr>
        <p:spPr>
          <a:xfrm>
            <a:off x="457200" y="1295401"/>
            <a:ext cx="8229600" cy="533400"/>
          </a:xfrm>
        </p:spPr>
        <p:txBody>
          <a:bodyPr/>
          <a:lstStyle/>
          <a:p>
            <a:pPr marL="0" indent="0" eaLnBrk="1" hangingPunct="1">
              <a:buNone/>
            </a:pPr>
            <a:r>
              <a:rPr lang="en-US" sz="2400" dirty="0" smtClean="0"/>
              <a:t>Credit: Brian </a:t>
            </a:r>
            <a:r>
              <a:rPr lang="en-US" sz="2400" dirty="0" err="1" smtClean="0"/>
              <a:t>Bruckno</a:t>
            </a:r>
            <a:r>
              <a:rPr lang="en-US" sz="2400" dirty="0" smtClean="0"/>
              <a:t>, Ed Hoppe, VDOT, VCTIR</a:t>
            </a:r>
          </a:p>
        </p:txBody>
      </p:sp>
      <p:sp>
        <p:nvSpPr>
          <p:cNvPr id="24" name="Rectangle 23"/>
          <p:cNvSpPr/>
          <p:nvPr/>
        </p:nvSpPr>
        <p:spPr bwMode="auto">
          <a:xfrm>
            <a:off x="3048000" y="5638800"/>
            <a:ext cx="2209800" cy="304800"/>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25" name="Rectangle 24"/>
          <p:cNvSpPr/>
          <p:nvPr/>
        </p:nvSpPr>
        <p:spPr bwMode="auto">
          <a:xfrm>
            <a:off x="7239000" y="5650302"/>
            <a:ext cx="1104900" cy="304800"/>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smtClean="0">
              <a:ln>
                <a:noFill/>
              </a:ln>
              <a:solidFill>
                <a:srgbClr val="CC6600"/>
              </a:solidFill>
              <a:effectLst/>
              <a:latin typeface="Verdana" pitchFamily="34" charset="0"/>
            </a:endParaRPr>
          </a:p>
        </p:txBody>
      </p:sp>
      <p:sp>
        <p:nvSpPr>
          <p:cNvPr id="26" name="Rectangle 25"/>
          <p:cNvSpPr/>
          <p:nvPr/>
        </p:nvSpPr>
        <p:spPr bwMode="auto">
          <a:xfrm>
            <a:off x="3048000" y="5955318"/>
            <a:ext cx="2209800" cy="215444"/>
          </a:xfrm>
          <a:prstGeom prst="rect">
            <a:avLst/>
          </a:prstGeom>
          <a:noFill/>
          <a:ln w="25400" cap="flat" cmpd="sng" algn="ctr">
            <a:no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0" i="1" u="none" strike="noStrike" cap="none" normalizeH="0" baseline="0" dirty="0" smtClean="0">
                <a:ln>
                  <a:noFill/>
                </a:ln>
                <a:solidFill>
                  <a:srgbClr val="CC6600"/>
                </a:solidFill>
                <a:effectLst/>
                <a:latin typeface="Verdana" pitchFamily="34" charset="0"/>
              </a:rPr>
              <a:t>25 (78%)</a:t>
            </a:r>
          </a:p>
        </p:txBody>
      </p:sp>
      <p:pic>
        <p:nvPicPr>
          <p:cNvPr id="44" name="Picture 2" descr="\\viva-labrat\VIVA-area\Remote Sense\HoughClean\sev.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29830" y="4572000"/>
            <a:ext cx="279400" cy="323056"/>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5" descr="\\viva-labrat\VIVA-area\Remote Sense\HoughClean\mod.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8930" y="4944373"/>
            <a:ext cx="279400" cy="323056"/>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6" descr="\\viva-labrat\VIVA-area\Remote Sense\HoughClean\sli.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9830" y="5304382"/>
            <a:ext cx="280954" cy="3248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32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Disclaimer</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6" name="Content Placeholder 2"/>
          <p:cNvSpPr txBox="1">
            <a:spLocks/>
          </p:cNvSpPr>
          <p:nvPr/>
        </p:nvSpPr>
        <p:spPr bwMode="auto">
          <a:xfrm>
            <a:off x="467544" y="1340768"/>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pPr marL="0" indent="0" algn="ctr">
              <a:buNone/>
            </a:pPr>
            <a:r>
              <a:rPr lang="en-US" sz="2000" dirty="0" smtClean="0"/>
              <a:t>United Stated Department of Transportation Research and Innovative Technology Administration No. RITARS-11-H-UVA “Sinkhole Detection and Bridge/Landslide Monitoring for Transportation Infrastructure by Automated Analysis of Interferometric Synthetic Aperture Radar Images”</a:t>
            </a:r>
          </a:p>
          <a:p>
            <a:pPr marL="0" indent="0" algn="ctr">
              <a:buNone/>
            </a:pPr>
            <a:endParaRPr lang="en-US" sz="2000" dirty="0" smtClean="0"/>
          </a:p>
          <a:p>
            <a:pPr marL="0" indent="0" algn="ctr">
              <a:buNone/>
            </a:pPr>
            <a:r>
              <a:rPr lang="en-US" sz="2000" dirty="0" smtClean="0"/>
              <a:t>The </a:t>
            </a:r>
            <a:r>
              <a:rPr lang="en-US" sz="2000" dirty="0"/>
              <a:t>views, opinions, findings and conclusions reflected in this presentation are the responsibility of the authors only and do not represent the official policy or position of the USDOT/RITA, or any State or other entity</a:t>
            </a:r>
            <a:r>
              <a:rPr lang="en-US" sz="2000" dirty="0" smtClean="0"/>
              <a:t>.</a:t>
            </a:r>
            <a:endParaRPr lang="en-US" sz="2000" i="1"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2</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19752141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Mobile Devices Deployment</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7" name="Content Placeholder 2"/>
          <p:cNvSpPr txBox="1">
            <a:spLocks/>
          </p:cNvSpPr>
          <p:nvPr/>
        </p:nvSpPr>
        <p:spPr bwMode="auto">
          <a:xfrm>
            <a:off x="495131" y="1052736"/>
            <a:ext cx="8229600" cy="474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r>
              <a:rPr lang="en-US" sz="2000" dirty="0" smtClean="0"/>
              <a:t>Proof of concept on Android devices</a:t>
            </a:r>
          </a:p>
          <a:p>
            <a:r>
              <a:rPr lang="en-US" sz="2000" dirty="0" smtClean="0"/>
              <a:t>LAMP (Linux, Apache, MySQL, PHP) server</a:t>
            </a:r>
          </a:p>
          <a:p>
            <a:r>
              <a:rPr lang="en-US" sz="2000" dirty="0" smtClean="0"/>
              <a:t>Real time database query and update</a:t>
            </a:r>
          </a:p>
          <a:p>
            <a:r>
              <a:rPr lang="en-US" sz="2000" dirty="0" smtClean="0"/>
              <a:t>Google Maps API</a:t>
            </a:r>
          </a:p>
          <a:p>
            <a:endParaRPr lang="en-US" sz="2000" dirty="0" smtClean="0"/>
          </a:p>
          <a:p>
            <a:pPr marL="0" indent="0">
              <a:buNone/>
            </a:pPr>
            <a:endParaRPr lang="en-US" sz="3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19872" y="2468490"/>
            <a:ext cx="2498114" cy="35914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56176" y="2468489"/>
            <a:ext cx="2495733" cy="359142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8"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20</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2307740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Results Delivery Example</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21</a:t>
            </a:fld>
            <a:endParaRPr lang="en-US" smtClean="0"/>
          </a:p>
          <a:p>
            <a:fld id="{C9B36096-6FBA-4F2F-BD38-BF429205EDDD}" type="datetime1">
              <a:rPr lang="en-US" smtClean="0"/>
              <a:pPr/>
              <a:t>3/19/2014</a:t>
            </a:fld>
            <a:endParaRPr lang="en-US" dirty="0" smtClean="0"/>
          </a:p>
        </p:txBody>
      </p:sp>
      <p:pic>
        <p:nvPicPr>
          <p:cNvPr id="8" name="out.asf">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438400" y="1543050"/>
            <a:ext cx="4267200" cy="3771900"/>
          </a:xfrm>
          <a:prstGeom prst="rect">
            <a:avLst/>
          </a:prstGeom>
        </p:spPr>
      </p:pic>
      <p:sp>
        <p:nvSpPr>
          <p:cNvPr id="9" name="Rectangle 3"/>
          <p:cNvSpPr txBox="1">
            <a:spLocks noChangeArrowheads="1"/>
          </p:cNvSpPr>
          <p:nvPr/>
        </p:nvSpPr>
        <p:spPr bwMode="auto">
          <a:xfrm>
            <a:off x="6228184" y="5522315"/>
            <a:ext cx="2952328"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err="1" smtClean="0">
                <a:solidFill>
                  <a:srgbClr val="000000"/>
                </a:solidFill>
                <a:latin typeface="Verdana"/>
              </a:rPr>
              <a:t>kmz</a:t>
            </a:r>
            <a:r>
              <a:rPr lang="en-US" sz="2000" kern="0" dirty="0">
                <a:solidFill>
                  <a:srgbClr val="000000"/>
                </a:solidFill>
                <a:latin typeface="Verdana"/>
              </a:rPr>
              <a:t> </a:t>
            </a:r>
            <a:r>
              <a:rPr lang="en-US" sz="2000" kern="0" dirty="0" smtClean="0">
                <a:solidFill>
                  <a:srgbClr val="000000"/>
                </a:solidFill>
                <a:latin typeface="Verdana"/>
              </a:rPr>
              <a:t>on Google Earth</a:t>
            </a:r>
            <a:endParaRPr kumimoji="0" lang="en-US" sz="2000" b="0" i="0" u="none" strike="noStrike" kern="0" cap="none" spc="0" normalizeH="0" baseline="0" noProof="0" dirty="0" smtClean="0">
              <a:ln>
                <a:noFill/>
              </a:ln>
              <a:solidFill>
                <a:srgbClr val="000000"/>
              </a:solidFill>
              <a:effectLst/>
              <a:uLnTx/>
              <a:uFillTx/>
              <a:latin typeface="Verdana"/>
            </a:endParaRPr>
          </a:p>
        </p:txBody>
      </p:sp>
    </p:spTree>
    <p:extLst>
      <p:ext uri="{BB962C8B-B14F-4D97-AF65-F5344CB8AC3E}">
        <p14:creationId xmlns:p14="http://schemas.microsoft.com/office/powerpoint/2010/main" xmlns="" val="362622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Project: Future Work</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6" name="Content Placeholder 2"/>
          <p:cNvSpPr txBox="1">
            <a:spLocks/>
          </p:cNvSpPr>
          <p:nvPr/>
        </p:nvSpPr>
        <p:spPr bwMode="auto">
          <a:xfrm>
            <a:off x="467544" y="1268760"/>
            <a:ext cx="8229600" cy="474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endParaRPr lang="en-US" sz="2400" dirty="0" smtClean="0"/>
          </a:p>
          <a:p>
            <a:r>
              <a:rPr lang="en-US" sz="2400" dirty="0" smtClean="0"/>
              <a:t>Extend tested sinkhole algorithm to bridge, landslide, and pavement condition index with new </a:t>
            </a:r>
            <a:r>
              <a:rPr lang="en-US" sz="2400" dirty="0" err="1" smtClean="0"/>
              <a:t>spatio</a:t>
            </a:r>
            <a:r>
              <a:rPr lang="en-US" sz="2400" dirty="0" smtClean="0"/>
              <a:t>-temporal models</a:t>
            </a:r>
          </a:p>
          <a:p>
            <a:endParaRPr lang="en-US" sz="2400" dirty="0" smtClean="0"/>
          </a:p>
          <a:p>
            <a:r>
              <a:rPr lang="en-US" sz="2400" dirty="0" smtClean="0"/>
              <a:t>Deliver data via mobile device and integrate into design and maintenance programs</a:t>
            </a:r>
          </a:p>
          <a:p>
            <a:pPr>
              <a:buNone/>
            </a:pPr>
            <a:endParaRPr lang="en-US" sz="2400" dirty="0" smtClean="0"/>
          </a:p>
          <a:p>
            <a:r>
              <a:rPr lang="en-US" sz="2400" dirty="0" smtClean="0"/>
              <a:t>Develop risk-mapping algorithm based on existing and learned data</a:t>
            </a:r>
          </a:p>
          <a:p>
            <a:endParaRPr lang="en-US" sz="2400"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22</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2461999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Route 629 Oranda April 2011 00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8" name="Group 7"/>
          <p:cNvGrpSpPr/>
          <p:nvPr/>
        </p:nvGrpSpPr>
        <p:grpSpPr>
          <a:xfrm>
            <a:off x="2020078" y="2819400"/>
            <a:ext cx="3694922" cy="3581400"/>
            <a:chOff x="1943878" y="2819400"/>
            <a:chExt cx="3694922" cy="3581400"/>
          </a:xfrm>
        </p:grpSpPr>
        <p:pic>
          <p:nvPicPr>
            <p:cNvPr id="9" name="Picture 3" descr="Route 629 Oranda April 2011 002.jpg"/>
            <p:cNvPicPr>
              <a:picLocks noChangeAspect="1"/>
            </p:cNvPicPr>
            <p:nvPr/>
          </p:nvPicPr>
          <p:blipFill>
            <a:blip r:embed="rId3" cstate="print"/>
            <a:srcRect l="41666" t="32222" r="34167" b="45557"/>
            <a:stretch>
              <a:fillRect/>
            </a:stretch>
          </p:blipFill>
          <p:spPr bwMode="auto">
            <a:xfrm>
              <a:off x="1943878" y="3886200"/>
              <a:ext cx="3694922" cy="2514600"/>
            </a:xfrm>
            <a:prstGeom prst="rect">
              <a:avLst/>
            </a:prstGeom>
            <a:noFill/>
            <a:ln w="25400">
              <a:solidFill>
                <a:schemeClr val="tx1"/>
              </a:solidFill>
              <a:miter lim="800000"/>
              <a:headEnd/>
              <a:tailEnd/>
            </a:ln>
          </p:spPr>
        </p:pic>
        <p:cxnSp>
          <p:nvCxnSpPr>
            <p:cNvPr id="10" name="Straight Arrow Connector 9"/>
            <p:cNvCxnSpPr/>
            <p:nvPr/>
          </p:nvCxnSpPr>
          <p:spPr bwMode="auto">
            <a:xfrm flipV="1">
              <a:off x="3810000" y="2819400"/>
              <a:ext cx="1143000" cy="1066800"/>
            </a:xfrm>
            <a:prstGeom prst="straightConnector1">
              <a:avLst/>
            </a:prstGeom>
            <a:solidFill>
              <a:srgbClr val="B3E0E3"/>
            </a:solidFill>
            <a:ln w="31750" cap="flat" cmpd="sng" algn="ctr">
              <a:solidFill>
                <a:srgbClr val="000000"/>
              </a:solidFill>
              <a:prstDash val="solid"/>
              <a:round/>
              <a:headEnd type="none" w="med" len="med"/>
              <a:tailEnd type="arrow"/>
            </a:ln>
            <a:effectLst/>
          </p:spPr>
        </p:cxnSp>
      </p:grpSp>
      <p:sp>
        <p:nvSpPr>
          <p:cNvPr id="3" name="Content Placeholder 2"/>
          <p:cNvSpPr>
            <a:spLocks noGrp="1"/>
          </p:cNvSpPr>
          <p:nvPr>
            <p:ph idx="1"/>
          </p:nvPr>
        </p:nvSpPr>
        <p:spPr/>
        <p:txBody>
          <a:bodyPr/>
          <a:lstStyle/>
          <a:p>
            <a:pPr lvl="1"/>
            <a:endParaRPr lang="en-US" dirty="0" smtClean="0"/>
          </a:p>
          <a:p>
            <a:endParaRPr lang="en-US" dirty="0" smtClean="0"/>
          </a:p>
        </p:txBody>
      </p:sp>
      <p:sp>
        <p:nvSpPr>
          <p:cNvPr id="5" name="Title 1"/>
          <p:cNvSpPr txBox="1">
            <a:spLocks/>
          </p:cNvSpPr>
          <p:nvPr/>
        </p:nvSpPr>
        <p:spPr bwMode="auto">
          <a:xfrm>
            <a:off x="3131840" y="0"/>
            <a:ext cx="281027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333366"/>
                </a:solidFill>
                <a:latin typeface="+mj-lt"/>
                <a:ea typeface="ＭＳ Ｐゴシック" charset="0"/>
                <a:cs typeface="+mj-cs"/>
              </a:defRPr>
            </a:lvl1pPr>
            <a:lvl2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2pPr>
            <a:lvl3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3pPr>
            <a:lvl4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4pPr>
            <a:lvl5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5pPr>
            <a:lvl6pPr marL="4572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6pPr>
            <a:lvl7pPr marL="9144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7pPr>
            <a:lvl8pPr marL="13716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8pPr>
            <a:lvl9pPr marL="18288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9pPr>
          </a:lstStyle>
          <a:p>
            <a:r>
              <a:rPr lang="en-US" dirty="0" smtClean="0"/>
              <a:t>Thank you</a:t>
            </a:r>
            <a:endParaRPr lang="en-US" dirty="0"/>
          </a:p>
        </p:txBody>
      </p:sp>
      <p:sp>
        <p:nvSpPr>
          <p:cNvPr id="6"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23</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7867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Overview of Presentation</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6"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pPr lvl="1"/>
            <a:endParaRPr lang="en-US" sz="2800" dirty="0" smtClean="0"/>
          </a:p>
          <a:p>
            <a:pPr marL="0" indent="0">
              <a:buFontTx/>
              <a:buNone/>
            </a:pPr>
            <a:endParaRPr lang="en-US" sz="3200" dirty="0"/>
          </a:p>
        </p:txBody>
      </p:sp>
      <p:sp>
        <p:nvSpPr>
          <p:cNvPr id="9" name="Content Placeholder 2"/>
          <p:cNvSpPr txBox="1">
            <a:spLocks/>
          </p:cNvSpPr>
          <p:nvPr/>
        </p:nvSpPr>
        <p:spPr bwMode="auto">
          <a:xfrm>
            <a:off x="467544" y="1268760"/>
            <a:ext cx="8229600" cy="474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r>
              <a:rPr lang="en-US" sz="2400" dirty="0" smtClean="0"/>
              <a:t>Problem Statement</a:t>
            </a:r>
          </a:p>
          <a:p>
            <a:r>
              <a:rPr lang="en-US" sz="2400" dirty="0" smtClean="0"/>
              <a:t>InSAR</a:t>
            </a:r>
          </a:p>
          <a:p>
            <a:r>
              <a:rPr lang="en-US" sz="2400" dirty="0" smtClean="0"/>
              <a:t>Data Analysis Methodology</a:t>
            </a:r>
            <a:endParaRPr lang="en-US" sz="2400" dirty="0"/>
          </a:p>
          <a:p>
            <a:r>
              <a:rPr lang="en-US" sz="2400" dirty="0" smtClean="0"/>
              <a:t>Results and Validation</a:t>
            </a:r>
            <a:endParaRPr lang="en-US" sz="2400" dirty="0"/>
          </a:p>
          <a:p>
            <a:r>
              <a:rPr lang="en-US" sz="2400" dirty="0"/>
              <a:t>Conclusion and </a:t>
            </a:r>
            <a:r>
              <a:rPr lang="en-US" sz="2400" dirty="0" smtClean="0"/>
              <a:t>Future </a:t>
            </a:r>
            <a:r>
              <a:rPr lang="en-US" sz="2400" dirty="0"/>
              <a:t>W</a:t>
            </a:r>
            <a:r>
              <a:rPr lang="en-US" sz="2400" dirty="0" smtClean="0"/>
              <a:t>ork</a:t>
            </a:r>
            <a:endParaRPr lang="en-US" sz="2400" dirty="0"/>
          </a:p>
          <a:p>
            <a:endParaRPr lang="en-US" sz="2400" dirty="0" smtClean="0"/>
          </a:p>
          <a:p>
            <a:pPr lvl="1"/>
            <a:endParaRPr lang="en-US" sz="2000" dirty="0" smtClean="0"/>
          </a:p>
          <a:p>
            <a:endParaRPr lang="en-US" sz="2400" dirty="0"/>
          </a:p>
        </p:txBody>
      </p:sp>
      <p:sp>
        <p:nvSpPr>
          <p:cNvPr id="7"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3</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3199940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Project: Problem Statement</a:t>
            </a:r>
            <a:endParaRPr lang="en-US" dirty="0"/>
          </a:p>
        </p:txBody>
      </p:sp>
      <p:sp>
        <p:nvSpPr>
          <p:cNvPr id="3" name="Content Placeholder 2"/>
          <p:cNvSpPr>
            <a:spLocks noGrp="1"/>
          </p:cNvSpPr>
          <p:nvPr>
            <p:ph idx="1"/>
          </p:nvPr>
        </p:nvSpPr>
        <p:spPr/>
        <p:txBody>
          <a:bodyPr/>
          <a:lstStyle/>
          <a:p>
            <a:pPr lvl="1"/>
            <a:endParaRPr lang="en-US" dirty="0" smtClean="0"/>
          </a:p>
          <a:p>
            <a:endParaRPr lang="en-US" dirty="0" smtClean="0"/>
          </a:p>
        </p:txBody>
      </p:sp>
      <p:sp>
        <p:nvSpPr>
          <p:cNvPr id="8" name="Content Placeholder 2"/>
          <p:cNvSpPr txBox="1">
            <a:spLocks/>
          </p:cNvSpPr>
          <p:nvPr/>
        </p:nvSpPr>
        <p:spPr bwMode="auto">
          <a:xfrm>
            <a:off x="467544" y="1268760"/>
            <a:ext cx="8229600" cy="474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a:lstStyle>
          <a:p>
            <a:pPr marL="0" indent="0" algn="ctr">
              <a:buNone/>
            </a:pPr>
            <a:r>
              <a:rPr lang="en-US" sz="2400" dirty="0" smtClean="0"/>
              <a:t>Can </a:t>
            </a:r>
            <a:r>
              <a:rPr lang="en-US" sz="2400" dirty="0" err="1" smtClean="0"/>
              <a:t>InSAR</a:t>
            </a:r>
            <a:r>
              <a:rPr lang="en-US" sz="2400" dirty="0" smtClean="0"/>
              <a:t> technology be used to detect and monitor ground features of interest to the transportation community?</a:t>
            </a:r>
          </a:p>
          <a:p>
            <a:pPr marL="0" indent="0" algn="ctr">
              <a:buNone/>
            </a:pPr>
            <a:endParaRPr lang="en-US" sz="2400" dirty="0"/>
          </a:p>
          <a:p>
            <a:pPr marL="0" indent="0" algn="ctr">
              <a:buFont typeface="Arial" pitchFamily="34" charset="0"/>
              <a:buChar char="•"/>
            </a:pPr>
            <a:r>
              <a:rPr lang="en-US" sz="2400" dirty="0" smtClean="0"/>
              <a:t>Sinkholes?</a:t>
            </a:r>
          </a:p>
          <a:p>
            <a:pPr marL="0" indent="0" algn="ctr">
              <a:buFont typeface="Arial" pitchFamily="34" charset="0"/>
              <a:buChar char="•"/>
            </a:pPr>
            <a:r>
              <a:rPr lang="en-US" sz="2400" dirty="0" smtClean="0"/>
              <a:t>Slopes?</a:t>
            </a:r>
          </a:p>
          <a:p>
            <a:pPr marL="0" indent="0" algn="ctr">
              <a:buFont typeface="Arial" pitchFamily="34" charset="0"/>
              <a:buChar char="•"/>
            </a:pPr>
            <a:r>
              <a:rPr lang="en-US" sz="2400" dirty="0" smtClean="0"/>
              <a:t>Infrastructure?</a:t>
            </a:r>
          </a:p>
          <a:p>
            <a:pPr marL="0" indent="0" algn="ctr">
              <a:buFont typeface="Arial" pitchFamily="34" charset="0"/>
              <a:buChar char="•"/>
            </a:pPr>
            <a:r>
              <a:rPr lang="en-US" sz="2400" dirty="0" smtClean="0"/>
              <a:t>Bridge damage?</a:t>
            </a:r>
          </a:p>
          <a:p>
            <a:pPr marL="0" indent="0">
              <a:buNone/>
            </a:pPr>
            <a:endParaRPr lang="en-US" sz="2400" dirty="0"/>
          </a:p>
          <a:p>
            <a:pPr marL="0" indent="0">
              <a:buNone/>
            </a:pPr>
            <a:endParaRPr lang="en-US" sz="2400" dirty="0"/>
          </a:p>
        </p:txBody>
      </p:sp>
      <p:sp>
        <p:nvSpPr>
          <p:cNvPr id="6"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4</a:t>
            </a:fld>
            <a:endParaRPr lang="en-US" dirty="0" smtClean="0"/>
          </a:p>
          <a:p>
            <a:fld id="{C9B36096-6FBA-4F2F-BD38-BF429205EDDD}" type="datetime1">
              <a:rPr lang="en-US" smtClean="0"/>
              <a:pPr/>
              <a:t>3/19/2014</a:t>
            </a:fld>
            <a:endParaRPr lang="en-US" dirty="0" smtClean="0"/>
          </a:p>
        </p:txBody>
      </p:sp>
    </p:spTree>
    <p:extLst>
      <p:ext uri="{BB962C8B-B14F-4D97-AF65-F5344CB8AC3E}">
        <p14:creationId xmlns:p14="http://schemas.microsoft.com/office/powerpoint/2010/main" xmlns="" val="1289963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endParaRPr lang="en-US" dirty="0" smtClean="0"/>
          </a:p>
          <a:p>
            <a:endParaRPr lang="en-US" dirty="0" smtClean="0"/>
          </a:p>
        </p:txBody>
      </p:sp>
      <p:sp>
        <p:nvSpPr>
          <p:cNvPr id="5" name="Title 1"/>
          <p:cNvSpPr txBox="1">
            <a:spLocks/>
          </p:cNvSpPr>
          <p:nvPr/>
        </p:nvSpPr>
        <p:spPr bwMode="auto">
          <a:xfrm>
            <a:off x="609600" y="11663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333366"/>
                </a:solidFill>
                <a:latin typeface="+mj-lt"/>
                <a:ea typeface="ＭＳ Ｐゴシック" charset="0"/>
                <a:cs typeface="+mj-cs"/>
              </a:defRPr>
            </a:lvl1pPr>
            <a:lvl2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2pPr>
            <a:lvl3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3pPr>
            <a:lvl4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4pPr>
            <a:lvl5pPr algn="l" rtl="0" eaLnBrk="0" fontAlgn="base" hangingPunct="0">
              <a:spcBef>
                <a:spcPct val="0"/>
              </a:spcBef>
              <a:spcAft>
                <a:spcPct val="0"/>
              </a:spcAft>
              <a:defRPr sz="3200" b="1">
                <a:solidFill>
                  <a:srgbClr val="333366"/>
                </a:solidFill>
                <a:latin typeface="Verdana" pitchFamily="-105" charset="0"/>
                <a:ea typeface="ＭＳ Ｐゴシック" charset="0"/>
                <a:cs typeface="Arial" pitchFamily="-105" charset="0"/>
              </a:defRPr>
            </a:lvl5pPr>
            <a:lvl6pPr marL="4572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6pPr>
            <a:lvl7pPr marL="9144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7pPr>
            <a:lvl8pPr marL="13716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8pPr>
            <a:lvl9pPr marL="1828800" algn="l" rtl="0" fontAlgn="base">
              <a:spcBef>
                <a:spcPct val="0"/>
              </a:spcBef>
              <a:spcAft>
                <a:spcPct val="0"/>
              </a:spcAft>
              <a:defRPr sz="3200" b="1">
                <a:solidFill>
                  <a:srgbClr val="333366"/>
                </a:solidFill>
                <a:latin typeface="Verdana" pitchFamily="-105" charset="0"/>
                <a:ea typeface="Arial" pitchFamily="-105" charset="0"/>
                <a:cs typeface="Arial" pitchFamily="-105" charset="0"/>
              </a:defRPr>
            </a:lvl9pPr>
          </a:lstStyle>
          <a:p>
            <a:r>
              <a:rPr lang="en-US" dirty="0" err="1" smtClean="0"/>
              <a:t>InSAR</a:t>
            </a:r>
            <a:r>
              <a:rPr lang="en-US" dirty="0" smtClean="0"/>
              <a:t> Technology: Theory</a:t>
            </a:r>
            <a:endParaRPr lang="en-US" dirty="0"/>
          </a:p>
        </p:txBody>
      </p:sp>
      <p:pic>
        <p:nvPicPr>
          <p:cNvPr id="6" name="Picture 2"/>
          <p:cNvPicPr>
            <a:picLocks noChangeAspect="1" noChangeArrowheads="1"/>
          </p:cNvPicPr>
          <p:nvPr/>
        </p:nvPicPr>
        <p:blipFill>
          <a:blip r:embed="rId3" cstate="email"/>
          <a:srcRect/>
          <a:stretch>
            <a:fillRect/>
          </a:stretch>
        </p:blipFill>
        <p:spPr bwMode="auto">
          <a:xfrm>
            <a:off x="483490" y="4244041"/>
            <a:ext cx="8280000" cy="1426998"/>
          </a:xfrm>
          <a:prstGeom prst="rect">
            <a:avLst/>
          </a:prstGeom>
          <a:noFill/>
          <a:ln w="9525">
            <a:noFill/>
            <a:miter lim="800000"/>
            <a:headEnd/>
            <a:tailEnd/>
          </a:ln>
        </p:spPr>
      </p:pic>
      <p:pic>
        <p:nvPicPr>
          <p:cNvPr id="7" name="Picture 3"/>
          <p:cNvPicPr>
            <a:picLocks noChangeAspect="1" noChangeArrowheads="1"/>
          </p:cNvPicPr>
          <p:nvPr/>
        </p:nvPicPr>
        <p:blipFill>
          <a:blip r:embed="rId4" cstate="email"/>
          <a:srcRect/>
          <a:stretch>
            <a:fillRect/>
          </a:stretch>
        </p:blipFill>
        <p:spPr bwMode="auto">
          <a:xfrm>
            <a:off x="457199" y="4247006"/>
            <a:ext cx="8280000" cy="142144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p:cNvCxnSpPr/>
          <p:nvPr/>
        </p:nvCxnSpPr>
        <p:spPr bwMode="auto">
          <a:xfrm flipV="1">
            <a:off x="4313208" y="4114801"/>
            <a:ext cx="2907101" cy="802257"/>
          </a:xfrm>
          <a:prstGeom prst="line">
            <a:avLst/>
          </a:prstGeom>
          <a:solidFill>
            <a:schemeClr val="bg1"/>
          </a:solidFill>
          <a:ln w="38100" cap="flat" cmpd="sng" algn="ctr">
            <a:solidFill>
              <a:srgbClr val="000000"/>
            </a:solidFill>
            <a:prstDash val="solid"/>
            <a:round/>
            <a:headEnd type="none" w="med" len="med"/>
            <a:tailEnd type="none" w="med" len="med"/>
          </a:ln>
          <a:effectLst/>
        </p:spPr>
      </p:cxnSp>
      <p:cxnSp>
        <p:nvCxnSpPr>
          <p:cNvPr id="9" name="Straight Connector 8"/>
          <p:cNvCxnSpPr/>
          <p:nvPr/>
        </p:nvCxnSpPr>
        <p:spPr bwMode="auto">
          <a:xfrm flipV="1">
            <a:off x="4802037" y="4848045"/>
            <a:ext cx="2625306" cy="704492"/>
          </a:xfrm>
          <a:prstGeom prst="line">
            <a:avLst/>
          </a:prstGeom>
          <a:solidFill>
            <a:schemeClr val="bg1"/>
          </a:solidFill>
          <a:ln w="38100" cap="flat" cmpd="sng" algn="ctr">
            <a:solidFill>
              <a:srgbClr val="000000"/>
            </a:solidFill>
            <a:prstDash val="solid"/>
            <a:round/>
            <a:headEnd type="none" w="med" len="med"/>
            <a:tailEnd type="none" w="med" len="med"/>
          </a:ln>
          <a:effectLst/>
        </p:spPr>
      </p:cxnSp>
      <p:cxnSp>
        <p:nvCxnSpPr>
          <p:cNvPr id="10" name="Straight Arrow Connector 9"/>
          <p:cNvCxnSpPr/>
          <p:nvPr/>
        </p:nvCxnSpPr>
        <p:spPr bwMode="auto">
          <a:xfrm rot="16200000" flipH="1">
            <a:off x="6711354" y="4442607"/>
            <a:ext cx="733245" cy="232912"/>
          </a:xfrm>
          <a:prstGeom prst="straightConnector1">
            <a:avLst/>
          </a:prstGeom>
          <a:solidFill>
            <a:schemeClr val="bg1"/>
          </a:solidFill>
          <a:ln w="57150" cap="flat" cmpd="sng" algn="ctr">
            <a:solidFill>
              <a:srgbClr val="FFFF00"/>
            </a:solidFill>
            <a:prstDash val="solid"/>
            <a:round/>
            <a:headEnd type="triangle" w="med" len="med"/>
            <a:tailEnd type="triangle" w="med" len="med"/>
          </a:ln>
          <a:effectLst/>
        </p:spPr>
      </p:cxnSp>
      <p:pic>
        <p:nvPicPr>
          <p:cNvPr id="11" name="Picture 34" descr="satellite_sfondo giallo"/>
          <p:cNvPicPr>
            <a:picLocks noChangeAspect="1" noChangeArrowheads="1"/>
          </p:cNvPicPr>
          <p:nvPr/>
        </p:nvPicPr>
        <p:blipFill>
          <a:blip r:embed="rId5" cstate="email">
            <a:clrChange>
              <a:clrFrom>
                <a:srgbClr val="EEDD73"/>
              </a:clrFrom>
              <a:clrTo>
                <a:srgbClr val="EEDD73">
                  <a:alpha val="0"/>
                </a:srgbClr>
              </a:clrTo>
            </a:clrChange>
          </a:blip>
          <a:srcRect/>
          <a:stretch>
            <a:fillRect/>
          </a:stretch>
        </p:blipFill>
        <p:spPr bwMode="auto">
          <a:xfrm rot="1986848">
            <a:off x="2364096" y="1223677"/>
            <a:ext cx="783827" cy="1227765"/>
          </a:xfrm>
          <a:prstGeom prst="rect">
            <a:avLst/>
          </a:prstGeom>
          <a:noFill/>
          <a:ln w="9525">
            <a:noFill/>
            <a:miter lim="800000"/>
            <a:headEnd/>
            <a:tailEnd/>
          </a:ln>
        </p:spPr>
      </p:pic>
      <p:cxnSp>
        <p:nvCxnSpPr>
          <p:cNvPr id="12" name="Straight Arrow Connector 11"/>
          <p:cNvCxnSpPr/>
          <p:nvPr/>
        </p:nvCxnSpPr>
        <p:spPr bwMode="auto">
          <a:xfrm rot="16200000" flipH="1">
            <a:off x="2247180" y="2678501"/>
            <a:ext cx="3053752" cy="1319841"/>
          </a:xfrm>
          <a:prstGeom prst="straightConnector1">
            <a:avLst/>
          </a:prstGeom>
          <a:solidFill>
            <a:schemeClr val="bg1"/>
          </a:solidFill>
          <a:ln w="57150" cap="flat" cmpd="sng" algn="ctr">
            <a:solidFill>
              <a:srgbClr val="3333FF"/>
            </a:solidFill>
            <a:prstDash val="solid"/>
            <a:round/>
            <a:headEnd type="none" w="med" len="med"/>
            <a:tailEnd type="arrow"/>
          </a:ln>
          <a:effectLst/>
        </p:spPr>
      </p:cxnSp>
      <p:cxnSp>
        <p:nvCxnSpPr>
          <p:cNvPr id="13" name="Straight Arrow Connector 12"/>
          <p:cNvCxnSpPr/>
          <p:nvPr/>
        </p:nvCxnSpPr>
        <p:spPr bwMode="auto">
          <a:xfrm rot="16200000" flipH="1">
            <a:off x="2126413" y="2782019"/>
            <a:ext cx="3709359" cy="1751166"/>
          </a:xfrm>
          <a:prstGeom prst="straightConnector1">
            <a:avLst/>
          </a:prstGeom>
          <a:solidFill>
            <a:schemeClr val="bg1"/>
          </a:solidFill>
          <a:ln w="57150" cap="flat" cmpd="sng" algn="ctr">
            <a:solidFill>
              <a:srgbClr val="FF0000"/>
            </a:solidFill>
            <a:prstDash val="solid"/>
            <a:round/>
            <a:headEnd type="none" w="med" len="med"/>
            <a:tailEnd type="arrow"/>
          </a:ln>
          <a:effectLst/>
        </p:spPr>
      </p:cxnSp>
      <p:sp>
        <p:nvSpPr>
          <p:cNvPr id="14" name="TextBox 13"/>
          <p:cNvSpPr txBox="1"/>
          <p:nvPr/>
        </p:nvSpPr>
        <p:spPr>
          <a:xfrm>
            <a:off x="7156280" y="4165816"/>
            <a:ext cx="756938" cy="584775"/>
          </a:xfrm>
          <a:prstGeom prst="rect">
            <a:avLst/>
          </a:prstGeom>
          <a:noFill/>
        </p:spPr>
        <p:txBody>
          <a:bodyPr wrap="none" rtlCol="0">
            <a:spAutoFit/>
          </a:bodyPr>
          <a:lstStyle/>
          <a:p>
            <a:r>
              <a:rPr lang="it-IT" sz="3200" u="none" dirty="0" smtClean="0">
                <a:solidFill>
                  <a:srgbClr val="FFFF00"/>
                </a:solidFill>
                <a:latin typeface="Symbol" pitchFamily="18" charset="2"/>
              </a:rPr>
              <a:t>D</a:t>
            </a:r>
            <a:r>
              <a:rPr lang="en-US" sz="3200" u="none" dirty="0" smtClean="0">
                <a:solidFill>
                  <a:srgbClr val="FFFF00"/>
                </a:solidFill>
              </a:rPr>
              <a:t>R</a:t>
            </a:r>
            <a:endParaRPr lang="en-US" sz="3200" u="none" dirty="0">
              <a:solidFill>
                <a:srgbClr val="FFFF00"/>
              </a:solidFill>
            </a:endParaRPr>
          </a:p>
        </p:txBody>
      </p:sp>
      <p:sp>
        <p:nvSpPr>
          <p:cNvPr id="15" name="TextBox 14"/>
          <p:cNvSpPr txBox="1"/>
          <p:nvPr/>
        </p:nvSpPr>
        <p:spPr>
          <a:xfrm>
            <a:off x="3139404" y="2924362"/>
            <a:ext cx="529312" cy="369332"/>
          </a:xfrm>
          <a:prstGeom prst="rect">
            <a:avLst/>
          </a:prstGeom>
          <a:noFill/>
        </p:spPr>
        <p:txBody>
          <a:bodyPr wrap="none" rtlCol="0">
            <a:spAutoFit/>
          </a:bodyPr>
          <a:lstStyle/>
          <a:p>
            <a:r>
              <a:rPr lang="en-US" u="none" dirty="0" smtClean="0">
                <a:solidFill>
                  <a:srgbClr val="3333FF"/>
                </a:solidFill>
              </a:rPr>
              <a:t>R1</a:t>
            </a:r>
            <a:endParaRPr lang="en-US" u="none" dirty="0">
              <a:solidFill>
                <a:srgbClr val="3333FF"/>
              </a:solidFill>
            </a:endParaRPr>
          </a:p>
        </p:txBody>
      </p:sp>
      <p:sp>
        <p:nvSpPr>
          <p:cNvPr id="16" name="TextBox 15"/>
          <p:cNvSpPr txBox="1"/>
          <p:nvPr/>
        </p:nvSpPr>
        <p:spPr>
          <a:xfrm>
            <a:off x="4145818" y="3542588"/>
            <a:ext cx="529312" cy="369332"/>
          </a:xfrm>
          <a:prstGeom prst="rect">
            <a:avLst/>
          </a:prstGeom>
          <a:noFill/>
        </p:spPr>
        <p:txBody>
          <a:bodyPr wrap="none" rtlCol="0">
            <a:spAutoFit/>
          </a:bodyPr>
          <a:lstStyle/>
          <a:p>
            <a:r>
              <a:rPr lang="en-US" u="none" dirty="0" smtClean="0">
                <a:solidFill>
                  <a:srgbClr val="FF0000"/>
                </a:solidFill>
              </a:rPr>
              <a:t>R2</a:t>
            </a:r>
            <a:endParaRPr lang="en-US" u="none" dirty="0">
              <a:solidFill>
                <a:srgbClr val="FF0000"/>
              </a:solidFill>
            </a:endParaRPr>
          </a:p>
        </p:txBody>
      </p:sp>
      <p:grpSp>
        <p:nvGrpSpPr>
          <p:cNvPr id="17" name="Group 35"/>
          <p:cNvGrpSpPr>
            <a:grpSpLocks/>
          </p:cNvGrpSpPr>
          <p:nvPr/>
        </p:nvGrpSpPr>
        <p:grpSpPr bwMode="auto">
          <a:xfrm rot="3963763">
            <a:off x="2103147" y="3013197"/>
            <a:ext cx="3352930" cy="649288"/>
            <a:chOff x="2664" y="1297"/>
            <a:chExt cx="2422" cy="253"/>
          </a:xfrm>
        </p:grpSpPr>
        <p:grpSp>
          <p:nvGrpSpPr>
            <p:cNvPr id="18" name="Group 36"/>
            <p:cNvGrpSpPr>
              <a:grpSpLocks/>
            </p:cNvGrpSpPr>
            <p:nvPr/>
          </p:nvGrpSpPr>
          <p:grpSpPr bwMode="auto">
            <a:xfrm>
              <a:off x="2664" y="1297"/>
              <a:ext cx="442" cy="243"/>
              <a:chOff x="2982" y="1717"/>
              <a:chExt cx="442" cy="243"/>
            </a:xfrm>
          </p:grpSpPr>
          <p:sp>
            <p:nvSpPr>
              <p:cNvPr id="32" name="Freeform 37"/>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sp>
            <p:nvSpPr>
              <p:cNvPr id="33" name="Freeform 38"/>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grpSp>
          <p:nvGrpSpPr>
            <p:cNvPr id="19" name="Group 39"/>
            <p:cNvGrpSpPr>
              <a:grpSpLocks/>
            </p:cNvGrpSpPr>
            <p:nvPr/>
          </p:nvGrpSpPr>
          <p:grpSpPr bwMode="auto">
            <a:xfrm>
              <a:off x="3106" y="1297"/>
              <a:ext cx="442" cy="243"/>
              <a:chOff x="2982" y="1717"/>
              <a:chExt cx="442" cy="243"/>
            </a:xfrm>
          </p:grpSpPr>
          <p:sp>
            <p:nvSpPr>
              <p:cNvPr id="30" name="Freeform 40"/>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sp>
            <p:nvSpPr>
              <p:cNvPr id="31" name="Freeform 41"/>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grpSp>
          <p:nvGrpSpPr>
            <p:cNvPr id="20" name="Group 42"/>
            <p:cNvGrpSpPr>
              <a:grpSpLocks/>
            </p:cNvGrpSpPr>
            <p:nvPr/>
          </p:nvGrpSpPr>
          <p:grpSpPr bwMode="auto">
            <a:xfrm>
              <a:off x="3548" y="1297"/>
              <a:ext cx="442" cy="243"/>
              <a:chOff x="2982" y="1717"/>
              <a:chExt cx="442" cy="243"/>
            </a:xfrm>
          </p:grpSpPr>
          <p:sp>
            <p:nvSpPr>
              <p:cNvPr id="28" name="Freeform 43"/>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sp>
            <p:nvSpPr>
              <p:cNvPr id="29" name="Freeform 44"/>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grpSp>
          <p:nvGrpSpPr>
            <p:cNvPr id="21" name="Group 45"/>
            <p:cNvGrpSpPr>
              <a:grpSpLocks/>
            </p:cNvGrpSpPr>
            <p:nvPr/>
          </p:nvGrpSpPr>
          <p:grpSpPr bwMode="auto">
            <a:xfrm>
              <a:off x="3990" y="1297"/>
              <a:ext cx="442" cy="243"/>
              <a:chOff x="2982" y="1717"/>
              <a:chExt cx="442" cy="243"/>
            </a:xfrm>
          </p:grpSpPr>
          <p:sp>
            <p:nvSpPr>
              <p:cNvPr id="26" name="Freeform 46"/>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sp>
            <p:nvSpPr>
              <p:cNvPr id="27" name="Freeform 47"/>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grpSp>
          <p:nvGrpSpPr>
            <p:cNvPr id="22" name="Group 48"/>
            <p:cNvGrpSpPr>
              <a:grpSpLocks/>
            </p:cNvGrpSpPr>
            <p:nvPr/>
          </p:nvGrpSpPr>
          <p:grpSpPr bwMode="auto">
            <a:xfrm>
              <a:off x="4422" y="1307"/>
              <a:ext cx="442" cy="243"/>
              <a:chOff x="2982" y="1717"/>
              <a:chExt cx="442" cy="243"/>
            </a:xfrm>
          </p:grpSpPr>
          <p:sp>
            <p:nvSpPr>
              <p:cNvPr id="24" name="Freeform 49"/>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sp>
            <p:nvSpPr>
              <p:cNvPr id="25" name="Freeform 50"/>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sp>
          <p:nvSpPr>
            <p:cNvPr id="23" name="Freeform 51"/>
            <p:cNvSpPr>
              <a:spLocks/>
            </p:cNvSpPr>
            <p:nvPr/>
          </p:nvSpPr>
          <p:spPr bwMode="auto">
            <a:xfrm>
              <a:off x="4864" y="130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3366FF"/>
              </a:solidFill>
              <a:round/>
              <a:headEnd/>
              <a:tailEnd/>
            </a:ln>
          </p:spPr>
          <p:txBody>
            <a:bodyPr wrap="none" anchor="ctr">
              <a:spAutoFit/>
            </a:bodyPr>
            <a:lstStyle/>
            <a:p>
              <a:endParaRPr lang="en-US"/>
            </a:p>
          </p:txBody>
        </p:sp>
      </p:grpSp>
      <p:grpSp>
        <p:nvGrpSpPr>
          <p:cNvPr id="34" name="Group 63"/>
          <p:cNvGrpSpPr/>
          <p:nvPr/>
        </p:nvGrpSpPr>
        <p:grpSpPr>
          <a:xfrm>
            <a:off x="3545679" y="1634245"/>
            <a:ext cx="1569489" cy="3920071"/>
            <a:chOff x="3545679" y="1634245"/>
            <a:chExt cx="1569489" cy="3920071"/>
          </a:xfrm>
        </p:grpSpPr>
        <p:grpSp>
          <p:nvGrpSpPr>
            <p:cNvPr id="35" name="Group 59"/>
            <p:cNvGrpSpPr/>
            <p:nvPr/>
          </p:nvGrpSpPr>
          <p:grpSpPr>
            <a:xfrm rot="20120433">
              <a:off x="3545679" y="1634245"/>
              <a:ext cx="657225" cy="3628122"/>
              <a:chOff x="5767352" y="453047"/>
              <a:chExt cx="657225" cy="4194176"/>
            </a:xfrm>
          </p:grpSpPr>
          <p:grpSp>
            <p:nvGrpSpPr>
              <p:cNvPr id="39" name="Group 56"/>
              <p:cNvGrpSpPr>
                <a:grpSpLocks/>
              </p:cNvGrpSpPr>
              <p:nvPr/>
            </p:nvGrpSpPr>
            <p:grpSpPr bwMode="auto">
              <a:xfrm rot="5400000">
                <a:off x="5761795" y="491941"/>
                <a:ext cx="701675" cy="623888"/>
                <a:chOff x="2982" y="1717"/>
                <a:chExt cx="442" cy="243"/>
              </a:xfrm>
            </p:grpSpPr>
            <p:sp>
              <p:nvSpPr>
                <p:cNvPr id="54" name="Freeform 53"/>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55" name="Freeform 54"/>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nvGrpSpPr>
              <p:cNvPr id="40" name="Group 59"/>
              <p:cNvGrpSpPr>
                <a:grpSpLocks/>
              </p:cNvGrpSpPr>
              <p:nvPr/>
            </p:nvGrpSpPr>
            <p:grpSpPr bwMode="auto">
              <a:xfrm rot="5400000">
                <a:off x="5761795" y="1193616"/>
                <a:ext cx="701675" cy="623888"/>
                <a:chOff x="2982" y="1717"/>
                <a:chExt cx="442" cy="243"/>
              </a:xfrm>
            </p:grpSpPr>
            <p:sp>
              <p:nvSpPr>
                <p:cNvPr id="52" name="Freeform 60"/>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53" name="Freeform 61"/>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nvGrpSpPr>
              <p:cNvPr id="41" name="Group 62"/>
              <p:cNvGrpSpPr>
                <a:grpSpLocks/>
              </p:cNvGrpSpPr>
              <p:nvPr/>
            </p:nvGrpSpPr>
            <p:grpSpPr bwMode="auto">
              <a:xfrm rot="5400000">
                <a:off x="5761795" y="1895291"/>
                <a:ext cx="701675" cy="623888"/>
                <a:chOff x="2982" y="1717"/>
                <a:chExt cx="442" cy="243"/>
              </a:xfrm>
            </p:grpSpPr>
            <p:sp>
              <p:nvSpPr>
                <p:cNvPr id="50" name="Freeform 63"/>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51" name="Freeform 64"/>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nvGrpSpPr>
              <p:cNvPr id="42" name="Group 65"/>
              <p:cNvGrpSpPr>
                <a:grpSpLocks/>
              </p:cNvGrpSpPr>
              <p:nvPr/>
            </p:nvGrpSpPr>
            <p:grpSpPr bwMode="auto">
              <a:xfrm rot="5400000">
                <a:off x="5761795" y="2596967"/>
                <a:ext cx="701675" cy="623888"/>
                <a:chOff x="2982" y="1717"/>
                <a:chExt cx="442" cy="243"/>
              </a:xfrm>
            </p:grpSpPr>
            <p:sp>
              <p:nvSpPr>
                <p:cNvPr id="48" name="Freeform 66"/>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49" name="Freeform 67"/>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nvGrpSpPr>
              <p:cNvPr id="43" name="Group 68"/>
              <p:cNvGrpSpPr>
                <a:grpSpLocks/>
              </p:cNvGrpSpPr>
              <p:nvPr/>
            </p:nvGrpSpPr>
            <p:grpSpPr bwMode="auto">
              <a:xfrm rot="5400000">
                <a:off x="5736395" y="3282767"/>
                <a:ext cx="701675" cy="623888"/>
                <a:chOff x="2982" y="1717"/>
                <a:chExt cx="442" cy="243"/>
              </a:xfrm>
            </p:grpSpPr>
            <p:sp>
              <p:nvSpPr>
                <p:cNvPr id="46" name="Freeform 69"/>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47" name="Freeform 70"/>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sp>
            <p:nvSpPr>
              <p:cNvPr id="44" name="Freeform 71"/>
              <p:cNvSpPr>
                <a:spLocks/>
              </p:cNvSpPr>
              <p:nvPr/>
            </p:nvSpPr>
            <p:spPr bwMode="auto">
              <a:xfrm rot="5400000">
                <a:off x="6062627" y="3961423"/>
                <a:ext cx="352425" cy="320675"/>
              </a:xfrm>
              <a:custGeom>
                <a:avLst/>
                <a:gdLst>
                  <a:gd name="T0" fmla="*/ 0 w 222"/>
                  <a:gd name="T1" fmla="*/ 852 h 125"/>
                  <a:gd name="T2" fmla="*/ 66 w 222"/>
                  <a:gd name="T3" fmla="*/ 115 h 125"/>
                  <a:gd name="T4" fmla="*/ 156 w 222"/>
                  <a:gd name="T5" fmla="*/ 157 h 125"/>
                  <a:gd name="T6" fmla="*/ 222 w 222"/>
                  <a:gd name="T7" fmla="*/ 810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45" name="Freeform 73"/>
              <p:cNvSpPr>
                <a:spLocks/>
              </p:cNvSpPr>
              <p:nvPr/>
            </p:nvSpPr>
            <p:spPr bwMode="auto">
              <a:xfrm rot="5400000" flipV="1">
                <a:off x="5751477" y="4310673"/>
                <a:ext cx="352425" cy="320675"/>
              </a:xfrm>
              <a:custGeom>
                <a:avLst/>
                <a:gdLst>
                  <a:gd name="T0" fmla="*/ 0 w 222"/>
                  <a:gd name="T1" fmla="*/ 852 h 125"/>
                  <a:gd name="T2" fmla="*/ 66 w 222"/>
                  <a:gd name="T3" fmla="*/ 115 h 125"/>
                  <a:gd name="T4" fmla="*/ 156 w 222"/>
                  <a:gd name="T5" fmla="*/ 157 h 125"/>
                  <a:gd name="T6" fmla="*/ 222 w 222"/>
                  <a:gd name="T7" fmla="*/ 810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nvGrpSpPr>
            <p:cNvPr id="36" name="Group 56"/>
            <p:cNvGrpSpPr>
              <a:grpSpLocks/>
            </p:cNvGrpSpPr>
            <p:nvPr/>
          </p:nvGrpSpPr>
          <p:grpSpPr bwMode="auto">
            <a:xfrm rot="3909172">
              <a:off x="4562371" y="5001520"/>
              <a:ext cx="481705" cy="623888"/>
              <a:chOff x="2982" y="1717"/>
              <a:chExt cx="442" cy="243"/>
            </a:xfrm>
          </p:grpSpPr>
          <p:sp>
            <p:nvSpPr>
              <p:cNvPr id="37" name="Freeform 57"/>
              <p:cNvSpPr>
                <a:spLocks/>
              </p:cNvSpPr>
              <p:nvPr/>
            </p:nvSpPr>
            <p:spPr bwMode="auto">
              <a:xfrm>
                <a:off x="2982" y="1717"/>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sp>
            <p:nvSpPr>
              <p:cNvPr id="38" name="Freeform 58"/>
              <p:cNvSpPr>
                <a:spLocks/>
              </p:cNvSpPr>
              <p:nvPr/>
            </p:nvSpPr>
            <p:spPr bwMode="auto">
              <a:xfrm flipV="1">
                <a:off x="3202" y="1835"/>
                <a:ext cx="222" cy="125"/>
              </a:xfrm>
              <a:custGeom>
                <a:avLst/>
                <a:gdLst>
                  <a:gd name="T0" fmla="*/ 0 w 222"/>
                  <a:gd name="T1" fmla="*/ 125 h 125"/>
                  <a:gd name="T2" fmla="*/ 66 w 222"/>
                  <a:gd name="T3" fmla="*/ 17 h 125"/>
                  <a:gd name="T4" fmla="*/ 156 w 222"/>
                  <a:gd name="T5" fmla="*/ 23 h 125"/>
                  <a:gd name="T6" fmla="*/ 222 w 222"/>
                  <a:gd name="T7" fmla="*/ 119 h 125"/>
                  <a:gd name="T8" fmla="*/ 0 60000 65536"/>
                  <a:gd name="T9" fmla="*/ 0 60000 65536"/>
                  <a:gd name="T10" fmla="*/ 0 60000 65536"/>
                  <a:gd name="T11" fmla="*/ 0 60000 65536"/>
                  <a:gd name="T12" fmla="*/ 0 w 222"/>
                  <a:gd name="T13" fmla="*/ 0 h 125"/>
                  <a:gd name="T14" fmla="*/ 222 w 222"/>
                  <a:gd name="T15" fmla="*/ 125 h 125"/>
                </a:gdLst>
                <a:ahLst/>
                <a:cxnLst>
                  <a:cxn ang="T8">
                    <a:pos x="T0" y="T1"/>
                  </a:cxn>
                  <a:cxn ang="T9">
                    <a:pos x="T2" y="T3"/>
                  </a:cxn>
                  <a:cxn ang="T10">
                    <a:pos x="T4" y="T5"/>
                  </a:cxn>
                  <a:cxn ang="T11">
                    <a:pos x="T6" y="T7"/>
                  </a:cxn>
                </a:cxnLst>
                <a:rect l="T12" t="T13" r="T14" b="T15"/>
                <a:pathLst>
                  <a:path w="222" h="125">
                    <a:moveTo>
                      <a:pt x="0" y="125"/>
                    </a:moveTo>
                    <a:cubicBezTo>
                      <a:pt x="20" y="79"/>
                      <a:pt x="40" y="34"/>
                      <a:pt x="66" y="17"/>
                    </a:cubicBezTo>
                    <a:cubicBezTo>
                      <a:pt x="92" y="0"/>
                      <a:pt x="130" y="6"/>
                      <a:pt x="156" y="23"/>
                    </a:cubicBezTo>
                    <a:cubicBezTo>
                      <a:pt x="182" y="40"/>
                      <a:pt x="208" y="99"/>
                      <a:pt x="222" y="119"/>
                    </a:cubicBezTo>
                  </a:path>
                </a:pathLst>
              </a:custGeom>
              <a:noFill/>
              <a:ln w="19050">
                <a:solidFill>
                  <a:srgbClr val="FF0000"/>
                </a:solidFill>
                <a:round/>
                <a:headEnd/>
                <a:tailEnd/>
              </a:ln>
            </p:spPr>
            <p:txBody>
              <a:bodyPr wrap="none" anchor="ctr">
                <a:spAutoFit/>
              </a:bodyPr>
              <a:lstStyle/>
              <a:p>
                <a:endParaRPr lang="en-US"/>
              </a:p>
            </p:txBody>
          </p:sp>
        </p:grpSp>
      </p:grpSp>
      <p:sp>
        <p:nvSpPr>
          <p:cNvPr id="56" name="Rectangle 4"/>
          <p:cNvSpPr>
            <a:spLocks noGrp="1" noChangeArrowheads="1"/>
          </p:cNvSpPr>
          <p:nvPr>
            <p:ph type="dt" sz="half" idx="2"/>
          </p:nvPr>
        </p:nvSpPr>
        <p:spPr bwMode="auto">
          <a:xfrm>
            <a:off x="457200" y="6237312"/>
            <a:ext cx="1090464" cy="4572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b="1">
                <a:solidFill>
                  <a:srgbClr val="333366"/>
                </a:solidFill>
                <a:latin typeface="Verdana" charset="0"/>
              </a:defRPr>
            </a:lvl1pPr>
          </a:lstStyle>
          <a:p>
            <a:r>
              <a:rPr lang="en-US" dirty="0" smtClean="0"/>
              <a:t>Slide </a:t>
            </a:r>
            <a:fld id="{2D91F0E4-C652-9240-BCBE-BD0BF70A864E}" type="slidenum">
              <a:rPr lang="en-US" smtClean="0"/>
              <a:pPr/>
              <a:t>5</a:t>
            </a:fld>
            <a:endParaRPr lang="en-US" dirty="0" smtClean="0"/>
          </a:p>
          <a:p>
            <a:fld id="{C9B36096-6FBA-4F2F-BD38-BF429205EDDD}" type="datetime1">
              <a:rPr lang="en-US" smtClean="0"/>
              <a:pPr/>
              <a:t>3/19/2014</a:t>
            </a:fld>
            <a:endParaRPr lang="en-US" dirty="0" smtClean="0"/>
          </a:p>
        </p:txBody>
      </p:sp>
      <p:sp>
        <p:nvSpPr>
          <p:cNvPr id="57" name="Rectangle 56"/>
          <p:cNvSpPr/>
          <p:nvPr/>
        </p:nvSpPr>
        <p:spPr>
          <a:xfrm>
            <a:off x="5076056" y="1772816"/>
            <a:ext cx="3892412" cy="1200329"/>
          </a:xfrm>
          <a:prstGeom prst="rect">
            <a:avLst/>
          </a:prstGeom>
        </p:spPr>
        <p:txBody>
          <a:bodyPr wrap="none">
            <a:spAutoFit/>
          </a:bodyPr>
          <a:lstStyle/>
          <a:p>
            <a:pPr algn="ctr"/>
            <a:r>
              <a:rPr lang="en-US" dirty="0" smtClean="0"/>
              <a:t>Scatterer = A detectable</a:t>
            </a:r>
          </a:p>
          <a:p>
            <a:pPr algn="ctr"/>
            <a:r>
              <a:rPr lang="en-US" dirty="0" smtClean="0"/>
              <a:t>surface expression of varying </a:t>
            </a:r>
          </a:p>
          <a:p>
            <a:pPr algn="ctr"/>
            <a:r>
              <a:rPr lang="en-US" dirty="0" smtClean="0"/>
              <a:t>size and behavior</a:t>
            </a:r>
            <a:endParaRPr lang="en-US" dirty="0"/>
          </a:p>
        </p:txBody>
      </p:sp>
    </p:spTree>
    <p:extLst>
      <p:ext uri="{BB962C8B-B14F-4D97-AF65-F5344CB8AC3E}">
        <p14:creationId xmlns:p14="http://schemas.microsoft.com/office/powerpoint/2010/main" xmlns="" val="24499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1000"/>
                                        <p:tgtEl>
                                          <p:spTgt spid="11"/>
                                        </p:tgtEl>
                                        <p:attrNameLst>
                                          <p:attrName>ppt_x</p:attrName>
                                        </p:attrNameLst>
                                      </p:cBhvr>
                                      <p:tavLst>
                                        <p:tav tm="0">
                                          <p:val>
                                            <p:strVal val="ppt_x"/>
                                          </p:val>
                                        </p:tav>
                                        <p:tav tm="100000">
                                          <p:val>
                                            <p:strVal val="1+ppt_w/2"/>
                                          </p:val>
                                        </p:tav>
                                      </p:tavLst>
                                    </p:anim>
                                    <p:anim calcmode="lin" valueType="num">
                                      <p:cBhvr additive="base">
                                        <p:cTn id="21" dur="1000"/>
                                        <p:tgtEl>
                                          <p:spTgt spid="11"/>
                                        </p:tgtEl>
                                        <p:attrNameLst>
                                          <p:attrName>ppt_y</p:attrName>
                                        </p:attrNameLst>
                                      </p:cBhvr>
                                      <p:tavLst>
                                        <p:tav tm="0">
                                          <p:val>
                                            <p:strVal val="ppt_y"/>
                                          </p:val>
                                        </p:tav>
                                        <p:tav tm="100000">
                                          <p:val>
                                            <p:strVal val="ppt_y"/>
                                          </p:val>
                                        </p:tav>
                                      </p:tavLst>
                                    </p:anim>
                                    <p:set>
                                      <p:cBhvr>
                                        <p:cTn id="22" dur="1" fill="hold">
                                          <p:stCondLst>
                                            <p:cond delay="999"/>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0-#ppt_w/2"/>
                                          </p:val>
                                        </p:tav>
                                        <p:tav tm="100000">
                                          <p:val>
                                            <p:strVal val="#ppt_x"/>
                                          </p:val>
                                        </p:tav>
                                      </p:tavLst>
                                    </p:anim>
                                    <p:anim calcmode="lin" valueType="num">
                                      <p:cBhvr additive="base">
                                        <p:cTn id="37" dur="10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53"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1" presetClass="entr" presetSubtype="0" fill="hold" grpId="2"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5" grpId="2"/>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Differential </a:t>
            </a:r>
            <a:r>
              <a:rPr lang="en-US" dirty="0" err="1" smtClean="0"/>
              <a:t>InSAR</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6</a:t>
            </a:fld>
            <a:endParaRPr lang="en-US" smtClean="0"/>
          </a:p>
          <a:p>
            <a:fld id="{C9B36096-6FBA-4F2F-BD38-BF429205EDDD}" type="datetime1">
              <a:rPr lang="en-US" smtClean="0"/>
              <a:pPr/>
              <a:t>3/19/2014</a:t>
            </a:fld>
            <a:endParaRPr lang="en-US" dirty="0" smtClean="0"/>
          </a:p>
        </p:txBody>
      </p:sp>
      <p:pic>
        <p:nvPicPr>
          <p:cNvPr id="7" name="Picture 19" descr="C:\Documents and Settings\elvierde\My Documents\Dropbox\Qualifying\insarDEM.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71525" y="1066800"/>
            <a:ext cx="7534275" cy="473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569847" y="5771346"/>
            <a:ext cx="7964040" cy="400110"/>
          </a:xfrm>
          <a:prstGeom prst="rect">
            <a:avLst/>
          </a:prstGeom>
          <a:noFill/>
        </p:spPr>
        <p:txBody>
          <a:bodyPr wrap="none" rtlCol="0">
            <a:spAutoFit/>
          </a:bodyPr>
          <a:lstStyle/>
          <a:p>
            <a:pPr algn="ctr">
              <a:spcBef>
                <a:spcPct val="50000"/>
              </a:spcBef>
            </a:pPr>
            <a:r>
              <a:rPr lang="en-US" sz="1000" i="1" dirty="0">
                <a:solidFill>
                  <a:srgbClr val="CC6600"/>
                </a:solidFill>
                <a:latin typeface="Verdana" pitchFamily="34" charset="0"/>
                <a:ea typeface="+mn-ea"/>
                <a:cs typeface="+mn-cs"/>
              </a:rPr>
              <a:t>Z. Lu, “</a:t>
            </a:r>
            <a:r>
              <a:rPr lang="en-US" sz="1000" i="1" dirty="0" err="1">
                <a:solidFill>
                  <a:srgbClr val="CC6600"/>
                </a:solidFill>
                <a:latin typeface="Verdana" pitchFamily="34" charset="0"/>
                <a:ea typeface="+mn-ea"/>
                <a:cs typeface="+mn-cs"/>
              </a:rPr>
              <a:t>InSAR</a:t>
            </a:r>
            <a:r>
              <a:rPr lang="en-US" sz="1000" i="1" dirty="0">
                <a:solidFill>
                  <a:srgbClr val="CC6600"/>
                </a:solidFill>
                <a:latin typeface="Verdana" pitchFamily="34" charset="0"/>
                <a:ea typeface="+mn-ea"/>
                <a:cs typeface="+mn-cs"/>
              </a:rPr>
              <a:t> imaging of volcanic deformation over cloud-prone areas - </a:t>
            </a:r>
            <a:r>
              <a:rPr lang="en-US" sz="1000" i="1" dirty="0" err="1">
                <a:solidFill>
                  <a:srgbClr val="CC6600"/>
                </a:solidFill>
                <a:latin typeface="Verdana" pitchFamily="34" charset="0"/>
                <a:ea typeface="+mn-ea"/>
                <a:cs typeface="+mn-cs"/>
              </a:rPr>
              <a:t>aleutian</a:t>
            </a:r>
            <a:r>
              <a:rPr lang="en-US" sz="1000" i="1" dirty="0">
                <a:solidFill>
                  <a:srgbClr val="CC6600"/>
                </a:solidFill>
                <a:latin typeface="Verdana" pitchFamily="34" charset="0"/>
                <a:ea typeface="+mn-ea"/>
                <a:cs typeface="+mn-cs"/>
              </a:rPr>
              <a:t> islands,” Photogrammetric Engineering</a:t>
            </a:r>
          </a:p>
          <a:p>
            <a:pPr algn="ctr">
              <a:spcBef>
                <a:spcPts val="0"/>
              </a:spcBef>
            </a:pPr>
            <a:r>
              <a:rPr lang="en-US" sz="1000" i="1" dirty="0">
                <a:solidFill>
                  <a:srgbClr val="CC6600"/>
                </a:solidFill>
                <a:latin typeface="Verdana" pitchFamily="34" charset="0"/>
                <a:ea typeface="+mn-ea"/>
                <a:cs typeface="+mn-cs"/>
              </a:rPr>
              <a:t>&amp; Remote Sensing, vol. 73, no. 3, pp. 245–257, Mar. 2007.</a:t>
            </a:r>
          </a:p>
        </p:txBody>
      </p:sp>
      <p:sp>
        <p:nvSpPr>
          <p:cNvPr id="6" name="TextBox 5"/>
          <p:cNvSpPr txBox="1"/>
          <p:nvPr/>
        </p:nvSpPr>
        <p:spPr>
          <a:xfrm>
            <a:off x="1043608" y="1412776"/>
            <a:ext cx="1970283" cy="584775"/>
          </a:xfrm>
          <a:prstGeom prst="rect">
            <a:avLst/>
          </a:prstGeom>
          <a:noFill/>
        </p:spPr>
        <p:txBody>
          <a:bodyPr wrap="none" rtlCol="0">
            <a:spAutoFit/>
          </a:bodyPr>
          <a:lstStyle/>
          <a:p>
            <a:r>
              <a:rPr lang="en-US" sz="1600" dirty="0" smtClean="0"/>
              <a:t>Raw Amplitude Data </a:t>
            </a:r>
          </a:p>
          <a:p>
            <a:pPr algn="ctr"/>
            <a:r>
              <a:rPr lang="en-US" sz="1600" dirty="0" smtClean="0"/>
              <a:t>Initial</a:t>
            </a:r>
          </a:p>
        </p:txBody>
      </p:sp>
      <p:sp>
        <p:nvSpPr>
          <p:cNvPr id="9" name="TextBox 8"/>
          <p:cNvSpPr txBox="1"/>
          <p:nvPr/>
        </p:nvSpPr>
        <p:spPr>
          <a:xfrm>
            <a:off x="6012160" y="3789040"/>
            <a:ext cx="1973617" cy="584775"/>
          </a:xfrm>
          <a:prstGeom prst="rect">
            <a:avLst/>
          </a:prstGeom>
          <a:noFill/>
        </p:spPr>
        <p:txBody>
          <a:bodyPr wrap="square" rtlCol="0">
            <a:spAutoFit/>
          </a:bodyPr>
          <a:lstStyle/>
          <a:p>
            <a:pPr algn="ctr"/>
            <a:r>
              <a:rPr lang="en-US" sz="1600" dirty="0" smtClean="0"/>
              <a:t>Motion History </a:t>
            </a:r>
            <a:r>
              <a:rPr lang="en-US" sz="1600" dirty="0" err="1" smtClean="0"/>
              <a:t>Interferogram</a:t>
            </a:r>
            <a:endParaRPr lang="en-US" sz="1600" dirty="0"/>
          </a:p>
        </p:txBody>
      </p:sp>
      <p:sp>
        <p:nvSpPr>
          <p:cNvPr id="10" name="TextBox 9"/>
          <p:cNvSpPr txBox="1"/>
          <p:nvPr/>
        </p:nvSpPr>
        <p:spPr>
          <a:xfrm>
            <a:off x="3707904" y="3861048"/>
            <a:ext cx="1596912" cy="584775"/>
          </a:xfrm>
          <a:prstGeom prst="rect">
            <a:avLst/>
          </a:prstGeom>
          <a:noFill/>
        </p:spPr>
        <p:txBody>
          <a:bodyPr wrap="none" rtlCol="0">
            <a:spAutoFit/>
          </a:bodyPr>
          <a:lstStyle/>
          <a:p>
            <a:r>
              <a:rPr lang="en-US" sz="1600" dirty="0" smtClean="0"/>
              <a:t>DEM-Corrected </a:t>
            </a:r>
          </a:p>
          <a:p>
            <a:pPr algn="ctr"/>
            <a:r>
              <a:rPr lang="en-US" sz="1600" dirty="0" err="1" smtClean="0"/>
              <a:t>Interferogram</a:t>
            </a:r>
            <a:endParaRPr lang="en-US" sz="1600" dirty="0"/>
          </a:p>
        </p:txBody>
      </p:sp>
      <p:sp>
        <p:nvSpPr>
          <p:cNvPr id="11" name="TextBox 10"/>
          <p:cNvSpPr txBox="1"/>
          <p:nvPr/>
        </p:nvSpPr>
        <p:spPr>
          <a:xfrm>
            <a:off x="1115616" y="3861048"/>
            <a:ext cx="1911101" cy="338554"/>
          </a:xfrm>
          <a:prstGeom prst="rect">
            <a:avLst/>
          </a:prstGeom>
          <a:noFill/>
        </p:spPr>
        <p:txBody>
          <a:bodyPr wrap="none" rtlCol="0">
            <a:spAutoFit/>
          </a:bodyPr>
          <a:lstStyle/>
          <a:p>
            <a:r>
              <a:rPr lang="en-US" sz="1600" dirty="0" smtClean="0"/>
              <a:t>Phase </a:t>
            </a:r>
            <a:r>
              <a:rPr lang="en-US" sz="1600" dirty="0" err="1" smtClean="0"/>
              <a:t>Interferogram</a:t>
            </a:r>
            <a:r>
              <a:rPr lang="en-US" sz="1600" dirty="0" smtClean="0"/>
              <a:t> </a:t>
            </a:r>
            <a:endParaRPr lang="en-US" sz="1600" dirty="0"/>
          </a:p>
        </p:txBody>
      </p:sp>
      <p:sp>
        <p:nvSpPr>
          <p:cNvPr id="12" name="TextBox 11"/>
          <p:cNvSpPr txBox="1"/>
          <p:nvPr/>
        </p:nvSpPr>
        <p:spPr>
          <a:xfrm>
            <a:off x="5940152" y="1412776"/>
            <a:ext cx="2158220" cy="338554"/>
          </a:xfrm>
          <a:prstGeom prst="rect">
            <a:avLst/>
          </a:prstGeom>
          <a:noFill/>
        </p:spPr>
        <p:txBody>
          <a:bodyPr wrap="none" rtlCol="0">
            <a:spAutoFit/>
          </a:bodyPr>
          <a:lstStyle/>
          <a:p>
            <a:r>
              <a:rPr lang="en-US" sz="1600" dirty="0" smtClean="0"/>
              <a:t>Raw Phase Data Time 2</a:t>
            </a:r>
            <a:endParaRPr lang="en-US" sz="1600" dirty="0"/>
          </a:p>
        </p:txBody>
      </p:sp>
      <p:sp>
        <p:nvSpPr>
          <p:cNvPr id="13" name="TextBox 12"/>
          <p:cNvSpPr txBox="1"/>
          <p:nvPr/>
        </p:nvSpPr>
        <p:spPr>
          <a:xfrm>
            <a:off x="3419872" y="1412776"/>
            <a:ext cx="2158220" cy="338554"/>
          </a:xfrm>
          <a:prstGeom prst="rect">
            <a:avLst/>
          </a:prstGeom>
          <a:noFill/>
        </p:spPr>
        <p:txBody>
          <a:bodyPr wrap="none" rtlCol="0">
            <a:spAutoFit/>
          </a:bodyPr>
          <a:lstStyle/>
          <a:p>
            <a:r>
              <a:rPr lang="en-US" sz="1600" dirty="0" smtClean="0"/>
              <a:t>Raw Phase Data Time 1</a:t>
            </a:r>
            <a:endParaRPr lang="en-US" sz="1600" dirty="0"/>
          </a:p>
        </p:txBody>
      </p:sp>
    </p:spTree>
    <p:extLst>
      <p:ext uri="{BB962C8B-B14F-4D97-AF65-F5344CB8AC3E}">
        <p14:creationId xmlns:p14="http://schemas.microsoft.com/office/powerpoint/2010/main" xmlns="" val="1166016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8.143.24.89\VIVA-area\Remote Sense\Visuals\pointCloud2+info.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6558" y="980728"/>
            <a:ext cx="7631866" cy="52101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16632"/>
            <a:ext cx="8229600" cy="1143000"/>
          </a:xfrm>
        </p:spPr>
        <p:txBody>
          <a:bodyPr/>
          <a:lstStyle/>
          <a:p>
            <a:r>
              <a:rPr lang="en-US" dirty="0" err="1" smtClean="0"/>
              <a:t>InSAR</a:t>
            </a:r>
            <a:r>
              <a:rPr lang="en-US" dirty="0" smtClean="0"/>
              <a:t> Technology: Data sets</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7</a:t>
            </a:fld>
            <a:endParaRPr lang="en-US" smtClean="0"/>
          </a:p>
          <a:p>
            <a:fld id="{C9B36096-6FBA-4F2F-BD38-BF429205EDDD}" type="datetime1">
              <a:rPr lang="en-US" smtClean="0"/>
              <a:pPr/>
              <a:t>3/19/2014</a:t>
            </a:fld>
            <a:endParaRPr lang="en-US" dirty="0" smtClean="0"/>
          </a:p>
        </p:txBody>
      </p:sp>
      <p:sp>
        <p:nvSpPr>
          <p:cNvPr id="10" name="Rectangle 3"/>
          <p:cNvSpPr txBox="1">
            <a:spLocks noChangeArrowheads="1"/>
          </p:cNvSpPr>
          <p:nvPr/>
        </p:nvSpPr>
        <p:spPr bwMode="auto">
          <a:xfrm>
            <a:off x="179512" y="1052736"/>
            <a:ext cx="2352700"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Verdana"/>
                <a:ea typeface="+mn-ea"/>
                <a:cs typeface="+mn-cs"/>
              </a:rPr>
              <a:t>Sinkholes</a:t>
            </a:r>
          </a:p>
        </p:txBody>
      </p:sp>
      <p:sp>
        <p:nvSpPr>
          <p:cNvPr id="11" name="Rectangle 3"/>
          <p:cNvSpPr txBox="1">
            <a:spLocks noChangeArrowheads="1"/>
          </p:cNvSpPr>
          <p:nvPr/>
        </p:nvSpPr>
        <p:spPr bwMode="auto">
          <a:xfrm>
            <a:off x="6827812" y="5522315"/>
            <a:ext cx="2352700"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smtClean="0">
                <a:solidFill>
                  <a:srgbClr val="000000"/>
                </a:solidFill>
                <a:latin typeface="Verdana"/>
              </a:rPr>
              <a:t>ArcMap10.0</a:t>
            </a:r>
            <a:endParaRPr kumimoji="0" lang="en-US" sz="2000" b="0" i="0" u="none" strike="noStrike" kern="0" cap="none" spc="0" normalizeH="0" baseline="0" noProof="0" dirty="0" smtClean="0">
              <a:ln>
                <a:noFill/>
              </a:ln>
              <a:solidFill>
                <a:srgbClr val="000000"/>
              </a:solidFill>
              <a:effectLst/>
              <a:uLnTx/>
              <a:uFillTx/>
              <a:latin typeface="Verdana"/>
            </a:endParaRPr>
          </a:p>
        </p:txBody>
      </p:sp>
    </p:spTree>
    <p:extLst>
      <p:ext uri="{BB962C8B-B14F-4D97-AF65-F5344CB8AC3E}">
        <p14:creationId xmlns:p14="http://schemas.microsoft.com/office/powerpoint/2010/main" xmlns="" val="2323608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Sinkholes data set</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8</a:t>
            </a:fld>
            <a:endParaRPr lang="en-US" smtClean="0"/>
          </a:p>
          <a:p>
            <a:fld id="{C9B36096-6FBA-4F2F-BD38-BF429205EDDD}" type="datetime1">
              <a:rPr lang="en-US" smtClean="0"/>
              <a:pPr/>
              <a:t>3/19/2014</a:t>
            </a:fld>
            <a:endParaRPr lang="en-US" dirty="0" smtClean="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5800" y="923378"/>
            <a:ext cx="4300396" cy="52488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95800" y="923379"/>
            <a:ext cx="4300396" cy="52488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3"/>
          <p:cNvSpPr>
            <a:spLocks noGrp="1" noChangeArrowheads="1"/>
          </p:cNvSpPr>
          <p:nvPr>
            <p:ph idx="1"/>
          </p:nvPr>
        </p:nvSpPr>
        <p:spPr>
          <a:xfrm>
            <a:off x="457200" y="1295400"/>
            <a:ext cx="4038600" cy="4525963"/>
          </a:xfrm>
        </p:spPr>
        <p:txBody>
          <a:bodyPr/>
          <a:lstStyle/>
          <a:p>
            <a:pPr eaLnBrk="1" hangingPunct="1"/>
            <a:endParaRPr lang="en-US" sz="1800" dirty="0" smtClean="0"/>
          </a:p>
          <a:p>
            <a:pPr eaLnBrk="1" hangingPunct="1"/>
            <a:endParaRPr lang="en-US" sz="1800" dirty="0"/>
          </a:p>
          <a:p>
            <a:pPr eaLnBrk="1" hangingPunct="1"/>
            <a:r>
              <a:rPr lang="en-US" sz="1800" dirty="0" smtClean="0"/>
              <a:t>93,513 “Scatterers”</a:t>
            </a:r>
          </a:p>
          <a:p>
            <a:pPr eaLnBrk="1" hangingPunct="1"/>
            <a:endParaRPr lang="en-US" sz="1800" dirty="0" smtClean="0"/>
          </a:p>
          <a:p>
            <a:pPr eaLnBrk="1" hangingPunct="1"/>
            <a:r>
              <a:rPr lang="en-US" sz="1800" dirty="0" smtClean="0"/>
              <a:t>22 </a:t>
            </a:r>
            <a:r>
              <a:rPr lang="en-US" sz="1800" dirty="0"/>
              <a:t>Single look complex SAR</a:t>
            </a:r>
          </a:p>
          <a:p>
            <a:pPr eaLnBrk="1" hangingPunct="1"/>
            <a:endParaRPr lang="en-US" sz="1800" dirty="0" smtClean="0"/>
          </a:p>
          <a:p>
            <a:pPr eaLnBrk="1" hangingPunct="1"/>
            <a:r>
              <a:rPr lang="en-US" sz="1800" dirty="0"/>
              <a:t>ERS Satellites</a:t>
            </a:r>
          </a:p>
          <a:p>
            <a:pPr eaLnBrk="1" hangingPunct="1"/>
            <a:endParaRPr lang="en-US" sz="1800" dirty="0" smtClean="0"/>
          </a:p>
          <a:p>
            <a:pPr eaLnBrk="1" hangingPunct="1"/>
            <a:r>
              <a:rPr lang="en-US" sz="1800" dirty="0" smtClean="0"/>
              <a:t>June </a:t>
            </a:r>
            <a:r>
              <a:rPr lang="en-US" sz="1800" dirty="0"/>
              <a:t>1992 to February 1998</a:t>
            </a:r>
          </a:p>
          <a:p>
            <a:pPr eaLnBrk="1" hangingPunct="1"/>
            <a:endParaRPr lang="en-US" sz="1800" dirty="0" smtClean="0"/>
          </a:p>
          <a:p>
            <a:pPr eaLnBrk="1" hangingPunct="1"/>
            <a:r>
              <a:rPr lang="en-US" sz="1800" dirty="0" smtClean="0"/>
              <a:t>55km</a:t>
            </a:r>
            <a:r>
              <a:rPr lang="en-US" sz="1800" baseline="30000" dirty="0" smtClean="0"/>
              <a:t>2</a:t>
            </a:r>
            <a:r>
              <a:rPr lang="en-US" sz="1800" dirty="0" smtClean="0"/>
              <a:t> near Wink, SW Texas</a:t>
            </a:r>
          </a:p>
          <a:p>
            <a:pPr eaLnBrk="1" hangingPunct="1"/>
            <a:endParaRPr lang="en-US" sz="1800" dirty="0" smtClean="0"/>
          </a:p>
        </p:txBody>
      </p:sp>
      <p:sp>
        <p:nvSpPr>
          <p:cNvPr id="8" name="Rectangle 7"/>
          <p:cNvSpPr/>
          <p:nvPr/>
        </p:nvSpPr>
        <p:spPr bwMode="auto">
          <a:xfrm>
            <a:off x="6117771" y="3222171"/>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2</a:t>
            </a:r>
          </a:p>
        </p:txBody>
      </p:sp>
      <p:sp>
        <p:nvSpPr>
          <p:cNvPr id="9" name="Rectangle 8"/>
          <p:cNvSpPr/>
          <p:nvPr/>
        </p:nvSpPr>
        <p:spPr bwMode="auto">
          <a:xfrm>
            <a:off x="6030685" y="2375807"/>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1</a:t>
            </a:r>
          </a:p>
        </p:txBody>
      </p:sp>
      <p:sp>
        <p:nvSpPr>
          <p:cNvPr id="10" name="Rectangle 9"/>
          <p:cNvSpPr/>
          <p:nvPr/>
        </p:nvSpPr>
        <p:spPr bwMode="auto">
          <a:xfrm>
            <a:off x="6270171" y="4290604"/>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3</a:t>
            </a:r>
          </a:p>
        </p:txBody>
      </p:sp>
      <p:sp>
        <p:nvSpPr>
          <p:cNvPr id="11" name="Rectangle 10"/>
          <p:cNvSpPr/>
          <p:nvPr/>
        </p:nvSpPr>
        <p:spPr bwMode="auto">
          <a:xfrm>
            <a:off x="6634843" y="3178629"/>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4</a:t>
            </a:r>
          </a:p>
        </p:txBody>
      </p:sp>
      <p:pic>
        <p:nvPicPr>
          <p:cNvPr id="12" name="Picture 6" descr="Wink, Texas ma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30143" y="1060810"/>
            <a:ext cx="1512173" cy="128642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14" name="Rectangle 3"/>
          <p:cNvSpPr txBox="1">
            <a:spLocks noChangeArrowheads="1"/>
          </p:cNvSpPr>
          <p:nvPr/>
        </p:nvSpPr>
        <p:spPr bwMode="auto">
          <a:xfrm>
            <a:off x="4523556" y="6170387"/>
            <a:ext cx="2352700"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smtClean="0">
                <a:solidFill>
                  <a:srgbClr val="000000"/>
                </a:solidFill>
                <a:latin typeface="Verdana"/>
              </a:rPr>
              <a:t>ArcGis10.0</a:t>
            </a:r>
            <a:endParaRPr kumimoji="0" lang="en-US" sz="2000" b="0" i="0" u="none" strike="noStrike" kern="0" cap="none" spc="0" normalizeH="0" baseline="0" noProof="0" dirty="0" smtClean="0">
              <a:ln>
                <a:noFill/>
              </a:ln>
              <a:solidFill>
                <a:srgbClr val="000000"/>
              </a:solidFill>
              <a:effectLst/>
              <a:uLnTx/>
              <a:uFillTx/>
              <a:latin typeface="Verdana"/>
            </a:endParaRPr>
          </a:p>
        </p:txBody>
      </p:sp>
    </p:spTree>
    <p:extLst>
      <p:ext uri="{BB962C8B-B14F-4D97-AF65-F5344CB8AC3E}">
        <p14:creationId xmlns:p14="http://schemas.microsoft.com/office/powerpoint/2010/main" xmlns="" val="238122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smtClean="0"/>
              <a:t>Profile extraction</a:t>
            </a:r>
            <a:endParaRPr lang="en-US" dirty="0"/>
          </a:p>
        </p:txBody>
      </p:sp>
      <p:sp>
        <p:nvSpPr>
          <p:cNvPr id="4" name="Date Placeholder 3"/>
          <p:cNvSpPr>
            <a:spLocks noGrp="1"/>
          </p:cNvSpPr>
          <p:nvPr>
            <p:ph type="dt" sz="half" idx="2"/>
          </p:nvPr>
        </p:nvSpPr>
        <p:spPr/>
        <p:txBody>
          <a:bodyPr/>
          <a:lstStyle/>
          <a:p>
            <a:r>
              <a:rPr lang="en-US" smtClean="0"/>
              <a:t>Slide </a:t>
            </a:r>
            <a:fld id="{2D91F0E4-C652-9240-BCBE-BD0BF70A864E}" type="slidenum">
              <a:rPr lang="en-US" smtClean="0"/>
              <a:pPr/>
              <a:t>9</a:t>
            </a:fld>
            <a:endParaRPr lang="en-US" smtClean="0"/>
          </a:p>
          <a:p>
            <a:fld id="{C9B36096-6FBA-4F2F-BD38-BF429205EDDD}" type="datetime1">
              <a:rPr lang="en-US" smtClean="0"/>
              <a:pPr/>
              <a:t>3/19/2014</a:t>
            </a:fld>
            <a:endParaRPr lang="en-US" dirty="0" smtClean="0"/>
          </a:p>
        </p:txBody>
      </p:sp>
      <p:pic>
        <p:nvPicPr>
          <p:cNvPr id="13"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95800" y="923379"/>
            <a:ext cx="4300396" cy="52488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Content Placeholder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bwMode="auto">
          <a:xfrm>
            <a:off x="227716" y="2194046"/>
            <a:ext cx="3810884" cy="2758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90950" y="2223982"/>
            <a:ext cx="704850" cy="253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15"/>
          <p:cNvSpPr/>
          <p:nvPr/>
        </p:nvSpPr>
        <p:spPr bwMode="auto">
          <a:xfrm>
            <a:off x="6117771" y="3222171"/>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2</a:t>
            </a:r>
          </a:p>
        </p:txBody>
      </p:sp>
      <p:sp>
        <p:nvSpPr>
          <p:cNvPr id="17" name="Rectangle 16"/>
          <p:cNvSpPr/>
          <p:nvPr/>
        </p:nvSpPr>
        <p:spPr bwMode="auto">
          <a:xfrm>
            <a:off x="6270171" y="4290604"/>
            <a:ext cx="495300" cy="487136"/>
          </a:xfrm>
          <a:prstGeom prst="rect">
            <a:avLst/>
          </a:prstGeom>
          <a:noFill/>
          <a:ln w="25400" cap="flat" cmpd="sng" algn="ctr">
            <a:solidFill>
              <a:srgbClr val="FF8000"/>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smtClean="0">
                <a:ln>
                  <a:noFill/>
                </a:ln>
                <a:solidFill>
                  <a:schemeClr val="accent6"/>
                </a:solidFill>
                <a:effectLst/>
                <a:latin typeface="Verdana" pitchFamily="34" charset="0"/>
              </a:rPr>
              <a:t>3</a:t>
            </a:r>
          </a:p>
        </p:txBody>
      </p:sp>
      <p:pic>
        <p:nvPicPr>
          <p:cNvPr id="18" name="Picture 3" descr="C:\Users\av9g\Dropbox\Proposal\Proposal Paper\wink2Profiles.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57200" y="1087011"/>
            <a:ext cx="3514725" cy="2570589"/>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C:\Users\av9g\Dropbox\Proposal\Proposal Paper\wink3Profiles.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84414" y="3657600"/>
            <a:ext cx="3487034" cy="261141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5" descr="C:\Users\av9g\Dropbox\Proposal\Proposal Paper\wink2SpatialProfiles.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84415" y="1087010"/>
            <a:ext cx="3487033" cy="257059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C:\Users\av9g\Dropbox\Proposal\Proposal Paper\wink3SpatialProfiles.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84415" y="3657600"/>
            <a:ext cx="3487033" cy="261141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7" descr="C:\Users\av9g\Dropbox\Proposal\Proposal Paper\wink2TemporalProfiles.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57200" y="1087011"/>
            <a:ext cx="3514248" cy="2577649"/>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8" descr="C:\Users\av9g\Dropbox\Proposal\Proposal Paper\wink3TemporalProfiles.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84415" y="3709306"/>
            <a:ext cx="3487033" cy="2557687"/>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3"/>
          <p:cNvSpPr txBox="1">
            <a:spLocks noChangeArrowheads="1"/>
          </p:cNvSpPr>
          <p:nvPr/>
        </p:nvSpPr>
        <p:spPr bwMode="auto">
          <a:xfrm>
            <a:off x="4523556" y="6170387"/>
            <a:ext cx="2352700" cy="57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smtClean="0">
                <a:solidFill>
                  <a:srgbClr val="000000"/>
                </a:solidFill>
                <a:latin typeface="Verdana"/>
              </a:rPr>
              <a:t>ArcGis10.0</a:t>
            </a:r>
            <a:endParaRPr kumimoji="0" lang="en-US" sz="2000" b="0" i="0" u="none" strike="noStrike" kern="0" cap="none" spc="0" normalizeH="0" baseline="0" noProof="0" dirty="0" smtClean="0">
              <a:ln>
                <a:noFill/>
              </a:ln>
              <a:solidFill>
                <a:srgbClr val="000000"/>
              </a:solidFill>
              <a:effectLst/>
              <a:uLnTx/>
              <a:uFillTx/>
              <a:latin typeface="Verdana"/>
            </a:endParaRPr>
          </a:p>
        </p:txBody>
      </p:sp>
    </p:spTree>
    <p:extLst>
      <p:ext uri="{BB962C8B-B14F-4D97-AF65-F5344CB8AC3E}">
        <p14:creationId xmlns:p14="http://schemas.microsoft.com/office/powerpoint/2010/main" xmlns="" val="63657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12950</TotalTime>
  <Words>1138</Words>
  <Application>Microsoft Office PowerPoint</Application>
  <PresentationFormat>On-screen Show (4:3)</PresentationFormat>
  <Paragraphs>259</Paragraphs>
  <Slides>23</Slides>
  <Notes>23</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1_Default Design</vt:lpstr>
      <vt:lpstr>Delivering Geohazard and Geotechnical Data: From the Satellite to the Field</vt:lpstr>
      <vt:lpstr>Disclaimer</vt:lpstr>
      <vt:lpstr>Overview of Presentation</vt:lpstr>
      <vt:lpstr>Project: Problem Statement</vt:lpstr>
      <vt:lpstr>Slide 5</vt:lpstr>
      <vt:lpstr>Differential InSAR</vt:lpstr>
      <vt:lpstr>InSAR Technology: Data sets</vt:lpstr>
      <vt:lpstr>Sinkholes data set</vt:lpstr>
      <vt:lpstr>Profile extraction</vt:lpstr>
      <vt:lpstr>Spatiotemporal model</vt:lpstr>
      <vt:lpstr>Spatiotemporal model</vt:lpstr>
      <vt:lpstr>Feature Tracking: Approach</vt:lpstr>
      <vt:lpstr>Feature Tracking: Theory</vt:lpstr>
      <vt:lpstr>Central Virginia data set</vt:lpstr>
      <vt:lpstr>Central Virginia data set</vt:lpstr>
      <vt:lpstr>Central Virginia data set</vt:lpstr>
      <vt:lpstr>Field Validation: Vesuvius Sinkhole Credit: Brian Bruckno, Ed Hoppe, VDOT, VCTIR</vt:lpstr>
      <vt:lpstr>Field Validation: Vesuvius Sinkhole</vt:lpstr>
      <vt:lpstr>Central Virginia data set</vt:lpstr>
      <vt:lpstr>Mobile Devices Deployment</vt:lpstr>
      <vt:lpstr>Results Delivery Example</vt:lpstr>
      <vt:lpstr>Project: Future Work</vt:lpstr>
      <vt:lpstr>Slide 23</vt:lpstr>
    </vt:vector>
  </TitlesOfParts>
  <Company>UVA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Amplitude Image</dc:title>
  <dc:creator>Scott Acton</dc:creator>
  <cp:lastModifiedBy>Brian.Bruckno</cp:lastModifiedBy>
  <cp:revision>681</cp:revision>
  <dcterms:created xsi:type="dcterms:W3CDTF">2010-01-12T21:11:01Z</dcterms:created>
  <dcterms:modified xsi:type="dcterms:W3CDTF">2014-03-19T17:39:15Z</dcterms:modified>
</cp:coreProperties>
</file>