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6" r:id="rId2"/>
    <p:sldId id="337" r:id="rId3"/>
    <p:sldId id="277" r:id="rId4"/>
    <p:sldId id="293" r:id="rId5"/>
    <p:sldId id="278" r:id="rId6"/>
    <p:sldId id="279" r:id="rId7"/>
    <p:sldId id="281" r:id="rId8"/>
    <p:sldId id="273" r:id="rId9"/>
    <p:sldId id="346" r:id="rId10"/>
    <p:sldId id="358" r:id="rId11"/>
    <p:sldId id="369" r:id="rId12"/>
    <p:sldId id="375" r:id="rId13"/>
    <p:sldId id="343" r:id="rId14"/>
    <p:sldId id="371" r:id="rId15"/>
    <p:sldId id="363" r:id="rId16"/>
    <p:sldId id="372" r:id="rId17"/>
    <p:sldId id="376" r:id="rId18"/>
    <p:sldId id="360" r:id="rId19"/>
    <p:sldId id="370" r:id="rId20"/>
    <p:sldId id="373" r:id="rId21"/>
    <p:sldId id="362" r:id="rId22"/>
    <p:sldId id="377" r:id="rId23"/>
    <p:sldId id="374" r:id="rId24"/>
    <p:sldId id="269" r:id="rId25"/>
    <p:sldId id="354" r:id="rId26"/>
    <p:sldId id="355" r:id="rId27"/>
    <p:sldId id="367" r:id="rId28"/>
    <p:sldId id="330" r:id="rId29"/>
    <p:sldId id="294" r:id="rId30"/>
    <p:sldId id="364" r:id="rId31"/>
    <p:sldId id="336" r:id="rId32"/>
    <p:sldId id="338" r:id="rId33"/>
    <p:sldId id="342" r:id="rId34"/>
    <p:sldId id="34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2574" autoAdjust="0"/>
    <p:restoredTop sz="40860" autoAdjust="0"/>
  </p:normalViewPr>
  <p:slideViewPr>
    <p:cSldViewPr>
      <p:cViewPr>
        <p:scale>
          <a:sx n="66" d="100"/>
          <a:sy n="66" d="100"/>
        </p:scale>
        <p:origin x="-1542" y="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6ADA-80CC-48BA-B3A1-316C3F765444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5ECE1-FE2F-44BB-AE49-2DC57573B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in Attitudes #2, the Slope of the Water Planes of Glacial Lake Albany, Hudson Lowlands, NY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continuation of a theme we reported on at last years’ NEGSA.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year we covered the history of interpretation of the glacial-isostatic rebound for Lake Albany in the Hudson Valley.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rebound curves were based on the elevations of lake deltas in the valley. 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in New England were yielding glacial lake rebounds that were twice the magnitude of the Hudson rebound. 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early application of the 4+ ft/mile New England rebound model to the Hudson Lowlands was developed by Stanford.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did not use the gradient indicated by kame deltas, which had been used by the earlier  workers.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re-examined the elevations of glacial lake deltas and beaches in the Hudson lowlands and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replotted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gradients.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30D46-2F8A-44AC-97A8-64C20663974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plotted the distribution and elevations of the Kame, Outwash, and Esker deltas in this section</a:t>
            </a:r>
            <a:r>
              <a:rPr lang="en-US" b="1" baseline="0" dirty="0" smtClean="0"/>
              <a:t> of the valley.</a:t>
            </a:r>
          </a:p>
          <a:p>
            <a:r>
              <a:rPr lang="en-US" b="1" baseline="0" dirty="0" smtClean="0"/>
              <a:t>These deltas were the traditional “upper level” or ice-contact phase of Lake Albany.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This is the “Traditional” interpretation of the deltas and uses a planar rebound curve.</a:t>
            </a:r>
          </a:p>
          <a:p>
            <a:r>
              <a:rPr lang="en-US" b="1" baseline="0" dirty="0" smtClean="0"/>
              <a:t>The green arrows along the X axis are areas where the lake outlet was within the inner Hudson bedrock gorge.</a:t>
            </a:r>
          </a:p>
          <a:p>
            <a:pPr lvl="1"/>
            <a:r>
              <a:rPr lang="en-US" b="1" baseline="0" dirty="0" smtClean="0"/>
              <a:t>The gorge is incised into a 150 ft bedrock terrace.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The line labeled “Schodack” marks an early stage of Lake Albany that was mapped by LaFleur</a:t>
            </a:r>
            <a:r>
              <a:rPr lang="en-US" sz="1200" b="1" baseline="0" dirty="0" smtClean="0"/>
              <a:t> in</a:t>
            </a:r>
            <a:r>
              <a:rPr lang="en-US" sz="1200" b="1" dirty="0" smtClean="0"/>
              <a:t> 1965.</a:t>
            </a:r>
            <a:r>
              <a:rPr lang="en-US" sz="1200" b="1" baseline="0" dirty="0" smtClean="0"/>
              <a:t> </a:t>
            </a:r>
            <a:endParaRPr lang="en-US" sz="1200" b="1" dirty="0" smtClean="0"/>
          </a:p>
          <a:p>
            <a:pPr lvl="0"/>
            <a:r>
              <a:rPr lang="en-US" b="1" baseline="0" dirty="0" smtClean="0"/>
              <a:t>Pleasant Valley  lies along the eastern edge of the Hudson Lowlands.</a:t>
            </a:r>
          </a:p>
          <a:p>
            <a:pPr lvl="1"/>
            <a:r>
              <a:rPr lang="en-US" b="1" baseline="0" dirty="0" smtClean="0"/>
              <a:t>It held an ice-contact lake that was contemporaneous with Lake Albany.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Note the scatter of K-O-E delta elevations between Kingston and Ravena.</a:t>
            </a:r>
            <a:endParaRPr lang="en-US" dirty="0" smtClean="0"/>
          </a:p>
          <a:p>
            <a:r>
              <a:rPr lang="en-US" sz="1200" b="1" dirty="0" smtClean="0"/>
              <a:t>This scatter occurs in the narrows caused by the Catskill-Helderberg uplands. </a:t>
            </a:r>
            <a:endParaRPr lang="en-US" dirty="0" smtClean="0"/>
          </a:p>
          <a:p>
            <a:r>
              <a:rPr lang="en-US" sz="1200" b="1" dirty="0" smtClean="0"/>
              <a:t>It was probably caused by the presence of numerous ice blocks persisting in the Narrows.</a:t>
            </a:r>
            <a:endParaRPr lang="en-US" dirty="0" smtClean="0"/>
          </a:p>
          <a:p>
            <a:r>
              <a:rPr lang="en-US" sz="1200" b="1" dirty="0" smtClean="0"/>
              <a:t>Chadwick (1944) and Cook (1945, 1946) both noted abundant evidence for stagnant ice in this area. </a:t>
            </a:r>
            <a:endParaRPr lang="en-US" dirty="0" smtClean="0"/>
          </a:p>
          <a:p>
            <a:r>
              <a:rPr lang="en-US" sz="1200" b="1" dirty="0" smtClean="0"/>
              <a:t>They also thought that Lake Albany was choked by ice blocks in this reach. </a:t>
            </a:r>
            <a:endParaRPr lang="en-US" dirty="0" smtClean="0"/>
          </a:p>
          <a:p>
            <a:r>
              <a:rPr lang="en-US" sz="1200" b="1" dirty="0" smtClean="0"/>
              <a:t>The ice blocks were primarily the wasting remnants of the Middleburgh-Rosendale Readvance.</a:t>
            </a:r>
            <a:endParaRPr lang="en-US" dirty="0" smtClean="0"/>
          </a:p>
          <a:p>
            <a:r>
              <a:rPr lang="en-US" sz="1200" b="1" dirty="0" smtClean="0"/>
              <a:t>Plus icebergs pushed to the narrow portion of the lake by wind and currents.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/>
            <a:r>
              <a:rPr lang="en-US" b="1" dirty="0" smtClean="0"/>
              <a:t>Uplands pinch Hudson Lowlands, creating a narrows between Ravena &amp; Kingston</a:t>
            </a:r>
          </a:p>
          <a:p>
            <a:pPr lvl="0"/>
            <a:endParaRPr lang="en-US" b="1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30D46-2F8A-44AC-97A8-64C20663974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Here are the gradients on the rebound for the various lake stages.</a:t>
            </a:r>
            <a:r>
              <a:rPr lang="en-US" b="1" baseline="0" dirty="0" smtClean="0"/>
              <a:t> </a:t>
            </a:r>
          </a:p>
          <a:p>
            <a:r>
              <a:rPr lang="en-US" b="1" baseline="0" dirty="0" smtClean="0"/>
              <a:t>The Pleasant valley lake had a gradient of 4.26 ft/mile.</a:t>
            </a:r>
          </a:p>
          <a:p>
            <a:r>
              <a:rPr lang="en-US" b="1" baseline="0" dirty="0" smtClean="0"/>
              <a:t>Lake Albany gradients ranged from 2.99 to 3.77 ft/mile, with increasing gradients with decreasing age.</a:t>
            </a:r>
          </a:p>
          <a:p>
            <a:r>
              <a:rPr lang="en-US" b="1" baseline="0" dirty="0" smtClean="0"/>
              <a:t>The gradient defined by the lower kames in the Narrows is 1.45 ft/mile.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This is the “Wild and Crazy” interpretation of the ice-contact deltas.</a:t>
            </a:r>
          </a:p>
          <a:p>
            <a:r>
              <a:rPr lang="en-US" sz="4000" b="1" dirty="0" smtClean="0"/>
              <a:t>Here, the data points suggest concave-upwards</a:t>
            </a:r>
            <a:r>
              <a:rPr lang="en-US" sz="4000" b="1" baseline="0" dirty="0" smtClean="0"/>
              <a:t> rebound curves.</a:t>
            </a: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Again, the Lake Albany stages  increase in gradient</a:t>
            </a:r>
            <a:r>
              <a:rPr lang="en-US" sz="4000" b="1" baseline="0" dirty="0" smtClean="0"/>
              <a:t> from 3.33 to 5.07 ft/mile as they get younger.</a:t>
            </a:r>
          </a:p>
          <a:p>
            <a:r>
              <a:rPr lang="en-US" sz="4000" b="1" baseline="0" dirty="0" smtClean="0"/>
              <a:t>The inflection marking the increase in gradient appears to be a “hinge line” that follows the ice front as it retreats northward.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Again, the Lake Albany stages  increase in gradient</a:t>
            </a:r>
            <a:r>
              <a:rPr lang="en-US" sz="4000" b="1" baseline="0" dirty="0" smtClean="0"/>
              <a:t> from 3.33 to 5.07 ft/mile as they get younger.</a:t>
            </a:r>
          </a:p>
          <a:p>
            <a:r>
              <a:rPr lang="en-US" sz="4000" b="1" baseline="0" dirty="0" smtClean="0"/>
              <a:t>The inflection marking the increase in gradient appears to be a “hinge line” that follows the ice front as it retreats northward.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Next we plotted the ice free deltas.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Here we plotted the “Traditional”  lake levels on the ice-free deltas.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The glacial lakes in New York and New England usually</a:t>
            </a:r>
            <a:r>
              <a:rPr lang="en-US" b="1" baseline="0" dirty="0" smtClean="0"/>
              <a:t> occupied the lowlands. </a:t>
            </a:r>
            <a:endParaRPr lang="en-US" b="1" dirty="0" smtClean="0"/>
          </a:p>
          <a:p>
            <a:r>
              <a:rPr lang="en-US" b="1" dirty="0" smtClean="0"/>
              <a:t>Glacial</a:t>
            </a:r>
            <a:r>
              <a:rPr lang="en-US" b="1" baseline="0" dirty="0" smtClean="0"/>
              <a:t> Lake Albany lay in the Hudson Lowlands.</a:t>
            </a:r>
          </a:p>
          <a:p>
            <a:r>
              <a:rPr lang="en-US" b="1" baseline="0" dirty="0" smtClean="0"/>
              <a:t>Glacial </a:t>
            </a:r>
            <a:r>
              <a:rPr lang="en-US" b="1" baseline="0" dirty="0" smtClean="0"/>
              <a:t>Lake Hitchcock was in the Connecticut Lowlands</a:t>
            </a:r>
            <a:r>
              <a:rPr lang="en-US" b="1" baseline="0" dirty="0" smtClean="0"/>
              <a:t>.</a:t>
            </a:r>
          </a:p>
          <a:p>
            <a:r>
              <a:rPr lang="en-US" sz="1200" b="1" dirty="0" smtClean="0"/>
              <a:t>PAIR and others, 1988, had a rebound curve of 4.6 ft/mile for Lake Iroquois.</a:t>
            </a:r>
            <a:endParaRPr lang="en-US" dirty="0" smtClean="0"/>
          </a:p>
          <a:p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4.7 ft/mile isostatic gradient from by Stone and others in Lake Hitchcock inspired our re-evaluation of rebound gradients. </a:t>
            </a:r>
            <a:endParaRPr lang="en-US" b="1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30D46-2F8A-44AC-97A8-64C20663974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Traditional gradients for the Lake stages</a:t>
            </a:r>
            <a:r>
              <a:rPr lang="en-US" b="1" baseline="0" dirty="0" smtClean="0"/>
              <a:t> decrease from 3.42 to 1.81 ft/mile from older to younger lake stages.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This is the “Wild and Crazy” interpretation of the (relatively) ice-free deltas. </a:t>
            </a:r>
          </a:p>
          <a:p>
            <a:r>
              <a:rPr lang="en-US" b="1" dirty="0" smtClean="0"/>
              <a:t>Note the base line at 150 ft south of Kingston.. </a:t>
            </a:r>
          </a:p>
          <a:p>
            <a:r>
              <a:rPr lang="en-US" b="1" dirty="0" smtClean="0"/>
              <a:t>This was probably where the lake</a:t>
            </a:r>
            <a:r>
              <a:rPr lang="en-US" b="1" baseline="0" dirty="0" smtClean="0"/>
              <a:t> outlet was carved into older lake deposits. </a:t>
            </a:r>
          </a:p>
          <a:p>
            <a:r>
              <a:rPr lang="en-US" b="1" baseline="0" dirty="0" smtClean="0"/>
              <a:t>It would be defended by a wide-spread bedrock terrace between Hyde Park and Poughkeepsie. 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Again, the lake stage gradients decrease</a:t>
            </a:r>
            <a:r>
              <a:rPr lang="en-US" b="1" baseline="0" dirty="0" smtClean="0"/>
              <a:t> from older to younger from &amp;.42 to 3.62 ft/mile.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Again, the lake stage gradients decrease</a:t>
            </a:r>
            <a:r>
              <a:rPr lang="en-US" b="1" baseline="0" dirty="0" smtClean="0"/>
              <a:t> from older to younger from &amp;.42 to 3.62 ft/mile.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Robert  LaFleur, in 1965, published a glacial geology map of the Troy 15 minute quadrangle.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The oldest, 330 ft Lake Albany level, was defined by kame deltas and the Schenectady delta.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It had a post-rebound gradient of 2.5 ft/mile in the Hudson Lowlands.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He added the 5.6 ft/mile gradient in the Champlain Lowlands from Chapman, 1937 and 1942 and Stewart, 1961.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He showed a concave-upward gradient.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In 2008 DeSimone, LaFleur and others re-</a:t>
            </a:r>
            <a:r>
              <a:rPr lang="en-US" b="1" baseline="0" dirty="0" err="1" smtClean="0"/>
              <a:t>evalutated</a:t>
            </a:r>
            <a:r>
              <a:rPr lang="en-US" b="1" baseline="0" dirty="0" smtClean="0"/>
              <a:t> the rebound gradients to north of Albany to 3.7 ft/mile.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we highlight the shapes of the rebound curves, based on the literature. 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 shows the r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esults from this study.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 highlights the Wild &amp; Crazy Gradients we calculated.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 highlights the Traditional Gradients.</a:t>
            </a:r>
          </a:p>
          <a:p>
            <a:r>
              <a:rPr lang="en-US" sz="1200" b="1" dirty="0" smtClean="0"/>
              <a:t>The Wild &amp; Crazy gradients are steeper than the Traditional Gradients. </a:t>
            </a:r>
            <a:endParaRPr lang="en-US" dirty="0" smtClean="0"/>
          </a:p>
          <a:p>
            <a:r>
              <a:rPr lang="en-US" sz="1200" b="1" dirty="0" smtClean="0"/>
              <a:t> </a:t>
            </a:r>
            <a:endParaRPr lang="en-US" dirty="0" smtClean="0"/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</a:rPr>
              <a:t>WHERE ARE WE?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cap="all" dirty="0" smtClean="0">
                <a:solidFill>
                  <a:schemeClr val="bg1"/>
                </a:solidFill>
              </a:rPr>
              <a:t>Kame Deltas suggest a Rebounded Ice-Contact Lake Plane</a:t>
            </a:r>
          </a:p>
          <a:p>
            <a:r>
              <a:rPr lang="en-US" sz="1200" b="1" cap="all" dirty="0" smtClean="0">
                <a:solidFill>
                  <a:schemeClr val="bg1"/>
                </a:solidFill>
              </a:rPr>
              <a:t> of ~3.3 to 5.8 ft/mile</a:t>
            </a:r>
          </a:p>
          <a:p>
            <a:endParaRPr lang="en-US" sz="1200" b="1" cap="all" dirty="0" smtClean="0">
              <a:solidFill>
                <a:schemeClr val="bg1"/>
              </a:solidFill>
            </a:endParaRPr>
          </a:p>
          <a:p>
            <a:r>
              <a:rPr lang="en-US" sz="1200" b="1" cap="all" dirty="0" smtClean="0">
                <a:solidFill>
                  <a:schemeClr val="bg1"/>
                </a:solidFill>
              </a:rPr>
              <a:t>Lake Planes Steepen North OF ALBANY</a:t>
            </a:r>
          </a:p>
          <a:p>
            <a:endParaRPr lang="en-US" sz="1200" b="1" cap="all" dirty="0" smtClean="0">
              <a:solidFill>
                <a:schemeClr val="bg1"/>
              </a:solidFill>
            </a:endParaRPr>
          </a:p>
          <a:p>
            <a:r>
              <a:rPr lang="en-US" sz="1200" b="1" cap="all" dirty="0" smtClean="0">
                <a:solidFill>
                  <a:schemeClr val="bg1"/>
                </a:solidFill>
              </a:rPr>
              <a:t>Both Planar and Concave-Upwards curves fit the Data</a:t>
            </a:r>
          </a:p>
          <a:p>
            <a:r>
              <a:rPr lang="en-US" sz="1200" b="1" cap="all" dirty="0" smtClean="0">
                <a:solidFill>
                  <a:schemeClr val="bg1"/>
                </a:solidFill>
              </a:rPr>
              <a:t> in the mid-Hudson Lowland</a:t>
            </a:r>
            <a:r>
              <a:rPr lang="en-US" sz="1100" b="1" cap="all" dirty="0" smtClean="0">
                <a:solidFill>
                  <a:schemeClr val="bg1"/>
                </a:solidFill>
              </a:rPr>
              <a:t>s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GENERAL PROBLEMS WITH LAKE ALBANY DELTAS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We’ve  historically connected the ice-contact or kame deltas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There is a great deal of scatter in the elevations of ice-contact or kame deltas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Especially in the Narrows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The large number of deltas make correlation difficult.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Exposures of the topset-foreset contact are rare and exposures are short-lived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Many LA deltas have very thin topsets (Thanks Carl!)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The literature contains few actual descriptions of the LA topset-foreset contact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Most delta identifications and elevations are based on surface landforms.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The area between the Hudson Highlands and Poughkeepsie is </a:t>
            </a:r>
            <a:r>
              <a:rPr lang="en-US" sz="2000" b="1" smtClean="0">
                <a:solidFill>
                  <a:schemeClr val="bg1"/>
                </a:solidFill>
              </a:rPr>
              <a:t>heavily developed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1200" b="1" dirty="0" smtClean="0">
                <a:solidFill>
                  <a:schemeClr val="bg1"/>
                </a:solidFill>
              </a:rPr>
              <a:t>POSSIBLE SOLUTIONS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More observations  in deltas south of Kinderhook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Ground-Penetrating Radar profiles of deltas to ID the topset/Foreset interface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Use LIDAR  to “trace the bathtub rings”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Good project for a team of geophysicists, glacial geomorphologists,  statisticians, and stratigraphers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The Hudson Lowlands held Glacial Lake Albany </a:t>
            </a:r>
          </a:p>
          <a:p>
            <a:pPr lvl="0"/>
            <a:r>
              <a:rPr lang="en-US" b="1" dirty="0" smtClean="0"/>
              <a:t>Lake Albany extended from Newburgh to Glens Falls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A: Albany</a:t>
            </a:r>
          </a:p>
          <a:p>
            <a:pPr lvl="1"/>
            <a:r>
              <a:rPr lang="en-US" b="1" dirty="0" smtClean="0"/>
              <a:t>GF: Glens Falls</a:t>
            </a:r>
          </a:p>
          <a:p>
            <a:pPr lvl="1"/>
            <a:r>
              <a:rPr lang="en-US" b="1" dirty="0" smtClean="0"/>
              <a:t>K: Kingston</a:t>
            </a:r>
          </a:p>
          <a:p>
            <a:pPr lvl="1"/>
            <a:r>
              <a:rPr lang="en-US" b="1" dirty="0" smtClean="0"/>
              <a:t>N: Newburgh</a:t>
            </a:r>
          </a:p>
          <a:p>
            <a:pPr lvl="1"/>
            <a:r>
              <a:rPr lang="en-US" b="1" dirty="0" smtClean="0"/>
              <a:t>P: Poughkeepsie</a:t>
            </a:r>
          </a:p>
          <a:p>
            <a:pPr lvl="1"/>
            <a:r>
              <a:rPr lang="en-US" b="1" dirty="0" smtClean="0"/>
              <a:t>R: Ravena</a:t>
            </a:r>
          </a:p>
          <a:p>
            <a:pPr lvl="1"/>
            <a:r>
              <a:rPr lang="en-US" b="1" dirty="0" smtClean="0"/>
              <a:t>S: Schenectady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30D46-2F8A-44AC-97A8-64C20663974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="1" baseline="0" dirty="0" smtClean="0"/>
              <a:t>At AMQUA in 1988, Dineen, DeSimone, and Hanson presented an plot of lake levels, using data from the reconnaissance mapping program.</a:t>
            </a:r>
          </a:p>
          <a:p>
            <a:r>
              <a:rPr lang="en-US" b="1" baseline="0" dirty="0" smtClean="0"/>
              <a:t>The “classical” lake Albany levels were plotted.</a:t>
            </a:r>
          </a:p>
          <a:p>
            <a:r>
              <a:rPr lang="en-US" b="1" baseline="0" dirty="0" smtClean="0"/>
              <a:t>The scatter of data points suggested that you could create any rebounded water level that you want.</a:t>
            </a:r>
          </a:p>
          <a:p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two-part Table summarizes the range of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gradients cited for Glacial Lake Albany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 and others, 1988, had a rebound curve of 4.6 ft/mile for Lake Iroquois.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work by Stone and others in Lake Hitchcock inspired our re-evaluation of rebound gradients.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Stanford 2009 plotted Lake Albany deltas in the Hudson Valley and showed a 4 ft/mile gradient.</a:t>
            </a:r>
          </a:p>
          <a:p>
            <a:r>
              <a:rPr lang="en-US" b="1" dirty="0" smtClean="0"/>
              <a:t>He also related the lake</a:t>
            </a:r>
            <a:r>
              <a:rPr lang="en-US" b="1" baseline="0" dirty="0" smtClean="0"/>
              <a:t> levels to rising sea level and various events in the Hudson Valley area.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earlier workers plotted the early, ice-contact Lake Albany levels using kame or ice-contact deltas.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ice-contact or kame deltas form a plane of 2 ft/mile.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0" dirty="0" smtClean="0"/>
              <a:t>We decided to determine and plot the Delta and Beach elevations in the Hudson Lowlands south of Schenectady.</a:t>
            </a:r>
          </a:p>
          <a:p>
            <a:r>
              <a:rPr lang="en-US" b="1" i="0" dirty="0" smtClean="0"/>
              <a:t>Based on observation of exposures north of Kingston by Dineen and Hanson.</a:t>
            </a:r>
          </a:p>
          <a:p>
            <a:r>
              <a:rPr lang="en-US" b="1" i="0" dirty="0" smtClean="0"/>
              <a:t>Based on </a:t>
            </a:r>
            <a:r>
              <a:rPr lang="en-US" b="1" i="0" dirty="0" err="1" smtClean="0"/>
              <a:t>LaFleur’s</a:t>
            </a:r>
            <a:r>
              <a:rPr lang="en-US" b="1" i="0" dirty="0" smtClean="0"/>
              <a:t> (1965) map north of Kinderhook.</a:t>
            </a:r>
          </a:p>
          <a:p>
            <a:r>
              <a:rPr lang="en-US" b="1" i="0" dirty="0" smtClean="0"/>
              <a:t>Based on interpretation of </a:t>
            </a:r>
            <a:r>
              <a:rPr lang="en-US" b="1" i="0" dirty="0" err="1" smtClean="0"/>
              <a:t>airphotos</a:t>
            </a:r>
            <a:r>
              <a:rPr lang="en-US" b="1" i="0" dirty="0" smtClean="0"/>
              <a:t>, topographic maps, and soils maps south of Kinderhook.</a:t>
            </a:r>
          </a:p>
          <a:p>
            <a:endParaRPr lang="en-US" b="1" i="0" dirty="0" smtClean="0"/>
          </a:p>
          <a:p>
            <a:r>
              <a:rPr lang="en-US" b="1" i="0" dirty="0" smtClean="0"/>
              <a:t>K+O+E+D+B Scatter Plot</a:t>
            </a:r>
          </a:p>
          <a:p>
            <a:pPr lvl="1"/>
            <a:r>
              <a:rPr lang="en-US" b="1" i="0" dirty="0" smtClean="0"/>
              <a:t>We had</a:t>
            </a:r>
            <a:r>
              <a:rPr lang="en-US" b="1" i="0" baseline="0" dirty="0" smtClean="0"/>
              <a:t> hoped that a re-examination of the </a:t>
            </a:r>
            <a:r>
              <a:rPr lang="en-US" b="1" i="0" baseline="0" dirty="0" err="1" smtClean="0"/>
              <a:t>dat</a:t>
            </a:r>
            <a:r>
              <a:rPr lang="en-US" b="1" i="0" baseline="0" dirty="0" smtClean="0"/>
              <a:t> clarify some of the issues concerning isostatic rebound.</a:t>
            </a:r>
          </a:p>
          <a:p>
            <a:pPr lvl="1"/>
            <a:r>
              <a:rPr lang="en-US" b="1" i="0" dirty="0" smtClean="0"/>
              <a:t>You could plot any gradient that you want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ECE1-FE2F-44BB-AE49-2DC57573BD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1760-14DB-47B3-AE7D-B53CF50F2035}" type="datetimeFigureOut">
              <a:rPr lang="en-US" smtClean="0"/>
              <a:pPr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236E-479E-4C4C-96A9-1F95DA329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44513"/>
            <a:ext cx="7696200" cy="1131887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099" name="Picture 3" descr="NyB&amp;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0"/>
            <a:ext cx="8305800" cy="6854825"/>
          </a:xfrm>
          <a:noFill/>
        </p:spPr>
      </p:pic>
      <p:grpSp>
        <p:nvGrpSpPr>
          <p:cNvPr id="27" name="Group 26"/>
          <p:cNvGrpSpPr/>
          <p:nvPr/>
        </p:nvGrpSpPr>
        <p:grpSpPr>
          <a:xfrm>
            <a:off x="2286000" y="1828800"/>
            <a:ext cx="4800600" cy="3263682"/>
            <a:chOff x="2286000" y="1828800"/>
            <a:chExt cx="4800600" cy="3263682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6858000" y="2438400"/>
              <a:ext cx="228600" cy="762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86600" y="2438400"/>
              <a:ext cx="0" cy="762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010400" y="2514600"/>
              <a:ext cx="76200" cy="3048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10400" y="2743200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934200" y="2895600"/>
              <a:ext cx="762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58000" y="2514600"/>
              <a:ext cx="0" cy="2286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629400" y="2819400"/>
              <a:ext cx="152400" cy="1524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781800" y="2667000"/>
              <a:ext cx="76200" cy="1524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629400" y="2971800"/>
              <a:ext cx="0" cy="3048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934200" y="2819400"/>
              <a:ext cx="76200" cy="3810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34200" y="3200400"/>
              <a:ext cx="0" cy="3048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934200" y="3505200"/>
              <a:ext cx="0" cy="3048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629400" y="3276600"/>
              <a:ext cx="152400" cy="3048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705600" y="3810000"/>
              <a:ext cx="228600" cy="5334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629400" y="3581400"/>
              <a:ext cx="152400" cy="6858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629400" y="4267200"/>
              <a:ext cx="0" cy="4572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705600" y="4267200"/>
              <a:ext cx="0" cy="4572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629400" y="4724400"/>
              <a:ext cx="76200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286000" y="1828800"/>
              <a:ext cx="4572000" cy="1569660"/>
            </a:xfrm>
            <a:prstGeom prst="rect">
              <a:avLst/>
            </a:prstGeo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/>
              <a:r>
                <a:rPr lang="en-US" sz="2400" b="1" cap="all" dirty="0" smtClean="0">
                  <a:solidFill>
                    <a:schemeClr val="bg1"/>
                  </a:solidFill>
                </a:rPr>
                <a:t>CHANGES IN ATTITUDES #2 The slope of the water planes of Glacial Lake Albany, Hudson Lowlands, NY</a:t>
              </a:r>
              <a:endParaRPr lang="en-US" sz="2400" b="1" cap="all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5"/>
            <p:cNvSpPr txBox="1">
              <a:spLocks noChangeArrowheads="1"/>
            </p:cNvSpPr>
            <p:nvPr/>
          </p:nvSpPr>
          <p:spPr bwMode="auto">
            <a:xfrm>
              <a:off x="3810001" y="3276600"/>
              <a:ext cx="170598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76200" dist="762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By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76200" dist="762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ROBERT </a:t>
              </a:r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76200" dist="762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DINEEN</a:t>
              </a:r>
              <a:endParaRPr lang="en-US" sz="1600" b="1" dirty="0">
                <a:solidFill>
                  <a:schemeClr val="bg1"/>
                </a:solidFill>
                <a:effectLst>
                  <a:outerShdw blurRad="76200" dist="762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76200" dist="762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Lamb Cottage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76200" dist="762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Geigertown, PA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76200" dist="762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ERIC HANSON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76200" dist="762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Hanson-Van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76200" dist="762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Vleet</a:t>
              </a:r>
              <a:endParaRPr lang="en-US" sz="1600" b="1" dirty="0">
                <a:solidFill>
                  <a:schemeClr val="bg1"/>
                </a:solidFill>
                <a:effectLst>
                  <a:outerShdw blurRad="76200" dist="762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endParaRPr>
            </a:p>
            <a:p>
              <a:pPr algn="ctr">
                <a:defRPr/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76200" dist="762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Clifton Park, 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913047"/>
            <a:ext cx="9144000" cy="5031906"/>
            <a:chOff x="0" y="913047"/>
            <a:chExt cx="9144000" cy="503190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913047"/>
              <a:ext cx="9144000" cy="5031906"/>
              <a:chOff x="0" y="913047"/>
              <a:chExt cx="9144000" cy="503190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913047"/>
                <a:ext cx="9144000" cy="5031906"/>
                <a:chOff x="0" y="913047"/>
                <a:chExt cx="9144000" cy="5031906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0" y="913047"/>
                  <a:ext cx="9144000" cy="5031906"/>
                  <a:chOff x="0" y="913047"/>
                  <a:chExt cx="9144000" cy="5031906"/>
                </a:xfrm>
              </p:grpSpPr>
              <p:grpSp>
                <p:nvGrpSpPr>
                  <p:cNvPr id="2" name="Group 10"/>
                  <p:cNvGrpSpPr/>
                  <p:nvPr/>
                </p:nvGrpSpPr>
                <p:grpSpPr>
                  <a:xfrm>
                    <a:off x="0" y="913047"/>
                    <a:ext cx="9144000" cy="5031906"/>
                    <a:chOff x="0" y="913047"/>
                    <a:chExt cx="9144000" cy="5031906"/>
                  </a:xfrm>
                </p:grpSpPr>
                <p:pic>
                  <p:nvPicPr>
                    <p:cNvPr id="4" name="Picture 3" descr="K+D+O+E Scatter Plot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0" y="913047"/>
                      <a:ext cx="9144000" cy="503190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2460080" y="4295001"/>
                      <a:ext cx="9689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NEWBURGH</a:t>
                      </a:r>
                      <a:endParaRPr lang="en-US" sz="1200" b="1" dirty="0"/>
                    </a:p>
                  </p:txBody>
                </p:sp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3322081" y="4295001"/>
                      <a:ext cx="11737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POUGHKEEPSIE</a:t>
                      </a:r>
                      <a:endParaRPr lang="en-US" sz="1200" b="1" dirty="0"/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4399039" y="4295001"/>
                      <a:ext cx="85876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KINGSTON</a:t>
                      </a:r>
                      <a:endParaRPr lang="en-US" sz="1200" b="1" dirty="0"/>
                    </a:p>
                  </p:txBody>
                </p:sp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6248400" y="4295001"/>
                      <a:ext cx="7169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RAVENA</a:t>
                      </a:r>
                      <a:endParaRPr lang="en-US" sz="1200" b="1" dirty="0"/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7298435" y="4295001"/>
                      <a:ext cx="70256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ALBANY</a:t>
                      </a:r>
                      <a:endParaRPr lang="en-US" sz="1200" b="1" dirty="0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7434484" y="4142601"/>
                      <a:ext cx="10999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SCHENECTADY</a:t>
                      </a:r>
                      <a:endParaRPr lang="en-US" sz="1200" b="1" dirty="0"/>
                    </a:p>
                  </p:txBody>
                </p: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114800" y="1219200"/>
                    <a:ext cx="98956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/>
                      <a:t>Deltas</a:t>
                    </a:r>
                    <a:endParaRPr lang="en-US" sz="2400" b="1" dirty="0"/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6531826" y="5438001"/>
                  <a:ext cx="20787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Chart thanks to Lisa </a:t>
                  </a:r>
                  <a:r>
                    <a:rPr lang="en-US" sz="1200" b="1" dirty="0" err="1" smtClean="0"/>
                    <a:t>Elfenbien</a:t>
                  </a:r>
                  <a:endParaRPr lang="en-US" sz="1200" b="1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7341101" y="5029200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N= 58</a:t>
                </a:r>
                <a:endParaRPr lang="en-US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410200" y="42950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913047"/>
            <a:ext cx="9144000" cy="5031906"/>
            <a:chOff x="0" y="913047"/>
            <a:chExt cx="9144000" cy="5031906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913047"/>
              <a:ext cx="9144000" cy="5031906"/>
              <a:chOff x="0" y="913047"/>
              <a:chExt cx="9144000" cy="5031906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0" y="913047"/>
                <a:ext cx="9144000" cy="5031906"/>
                <a:chOff x="0" y="913047"/>
                <a:chExt cx="9144000" cy="5031906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0" y="913047"/>
                  <a:ext cx="9144000" cy="5031906"/>
                  <a:chOff x="0" y="913047"/>
                  <a:chExt cx="9144000" cy="5031906"/>
                </a:xfrm>
              </p:grpSpPr>
              <p:grpSp>
                <p:nvGrpSpPr>
                  <p:cNvPr id="2" name="Group 11"/>
                  <p:cNvGrpSpPr/>
                  <p:nvPr/>
                </p:nvGrpSpPr>
                <p:grpSpPr>
                  <a:xfrm>
                    <a:off x="0" y="913047"/>
                    <a:ext cx="9144000" cy="5031906"/>
                    <a:chOff x="0" y="913047"/>
                    <a:chExt cx="9144000" cy="5031906"/>
                  </a:xfrm>
                </p:grpSpPr>
                <p:grpSp>
                  <p:nvGrpSpPr>
                    <p:cNvPr id="3" name="Group 10"/>
                    <p:cNvGrpSpPr/>
                    <p:nvPr/>
                  </p:nvGrpSpPr>
                  <p:grpSpPr>
                    <a:xfrm>
                      <a:off x="0" y="913047"/>
                      <a:ext cx="9144000" cy="5031906"/>
                      <a:chOff x="0" y="913047"/>
                      <a:chExt cx="9144000" cy="5031906"/>
                    </a:xfrm>
                  </p:grpSpPr>
                  <p:pic>
                    <p:nvPicPr>
                      <p:cNvPr id="4" name="Picture 3" descr="K+D+O+E Scatter Plot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/>
                      <a:stretch>
                        <a:fillRect/>
                      </a:stretch>
                    </p:blipFill>
                    <p:spPr>
                      <a:xfrm>
                        <a:off x="0" y="913047"/>
                        <a:ext cx="9144000" cy="503190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" name="TextBox 4"/>
                      <p:cNvSpPr txBox="1"/>
                      <p:nvPr/>
                    </p:nvSpPr>
                    <p:spPr>
                      <a:xfrm>
                        <a:off x="2460080" y="4295001"/>
                        <a:ext cx="9689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NEWBURGH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6" name="TextBox 5"/>
                      <p:cNvSpPr txBox="1"/>
                      <p:nvPr/>
                    </p:nvSpPr>
                    <p:spPr>
                      <a:xfrm>
                        <a:off x="3322081" y="4295001"/>
                        <a:ext cx="11737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POUGHKEEPSIE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4399039" y="4295001"/>
                        <a:ext cx="85876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KINGSTON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6248400" y="4295001"/>
                        <a:ext cx="71699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RAVENA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7298435" y="4295001"/>
                        <a:ext cx="70256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ALBANY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7434484" y="4142601"/>
                        <a:ext cx="10999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SCHENECTADY</a:t>
                        </a:r>
                        <a:endParaRPr lang="en-US" sz="1200" b="1" dirty="0"/>
                      </a:p>
                    </p:txBody>
                  </p:sp>
                </p:grp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4114800" y="1219200"/>
                      <a:ext cx="98956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 smtClean="0"/>
                        <a:t>Deltas</a:t>
                      </a:r>
                      <a:endParaRPr lang="en-US" sz="2400" b="1" dirty="0"/>
                    </a:p>
                  </p:txBody>
                </p:sp>
              </p:grpSp>
              <p:cxnSp>
                <p:nvCxnSpPr>
                  <p:cNvPr id="13" name="Straight Connector 12"/>
                  <p:cNvCxnSpPr/>
                  <p:nvPr/>
                </p:nvCxnSpPr>
                <p:spPr>
                  <a:xfrm flipV="1">
                    <a:off x="3581400" y="1905000"/>
                    <a:ext cx="1981200" cy="1219200"/>
                  </a:xfrm>
                  <a:prstGeom prst="line">
                    <a:avLst/>
                  </a:prstGeom>
                  <a:ln w="635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 flipV="1">
                    <a:off x="3505200" y="2362200"/>
                    <a:ext cx="4419600" cy="1828800"/>
                  </a:xfrm>
                  <a:prstGeom prst="line">
                    <a:avLst/>
                  </a:prstGeom>
                  <a:ln w="635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 flipV="1">
                    <a:off x="4038600" y="2057400"/>
                    <a:ext cx="3124200" cy="1371600"/>
                  </a:xfrm>
                  <a:prstGeom prst="line">
                    <a:avLst/>
                  </a:prstGeom>
                  <a:ln w="635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flipV="1">
                    <a:off x="4724400" y="2667000"/>
                    <a:ext cx="3429000" cy="1524000"/>
                  </a:xfrm>
                  <a:prstGeom prst="line">
                    <a:avLst/>
                  </a:prstGeom>
                  <a:ln w="635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V="1">
                    <a:off x="5791200" y="3886200"/>
                    <a:ext cx="1295400" cy="457200"/>
                  </a:xfrm>
                  <a:prstGeom prst="line">
                    <a:avLst/>
                  </a:prstGeom>
                  <a:ln w="63500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7010400" y="1828800"/>
                  <a:ext cx="73289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Schodack</a:t>
                  </a:r>
                  <a:endParaRPr lang="en-US" sz="1100" b="1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7499283" y="2133600"/>
                  <a:ext cx="95891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Lake Albany I</a:t>
                  </a:r>
                  <a:endParaRPr lang="en-US" sz="1100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848600" y="2329190"/>
                  <a:ext cx="99578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Lake Albany II</a:t>
                  </a:r>
                  <a:endParaRPr lang="en-US" sz="1100" b="1" dirty="0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3951661" y="1981200"/>
                <a:ext cx="107753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Pleasant Valley</a:t>
                </a:r>
                <a:endParaRPr lang="en-US" sz="1100" b="1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4648200" y="4572000"/>
                <a:ext cx="914400" cy="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3352800" y="4572000"/>
                <a:ext cx="1143000" cy="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2057400" y="4572000"/>
                <a:ext cx="1143000" cy="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6531826" y="5438001"/>
                <a:ext cx="20787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Chart thanks to Lisa </a:t>
                </a:r>
                <a:r>
                  <a:rPr lang="en-US" sz="1200" b="1" dirty="0" err="1" smtClean="0"/>
                  <a:t>Elfenbien</a:t>
                </a:r>
                <a:endParaRPr lang="en-US" sz="1200" b="1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010400" y="3700790"/>
              <a:ext cx="11031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Quaker Springs </a:t>
              </a:r>
            </a:p>
            <a:p>
              <a:pPr algn="ctr"/>
              <a:r>
                <a:rPr lang="en-US" sz="1100" b="1" dirty="0" smtClean="0"/>
                <a:t>&amp; Coveville</a:t>
              </a:r>
              <a:endParaRPr lang="en-US" sz="11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42950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913047"/>
            <a:ext cx="9144000" cy="5031906"/>
            <a:chOff x="0" y="913047"/>
            <a:chExt cx="9144000" cy="5031906"/>
          </a:xfrm>
        </p:grpSpPr>
        <p:grpSp>
          <p:nvGrpSpPr>
            <p:cNvPr id="41" name="Group 40"/>
            <p:cNvGrpSpPr/>
            <p:nvPr/>
          </p:nvGrpSpPr>
          <p:grpSpPr>
            <a:xfrm>
              <a:off x="0" y="913047"/>
              <a:ext cx="9144000" cy="5031906"/>
              <a:chOff x="0" y="913047"/>
              <a:chExt cx="9144000" cy="503190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0" y="913047"/>
                <a:ext cx="9144000" cy="5031906"/>
                <a:chOff x="0" y="913047"/>
                <a:chExt cx="9144000" cy="5031906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0" y="913047"/>
                  <a:ext cx="9144000" cy="5031906"/>
                  <a:chOff x="0" y="913047"/>
                  <a:chExt cx="9144000" cy="5031906"/>
                </a:xfrm>
              </p:grpSpPr>
              <p:grpSp>
                <p:nvGrpSpPr>
                  <p:cNvPr id="2" name="Group 29"/>
                  <p:cNvGrpSpPr/>
                  <p:nvPr/>
                </p:nvGrpSpPr>
                <p:grpSpPr>
                  <a:xfrm>
                    <a:off x="0" y="913047"/>
                    <a:ext cx="9144000" cy="5031906"/>
                    <a:chOff x="0" y="913047"/>
                    <a:chExt cx="9144000" cy="5031906"/>
                  </a:xfrm>
                </p:grpSpPr>
                <p:grpSp>
                  <p:nvGrpSpPr>
                    <p:cNvPr id="3" name="Group 23"/>
                    <p:cNvGrpSpPr/>
                    <p:nvPr/>
                  </p:nvGrpSpPr>
                  <p:grpSpPr>
                    <a:xfrm>
                      <a:off x="0" y="913047"/>
                      <a:ext cx="9144000" cy="5031906"/>
                      <a:chOff x="0" y="913047"/>
                      <a:chExt cx="9144000" cy="5031906"/>
                    </a:xfrm>
                  </p:grpSpPr>
                  <p:grpSp>
                    <p:nvGrpSpPr>
                      <p:cNvPr id="12" name="Group 21"/>
                      <p:cNvGrpSpPr/>
                      <p:nvPr/>
                    </p:nvGrpSpPr>
                    <p:grpSpPr>
                      <a:xfrm>
                        <a:off x="0" y="913047"/>
                        <a:ext cx="9144000" cy="5031906"/>
                        <a:chOff x="0" y="913047"/>
                        <a:chExt cx="9144000" cy="5031906"/>
                      </a:xfrm>
                    </p:grpSpPr>
                    <p:grpSp>
                      <p:nvGrpSpPr>
                        <p:cNvPr id="14" name="Group 11"/>
                        <p:cNvGrpSpPr/>
                        <p:nvPr/>
                      </p:nvGrpSpPr>
                      <p:grpSpPr>
                        <a:xfrm>
                          <a:off x="0" y="913047"/>
                          <a:ext cx="9144000" cy="5031906"/>
                          <a:chOff x="0" y="913047"/>
                          <a:chExt cx="9144000" cy="5031906"/>
                        </a:xfrm>
                      </p:grpSpPr>
                      <p:grpSp>
                        <p:nvGrpSpPr>
                          <p:cNvPr id="16" name="Group 10"/>
                          <p:cNvGrpSpPr/>
                          <p:nvPr/>
                        </p:nvGrpSpPr>
                        <p:grpSpPr>
                          <a:xfrm>
                            <a:off x="0" y="913047"/>
                            <a:ext cx="9144000" cy="5031906"/>
                            <a:chOff x="0" y="913047"/>
                            <a:chExt cx="9144000" cy="5031906"/>
                          </a:xfrm>
                        </p:grpSpPr>
                        <p:pic>
                          <p:nvPicPr>
                            <p:cNvPr id="4" name="Picture 3" descr="K+D+O+E Scatter Plot.jp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913047"/>
                              <a:ext cx="9144000" cy="5031906"/>
                            </a:xfrm>
                            <a:prstGeom prst="rect">
                              <a:avLst/>
                            </a:prstGeom>
                          </p:spPr>
                        </p:pic>
                        <p:sp>
                          <p:nvSpPr>
                            <p:cNvPr id="5" name="TextBox 4"/>
                            <p:cNvSpPr txBox="1"/>
                            <p:nvPr/>
                          </p:nvSpPr>
                          <p:spPr>
                            <a:xfrm>
                              <a:off x="2460080" y="4295001"/>
                              <a:ext cx="96892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NEWBURGH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6" name="TextBox 5"/>
                            <p:cNvSpPr txBox="1"/>
                            <p:nvPr/>
                          </p:nvSpPr>
                          <p:spPr>
                            <a:xfrm>
                              <a:off x="3322081" y="4295001"/>
                              <a:ext cx="1173719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POUGHKEEPSIE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7" name="TextBox 6"/>
                            <p:cNvSpPr txBox="1"/>
                            <p:nvPr/>
                          </p:nvSpPr>
                          <p:spPr>
                            <a:xfrm>
                              <a:off x="4399039" y="4295001"/>
                              <a:ext cx="858761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KINGSTON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8" name="TextBox 7"/>
                            <p:cNvSpPr txBox="1"/>
                            <p:nvPr/>
                          </p:nvSpPr>
                          <p:spPr>
                            <a:xfrm>
                              <a:off x="6248400" y="4295001"/>
                              <a:ext cx="716991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RAVENA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9" name="TextBox 8"/>
                            <p:cNvSpPr txBox="1"/>
                            <p:nvPr/>
                          </p:nvSpPr>
                          <p:spPr>
                            <a:xfrm>
                              <a:off x="7298435" y="4295001"/>
                              <a:ext cx="702565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ALBANY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10" name="TextBox 9"/>
                            <p:cNvSpPr txBox="1"/>
                            <p:nvPr/>
                          </p:nvSpPr>
                          <p:spPr>
                            <a:xfrm>
                              <a:off x="7434484" y="4142601"/>
                              <a:ext cx="1099916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SCHENECTADY</a:t>
                              </a:r>
                              <a:endParaRPr lang="en-US" sz="1200" b="1" dirty="0"/>
                            </a:p>
                          </p:txBody>
                        </p:sp>
                      </p:grpSp>
                      <p:sp>
                        <p:nvSpPr>
                          <p:cNvPr id="11" name="TextBox 10"/>
                          <p:cNvSpPr txBox="1"/>
                          <p:nvPr/>
                        </p:nvSpPr>
                        <p:spPr>
                          <a:xfrm>
                            <a:off x="6097034" y="914400"/>
                            <a:ext cx="989566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2400" b="1" dirty="0" smtClean="0"/>
                              <a:t>Deltas</a:t>
                            </a:r>
                            <a:endParaRPr lang="en-US" sz="2400" b="1" dirty="0"/>
                          </a:p>
                        </p:txBody>
                      </p:sp>
                    </p:grpSp>
                    <p:cxnSp>
                      <p:nvCxnSpPr>
                        <p:cNvPr id="13" name="Straight Connector 12"/>
                        <p:cNvCxnSpPr/>
                        <p:nvPr/>
                      </p:nvCxnSpPr>
                      <p:spPr>
                        <a:xfrm flipV="1">
                          <a:off x="3581400" y="1905000"/>
                          <a:ext cx="1981200" cy="12192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FF0000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" name="Straight Connector 14"/>
                        <p:cNvCxnSpPr/>
                        <p:nvPr/>
                      </p:nvCxnSpPr>
                      <p:spPr>
                        <a:xfrm flipV="1">
                          <a:off x="3505200" y="2362200"/>
                          <a:ext cx="4419600" cy="18288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" name="Straight Connector 16"/>
                        <p:cNvCxnSpPr/>
                        <p:nvPr/>
                      </p:nvCxnSpPr>
                      <p:spPr>
                        <a:xfrm flipV="1">
                          <a:off x="4038600" y="2057400"/>
                          <a:ext cx="3124200" cy="13716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" name="Straight Connector 18"/>
                        <p:cNvCxnSpPr/>
                        <p:nvPr/>
                      </p:nvCxnSpPr>
                      <p:spPr>
                        <a:xfrm flipV="1">
                          <a:off x="4724400" y="2667000"/>
                          <a:ext cx="3429000" cy="15240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" name="Straight Connector 20"/>
                        <p:cNvCxnSpPr/>
                        <p:nvPr/>
                      </p:nvCxnSpPr>
                      <p:spPr>
                        <a:xfrm flipV="1">
                          <a:off x="5791200" y="3886200"/>
                          <a:ext cx="1295400" cy="4572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FF0000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7039507" y="1871990"/>
                        <a:ext cx="732893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/>
                          <a:t>Schodack</a:t>
                        </a:r>
                        <a:endParaRPr lang="en-US" sz="1100" b="1" dirty="0"/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7499283" y="2133600"/>
                        <a:ext cx="95891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/>
                          <a:t>Lake Albany I</a:t>
                        </a:r>
                        <a:endParaRPr lang="en-US" sz="1100" b="1" dirty="0"/>
                      </a:p>
                    </p:txBody>
                  </p: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7848600" y="2329190"/>
                        <a:ext cx="995785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/>
                          <a:t>Lake Albany II</a:t>
                        </a:r>
                        <a:endParaRPr lang="en-US" sz="1100" b="1" dirty="0"/>
                      </a:p>
                    </p:txBody>
                  </p:sp>
                </p:grp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3951661" y="1981200"/>
                      <a:ext cx="1077539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Pleasant Valley</a:t>
                      </a:r>
                      <a:endParaRPr lang="en-US" sz="1100" b="1" dirty="0"/>
                    </a:p>
                  </p:txBody>
                </p:sp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 flipH="1">
                      <a:off x="4648200" y="4572000"/>
                      <a:ext cx="914400" cy="0"/>
                    </a:xfrm>
                    <a:prstGeom prst="straightConnector1">
                      <a:avLst/>
                    </a:prstGeom>
                    <a:ln w="63500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 flipH="1">
                      <a:off x="3352800" y="4572000"/>
                      <a:ext cx="1143000" cy="0"/>
                    </a:xfrm>
                    <a:prstGeom prst="straightConnector1">
                      <a:avLst/>
                    </a:prstGeom>
                    <a:ln w="63500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Arrow Connector 28"/>
                    <p:cNvCxnSpPr/>
                    <p:nvPr/>
                  </p:nvCxnSpPr>
                  <p:spPr>
                    <a:xfrm flipH="1">
                      <a:off x="2057400" y="4572000"/>
                      <a:ext cx="1143000" cy="0"/>
                    </a:xfrm>
                    <a:prstGeom prst="straightConnector1">
                      <a:avLst/>
                    </a:prstGeom>
                    <a:ln w="63500"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531826" y="5438001"/>
                      <a:ext cx="207877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Chart thanks to Lisa </a:t>
                      </a:r>
                      <a:r>
                        <a:rPr lang="en-US" sz="1200" b="1" dirty="0" err="1" smtClean="0"/>
                        <a:t>Elfenbien</a:t>
                      </a:r>
                      <a:endParaRPr lang="en-US" sz="1200" b="1" dirty="0"/>
                    </a:p>
                  </p:txBody>
                </p:sp>
              </p:grpSp>
              <p:sp>
                <p:nvSpPr>
                  <p:cNvPr id="30" name="Oval 29"/>
                  <p:cNvSpPr/>
                  <p:nvPr/>
                </p:nvSpPr>
                <p:spPr>
                  <a:xfrm rot="21279705">
                    <a:off x="4426726" y="2728255"/>
                    <a:ext cx="2819400" cy="1616322"/>
                  </a:xfrm>
                  <a:prstGeom prst="ellipse">
                    <a:avLst/>
                  </a:prstGeom>
                  <a:noFill/>
                  <a:ln w="63500"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505222" y="1447800"/>
                    <a:ext cx="15327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Hudson Highlands</a:t>
                    </a:r>
                    <a:endParaRPr lang="en-US" sz="1400" b="1" dirty="0"/>
                  </a:p>
                </p:txBody>
              </p:sp>
              <p:cxnSp>
                <p:nvCxnSpPr>
                  <p:cNvPr id="32" name="Elbow Connector 31"/>
                  <p:cNvCxnSpPr/>
                  <p:nvPr/>
                </p:nvCxnSpPr>
                <p:spPr>
                  <a:xfrm>
                    <a:off x="2590800" y="1371600"/>
                    <a:ext cx="838200" cy="533400"/>
                  </a:xfrm>
                  <a:prstGeom prst="bentConnector3">
                    <a:avLst>
                      <a:gd name="adj1" fmla="val 50000"/>
                    </a:avLst>
                  </a:prstGeom>
                  <a:ln w="635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Elbow Connector 32"/>
                  <p:cNvCxnSpPr/>
                  <p:nvPr/>
                </p:nvCxnSpPr>
                <p:spPr>
                  <a:xfrm rot="10800000" flipV="1">
                    <a:off x="4191000" y="1371601"/>
                    <a:ext cx="838200" cy="533400"/>
                  </a:xfrm>
                  <a:prstGeom prst="bentConnector3">
                    <a:avLst>
                      <a:gd name="adj1" fmla="val 50000"/>
                    </a:avLst>
                  </a:prstGeom>
                  <a:ln w="635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Elbow Connector 33"/>
                  <p:cNvCxnSpPr/>
                  <p:nvPr/>
                </p:nvCxnSpPr>
                <p:spPr>
                  <a:xfrm>
                    <a:off x="6400800" y="1371600"/>
                    <a:ext cx="838200" cy="533400"/>
                  </a:xfrm>
                  <a:prstGeom prst="bentConnector3">
                    <a:avLst>
                      <a:gd name="adj1" fmla="val 50000"/>
                    </a:avLst>
                  </a:prstGeom>
                  <a:ln w="635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953000" y="1371600"/>
                    <a:ext cx="16476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Catskill-Helderberg </a:t>
                    </a:r>
                  </a:p>
                  <a:p>
                    <a:pPr algn="ctr"/>
                    <a:r>
                      <a:rPr lang="en-US" sz="1400" b="1" dirty="0" smtClean="0"/>
                      <a:t>Narrows</a:t>
                    </a:r>
                    <a:endParaRPr lang="en-US" sz="1400" b="1" dirty="0"/>
                  </a:p>
                </p:txBody>
              </p:sp>
            </p:grpSp>
            <p:sp>
              <p:nvSpPr>
                <p:cNvPr id="37" name="Arc 36"/>
                <p:cNvSpPr/>
                <p:nvPr/>
              </p:nvSpPr>
              <p:spPr>
                <a:xfrm rot="16442710">
                  <a:off x="4515840" y="2299387"/>
                  <a:ext cx="1219200" cy="1401404"/>
                </a:xfrm>
                <a:prstGeom prst="arc">
                  <a:avLst>
                    <a:gd name="adj1" fmla="val 16306890"/>
                    <a:gd name="adj2" fmla="val 29862"/>
                  </a:avLst>
                </a:prstGeom>
                <a:ln w="63500" cmpd="thickThin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953000" y="2362200"/>
                  <a:ext cx="101341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/>
                    <a:t>M-R Readvance</a:t>
                  </a:r>
                  <a:endParaRPr lang="en-US" sz="1000" b="1" dirty="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5410200" y="4295001"/>
                <a:ext cx="758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HUDSON</a:t>
                </a:r>
                <a:endParaRPr lang="en-US" sz="1200" b="1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7010400" y="3700790"/>
              <a:ext cx="11031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Quaker Springs </a:t>
              </a:r>
            </a:p>
            <a:p>
              <a:pPr algn="ctr"/>
              <a:r>
                <a:rPr lang="en-US" sz="1100" b="1" dirty="0" smtClean="0"/>
                <a:t>&amp; Coveville</a:t>
              </a:r>
              <a:endParaRPr lang="en-US" sz="11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33400" y="211123"/>
            <a:ext cx="7315200" cy="6037277"/>
            <a:chOff x="533400" y="211123"/>
            <a:chExt cx="7315200" cy="6037277"/>
          </a:xfrm>
        </p:grpSpPr>
        <p:pic>
          <p:nvPicPr>
            <p:cNvPr id="31" name="Picture 3" descr="NyB&amp;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533400" y="211123"/>
              <a:ext cx="7315200" cy="6037277"/>
            </a:xfrm>
            <a:prstGeom prst="rect">
              <a:avLst/>
            </a:prstGeom>
            <a:noFill/>
          </p:spPr>
        </p:pic>
        <p:grpSp>
          <p:nvGrpSpPr>
            <p:cNvPr id="2" name="Group 28"/>
            <p:cNvGrpSpPr/>
            <p:nvPr/>
          </p:nvGrpSpPr>
          <p:grpSpPr>
            <a:xfrm>
              <a:off x="5826961" y="2438400"/>
              <a:ext cx="457200" cy="2286000"/>
              <a:chOff x="5826961" y="2438400"/>
              <a:chExt cx="457200" cy="2286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V="1">
                <a:off x="6055561" y="2438400"/>
                <a:ext cx="228600" cy="762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284161" y="2438400"/>
                <a:ext cx="0" cy="762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207961" y="2514600"/>
                <a:ext cx="76200" cy="3048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207961" y="2743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6131761" y="2895600"/>
                <a:ext cx="7620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055561" y="2514600"/>
                <a:ext cx="0" cy="2286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826961" y="2819400"/>
                <a:ext cx="152400" cy="1524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5979361" y="2667000"/>
                <a:ext cx="76200" cy="1524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867400" y="3124200"/>
                <a:ext cx="152400" cy="2286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131761" y="2819400"/>
                <a:ext cx="76200" cy="3810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131761" y="3200400"/>
                <a:ext cx="0" cy="3048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131761" y="3505200"/>
                <a:ext cx="0" cy="3048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979361" y="3352800"/>
                <a:ext cx="40439" cy="2286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5903161" y="3810000"/>
                <a:ext cx="228600" cy="5334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5826961" y="3581400"/>
                <a:ext cx="152400" cy="6858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826961" y="4267200"/>
                <a:ext cx="0" cy="4572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903161" y="4267200"/>
                <a:ext cx="0" cy="45720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826961" y="4724400"/>
                <a:ext cx="76200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5867400" y="2971800"/>
              <a:ext cx="0" cy="15240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rot="748478">
              <a:off x="5740900" y="3196723"/>
              <a:ext cx="533400" cy="9211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2400" y="3124200"/>
              <a:ext cx="1268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Narrows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257800" y="3429000"/>
              <a:ext cx="381000" cy="228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913047"/>
            <a:ext cx="9144000" cy="5031906"/>
            <a:chOff x="0" y="913047"/>
            <a:chExt cx="9144000" cy="5031906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913047"/>
              <a:ext cx="9144000" cy="5031906"/>
              <a:chOff x="0" y="913047"/>
              <a:chExt cx="9144000" cy="503190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0" y="913047"/>
                <a:ext cx="9144000" cy="5031906"/>
                <a:chOff x="0" y="913047"/>
                <a:chExt cx="9144000" cy="5031906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0" y="913047"/>
                  <a:ext cx="9144000" cy="5031906"/>
                  <a:chOff x="0" y="913047"/>
                  <a:chExt cx="9144000" cy="5031906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0" y="913047"/>
                    <a:ext cx="9144000" cy="5031906"/>
                    <a:chOff x="0" y="913047"/>
                    <a:chExt cx="9144000" cy="5031906"/>
                  </a:xfrm>
                </p:grpSpPr>
                <p:grpSp>
                  <p:nvGrpSpPr>
                    <p:cNvPr id="2" name="Group 21"/>
                    <p:cNvGrpSpPr/>
                    <p:nvPr/>
                  </p:nvGrpSpPr>
                  <p:grpSpPr>
                    <a:xfrm>
                      <a:off x="0" y="913047"/>
                      <a:ext cx="9144000" cy="5031906"/>
                      <a:chOff x="0" y="913047"/>
                      <a:chExt cx="9144000" cy="5031906"/>
                    </a:xfrm>
                  </p:grpSpPr>
                  <p:grpSp>
                    <p:nvGrpSpPr>
                      <p:cNvPr id="3" name="Group 11"/>
                      <p:cNvGrpSpPr/>
                      <p:nvPr/>
                    </p:nvGrpSpPr>
                    <p:grpSpPr>
                      <a:xfrm>
                        <a:off x="0" y="913047"/>
                        <a:ext cx="9144000" cy="5031906"/>
                        <a:chOff x="0" y="913047"/>
                        <a:chExt cx="9144000" cy="5031906"/>
                      </a:xfrm>
                    </p:grpSpPr>
                    <p:grpSp>
                      <p:nvGrpSpPr>
                        <p:cNvPr id="12" name="Group 10"/>
                        <p:cNvGrpSpPr/>
                        <p:nvPr/>
                      </p:nvGrpSpPr>
                      <p:grpSpPr>
                        <a:xfrm>
                          <a:off x="0" y="913047"/>
                          <a:ext cx="9144000" cy="5031906"/>
                          <a:chOff x="0" y="913047"/>
                          <a:chExt cx="9144000" cy="5031906"/>
                        </a:xfrm>
                      </p:grpSpPr>
                      <p:pic>
                        <p:nvPicPr>
                          <p:cNvPr id="4" name="Picture 3" descr="K+D+O+E Scatter Plot.jp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0" y="913047"/>
                            <a:ext cx="9144000" cy="5031906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5" name="TextBox 4"/>
                          <p:cNvSpPr txBox="1"/>
                          <p:nvPr/>
                        </p:nvSpPr>
                        <p:spPr>
                          <a:xfrm>
                            <a:off x="2460080" y="4295001"/>
                            <a:ext cx="96892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NEWBURGH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6" name="TextBox 5"/>
                          <p:cNvSpPr txBox="1"/>
                          <p:nvPr/>
                        </p:nvSpPr>
                        <p:spPr>
                          <a:xfrm>
                            <a:off x="3322081" y="4295001"/>
                            <a:ext cx="1173719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POUGHKEEPSIE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7" name="TextBox 6"/>
                          <p:cNvSpPr txBox="1"/>
                          <p:nvPr/>
                        </p:nvSpPr>
                        <p:spPr>
                          <a:xfrm>
                            <a:off x="4399039" y="4295001"/>
                            <a:ext cx="85876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KINGSTON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8" name="TextBox 7"/>
                          <p:cNvSpPr txBox="1"/>
                          <p:nvPr/>
                        </p:nvSpPr>
                        <p:spPr>
                          <a:xfrm>
                            <a:off x="6248400" y="4295001"/>
                            <a:ext cx="71699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RAVENA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9" name="TextBox 8"/>
                          <p:cNvSpPr txBox="1"/>
                          <p:nvPr/>
                        </p:nvSpPr>
                        <p:spPr>
                          <a:xfrm>
                            <a:off x="7298435" y="4295001"/>
                            <a:ext cx="702565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ALBANY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10" name="TextBox 9"/>
                          <p:cNvSpPr txBox="1"/>
                          <p:nvPr/>
                        </p:nvSpPr>
                        <p:spPr>
                          <a:xfrm>
                            <a:off x="7434484" y="4142601"/>
                            <a:ext cx="1099916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SCHENECTADY</a:t>
                            </a:r>
                            <a:endParaRPr lang="en-US" sz="1200" b="1" dirty="0"/>
                          </a:p>
                        </p:txBody>
                      </p:sp>
                    </p:grpSp>
                    <p:sp>
                      <p:nvSpPr>
                        <p:cNvPr id="11" name="TextBox 10"/>
                        <p:cNvSpPr txBox="1"/>
                        <p:nvPr/>
                      </p:nvSpPr>
                      <p:spPr>
                        <a:xfrm>
                          <a:off x="4114800" y="1219200"/>
                          <a:ext cx="989566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400" b="1" dirty="0" smtClean="0"/>
                            <a:t>Deltas</a:t>
                          </a:r>
                          <a:endParaRPr lang="en-US" sz="2400" b="1" dirty="0"/>
                        </a:p>
                      </p:txBody>
                    </p:sp>
                  </p:grpSp>
                  <p:cxnSp>
                    <p:nvCxnSpPr>
                      <p:cNvPr id="13" name="Straight Connector 12"/>
                      <p:cNvCxnSpPr/>
                      <p:nvPr/>
                    </p:nvCxnSpPr>
                    <p:spPr>
                      <a:xfrm flipV="1">
                        <a:off x="3581400" y="1905000"/>
                        <a:ext cx="1981200" cy="1219200"/>
                      </a:xfrm>
                      <a:prstGeom prst="line">
                        <a:avLst/>
                      </a:prstGeom>
                      <a:ln w="63500">
                        <a:solidFill>
                          <a:srgbClr val="FF000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" name="Straight Connector 14"/>
                      <p:cNvCxnSpPr/>
                      <p:nvPr/>
                    </p:nvCxnSpPr>
                    <p:spPr>
                      <a:xfrm flipV="1">
                        <a:off x="3505200" y="2362200"/>
                        <a:ext cx="4419600" cy="1828800"/>
                      </a:xfrm>
                      <a:prstGeom prst="line">
                        <a:avLst/>
                      </a:pr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Connector 16"/>
                      <p:cNvCxnSpPr/>
                      <p:nvPr/>
                    </p:nvCxnSpPr>
                    <p:spPr>
                      <a:xfrm flipV="1">
                        <a:off x="4038600" y="2057400"/>
                        <a:ext cx="3124200" cy="1371600"/>
                      </a:xfrm>
                      <a:prstGeom prst="line">
                        <a:avLst/>
                      </a:pr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Straight Connector 18"/>
                      <p:cNvCxnSpPr/>
                      <p:nvPr/>
                    </p:nvCxnSpPr>
                    <p:spPr>
                      <a:xfrm flipV="1">
                        <a:off x="4724400" y="2667000"/>
                        <a:ext cx="3429000" cy="1524000"/>
                      </a:xfrm>
                      <a:prstGeom prst="line">
                        <a:avLst/>
                      </a:pr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Connector 20"/>
                      <p:cNvCxnSpPr/>
                      <p:nvPr/>
                    </p:nvCxnSpPr>
                    <p:spPr>
                      <a:xfrm flipV="1">
                        <a:off x="5791200" y="3886200"/>
                        <a:ext cx="1295400" cy="457200"/>
                      </a:xfrm>
                      <a:prstGeom prst="line">
                        <a:avLst/>
                      </a:prstGeom>
                      <a:ln w="63500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7010400" y="1828800"/>
                      <a:ext cx="732893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Schodack</a:t>
                      </a:r>
                      <a:endParaRPr lang="en-US" sz="1100" b="1" dirty="0"/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499283" y="2133600"/>
                      <a:ext cx="95891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Lake Albany I</a:t>
                      </a:r>
                      <a:endParaRPr lang="en-US" sz="1100" b="1" dirty="0"/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7848600" y="2329190"/>
                      <a:ext cx="99578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Lake Albany II</a:t>
                      </a:r>
                      <a:endParaRPr lang="en-US" sz="1100" b="1" dirty="0"/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6248400" y="1600200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3.0 ft/mi</a:t>
                      </a:r>
                      <a:endParaRPr lang="en-US" b="1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3806532" y="1981200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4.3 ft/mi</a:t>
                      </a:r>
                      <a:endParaRPr lang="en-US" b="1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7692732" y="1916668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3.0 ft/mi</a:t>
                      </a:r>
                      <a:endParaRPr lang="en-US" b="1" dirty="0"/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7696200" y="2819400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3.8 ft/mi</a:t>
                      </a:r>
                      <a:endParaRPr lang="en-US" b="1" dirty="0"/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702132" y="3581400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1.5 ft/mi</a:t>
                      </a:r>
                      <a:endParaRPr lang="en-US" b="1" dirty="0"/>
                    </a:p>
                  </p:txBody>
                </p:sp>
              </p:grp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951661" y="1752600"/>
                    <a:ext cx="107753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Pleasant Valley</a:t>
                    </a:r>
                    <a:endParaRPr lang="en-US" sz="1100" b="1" dirty="0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6531826" y="5438001"/>
                  <a:ext cx="20787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Chart thanks to Lisa </a:t>
                  </a:r>
                  <a:r>
                    <a:rPr lang="en-US" sz="1200" b="1" dirty="0" err="1" smtClean="0"/>
                    <a:t>Elfenbien</a:t>
                  </a:r>
                  <a:endParaRPr lang="en-US" sz="1200" b="1" dirty="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5410200" y="4295001"/>
                <a:ext cx="758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HUDSON</a:t>
                </a:r>
                <a:endParaRPr lang="en-US" sz="1200" b="1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583613" y="3657600"/>
              <a:ext cx="11031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Quaker Springs </a:t>
              </a:r>
            </a:p>
            <a:p>
              <a:pPr algn="ctr"/>
              <a:r>
                <a:rPr lang="en-US" sz="1100" b="1" dirty="0" smtClean="0"/>
                <a:t>&amp; Coveville</a:t>
              </a:r>
              <a:endParaRPr lang="en-US" sz="11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0" y="909935"/>
            <a:ext cx="9144000" cy="5035018"/>
            <a:chOff x="0" y="909935"/>
            <a:chExt cx="9144000" cy="5035018"/>
          </a:xfrm>
        </p:grpSpPr>
        <p:grpSp>
          <p:nvGrpSpPr>
            <p:cNvPr id="36" name="Group 35"/>
            <p:cNvGrpSpPr/>
            <p:nvPr/>
          </p:nvGrpSpPr>
          <p:grpSpPr>
            <a:xfrm>
              <a:off x="0" y="909935"/>
              <a:ext cx="9144000" cy="5035018"/>
              <a:chOff x="0" y="909935"/>
              <a:chExt cx="9144000" cy="503501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0" y="909935"/>
                <a:ext cx="9144000" cy="5035018"/>
                <a:chOff x="0" y="909935"/>
                <a:chExt cx="9144000" cy="503501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0" y="909935"/>
                  <a:ext cx="9144000" cy="5035018"/>
                  <a:chOff x="0" y="909935"/>
                  <a:chExt cx="9144000" cy="5035018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0" y="909935"/>
                    <a:ext cx="9144000" cy="5035018"/>
                    <a:chOff x="0" y="909935"/>
                    <a:chExt cx="9144000" cy="5035018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0" y="913047"/>
                      <a:ext cx="9144000" cy="5031906"/>
                      <a:chOff x="0" y="913047"/>
                      <a:chExt cx="9144000" cy="5031906"/>
                    </a:xfrm>
                  </p:grpSpPr>
                  <p:grpSp>
                    <p:nvGrpSpPr>
                      <p:cNvPr id="2" name="Group 20"/>
                      <p:cNvGrpSpPr/>
                      <p:nvPr/>
                    </p:nvGrpSpPr>
                    <p:grpSpPr>
                      <a:xfrm>
                        <a:off x="0" y="913047"/>
                        <a:ext cx="9144000" cy="5031906"/>
                        <a:chOff x="0" y="913047"/>
                        <a:chExt cx="9144000" cy="5031906"/>
                      </a:xfrm>
                    </p:grpSpPr>
                    <p:grpSp>
                      <p:nvGrpSpPr>
                        <p:cNvPr id="3" name="Group 10"/>
                        <p:cNvGrpSpPr/>
                        <p:nvPr/>
                      </p:nvGrpSpPr>
                      <p:grpSpPr>
                        <a:xfrm>
                          <a:off x="0" y="913047"/>
                          <a:ext cx="9144000" cy="5031906"/>
                          <a:chOff x="0" y="913047"/>
                          <a:chExt cx="9144000" cy="5031906"/>
                        </a:xfrm>
                      </p:grpSpPr>
                      <p:pic>
                        <p:nvPicPr>
                          <p:cNvPr id="4" name="Picture 3" descr="K+D+O+E Scatter Plot.jp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0" y="913047"/>
                            <a:ext cx="9144000" cy="5031906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5" name="TextBox 4"/>
                          <p:cNvSpPr txBox="1"/>
                          <p:nvPr/>
                        </p:nvSpPr>
                        <p:spPr>
                          <a:xfrm>
                            <a:off x="2460080" y="4295001"/>
                            <a:ext cx="96892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NEWBURGH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6" name="TextBox 5"/>
                          <p:cNvSpPr txBox="1"/>
                          <p:nvPr/>
                        </p:nvSpPr>
                        <p:spPr>
                          <a:xfrm>
                            <a:off x="3322081" y="4295001"/>
                            <a:ext cx="1173719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POUGHKEEPSIE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7" name="TextBox 6"/>
                          <p:cNvSpPr txBox="1"/>
                          <p:nvPr/>
                        </p:nvSpPr>
                        <p:spPr>
                          <a:xfrm>
                            <a:off x="4399039" y="4295001"/>
                            <a:ext cx="85876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KINGSTON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8" name="TextBox 7"/>
                          <p:cNvSpPr txBox="1"/>
                          <p:nvPr/>
                        </p:nvSpPr>
                        <p:spPr>
                          <a:xfrm>
                            <a:off x="6248400" y="4295001"/>
                            <a:ext cx="71699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RAVENA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9" name="TextBox 8"/>
                          <p:cNvSpPr txBox="1"/>
                          <p:nvPr/>
                        </p:nvSpPr>
                        <p:spPr>
                          <a:xfrm>
                            <a:off x="7298435" y="4295001"/>
                            <a:ext cx="702565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ALBANY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10" name="TextBox 9"/>
                          <p:cNvSpPr txBox="1"/>
                          <p:nvPr/>
                        </p:nvSpPr>
                        <p:spPr>
                          <a:xfrm>
                            <a:off x="7434484" y="4142601"/>
                            <a:ext cx="1099916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SCHENECTADY</a:t>
                            </a:r>
                            <a:endParaRPr lang="en-US" sz="1200" b="1" dirty="0"/>
                          </a:p>
                        </p:txBody>
                      </p:sp>
                    </p:grp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 rot="21279705">
                          <a:off x="4426726" y="2728255"/>
                          <a:ext cx="2819400" cy="1616322"/>
                        </a:xfrm>
                        <a:prstGeom prst="ellipse">
                          <a:avLst/>
                        </a:prstGeom>
                        <a:noFill/>
                        <a:ln w="63500">
                          <a:solidFill>
                            <a:srgbClr val="FF0000"/>
                          </a:solidFill>
                          <a:prstDash val="sysDot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3" name="Elbow Connector 12"/>
                        <p:cNvCxnSpPr/>
                        <p:nvPr/>
                      </p:nvCxnSpPr>
                      <p:spPr>
                        <a:xfrm>
                          <a:off x="6400800" y="1371600"/>
                          <a:ext cx="838200" cy="53340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635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" name="Elbow Connector 13"/>
                        <p:cNvCxnSpPr/>
                        <p:nvPr/>
                      </p:nvCxnSpPr>
                      <p:spPr>
                        <a:xfrm>
                          <a:off x="2590800" y="1371600"/>
                          <a:ext cx="838200" cy="53340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635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" name="Elbow Connector 14"/>
                        <p:cNvCxnSpPr/>
                        <p:nvPr/>
                      </p:nvCxnSpPr>
                      <p:spPr>
                        <a:xfrm rot="10800000" flipV="1">
                          <a:off x="4191000" y="1371601"/>
                          <a:ext cx="838200" cy="53340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635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4953000" y="1371600"/>
                          <a:ext cx="1647631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b="1" dirty="0" smtClean="0"/>
                            <a:t>Catskill-Helderberg </a:t>
                          </a:r>
                        </a:p>
                        <a:p>
                          <a:pPr algn="ctr"/>
                          <a:r>
                            <a:rPr lang="en-US" sz="1400" b="1" dirty="0" smtClean="0"/>
                            <a:t>Narrows</a:t>
                          </a:r>
                          <a:endParaRPr lang="en-US" sz="1400" b="1" dirty="0"/>
                        </a:p>
                      </p:txBody>
                    </p:sp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1505222" y="1447800"/>
                          <a:ext cx="1532792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b="1" dirty="0" smtClean="0"/>
                            <a:t>Hudson Highlands</a:t>
                          </a:r>
                          <a:endParaRPr lang="en-US" sz="1400" b="1" dirty="0"/>
                        </a:p>
                      </p:txBody>
                    </p:sp>
                  </p:grpSp>
                  <p:sp>
                    <p:nvSpPr>
                      <p:cNvPr id="17" name="Freeform 16"/>
                      <p:cNvSpPr/>
                      <p:nvPr/>
                    </p:nvSpPr>
                    <p:spPr>
                      <a:xfrm>
                        <a:off x="3207657" y="2012648"/>
                        <a:ext cx="2293257" cy="1151466"/>
                      </a:xfrm>
                      <a:custGeom>
                        <a:avLst/>
                        <a:gdLst>
                          <a:gd name="connsiteX0" fmla="*/ 0 w 2293257"/>
                          <a:gd name="connsiteY0" fmla="*/ 1151466 h 1151466"/>
                          <a:gd name="connsiteX1" fmla="*/ 2235200 w 2293257"/>
                          <a:gd name="connsiteY1" fmla="*/ 4838 h 1151466"/>
                          <a:gd name="connsiteX2" fmla="*/ 2235200 w 2293257"/>
                          <a:gd name="connsiteY2" fmla="*/ 4838 h 1151466"/>
                          <a:gd name="connsiteX3" fmla="*/ 2249714 w 2293257"/>
                          <a:gd name="connsiteY3" fmla="*/ 4838 h 1151466"/>
                          <a:gd name="connsiteX4" fmla="*/ 2293257 w 2293257"/>
                          <a:gd name="connsiteY4" fmla="*/ 33866 h 1151466"/>
                          <a:gd name="connsiteX5" fmla="*/ 2293257 w 2293257"/>
                          <a:gd name="connsiteY5" fmla="*/ 33866 h 1151466"/>
                          <a:gd name="connsiteX6" fmla="*/ 2235200 w 2293257"/>
                          <a:gd name="connsiteY6" fmla="*/ 19352 h 11514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293257" h="1151466">
                            <a:moveTo>
                              <a:pt x="0" y="1151466"/>
                            </a:moveTo>
                            <a:lnTo>
                              <a:pt x="2235200" y="4838"/>
                            </a:lnTo>
                            <a:lnTo>
                              <a:pt x="2235200" y="4838"/>
                            </a:lnTo>
                            <a:cubicBezTo>
                              <a:pt x="2237619" y="4838"/>
                              <a:pt x="2240038" y="0"/>
                              <a:pt x="2249714" y="4838"/>
                            </a:cubicBezTo>
                            <a:cubicBezTo>
                              <a:pt x="2259390" y="9676"/>
                              <a:pt x="2293257" y="33866"/>
                              <a:pt x="2293257" y="33866"/>
                            </a:cubicBezTo>
                            <a:lnTo>
                              <a:pt x="2293257" y="33866"/>
                            </a:lnTo>
                            <a:lnTo>
                              <a:pt x="2235200" y="19352"/>
                            </a:lnTo>
                          </a:path>
                        </a:pathLst>
                      </a:custGeom>
                      <a:ln w="63500">
                        <a:solidFill>
                          <a:srgbClr val="FF000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Freeform 17"/>
                      <p:cNvSpPr/>
                      <p:nvPr/>
                    </p:nvSpPr>
                    <p:spPr>
                      <a:xfrm>
                        <a:off x="3135086" y="2336800"/>
                        <a:ext cx="4731657" cy="1857829"/>
                      </a:xfrm>
                      <a:custGeom>
                        <a:avLst/>
                        <a:gdLst>
                          <a:gd name="connsiteX0" fmla="*/ 0 w 4731657"/>
                          <a:gd name="connsiteY0" fmla="*/ 1857829 h 1857829"/>
                          <a:gd name="connsiteX1" fmla="*/ 2002971 w 4731657"/>
                          <a:gd name="connsiteY1" fmla="*/ 1277257 h 1857829"/>
                          <a:gd name="connsiteX2" fmla="*/ 4731657 w 4731657"/>
                          <a:gd name="connsiteY2" fmla="*/ 0 h 18578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731657" h="1857829">
                            <a:moveTo>
                              <a:pt x="0" y="1857829"/>
                            </a:moveTo>
                            <a:cubicBezTo>
                              <a:pt x="607181" y="1722362"/>
                              <a:pt x="1214362" y="1586895"/>
                              <a:pt x="2002971" y="1277257"/>
                            </a:cubicBezTo>
                            <a:cubicBezTo>
                              <a:pt x="2791580" y="967619"/>
                              <a:pt x="3761618" y="483809"/>
                              <a:pt x="4731657" y="0"/>
                            </a:cubicBezTo>
                          </a:path>
                        </a:pathLst>
                      </a:cu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Freeform 20"/>
                      <p:cNvSpPr/>
                      <p:nvPr/>
                    </p:nvSpPr>
                    <p:spPr>
                      <a:xfrm>
                        <a:off x="4891314" y="2554514"/>
                        <a:ext cx="3367315" cy="1553029"/>
                      </a:xfrm>
                      <a:custGeom>
                        <a:avLst/>
                        <a:gdLst>
                          <a:gd name="connsiteX0" fmla="*/ 0 w 3367315"/>
                          <a:gd name="connsiteY0" fmla="*/ 1553029 h 1553029"/>
                          <a:gd name="connsiteX1" fmla="*/ 2148115 w 3367315"/>
                          <a:gd name="connsiteY1" fmla="*/ 798286 h 1553029"/>
                          <a:gd name="connsiteX2" fmla="*/ 3367315 w 3367315"/>
                          <a:gd name="connsiteY2" fmla="*/ 0 h 15530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367315" h="1553029">
                            <a:moveTo>
                              <a:pt x="0" y="1553029"/>
                            </a:moveTo>
                            <a:cubicBezTo>
                              <a:pt x="793448" y="1305076"/>
                              <a:pt x="1586896" y="1057124"/>
                              <a:pt x="2148115" y="798286"/>
                            </a:cubicBezTo>
                            <a:cubicBezTo>
                              <a:pt x="2709334" y="539448"/>
                              <a:pt x="3038324" y="269724"/>
                              <a:pt x="3367315" y="0"/>
                            </a:cubicBezTo>
                          </a:path>
                        </a:pathLst>
                      </a:custGeom>
                      <a:ln w="635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7351693" y="2133600"/>
                        <a:ext cx="95410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/>
                          <a:t>Meadowdale</a:t>
                        </a:r>
                        <a:endParaRPr lang="en-US" sz="1100" b="1" dirty="0"/>
                      </a:p>
                    </p:txBody>
                  </p: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8177069" y="2438400"/>
                        <a:ext cx="966931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b="1" dirty="0" smtClean="0"/>
                          <a:t>Schenectady-</a:t>
                        </a:r>
                      </a:p>
                      <a:p>
                        <a:pPr algn="ctr"/>
                        <a:r>
                          <a:rPr lang="en-US" sz="1100" b="1" dirty="0" smtClean="0"/>
                          <a:t>Niskayuna</a:t>
                        </a:r>
                        <a:endParaRPr lang="en-US" sz="1100" b="1" dirty="0"/>
                      </a:p>
                    </p:txBody>
                  </p:sp>
                  <p:sp>
                    <p:nvSpPr>
                      <p:cNvPr id="24" name="Freeform 23"/>
                      <p:cNvSpPr/>
                      <p:nvPr/>
                    </p:nvSpPr>
                    <p:spPr>
                      <a:xfrm>
                        <a:off x="3889829" y="2061029"/>
                        <a:ext cx="3323771" cy="1407885"/>
                      </a:xfrm>
                      <a:custGeom>
                        <a:avLst/>
                        <a:gdLst>
                          <a:gd name="connsiteX0" fmla="*/ 0 w 3323771"/>
                          <a:gd name="connsiteY0" fmla="*/ 1407885 h 1407885"/>
                          <a:gd name="connsiteX1" fmla="*/ 1306285 w 3323771"/>
                          <a:gd name="connsiteY1" fmla="*/ 1016000 h 1407885"/>
                          <a:gd name="connsiteX2" fmla="*/ 3323771 w 3323771"/>
                          <a:gd name="connsiteY2" fmla="*/ 0 h 1407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323771" h="1407885">
                            <a:moveTo>
                              <a:pt x="0" y="1407885"/>
                            </a:moveTo>
                            <a:cubicBezTo>
                              <a:pt x="376161" y="1329266"/>
                              <a:pt x="752323" y="1250647"/>
                              <a:pt x="1306285" y="1016000"/>
                            </a:cubicBezTo>
                            <a:cubicBezTo>
                              <a:pt x="1860247" y="781353"/>
                              <a:pt x="2592009" y="390676"/>
                              <a:pt x="3323771" y="0"/>
                            </a:cubicBezTo>
                          </a:path>
                        </a:pathLst>
                      </a:cu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7010400" y="1871990"/>
                        <a:ext cx="732893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/>
                          <a:t>Schodack</a:t>
                        </a:r>
                        <a:endParaRPr lang="en-US" sz="1100" b="1" dirty="0"/>
                      </a:p>
                    </p:txBody>
                  </p:sp>
                </p:grp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097034" y="909935"/>
                      <a:ext cx="98956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 smtClean="0"/>
                        <a:t>Deltas</a:t>
                      </a:r>
                      <a:endParaRPr lang="en-US" sz="2400" b="1" dirty="0"/>
                    </a:p>
                  </p:txBody>
                </p:sp>
              </p:grp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951661" y="2024390"/>
                    <a:ext cx="107753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Pleasant Valley</a:t>
                    </a:r>
                    <a:endParaRPr lang="en-US" sz="1100" b="1" dirty="0"/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 flipH="1">
                    <a:off x="3581400" y="4572000"/>
                    <a:ext cx="914400" cy="0"/>
                  </a:xfrm>
                  <a:prstGeom prst="straightConnector1">
                    <a:avLst/>
                  </a:prstGeom>
                  <a:ln w="635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>
                    <a:off x="1828800" y="4572000"/>
                    <a:ext cx="914400" cy="0"/>
                  </a:xfrm>
                  <a:prstGeom prst="straightConnector1">
                    <a:avLst/>
                  </a:prstGeom>
                  <a:ln w="63500"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6531826" y="5438001"/>
                  <a:ext cx="20787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Chart thanks to Lisa </a:t>
                  </a:r>
                  <a:r>
                    <a:rPr lang="en-US" sz="1200" b="1" dirty="0" err="1" smtClean="0"/>
                    <a:t>Elfenbien</a:t>
                  </a:r>
                  <a:endParaRPr lang="en-US" sz="1200" b="1" dirty="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5410200" y="4295001"/>
                <a:ext cx="758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HUDSON</a:t>
                </a:r>
                <a:endParaRPr lang="en-US" sz="1200" b="1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010400" y="3700790"/>
              <a:ext cx="11031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Quaker Springs </a:t>
              </a:r>
            </a:p>
            <a:p>
              <a:pPr algn="ctr"/>
              <a:r>
                <a:rPr lang="en-US" sz="1100" b="1" dirty="0" smtClean="0"/>
                <a:t>&amp; Coveville</a:t>
              </a:r>
              <a:endParaRPr lang="en-US" sz="11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909935"/>
            <a:ext cx="9144000" cy="5035018"/>
            <a:chOff x="0" y="909935"/>
            <a:chExt cx="9144000" cy="5035018"/>
          </a:xfrm>
        </p:grpSpPr>
        <p:grpSp>
          <p:nvGrpSpPr>
            <p:cNvPr id="39" name="Group 38"/>
            <p:cNvGrpSpPr/>
            <p:nvPr/>
          </p:nvGrpSpPr>
          <p:grpSpPr>
            <a:xfrm>
              <a:off x="0" y="909935"/>
              <a:ext cx="9144000" cy="5035018"/>
              <a:chOff x="0" y="909935"/>
              <a:chExt cx="9144000" cy="503501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0" y="909935"/>
                <a:ext cx="9144000" cy="5035018"/>
                <a:chOff x="0" y="909935"/>
                <a:chExt cx="9144000" cy="5035018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0" y="909935"/>
                  <a:ext cx="9144000" cy="5035018"/>
                  <a:chOff x="0" y="909935"/>
                  <a:chExt cx="9144000" cy="5035018"/>
                </a:xfrm>
              </p:grpSpPr>
              <p:grpSp>
                <p:nvGrpSpPr>
                  <p:cNvPr id="2" name="Group 27"/>
                  <p:cNvGrpSpPr/>
                  <p:nvPr/>
                </p:nvGrpSpPr>
                <p:grpSpPr>
                  <a:xfrm>
                    <a:off x="0" y="909935"/>
                    <a:ext cx="9144000" cy="5035018"/>
                    <a:chOff x="0" y="909935"/>
                    <a:chExt cx="9144000" cy="5035018"/>
                  </a:xfrm>
                </p:grpSpPr>
                <p:grpSp>
                  <p:nvGrpSpPr>
                    <p:cNvPr id="3" name="Group 25"/>
                    <p:cNvGrpSpPr/>
                    <p:nvPr/>
                  </p:nvGrpSpPr>
                  <p:grpSpPr>
                    <a:xfrm>
                      <a:off x="0" y="913047"/>
                      <a:ext cx="9144000" cy="5031906"/>
                      <a:chOff x="0" y="913047"/>
                      <a:chExt cx="9144000" cy="5031906"/>
                    </a:xfrm>
                  </p:grpSpPr>
                  <p:grpSp>
                    <p:nvGrpSpPr>
                      <p:cNvPr id="12" name="Group 20"/>
                      <p:cNvGrpSpPr/>
                      <p:nvPr/>
                    </p:nvGrpSpPr>
                    <p:grpSpPr>
                      <a:xfrm>
                        <a:off x="0" y="913047"/>
                        <a:ext cx="9144000" cy="5031906"/>
                        <a:chOff x="0" y="913047"/>
                        <a:chExt cx="9144000" cy="5031906"/>
                      </a:xfrm>
                    </p:grpSpPr>
                    <p:grpSp>
                      <p:nvGrpSpPr>
                        <p:cNvPr id="16" name="Group 10"/>
                        <p:cNvGrpSpPr/>
                        <p:nvPr/>
                      </p:nvGrpSpPr>
                      <p:grpSpPr>
                        <a:xfrm>
                          <a:off x="0" y="913047"/>
                          <a:ext cx="9144000" cy="5031906"/>
                          <a:chOff x="0" y="913047"/>
                          <a:chExt cx="9144000" cy="5031906"/>
                        </a:xfrm>
                      </p:grpSpPr>
                      <p:pic>
                        <p:nvPicPr>
                          <p:cNvPr id="4" name="Picture 3" descr="K+D+O+E Scatter Plot.jp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 cstate="print"/>
                          <a:stretch>
                            <a:fillRect/>
                          </a:stretch>
                        </p:blipFill>
                        <p:spPr>
                          <a:xfrm>
                            <a:off x="0" y="913047"/>
                            <a:ext cx="9144000" cy="5031906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5" name="TextBox 4"/>
                          <p:cNvSpPr txBox="1"/>
                          <p:nvPr/>
                        </p:nvSpPr>
                        <p:spPr>
                          <a:xfrm>
                            <a:off x="2460080" y="4295001"/>
                            <a:ext cx="96892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NEWBURGH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6" name="TextBox 5"/>
                          <p:cNvSpPr txBox="1"/>
                          <p:nvPr/>
                        </p:nvSpPr>
                        <p:spPr>
                          <a:xfrm>
                            <a:off x="3322081" y="4295001"/>
                            <a:ext cx="1173719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POUGHKEEPSIE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7" name="TextBox 6"/>
                          <p:cNvSpPr txBox="1"/>
                          <p:nvPr/>
                        </p:nvSpPr>
                        <p:spPr>
                          <a:xfrm>
                            <a:off x="4399039" y="4295001"/>
                            <a:ext cx="85876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KINGSTON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8" name="TextBox 7"/>
                          <p:cNvSpPr txBox="1"/>
                          <p:nvPr/>
                        </p:nvSpPr>
                        <p:spPr>
                          <a:xfrm>
                            <a:off x="6248400" y="4295001"/>
                            <a:ext cx="716991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RAVENA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9" name="TextBox 8"/>
                          <p:cNvSpPr txBox="1"/>
                          <p:nvPr/>
                        </p:nvSpPr>
                        <p:spPr>
                          <a:xfrm>
                            <a:off x="7298435" y="4295001"/>
                            <a:ext cx="702565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ALBANY</a:t>
                            </a:r>
                            <a:endParaRPr lang="en-US" sz="1200" b="1" dirty="0"/>
                          </a:p>
                        </p:txBody>
                      </p:sp>
                      <p:sp>
                        <p:nvSpPr>
                          <p:cNvPr id="10" name="TextBox 9"/>
                          <p:cNvSpPr txBox="1"/>
                          <p:nvPr/>
                        </p:nvSpPr>
                        <p:spPr>
                          <a:xfrm>
                            <a:off x="7434484" y="4142601"/>
                            <a:ext cx="1099916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200" b="1" dirty="0" smtClean="0"/>
                              <a:t>SCHENECTADY</a:t>
                            </a:r>
                            <a:endParaRPr lang="en-US" sz="1200" b="1" dirty="0"/>
                          </a:p>
                        </p:txBody>
                      </p:sp>
                    </p:grpSp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 rot="21279705">
                          <a:off x="4426726" y="2728255"/>
                          <a:ext cx="2819400" cy="1616322"/>
                        </a:xfrm>
                        <a:prstGeom prst="ellipse">
                          <a:avLst/>
                        </a:prstGeom>
                        <a:noFill/>
                        <a:ln w="63500">
                          <a:solidFill>
                            <a:srgbClr val="FF0000"/>
                          </a:solidFill>
                          <a:prstDash val="sysDot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13" name="Elbow Connector 12"/>
                        <p:cNvCxnSpPr/>
                        <p:nvPr/>
                      </p:nvCxnSpPr>
                      <p:spPr>
                        <a:xfrm>
                          <a:off x="6400800" y="1371600"/>
                          <a:ext cx="838200" cy="53340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635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" name="Elbow Connector 13"/>
                        <p:cNvCxnSpPr/>
                        <p:nvPr/>
                      </p:nvCxnSpPr>
                      <p:spPr>
                        <a:xfrm>
                          <a:off x="2590800" y="1371600"/>
                          <a:ext cx="838200" cy="53340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635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" name="Elbow Connector 14"/>
                        <p:cNvCxnSpPr/>
                        <p:nvPr/>
                      </p:nvCxnSpPr>
                      <p:spPr>
                        <a:xfrm rot="10800000" flipV="1">
                          <a:off x="4191000" y="1371601"/>
                          <a:ext cx="838200" cy="53340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635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4953000" y="1371600"/>
                          <a:ext cx="1647631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b="1" dirty="0" smtClean="0"/>
                            <a:t>Catskill-Helderberg </a:t>
                          </a:r>
                        </a:p>
                        <a:p>
                          <a:pPr algn="ctr"/>
                          <a:r>
                            <a:rPr lang="en-US" sz="1400" b="1" dirty="0" smtClean="0"/>
                            <a:t>Narrows</a:t>
                          </a:r>
                          <a:endParaRPr lang="en-US" sz="1400" b="1" dirty="0"/>
                        </a:p>
                      </p:txBody>
                    </p:sp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1505222" y="1447800"/>
                          <a:ext cx="1532792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b="1" dirty="0" smtClean="0"/>
                            <a:t>Hudson Highlands</a:t>
                          </a:r>
                          <a:endParaRPr lang="en-US" sz="1400" b="1" dirty="0"/>
                        </a:p>
                      </p:txBody>
                    </p:sp>
                  </p:grpSp>
                  <p:sp>
                    <p:nvSpPr>
                      <p:cNvPr id="17" name="Freeform 16"/>
                      <p:cNvSpPr/>
                      <p:nvPr/>
                    </p:nvSpPr>
                    <p:spPr>
                      <a:xfrm>
                        <a:off x="3207657" y="2012648"/>
                        <a:ext cx="2293257" cy="1151466"/>
                      </a:xfrm>
                      <a:custGeom>
                        <a:avLst/>
                        <a:gdLst>
                          <a:gd name="connsiteX0" fmla="*/ 0 w 2293257"/>
                          <a:gd name="connsiteY0" fmla="*/ 1151466 h 1151466"/>
                          <a:gd name="connsiteX1" fmla="*/ 2235200 w 2293257"/>
                          <a:gd name="connsiteY1" fmla="*/ 4838 h 1151466"/>
                          <a:gd name="connsiteX2" fmla="*/ 2235200 w 2293257"/>
                          <a:gd name="connsiteY2" fmla="*/ 4838 h 1151466"/>
                          <a:gd name="connsiteX3" fmla="*/ 2249714 w 2293257"/>
                          <a:gd name="connsiteY3" fmla="*/ 4838 h 1151466"/>
                          <a:gd name="connsiteX4" fmla="*/ 2293257 w 2293257"/>
                          <a:gd name="connsiteY4" fmla="*/ 33866 h 1151466"/>
                          <a:gd name="connsiteX5" fmla="*/ 2293257 w 2293257"/>
                          <a:gd name="connsiteY5" fmla="*/ 33866 h 1151466"/>
                          <a:gd name="connsiteX6" fmla="*/ 2235200 w 2293257"/>
                          <a:gd name="connsiteY6" fmla="*/ 19352 h 11514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293257" h="1151466">
                            <a:moveTo>
                              <a:pt x="0" y="1151466"/>
                            </a:moveTo>
                            <a:lnTo>
                              <a:pt x="2235200" y="4838"/>
                            </a:lnTo>
                            <a:lnTo>
                              <a:pt x="2235200" y="4838"/>
                            </a:lnTo>
                            <a:cubicBezTo>
                              <a:pt x="2237619" y="4838"/>
                              <a:pt x="2240038" y="0"/>
                              <a:pt x="2249714" y="4838"/>
                            </a:cubicBezTo>
                            <a:cubicBezTo>
                              <a:pt x="2259390" y="9676"/>
                              <a:pt x="2293257" y="33866"/>
                              <a:pt x="2293257" y="33866"/>
                            </a:cubicBezTo>
                            <a:lnTo>
                              <a:pt x="2293257" y="33866"/>
                            </a:lnTo>
                            <a:lnTo>
                              <a:pt x="2235200" y="19352"/>
                            </a:lnTo>
                          </a:path>
                        </a:pathLst>
                      </a:custGeom>
                      <a:ln w="63500">
                        <a:solidFill>
                          <a:srgbClr val="FF0000"/>
                        </a:solidFill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Freeform 17"/>
                      <p:cNvSpPr/>
                      <p:nvPr/>
                    </p:nvSpPr>
                    <p:spPr>
                      <a:xfrm>
                        <a:off x="3135086" y="2336800"/>
                        <a:ext cx="4731657" cy="1857829"/>
                      </a:xfrm>
                      <a:custGeom>
                        <a:avLst/>
                        <a:gdLst>
                          <a:gd name="connsiteX0" fmla="*/ 0 w 4731657"/>
                          <a:gd name="connsiteY0" fmla="*/ 1857829 h 1857829"/>
                          <a:gd name="connsiteX1" fmla="*/ 2002971 w 4731657"/>
                          <a:gd name="connsiteY1" fmla="*/ 1277257 h 1857829"/>
                          <a:gd name="connsiteX2" fmla="*/ 4731657 w 4731657"/>
                          <a:gd name="connsiteY2" fmla="*/ 0 h 18578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731657" h="1857829">
                            <a:moveTo>
                              <a:pt x="0" y="1857829"/>
                            </a:moveTo>
                            <a:cubicBezTo>
                              <a:pt x="607181" y="1722362"/>
                              <a:pt x="1214362" y="1586895"/>
                              <a:pt x="2002971" y="1277257"/>
                            </a:cubicBezTo>
                            <a:cubicBezTo>
                              <a:pt x="2791580" y="967619"/>
                              <a:pt x="3761618" y="483809"/>
                              <a:pt x="4731657" y="0"/>
                            </a:cubicBezTo>
                          </a:path>
                        </a:pathLst>
                      </a:cu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Freeform 20"/>
                      <p:cNvSpPr/>
                      <p:nvPr/>
                    </p:nvSpPr>
                    <p:spPr>
                      <a:xfrm>
                        <a:off x="4891314" y="2554514"/>
                        <a:ext cx="3367315" cy="1553029"/>
                      </a:xfrm>
                      <a:custGeom>
                        <a:avLst/>
                        <a:gdLst>
                          <a:gd name="connsiteX0" fmla="*/ 0 w 3367315"/>
                          <a:gd name="connsiteY0" fmla="*/ 1553029 h 1553029"/>
                          <a:gd name="connsiteX1" fmla="*/ 2148115 w 3367315"/>
                          <a:gd name="connsiteY1" fmla="*/ 798286 h 1553029"/>
                          <a:gd name="connsiteX2" fmla="*/ 3367315 w 3367315"/>
                          <a:gd name="connsiteY2" fmla="*/ 0 h 15530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367315" h="1553029">
                            <a:moveTo>
                              <a:pt x="0" y="1553029"/>
                            </a:moveTo>
                            <a:cubicBezTo>
                              <a:pt x="793448" y="1305076"/>
                              <a:pt x="1586896" y="1057124"/>
                              <a:pt x="2148115" y="798286"/>
                            </a:cubicBezTo>
                            <a:cubicBezTo>
                              <a:pt x="2709334" y="539448"/>
                              <a:pt x="3038324" y="269724"/>
                              <a:pt x="3367315" y="0"/>
                            </a:cubicBezTo>
                          </a:path>
                        </a:pathLst>
                      </a:custGeom>
                      <a:ln w="63500">
                        <a:solidFill>
                          <a:srgbClr val="FF000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" name="TextBox 21"/>
                      <p:cNvSpPr txBox="1"/>
                      <p:nvPr/>
                    </p:nvSpPr>
                    <p:spPr>
                      <a:xfrm>
                        <a:off x="7351693" y="2133600"/>
                        <a:ext cx="954107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/>
                          <a:t>Meadowdale</a:t>
                        </a:r>
                        <a:endParaRPr lang="en-US" sz="1100" b="1" dirty="0"/>
                      </a:p>
                    </p:txBody>
                  </p:sp>
                  <p:sp>
                    <p:nvSpPr>
                      <p:cNvPr id="23" name="TextBox 22"/>
                      <p:cNvSpPr txBox="1"/>
                      <p:nvPr/>
                    </p:nvSpPr>
                    <p:spPr>
                      <a:xfrm>
                        <a:off x="8177069" y="2438400"/>
                        <a:ext cx="966931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100" b="1" dirty="0" smtClean="0"/>
                          <a:t>Schenectady-</a:t>
                        </a:r>
                      </a:p>
                      <a:p>
                        <a:pPr algn="ctr"/>
                        <a:r>
                          <a:rPr lang="en-US" sz="1100" b="1" dirty="0" smtClean="0"/>
                          <a:t>Niskayuna</a:t>
                        </a:r>
                        <a:endParaRPr lang="en-US" sz="1100" b="1" dirty="0"/>
                      </a:p>
                    </p:txBody>
                  </p:sp>
                  <p:sp>
                    <p:nvSpPr>
                      <p:cNvPr id="24" name="Freeform 23"/>
                      <p:cNvSpPr/>
                      <p:nvPr/>
                    </p:nvSpPr>
                    <p:spPr>
                      <a:xfrm>
                        <a:off x="3889829" y="2061029"/>
                        <a:ext cx="3323771" cy="1407885"/>
                      </a:xfrm>
                      <a:custGeom>
                        <a:avLst/>
                        <a:gdLst>
                          <a:gd name="connsiteX0" fmla="*/ 0 w 3323771"/>
                          <a:gd name="connsiteY0" fmla="*/ 1407885 h 1407885"/>
                          <a:gd name="connsiteX1" fmla="*/ 1306285 w 3323771"/>
                          <a:gd name="connsiteY1" fmla="*/ 1016000 h 1407885"/>
                          <a:gd name="connsiteX2" fmla="*/ 3323771 w 3323771"/>
                          <a:gd name="connsiteY2" fmla="*/ 0 h 1407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323771" h="1407885">
                            <a:moveTo>
                              <a:pt x="0" y="1407885"/>
                            </a:moveTo>
                            <a:cubicBezTo>
                              <a:pt x="376161" y="1329266"/>
                              <a:pt x="752323" y="1250647"/>
                              <a:pt x="1306285" y="1016000"/>
                            </a:cubicBezTo>
                            <a:cubicBezTo>
                              <a:pt x="1860247" y="781353"/>
                              <a:pt x="2592009" y="390676"/>
                              <a:pt x="3323771" y="0"/>
                            </a:cubicBezTo>
                          </a:path>
                        </a:pathLst>
                      </a:cu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7010400" y="1871990"/>
                        <a:ext cx="732893" cy="2616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100" b="1" dirty="0" smtClean="0"/>
                          <a:t>Schodack</a:t>
                        </a:r>
                        <a:endParaRPr lang="en-US" sz="1100" b="1" dirty="0"/>
                      </a:p>
                    </p:txBody>
                  </p:sp>
                </p:grp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6097034" y="909935"/>
                      <a:ext cx="98956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 smtClean="0"/>
                        <a:t>Deltas</a:t>
                      </a:r>
                      <a:endParaRPr lang="en-US" sz="2400" b="1" dirty="0"/>
                    </a:p>
                  </p:txBody>
                </p:sp>
              </p:grp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958932" y="19166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4.4 ft/mi</a:t>
                    </a:r>
                    <a:endParaRPr lang="en-US" b="1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815932" y="32120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2.1 ft/mi</a:t>
                    </a:r>
                    <a:endParaRPr lang="en-US" b="1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787732" y="19166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3.3 ft/mi</a:t>
                    </a:r>
                    <a:endParaRPr lang="en-US" b="1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133600" y="38978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2.5 ft/mi</a:t>
                    </a:r>
                    <a:endParaRPr lang="en-US" b="1" dirty="0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7464132" y="19166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3.6 ft/mi</a:t>
                    </a:r>
                    <a:endParaRPr lang="en-US" b="1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06532" y="40502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2.5 ft/mi</a:t>
                    </a:r>
                    <a:endParaRPr lang="en-US" b="1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7768932" y="2819400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5.1 ft/mi</a:t>
                    </a:r>
                    <a:endParaRPr lang="en-US" b="1" dirty="0"/>
                  </a:p>
                </p:txBody>
              </p: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2895600" y="2514600"/>
                  <a:ext cx="107753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Pleasant Valley</a:t>
                  </a:r>
                  <a:endParaRPr lang="en-US" sz="1100" b="1" dirty="0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6531826" y="5438001"/>
                <a:ext cx="20787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Chart thanks to Lisa </a:t>
                </a:r>
                <a:r>
                  <a:rPr lang="en-US" sz="1200" b="1" dirty="0" err="1" smtClean="0"/>
                  <a:t>Elfenbien</a:t>
                </a:r>
                <a:endParaRPr lang="en-US" sz="1200" b="1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410200" y="42950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909935"/>
            <a:ext cx="9144000" cy="5035018"/>
            <a:chOff x="0" y="909935"/>
            <a:chExt cx="9144000" cy="5035018"/>
          </a:xfrm>
        </p:grpSpPr>
        <p:grpSp>
          <p:nvGrpSpPr>
            <p:cNvPr id="42" name="Group 41"/>
            <p:cNvGrpSpPr/>
            <p:nvPr/>
          </p:nvGrpSpPr>
          <p:grpSpPr>
            <a:xfrm>
              <a:off x="0" y="909935"/>
              <a:ext cx="9144000" cy="5035018"/>
              <a:chOff x="0" y="909935"/>
              <a:chExt cx="9144000" cy="5035018"/>
            </a:xfrm>
          </p:grpSpPr>
          <p:grpSp>
            <p:nvGrpSpPr>
              <p:cNvPr id="2" name="Group 38"/>
              <p:cNvGrpSpPr/>
              <p:nvPr/>
            </p:nvGrpSpPr>
            <p:grpSpPr>
              <a:xfrm>
                <a:off x="0" y="909935"/>
                <a:ext cx="9144000" cy="5035018"/>
                <a:chOff x="0" y="909935"/>
                <a:chExt cx="9144000" cy="5035018"/>
              </a:xfrm>
            </p:grpSpPr>
            <p:grpSp>
              <p:nvGrpSpPr>
                <p:cNvPr id="3" name="Group 36"/>
                <p:cNvGrpSpPr/>
                <p:nvPr/>
              </p:nvGrpSpPr>
              <p:grpSpPr>
                <a:xfrm>
                  <a:off x="0" y="909935"/>
                  <a:ext cx="9144000" cy="5035018"/>
                  <a:chOff x="0" y="909935"/>
                  <a:chExt cx="9144000" cy="5035018"/>
                </a:xfrm>
              </p:grpSpPr>
              <p:grpSp>
                <p:nvGrpSpPr>
                  <p:cNvPr id="12" name="Group 34"/>
                  <p:cNvGrpSpPr/>
                  <p:nvPr/>
                </p:nvGrpSpPr>
                <p:grpSpPr>
                  <a:xfrm>
                    <a:off x="0" y="909935"/>
                    <a:ext cx="9144000" cy="5035018"/>
                    <a:chOff x="0" y="909935"/>
                    <a:chExt cx="9144000" cy="5035018"/>
                  </a:xfrm>
                </p:grpSpPr>
                <p:grpSp>
                  <p:nvGrpSpPr>
                    <p:cNvPr id="16" name="Group 27"/>
                    <p:cNvGrpSpPr/>
                    <p:nvPr/>
                  </p:nvGrpSpPr>
                  <p:grpSpPr>
                    <a:xfrm>
                      <a:off x="0" y="909935"/>
                      <a:ext cx="9144000" cy="5035018"/>
                      <a:chOff x="0" y="909935"/>
                      <a:chExt cx="9144000" cy="5035018"/>
                    </a:xfrm>
                  </p:grpSpPr>
                  <p:grpSp>
                    <p:nvGrpSpPr>
                      <p:cNvPr id="26" name="Group 25"/>
                      <p:cNvGrpSpPr/>
                      <p:nvPr/>
                    </p:nvGrpSpPr>
                    <p:grpSpPr>
                      <a:xfrm>
                        <a:off x="0" y="913047"/>
                        <a:ext cx="9144000" cy="5031906"/>
                        <a:chOff x="0" y="913047"/>
                        <a:chExt cx="9144000" cy="5031906"/>
                      </a:xfrm>
                    </p:grpSpPr>
                    <p:grpSp>
                      <p:nvGrpSpPr>
                        <p:cNvPr id="35" name="Group 20"/>
                        <p:cNvGrpSpPr/>
                        <p:nvPr/>
                      </p:nvGrpSpPr>
                      <p:grpSpPr>
                        <a:xfrm>
                          <a:off x="0" y="913047"/>
                          <a:ext cx="9144000" cy="5031906"/>
                          <a:chOff x="0" y="913047"/>
                          <a:chExt cx="9144000" cy="5031906"/>
                        </a:xfrm>
                      </p:grpSpPr>
                      <p:grpSp>
                        <p:nvGrpSpPr>
                          <p:cNvPr id="37" name="Group 10"/>
                          <p:cNvGrpSpPr/>
                          <p:nvPr/>
                        </p:nvGrpSpPr>
                        <p:grpSpPr>
                          <a:xfrm>
                            <a:off x="0" y="913047"/>
                            <a:ext cx="9144000" cy="5031906"/>
                            <a:chOff x="0" y="913047"/>
                            <a:chExt cx="9144000" cy="5031906"/>
                          </a:xfrm>
                        </p:grpSpPr>
                        <p:pic>
                          <p:nvPicPr>
                            <p:cNvPr id="4" name="Picture 3" descr="K+D+O+E Scatter Plot.jp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 cstate="print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913047"/>
                              <a:ext cx="9144000" cy="5031906"/>
                            </a:xfrm>
                            <a:prstGeom prst="rect">
                              <a:avLst/>
                            </a:prstGeom>
                            <a:gradFill>
                              <a:gsLst>
                                <a:gs pos="0">
                                  <a:srgbClr val="FBEAC7"/>
                                </a:gs>
                                <a:gs pos="17999">
                                  <a:srgbClr val="FEE7F2"/>
                                </a:gs>
                                <a:gs pos="36000">
                                  <a:srgbClr val="FAC77D"/>
                                </a:gs>
                                <a:gs pos="61000">
                                  <a:srgbClr val="FBA97D"/>
                                </a:gs>
                                <a:gs pos="82001">
                                  <a:srgbClr val="FBD49C"/>
                                </a:gs>
                                <a:gs pos="100000">
                                  <a:srgbClr val="FEE7F2"/>
                                </a:gs>
                              </a:gsLst>
                              <a:lin ang="5400000" scaled="0"/>
                            </a:gradFill>
                          </p:spPr>
                        </p:pic>
                        <p:sp>
                          <p:nvSpPr>
                            <p:cNvPr id="5" name="TextBox 4"/>
                            <p:cNvSpPr txBox="1"/>
                            <p:nvPr/>
                          </p:nvSpPr>
                          <p:spPr>
                            <a:xfrm>
                              <a:off x="2460080" y="4295001"/>
                              <a:ext cx="96892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NEWBURGH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6" name="TextBox 5"/>
                            <p:cNvSpPr txBox="1"/>
                            <p:nvPr/>
                          </p:nvSpPr>
                          <p:spPr>
                            <a:xfrm>
                              <a:off x="3322081" y="4295001"/>
                              <a:ext cx="1173719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POUGHKEEPSIE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7" name="TextBox 6"/>
                            <p:cNvSpPr txBox="1"/>
                            <p:nvPr/>
                          </p:nvSpPr>
                          <p:spPr>
                            <a:xfrm>
                              <a:off x="4399039" y="4295001"/>
                              <a:ext cx="858761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KINGSTON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8" name="TextBox 7"/>
                            <p:cNvSpPr txBox="1"/>
                            <p:nvPr/>
                          </p:nvSpPr>
                          <p:spPr>
                            <a:xfrm>
                              <a:off x="6248400" y="4295001"/>
                              <a:ext cx="716991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RAVENA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9" name="TextBox 8"/>
                            <p:cNvSpPr txBox="1"/>
                            <p:nvPr/>
                          </p:nvSpPr>
                          <p:spPr>
                            <a:xfrm>
                              <a:off x="7298435" y="4295001"/>
                              <a:ext cx="702565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ALBANY</a:t>
                              </a:r>
                              <a:endParaRPr lang="en-US" sz="1200" b="1" dirty="0"/>
                            </a:p>
                          </p:txBody>
                        </p:sp>
                        <p:sp>
                          <p:nvSpPr>
                            <p:cNvPr id="10" name="TextBox 9"/>
                            <p:cNvSpPr txBox="1"/>
                            <p:nvPr/>
                          </p:nvSpPr>
                          <p:spPr>
                            <a:xfrm>
                              <a:off x="7434484" y="4142601"/>
                              <a:ext cx="1099916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US" sz="1200" b="1" dirty="0" smtClean="0"/>
                                <a:t>SCHENECTADY</a:t>
                              </a:r>
                              <a:endParaRPr lang="en-US" sz="1200" b="1" dirty="0"/>
                            </a:p>
                          </p:txBody>
                        </p:sp>
                      </p:grpSp>
                      <p:sp>
                        <p:nvSpPr>
                          <p:cNvPr id="11" name="Oval 10"/>
                          <p:cNvSpPr/>
                          <p:nvPr/>
                        </p:nvSpPr>
                        <p:spPr>
                          <a:xfrm rot="21279705">
                            <a:off x="4426726" y="2728255"/>
                            <a:ext cx="2819400" cy="1616322"/>
                          </a:xfrm>
                          <a:prstGeom prst="ellipse">
                            <a:avLst/>
                          </a:prstGeom>
                          <a:noFill/>
                          <a:ln w="63500">
                            <a:solidFill>
                              <a:srgbClr val="FF0000"/>
                            </a:solidFill>
                            <a:prstDash val="sysDot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cxnSp>
                        <p:nvCxnSpPr>
                          <p:cNvPr id="13" name="Elbow Connector 12"/>
                          <p:cNvCxnSpPr/>
                          <p:nvPr/>
                        </p:nvCxnSpPr>
                        <p:spPr>
                          <a:xfrm>
                            <a:off x="6400800" y="1371600"/>
                            <a:ext cx="838200" cy="533400"/>
                          </a:xfrm>
                          <a:prstGeom prst="bentConnector3">
                            <a:avLst>
                              <a:gd name="adj1" fmla="val 50000"/>
                            </a:avLst>
                          </a:prstGeom>
                          <a:ln w="635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" name="Elbow Connector 13"/>
                          <p:cNvCxnSpPr/>
                          <p:nvPr/>
                        </p:nvCxnSpPr>
                        <p:spPr>
                          <a:xfrm>
                            <a:off x="2590800" y="1371600"/>
                            <a:ext cx="838200" cy="533400"/>
                          </a:xfrm>
                          <a:prstGeom prst="bentConnector3">
                            <a:avLst>
                              <a:gd name="adj1" fmla="val 50000"/>
                            </a:avLst>
                          </a:prstGeom>
                          <a:ln w="635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" name="Elbow Connector 14"/>
                          <p:cNvCxnSpPr/>
                          <p:nvPr/>
                        </p:nvCxnSpPr>
                        <p:spPr>
                          <a:xfrm rot="10800000" flipV="1">
                            <a:off x="4191000" y="1371601"/>
                            <a:ext cx="838200" cy="533400"/>
                          </a:xfrm>
                          <a:prstGeom prst="bentConnector3">
                            <a:avLst>
                              <a:gd name="adj1" fmla="val 50000"/>
                            </a:avLst>
                          </a:prstGeom>
                          <a:ln w="635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9" name="TextBox 18"/>
                          <p:cNvSpPr txBox="1"/>
                          <p:nvPr/>
                        </p:nvSpPr>
                        <p:spPr>
                          <a:xfrm>
                            <a:off x="4953000" y="1371600"/>
                            <a:ext cx="1647631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400" b="1" dirty="0" smtClean="0"/>
                              <a:t>Catskill-Helderberg </a:t>
                            </a:r>
                          </a:p>
                          <a:p>
                            <a:pPr algn="ctr"/>
                            <a:r>
                              <a:rPr lang="en-US" sz="1400" b="1" dirty="0" smtClean="0"/>
                              <a:t>Narrows</a:t>
                            </a:r>
                            <a:endParaRPr lang="en-US" sz="1400" b="1" dirty="0"/>
                          </a:p>
                        </p:txBody>
                      </p:sp>
                      <p:sp>
                        <p:nvSpPr>
                          <p:cNvPr id="20" name="TextBox 19"/>
                          <p:cNvSpPr txBox="1"/>
                          <p:nvPr/>
                        </p:nvSpPr>
                        <p:spPr>
                          <a:xfrm>
                            <a:off x="1505222" y="1447800"/>
                            <a:ext cx="1532792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400" b="1" dirty="0" smtClean="0"/>
                              <a:t>Hudson Highlands</a:t>
                            </a:r>
                            <a:endParaRPr lang="en-US" sz="1400" b="1" dirty="0"/>
                          </a:p>
                        </p:txBody>
                      </p:sp>
                    </p:grpSp>
                    <p:sp>
                      <p:nvSpPr>
                        <p:cNvPr id="17" name="Freeform 16"/>
                        <p:cNvSpPr/>
                        <p:nvPr/>
                      </p:nvSpPr>
                      <p:spPr>
                        <a:xfrm>
                          <a:off x="3207657" y="2012648"/>
                          <a:ext cx="2293257" cy="1151466"/>
                        </a:xfrm>
                        <a:custGeom>
                          <a:avLst/>
                          <a:gdLst>
                            <a:gd name="connsiteX0" fmla="*/ 0 w 2293257"/>
                            <a:gd name="connsiteY0" fmla="*/ 1151466 h 1151466"/>
                            <a:gd name="connsiteX1" fmla="*/ 2235200 w 2293257"/>
                            <a:gd name="connsiteY1" fmla="*/ 4838 h 1151466"/>
                            <a:gd name="connsiteX2" fmla="*/ 2235200 w 2293257"/>
                            <a:gd name="connsiteY2" fmla="*/ 4838 h 1151466"/>
                            <a:gd name="connsiteX3" fmla="*/ 2249714 w 2293257"/>
                            <a:gd name="connsiteY3" fmla="*/ 4838 h 1151466"/>
                            <a:gd name="connsiteX4" fmla="*/ 2293257 w 2293257"/>
                            <a:gd name="connsiteY4" fmla="*/ 33866 h 1151466"/>
                            <a:gd name="connsiteX5" fmla="*/ 2293257 w 2293257"/>
                            <a:gd name="connsiteY5" fmla="*/ 33866 h 1151466"/>
                            <a:gd name="connsiteX6" fmla="*/ 2235200 w 2293257"/>
                            <a:gd name="connsiteY6" fmla="*/ 19352 h 11514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293257" h="1151466">
                              <a:moveTo>
                                <a:pt x="0" y="1151466"/>
                              </a:moveTo>
                              <a:lnTo>
                                <a:pt x="2235200" y="4838"/>
                              </a:lnTo>
                              <a:lnTo>
                                <a:pt x="2235200" y="4838"/>
                              </a:lnTo>
                              <a:cubicBezTo>
                                <a:pt x="2237619" y="4838"/>
                                <a:pt x="2240038" y="0"/>
                                <a:pt x="2249714" y="4838"/>
                              </a:cubicBezTo>
                              <a:cubicBezTo>
                                <a:pt x="2259390" y="9676"/>
                                <a:pt x="2293257" y="33866"/>
                                <a:pt x="2293257" y="33866"/>
                              </a:cubicBezTo>
                              <a:lnTo>
                                <a:pt x="2293257" y="33866"/>
                              </a:lnTo>
                              <a:lnTo>
                                <a:pt x="2235200" y="19352"/>
                              </a:lnTo>
                            </a:path>
                          </a:pathLst>
                        </a:custGeom>
                        <a:ln w="63500">
                          <a:solidFill>
                            <a:srgbClr val="FF0000"/>
                          </a:solidFill>
                          <a:prstDash val="sys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" name="Freeform 17"/>
                        <p:cNvSpPr/>
                        <p:nvPr/>
                      </p:nvSpPr>
                      <p:spPr>
                        <a:xfrm>
                          <a:off x="3135086" y="2336800"/>
                          <a:ext cx="4731657" cy="1857829"/>
                        </a:xfrm>
                        <a:custGeom>
                          <a:avLst/>
                          <a:gdLst>
                            <a:gd name="connsiteX0" fmla="*/ 0 w 4731657"/>
                            <a:gd name="connsiteY0" fmla="*/ 1857829 h 1857829"/>
                            <a:gd name="connsiteX1" fmla="*/ 2002971 w 4731657"/>
                            <a:gd name="connsiteY1" fmla="*/ 1277257 h 1857829"/>
                            <a:gd name="connsiteX2" fmla="*/ 4731657 w 4731657"/>
                            <a:gd name="connsiteY2" fmla="*/ 0 h 18578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4731657" h="1857829">
                              <a:moveTo>
                                <a:pt x="0" y="1857829"/>
                              </a:moveTo>
                              <a:cubicBezTo>
                                <a:pt x="607181" y="1722362"/>
                                <a:pt x="1214362" y="1586895"/>
                                <a:pt x="2002971" y="1277257"/>
                              </a:cubicBezTo>
                              <a:cubicBezTo>
                                <a:pt x="2791580" y="967619"/>
                                <a:pt x="3761618" y="483809"/>
                                <a:pt x="4731657" y="0"/>
                              </a:cubicBezTo>
                            </a:path>
                          </a:pathLst>
                        </a:custGeom>
                        <a:ln w="635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" name="Freeform 20"/>
                        <p:cNvSpPr/>
                        <p:nvPr/>
                      </p:nvSpPr>
                      <p:spPr>
                        <a:xfrm>
                          <a:off x="4891314" y="2554514"/>
                          <a:ext cx="3367315" cy="1553029"/>
                        </a:xfrm>
                        <a:custGeom>
                          <a:avLst/>
                          <a:gdLst>
                            <a:gd name="connsiteX0" fmla="*/ 0 w 3367315"/>
                            <a:gd name="connsiteY0" fmla="*/ 1553029 h 1553029"/>
                            <a:gd name="connsiteX1" fmla="*/ 2148115 w 3367315"/>
                            <a:gd name="connsiteY1" fmla="*/ 798286 h 1553029"/>
                            <a:gd name="connsiteX2" fmla="*/ 3367315 w 3367315"/>
                            <a:gd name="connsiteY2" fmla="*/ 0 h 15530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367315" h="1553029">
                              <a:moveTo>
                                <a:pt x="0" y="1553029"/>
                              </a:moveTo>
                              <a:cubicBezTo>
                                <a:pt x="793448" y="1305076"/>
                                <a:pt x="1586896" y="1057124"/>
                                <a:pt x="2148115" y="798286"/>
                              </a:cubicBezTo>
                              <a:cubicBezTo>
                                <a:pt x="2709334" y="539448"/>
                                <a:pt x="3038324" y="269724"/>
                                <a:pt x="3367315" y="0"/>
                              </a:cubicBezTo>
                            </a:path>
                          </a:pathLst>
                        </a:custGeom>
                        <a:ln w="63500">
                          <a:solidFill>
                            <a:srgbClr val="FF000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7351693" y="2133600"/>
                          <a:ext cx="954107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100" b="1" dirty="0" smtClean="0"/>
                            <a:t>Meadowdale</a:t>
                          </a:r>
                          <a:endParaRPr lang="en-US" sz="1100" b="1" dirty="0"/>
                        </a:p>
                      </p:txBody>
                    </p:sp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8177069" y="2438400"/>
                          <a:ext cx="966931" cy="4308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100" b="1" dirty="0" smtClean="0"/>
                            <a:t>Schenectady-</a:t>
                          </a:r>
                        </a:p>
                        <a:p>
                          <a:pPr algn="ctr"/>
                          <a:r>
                            <a:rPr lang="en-US" sz="1100" b="1" dirty="0" smtClean="0"/>
                            <a:t>Niskayuna</a:t>
                          </a:r>
                          <a:endParaRPr lang="en-US" sz="1100" b="1" dirty="0"/>
                        </a:p>
                      </p:txBody>
                    </p:sp>
                    <p:sp>
                      <p:nvSpPr>
                        <p:cNvPr id="24" name="Freeform 23"/>
                        <p:cNvSpPr/>
                        <p:nvPr/>
                      </p:nvSpPr>
                      <p:spPr>
                        <a:xfrm>
                          <a:off x="3889829" y="2061029"/>
                          <a:ext cx="3323771" cy="1407885"/>
                        </a:xfrm>
                        <a:custGeom>
                          <a:avLst/>
                          <a:gdLst>
                            <a:gd name="connsiteX0" fmla="*/ 0 w 3323771"/>
                            <a:gd name="connsiteY0" fmla="*/ 1407885 h 1407885"/>
                            <a:gd name="connsiteX1" fmla="*/ 1306285 w 3323771"/>
                            <a:gd name="connsiteY1" fmla="*/ 1016000 h 1407885"/>
                            <a:gd name="connsiteX2" fmla="*/ 3323771 w 3323771"/>
                            <a:gd name="connsiteY2" fmla="*/ 0 h 14078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323771" h="1407885">
                              <a:moveTo>
                                <a:pt x="0" y="1407885"/>
                              </a:moveTo>
                              <a:cubicBezTo>
                                <a:pt x="376161" y="1329266"/>
                                <a:pt x="752323" y="1250647"/>
                                <a:pt x="1306285" y="1016000"/>
                              </a:cubicBezTo>
                              <a:cubicBezTo>
                                <a:pt x="1860247" y="781353"/>
                                <a:pt x="2592009" y="390676"/>
                                <a:pt x="3323771" y="0"/>
                              </a:cubicBezTo>
                            </a:path>
                          </a:pathLst>
                        </a:custGeom>
                        <a:ln w="635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" name="TextBox 24"/>
                        <p:cNvSpPr txBox="1"/>
                        <p:nvPr/>
                      </p:nvSpPr>
                      <p:spPr>
                        <a:xfrm>
                          <a:off x="7010400" y="1871990"/>
                          <a:ext cx="732893" cy="2616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100" b="1" dirty="0" smtClean="0"/>
                            <a:t>Schodack</a:t>
                          </a:r>
                          <a:endParaRPr lang="en-US" sz="1100" b="1" dirty="0"/>
                        </a:p>
                      </p:txBody>
                    </p:sp>
                  </p:grpSp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6097034" y="909935"/>
                        <a:ext cx="989566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b="1" dirty="0" smtClean="0"/>
                          <a:t>Deltas</a:t>
                        </a:r>
                        <a:endParaRPr lang="en-US" sz="2400" b="1" dirty="0"/>
                      </a:p>
                    </p:txBody>
                  </p:sp>
                </p:grp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3958932" y="1916668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4.4 ft/mi</a:t>
                      </a:r>
                      <a:endParaRPr lang="en-US" b="1" dirty="0"/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2815932" y="3212068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2.1 ft/mi</a:t>
                      </a:r>
                      <a:endParaRPr lang="en-US" b="1" dirty="0"/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5787732" y="1916668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3.3 ft/mi</a:t>
                      </a:r>
                      <a:endParaRPr lang="en-US" b="1" dirty="0"/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2133600" y="3897868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2.5 ft/mi</a:t>
                      </a:r>
                      <a:endParaRPr lang="en-US" b="1" dirty="0"/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7464132" y="1916668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3.6 ft/mi</a:t>
                      </a:r>
                      <a:endParaRPr lang="en-US" b="1" dirty="0"/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3806532" y="4050268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2.5 ft/mi</a:t>
                      </a:r>
                      <a:endParaRPr lang="en-US" b="1" dirty="0"/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7768932" y="2819400"/>
                      <a:ext cx="102944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5.1 ft/mi</a:t>
                      </a:r>
                      <a:endParaRPr lang="en-US" b="1" dirty="0"/>
                    </a:p>
                  </p:txBody>
                </p:sp>
              </p:grp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895600" y="2514600"/>
                    <a:ext cx="107753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Pleasant Valley</a:t>
                    </a:r>
                    <a:endParaRPr lang="en-US" sz="1100" b="1" dirty="0"/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6531826" y="5438001"/>
                  <a:ext cx="20787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Chart thanks to Lisa </a:t>
                  </a:r>
                  <a:r>
                    <a:rPr lang="en-US" sz="1200" b="1" dirty="0" err="1" smtClean="0"/>
                    <a:t>Elfenbien</a:t>
                  </a:r>
                  <a:endParaRPr lang="en-US" sz="1200" b="1" dirty="0"/>
                </a:p>
              </p:txBody>
            </p:sp>
          </p:grpSp>
          <p:sp>
            <p:nvSpPr>
              <p:cNvPr id="39" name="Right Arrow 38"/>
              <p:cNvSpPr/>
              <p:nvPr/>
            </p:nvSpPr>
            <p:spPr>
              <a:xfrm>
                <a:off x="4800600" y="3096768"/>
                <a:ext cx="685800" cy="484632"/>
              </a:xfrm>
              <a:prstGeom prst="rightArrow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5257800" y="3401568"/>
                <a:ext cx="685800" cy="484632"/>
              </a:xfrm>
              <a:prstGeom prst="rightArrow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Arrow 40"/>
              <p:cNvSpPr/>
              <p:nvPr/>
            </p:nvSpPr>
            <p:spPr>
              <a:xfrm>
                <a:off x="6400800" y="3477768"/>
                <a:ext cx="685800" cy="484632"/>
              </a:xfrm>
              <a:prstGeom prst="rightArrow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410200" y="42950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0" y="990601"/>
            <a:ext cx="9003069" cy="4954352"/>
            <a:chOff x="76200" y="990601"/>
            <a:chExt cx="9003069" cy="4954352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990601"/>
              <a:ext cx="9003069" cy="4954352"/>
              <a:chOff x="76200" y="990601"/>
              <a:chExt cx="9003069" cy="495435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6200" y="990601"/>
                <a:ext cx="9003069" cy="4954352"/>
                <a:chOff x="76200" y="990601"/>
                <a:chExt cx="9003069" cy="495435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76200" y="990601"/>
                  <a:ext cx="9003069" cy="4954352"/>
                  <a:chOff x="76200" y="990601"/>
                  <a:chExt cx="9003069" cy="4954352"/>
                </a:xfrm>
              </p:grpSpPr>
              <p:pic>
                <p:nvPicPr>
                  <p:cNvPr id="4" name="Picture 3" descr="Deltas scatter plot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6200" y="990601"/>
                    <a:ext cx="9003069" cy="4954352"/>
                  </a:xfrm>
                  <a:prstGeom prst="rect">
                    <a:avLst/>
                  </a:prstGeom>
                </p:spPr>
              </p:pic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2460080" y="4752201"/>
                    <a:ext cx="96892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NEWBURGH</a:t>
                    </a:r>
                    <a:endParaRPr lang="en-US" sz="1200" b="1" dirty="0"/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3322081" y="4752201"/>
                    <a:ext cx="117371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POUGHKEEPSIE</a:t>
                    </a:r>
                    <a:endParaRPr lang="en-US" sz="1200" b="1" dirty="0"/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399039" y="4752201"/>
                    <a:ext cx="85876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KINGSTON</a:t>
                    </a:r>
                    <a:endParaRPr lang="en-US" sz="1200" b="1" dirty="0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248400" y="4752201"/>
                    <a:ext cx="716991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RAVENA</a:t>
                    </a:r>
                    <a:endParaRPr lang="en-US" sz="1200" b="1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7434484" y="4599801"/>
                    <a:ext cx="109991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SCHENECTADY</a:t>
                    </a:r>
                    <a:endParaRPr lang="en-US" sz="1200" b="1" dirty="0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7298435" y="4752201"/>
                    <a:ext cx="70256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/>
                      <a:t>ALBANY</a:t>
                    </a:r>
                    <a:endParaRPr lang="en-US" sz="1200" b="1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505222" y="1521023"/>
                    <a:ext cx="15327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Hudson Highlands</a:t>
                    </a:r>
                    <a:endParaRPr lang="en-US" sz="1400" b="1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4953000" y="1457980"/>
                    <a:ext cx="16476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 b="1" dirty="0" smtClean="0"/>
                      <a:t>Catskill-Helderberg </a:t>
                    </a:r>
                  </a:p>
                  <a:p>
                    <a:pPr algn="ctr"/>
                    <a:r>
                      <a:rPr lang="en-US" sz="1400" b="1" dirty="0" smtClean="0"/>
                      <a:t>Narrows</a:t>
                    </a:r>
                    <a:endParaRPr lang="en-US" sz="1400" b="1" dirty="0"/>
                  </a:p>
                </p:txBody>
              </p:sp>
              <p:cxnSp>
                <p:nvCxnSpPr>
                  <p:cNvPr id="12" name="Elbow Connector 11"/>
                  <p:cNvCxnSpPr/>
                  <p:nvPr/>
                </p:nvCxnSpPr>
                <p:spPr>
                  <a:xfrm>
                    <a:off x="2590800" y="1447800"/>
                    <a:ext cx="838200" cy="533400"/>
                  </a:xfrm>
                  <a:prstGeom prst="bentConnector3">
                    <a:avLst>
                      <a:gd name="adj1" fmla="val 50000"/>
                    </a:avLst>
                  </a:prstGeom>
                  <a:ln w="635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Elbow Connector 12"/>
                  <p:cNvCxnSpPr/>
                  <p:nvPr/>
                </p:nvCxnSpPr>
                <p:spPr>
                  <a:xfrm rot="10800000" flipV="1">
                    <a:off x="4191000" y="1447799"/>
                    <a:ext cx="838200" cy="533400"/>
                  </a:xfrm>
                  <a:prstGeom prst="bentConnector3">
                    <a:avLst>
                      <a:gd name="adj1" fmla="val 50000"/>
                    </a:avLst>
                  </a:prstGeom>
                  <a:ln w="635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Elbow Connector 13"/>
                  <p:cNvCxnSpPr/>
                  <p:nvPr/>
                </p:nvCxnSpPr>
                <p:spPr>
                  <a:xfrm>
                    <a:off x="6400800" y="1447800"/>
                    <a:ext cx="838200" cy="533400"/>
                  </a:xfrm>
                  <a:prstGeom prst="bentConnector3">
                    <a:avLst>
                      <a:gd name="adj1" fmla="val 50000"/>
                    </a:avLst>
                  </a:prstGeom>
                  <a:ln w="635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6531826" y="5666601"/>
                  <a:ext cx="20787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Chart thanks to Lisa </a:t>
                  </a:r>
                  <a:r>
                    <a:rPr lang="en-US" sz="1200" b="1" dirty="0" err="1" smtClean="0"/>
                    <a:t>Elfenbien</a:t>
                  </a:r>
                  <a:endParaRPr lang="en-US" sz="1200" b="1" dirty="0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795095" y="5345668"/>
                <a:ext cx="739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N= 59</a:t>
                </a:r>
                <a:endParaRPr lang="en-US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410200" y="47522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6200" y="990601"/>
            <a:ext cx="9003069" cy="4954352"/>
            <a:chOff x="76200" y="990601"/>
            <a:chExt cx="9003069" cy="4954352"/>
          </a:xfrm>
        </p:grpSpPr>
        <p:grpSp>
          <p:nvGrpSpPr>
            <p:cNvPr id="33" name="Group 32"/>
            <p:cNvGrpSpPr/>
            <p:nvPr/>
          </p:nvGrpSpPr>
          <p:grpSpPr>
            <a:xfrm>
              <a:off x="76200" y="990601"/>
              <a:ext cx="9003069" cy="4954352"/>
              <a:chOff x="76200" y="990601"/>
              <a:chExt cx="9003069" cy="495435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6200" y="990601"/>
                <a:ext cx="9003069" cy="4954352"/>
                <a:chOff x="76200" y="990601"/>
                <a:chExt cx="9003069" cy="4954352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76200" y="990601"/>
                  <a:ext cx="9003069" cy="4954352"/>
                  <a:chOff x="76200" y="990601"/>
                  <a:chExt cx="9003069" cy="4954352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76200" y="990601"/>
                    <a:ext cx="9003069" cy="4954352"/>
                    <a:chOff x="76200" y="990601"/>
                    <a:chExt cx="9003069" cy="4954352"/>
                  </a:xfrm>
                </p:grpSpPr>
                <p:grpSp>
                  <p:nvGrpSpPr>
                    <p:cNvPr id="2" name="Group 14"/>
                    <p:cNvGrpSpPr/>
                    <p:nvPr/>
                  </p:nvGrpSpPr>
                  <p:grpSpPr>
                    <a:xfrm>
                      <a:off x="76200" y="990601"/>
                      <a:ext cx="9003069" cy="4954352"/>
                      <a:chOff x="76200" y="990601"/>
                      <a:chExt cx="9003069" cy="4954352"/>
                    </a:xfrm>
                  </p:grpSpPr>
                  <p:pic>
                    <p:nvPicPr>
                      <p:cNvPr id="4" name="Picture 3" descr="Deltas scatter plot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/>
                      <a:stretch>
                        <a:fillRect/>
                      </a:stretch>
                    </p:blipFill>
                    <p:spPr>
                      <a:xfrm>
                        <a:off x="76200" y="990601"/>
                        <a:ext cx="9003069" cy="495435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" name="TextBox 2"/>
                      <p:cNvSpPr txBox="1"/>
                      <p:nvPr/>
                    </p:nvSpPr>
                    <p:spPr>
                      <a:xfrm>
                        <a:off x="2460080" y="4752201"/>
                        <a:ext cx="9689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NEWBURGH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5" name="TextBox 4"/>
                      <p:cNvSpPr txBox="1"/>
                      <p:nvPr/>
                    </p:nvSpPr>
                    <p:spPr>
                      <a:xfrm>
                        <a:off x="3322081" y="4752201"/>
                        <a:ext cx="11737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POUGHKEEPSIE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6" name="TextBox 5"/>
                      <p:cNvSpPr txBox="1"/>
                      <p:nvPr/>
                    </p:nvSpPr>
                    <p:spPr>
                      <a:xfrm>
                        <a:off x="4399039" y="4752201"/>
                        <a:ext cx="85876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KINGSTON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6248400" y="4752201"/>
                        <a:ext cx="71699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RAVENA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7434484" y="4599801"/>
                        <a:ext cx="10999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SCHENECTADY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7298435" y="4752201"/>
                        <a:ext cx="70256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ALBANY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1505222" y="1521023"/>
                        <a:ext cx="153279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b="1" dirty="0" smtClean="0"/>
                          <a:t>Hudson Highlands</a:t>
                        </a:r>
                        <a:endParaRPr lang="en-US" sz="1400" b="1" dirty="0"/>
                      </a:p>
                    </p:txBody>
                  </p:sp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4953000" y="1457980"/>
                        <a:ext cx="16476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b="1" dirty="0" smtClean="0"/>
                          <a:t>Catskill-Helderberg </a:t>
                        </a:r>
                      </a:p>
                      <a:p>
                        <a:pPr algn="ctr"/>
                        <a:r>
                          <a:rPr lang="en-US" sz="1400" b="1" dirty="0" smtClean="0"/>
                          <a:t>Narrows</a:t>
                        </a:r>
                        <a:endParaRPr lang="en-US" sz="1400" b="1" dirty="0"/>
                      </a:p>
                    </p:txBody>
                  </p:sp>
                  <p:cxnSp>
                    <p:nvCxnSpPr>
                      <p:cNvPr id="12" name="Elbow Connector 11"/>
                      <p:cNvCxnSpPr/>
                      <p:nvPr/>
                    </p:nvCxnSpPr>
                    <p:spPr>
                      <a:xfrm>
                        <a:off x="2590800" y="1447800"/>
                        <a:ext cx="838200" cy="5334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635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Elbow Connector 12"/>
                      <p:cNvCxnSpPr/>
                      <p:nvPr/>
                    </p:nvCxnSpPr>
                    <p:spPr>
                      <a:xfrm rot="10800000" flipV="1">
                        <a:off x="4191000" y="1447799"/>
                        <a:ext cx="838200" cy="5334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635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Elbow Connector 13"/>
                      <p:cNvCxnSpPr/>
                      <p:nvPr/>
                    </p:nvCxnSpPr>
                    <p:spPr>
                      <a:xfrm>
                        <a:off x="6400800" y="1447800"/>
                        <a:ext cx="838200" cy="5334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635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 flipV="1">
                      <a:off x="2743200" y="2590800"/>
                      <a:ext cx="2667000" cy="1524000"/>
                    </a:xfrm>
                    <a:prstGeom prst="line">
                      <a:avLst/>
                    </a:prstGeom>
                    <a:ln w="635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flipV="1">
                      <a:off x="2971800" y="2895600"/>
                      <a:ext cx="4876800" cy="1752600"/>
                    </a:xfrm>
                    <a:prstGeom prst="line">
                      <a:avLst/>
                    </a:prstGeom>
                    <a:ln w="635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 flipV="1">
                      <a:off x="5105400" y="3657600"/>
                      <a:ext cx="2514600" cy="838200"/>
                    </a:xfrm>
                    <a:prstGeom prst="line">
                      <a:avLst/>
                    </a:prstGeom>
                    <a:ln w="635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flipV="1">
                      <a:off x="5791200" y="3886200"/>
                      <a:ext cx="2057400" cy="762000"/>
                    </a:xfrm>
                    <a:prstGeom prst="line">
                      <a:avLst/>
                    </a:prstGeom>
                    <a:ln w="63500">
                      <a:solidFill>
                        <a:srgbClr val="FF0000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543800" y="3395990"/>
                    <a:ext cx="107112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Quaker Springs</a:t>
                    </a:r>
                    <a:endParaRPr lang="en-US" sz="1100" b="1" dirty="0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741337" y="3776990"/>
                    <a:ext cx="71686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Coveville</a:t>
                    </a:r>
                    <a:endParaRPr lang="en-US" sz="1100" b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759829" y="2557790"/>
                    <a:ext cx="69762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Albany II</a:t>
                    </a:r>
                    <a:endParaRPr lang="en-US" sz="1100" b="1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334000" y="2405390"/>
                    <a:ext cx="66075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Albany I</a:t>
                    </a:r>
                    <a:endParaRPr lang="en-US" sz="1100" b="1" dirty="0"/>
                  </a:p>
                </p:txBody>
              </p:sp>
            </p:grpSp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4876800" y="5029200"/>
                  <a:ext cx="685800" cy="0"/>
                </a:xfrm>
                <a:prstGeom prst="straightConnector1">
                  <a:avLst/>
                </a:prstGeom>
                <a:ln w="635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>
                  <a:off x="3810000" y="5029200"/>
                  <a:ext cx="914400" cy="0"/>
                </a:xfrm>
                <a:prstGeom prst="straightConnector1">
                  <a:avLst/>
                </a:prstGeom>
                <a:ln w="635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H="1">
                  <a:off x="1828800" y="5029200"/>
                  <a:ext cx="914400" cy="0"/>
                </a:xfrm>
                <a:prstGeom prst="straightConnector1">
                  <a:avLst/>
                </a:prstGeom>
                <a:ln w="635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6531826" y="5438001"/>
                <a:ext cx="20787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Chart thanks to Lisa </a:t>
                </a:r>
                <a:r>
                  <a:rPr lang="en-US" sz="1200" b="1" dirty="0" err="1" smtClean="0"/>
                  <a:t>Elfenbien</a:t>
                </a:r>
                <a:endParaRPr lang="en-US" sz="1200" b="1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410200" y="47522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44513"/>
            <a:ext cx="7696200" cy="1131887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4099" name="Picture 3" descr="NyB&amp;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0"/>
            <a:ext cx="8305800" cy="6854825"/>
          </a:xfrm>
          <a:noFill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 rot="19059128">
            <a:off x="4275138" y="577850"/>
            <a:ext cx="1841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St. Lawrence</a:t>
            </a:r>
          </a:p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   Lowlands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 rot="-5400000">
            <a:off x="6538119" y="545306"/>
            <a:ext cx="1354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Champlain</a:t>
            </a:r>
          </a:p>
          <a:p>
            <a:pPr>
              <a:defRPr/>
            </a:pPr>
            <a:r>
              <a:rPr lang="en-US" sz="20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75000"/>
                      <a:lumOff val="25000"/>
                    </a:schemeClr>
                  </a:outerShdw>
                </a:effectLst>
              </a:rPr>
              <a:t> Lowla</a:t>
            </a:r>
            <a:r>
              <a:rPr lang="en-US" sz="2000" i="1" dirty="0">
                <a:solidFill>
                  <a:schemeClr val="bg1"/>
                </a:solidFill>
              </a:rPr>
              <a:t>nds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54100" y="1377950"/>
            <a:ext cx="7099300" cy="5327650"/>
            <a:chOff x="1054100" y="1377950"/>
            <a:chExt cx="7099300" cy="5327650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005013" y="1757363"/>
              <a:ext cx="24622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Ontario Lowlands</a:t>
              </a: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054100" y="2840038"/>
              <a:ext cx="12001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     </a:t>
              </a:r>
              <a:r>
                <a:rPr lang="en-US" sz="2000" i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Erie </a:t>
              </a:r>
            </a:p>
            <a:p>
              <a:pPr>
                <a:defRPr/>
              </a:pPr>
              <a:r>
                <a:rPr lang="en-US" sz="2000" i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Lowlands</a:t>
              </a: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360738" y="3744913"/>
              <a:ext cx="197326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Allegheny Plateau</a:t>
              </a:r>
            </a:p>
          </p:txBody>
        </p:sp>
        <p:sp>
          <p:nvSpPr>
            <p:cNvPr id="4103" name="Text Box 8"/>
            <p:cNvSpPr txBox="1">
              <a:spLocks noChangeArrowheads="1"/>
            </p:cNvSpPr>
            <p:nvPr/>
          </p:nvSpPr>
          <p:spPr bwMode="auto">
            <a:xfrm>
              <a:off x="5502275" y="1377950"/>
              <a:ext cx="140493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 Adirondack</a:t>
              </a:r>
            </a:p>
            <a:p>
              <a:r>
                <a:rPr lang="en-US" sz="1800">
                  <a:solidFill>
                    <a:schemeClr val="bg1"/>
                  </a:solidFill>
                </a:rPr>
                <a:t> Mountains</a:t>
              </a:r>
            </a:p>
          </p:txBody>
        </p:sp>
        <p:sp>
          <p:nvSpPr>
            <p:cNvPr id="2" name="Text Box 11"/>
            <p:cNvSpPr txBox="1">
              <a:spLocks noChangeArrowheads="1"/>
            </p:cNvSpPr>
            <p:nvPr/>
          </p:nvSpPr>
          <p:spPr bwMode="auto">
            <a:xfrm rot="16443402">
              <a:off x="6118225" y="2935288"/>
              <a:ext cx="26130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New </a:t>
              </a:r>
              <a:r>
                <a:rPr lang="en-US" sz="1800" dirty="0">
                  <a:solidFill>
                    <a:schemeClr val="bg1"/>
                  </a:solidFill>
                </a:rPr>
                <a:t>England</a:t>
              </a:r>
              <a:r>
                <a:rPr lang="en-US" sz="2000" dirty="0">
                  <a:solidFill>
                    <a:schemeClr val="bg1"/>
                  </a:solidFill>
                </a:rPr>
                <a:t> Uplands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 rot="-5400000">
              <a:off x="6688932" y="3047206"/>
              <a:ext cx="25320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Connecticut Lowlands</a:t>
              </a:r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 rot="928949">
              <a:off x="5335588" y="2349500"/>
              <a:ext cx="12287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solidFill>
                    <a:schemeClr val="bg1"/>
                  </a:solidFill>
                </a:rPr>
                <a:t> </a:t>
              </a:r>
              <a:r>
                <a:rPr lang="en-US" sz="2000" i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Mohawk </a:t>
              </a:r>
            </a:p>
            <a:p>
              <a:pPr>
                <a:defRPr/>
              </a:pPr>
              <a:r>
                <a:rPr lang="en-US" sz="2000" i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Lowlands</a:t>
              </a:r>
            </a:p>
          </p:txBody>
        </p:sp>
        <p:sp>
          <p:nvSpPr>
            <p:cNvPr id="3" name="TextBox 13"/>
            <p:cNvSpPr txBox="1">
              <a:spLocks noChangeArrowheads="1"/>
            </p:cNvSpPr>
            <p:nvPr/>
          </p:nvSpPr>
          <p:spPr bwMode="auto">
            <a:xfrm>
              <a:off x="2209800" y="6181725"/>
              <a:ext cx="5462588" cy="523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solidFill>
                    <a:schemeClr val="bg1"/>
                  </a:solidFill>
                </a:rPr>
                <a:t>PHYSIOGRAPHIC PROVINCES</a:t>
              </a: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 rot="-5119448">
              <a:off x="5755661" y="3289300"/>
              <a:ext cx="20955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 dirty="0">
                  <a:solidFill>
                    <a:schemeClr val="bg1"/>
                  </a:solidFill>
                </a:rPr>
                <a:t>Hudson </a:t>
              </a:r>
              <a:r>
                <a:rPr lang="en-US" sz="2000" i="1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>
                        <a:lumMod val="75000"/>
                        <a:lumOff val="25000"/>
                      </a:schemeClr>
                    </a:outerShdw>
                  </a:effectLst>
                </a:rPr>
                <a:t>Lowlands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43600" y="3429000"/>
              <a:ext cx="7169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RAVENA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70639" y="4142601"/>
              <a:ext cx="858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KINGSTON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62200" y="2209800"/>
            <a:ext cx="2227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4.6 ft/mile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Lake Iroquois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Pair and others, 1988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0388" y="4715470"/>
            <a:ext cx="2393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4.7 ft/mile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Lake Hitchcock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Stone and others, 2005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6200" y="990601"/>
            <a:ext cx="9003069" cy="4954352"/>
            <a:chOff x="76200" y="990601"/>
            <a:chExt cx="9003069" cy="4954352"/>
          </a:xfrm>
        </p:grpSpPr>
        <p:grpSp>
          <p:nvGrpSpPr>
            <p:cNvPr id="37" name="Group 36"/>
            <p:cNvGrpSpPr/>
            <p:nvPr/>
          </p:nvGrpSpPr>
          <p:grpSpPr>
            <a:xfrm>
              <a:off x="76200" y="990601"/>
              <a:ext cx="9003069" cy="4954352"/>
              <a:chOff x="76200" y="990601"/>
              <a:chExt cx="9003069" cy="49543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76200" y="990601"/>
                <a:ext cx="9003069" cy="4954352"/>
                <a:chOff x="76200" y="990601"/>
                <a:chExt cx="9003069" cy="4954352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76200" y="990601"/>
                  <a:ext cx="9003069" cy="4954352"/>
                  <a:chOff x="76200" y="990601"/>
                  <a:chExt cx="9003069" cy="4954352"/>
                </a:xfrm>
              </p:grpSpPr>
              <p:grpSp>
                <p:nvGrpSpPr>
                  <p:cNvPr id="2" name="Group 26"/>
                  <p:cNvGrpSpPr/>
                  <p:nvPr/>
                </p:nvGrpSpPr>
                <p:grpSpPr>
                  <a:xfrm>
                    <a:off x="76200" y="990601"/>
                    <a:ext cx="9003069" cy="4954352"/>
                    <a:chOff x="76200" y="990601"/>
                    <a:chExt cx="9003069" cy="4954352"/>
                  </a:xfrm>
                </p:grpSpPr>
                <p:grpSp>
                  <p:nvGrpSpPr>
                    <p:cNvPr id="15" name="Group 22"/>
                    <p:cNvGrpSpPr/>
                    <p:nvPr/>
                  </p:nvGrpSpPr>
                  <p:grpSpPr>
                    <a:xfrm>
                      <a:off x="76200" y="990601"/>
                      <a:ext cx="9003069" cy="4954352"/>
                      <a:chOff x="76200" y="990601"/>
                      <a:chExt cx="9003069" cy="4954352"/>
                    </a:xfrm>
                  </p:grpSpPr>
                  <p:grpSp>
                    <p:nvGrpSpPr>
                      <p:cNvPr id="17" name="Group 14"/>
                      <p:cNvGrpSpPr/>
                      <p:nvPr/>
                    </p:nvGrpSpPr>
                    <p:grpSpPr>
                      <a:xfrm>
                        <a:off x="76200" y="990601"/>
                        <a:ext cx="9003069" cy="4954352"/>
                        <a:chOff x="76200" y="990601"/>
                        <a:chExt cx="9003069" cy="4954352"/>
                      </a:xfrm>
                    </p:grpSpPr>
                    <p:pic>
                      <p:nvPicPr>
                        <p:cNvPr id="4" name="Picture 3" descr="Deltas scatter plot.jp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 cstate="print"/>
                        <a:stretch>
                          <a:fillRect/>
                        </a:stretch>
                      </p:blipFill>
                      <p:spPr>
                        <a:xfrm>
                          <a:off x="76200" y="990601"/>
                          <a:ext cx="9003069" cy="4954352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3" name="TextBox 2"/>
                        <p:cNvSpPr txBox="1"/>
                        <p:nvPr/>
                      </p:nvSpPr>
                      <p:spPr>
                        <a:xfrm>
                          <a:off x="2460080" y="4752201"/>
                          <a:ext cx="96892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200" b="1" dirty="0" smtClean="0"/>
                            <a:t>NEWBURGH</a:t>
                          </a:r>
                          <a:endParaRPr lang="en-US" sz="1200" b="1" dirty="0"/>
                        </a:p>
                      </p:txBody>
                    </p:sp>
                    <p:sp>
                      <p:nvSpPr>
                        <p:cNvPr id="5" name="TextBox 4"/>
                        <p:cNvSpPr txBox="1"/>
                        <p:nvPr/>
                      </p:nvSpPr>
                      <p:spPr>
                        <a:xfrm>
                          <a:off x="3322081" y="4752201"/>
                          <a:ext cx="1173719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200" b="1" dirty="0" smtClean="0"/>
                            <a:t>POUGHKEEPSIE</a:t>
                          </a:r>
                          <a:endParaRPr lang="en-US" sz="1200" b="1" dirty="0"/>
                        </a:p>
                      </p:txBody>
                    </p:sp>
                    <p:sp>
                      <p:nvSpPr>
                        <p:cNvPr id="6" name="TextBox 5"/>
                        <p:cNvSpPr txBox="1"/>
                        <p:nvPr/>
                      </p:nvSpPr>
                      <p:spPr>
                        <a:xfrm>
                          <a:off x="4399039" y="4752201"/>
                          <a:ext cx="85876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200" b="1" dirty="0" smtClean="0"/>
                            <a:t>KINGSTON</a:t>
                          </a:r>
                          <a:endParaRPr lang="en-US" sz="1200" b="1" dirty="0"/>
                        </a:p>
                      </p:txBody>
                    </p:sp>
                    <p:sp>
                      <p:nvSpPr>
                        <p:cNvPr id="7" name="TextBox 6"/>
                        <p:cNvSpPr txBox="1"/>
                        <p:nvPr/>
                      </p:nvSpPr>
                      <p:spPr>
                        <a:xfrm>
                          <a:off x="6248400" y="4752201"/>
                          <a:ext cx="71699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200" b="1" dirty="0" smtClean="0"/>
                            <a:t>RAVENA</a:t>
                          </a:r>
                          <a:endParaRPr lang="en-US" sz="1200" b="1" dirty="0"/>
                        </a:p>
                      </p:txBody>
                    </p:sp>
                    <p:sp>
                      <p:nvSpPr>
                        <p:cNvPr id="8" name="TextBox 7"/>
                        <p:cNvSpPr txBox="1"/>
                        <p:nvPr/>
                      </p:nvSpPr>
                      <p:spPr>
                        <a:xfrm>
                          <a:off x="7434484" y="4599801"/>
                          <a:ext cx="1099916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200" b="1" dirty="0" smtClean="0"/>
                            <a:t>SCHENECTADY</a:t>
                          </a:r>
                          <a:endParaRPr lang="en-US" sz="1200" b="1" dirty="0"/>
                        </a:p>
                      </p:txBody>
                    </p:sp>
                    <p:sp>
                      <p:nvSpPr>
                        <p:cNvPr id="9" name="TextBox 8"/>
                        <p:cNvSpPr txBox="1"/>
                        <p:nvPr/>
                      </p:nvSpPr>
                      <p:spPr>
                        <a:xfrm>
                          <a:off x="7298435" y="4752201"/>
                          <a:ext cx="702565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200" b="1" dirty="0" smtClean="0"/>
                            <a:t>ALBANY</a:t>
                          </a:r>
                          <a:endParaRPr lang="en-US" sz="1200" b="1" dirty="0"/>
                        </a:p>
                      </p:txBody>
                    </p:sp>
                    <p:sp>
                      <p:nvSpPr>
                        <p:cNvPr id="10" name="TextBox 9"/>
                        <p:cNvSpPr txBox="1"/>
                        <p:nvPr/>
                      </p:nvSpPr>
                      <p:spPr>
                        <a:xfrm>
                          <a:off x="1505222" y="1521023"/>
                          <a:ext cx="1532792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b="1" dirty="0" smtClean="0"/>
                            <a:t>Hudson Highlands</a:t>
                          </a:r>
                          <a:endParaRPr lang="en-US" sz="1400" b="1" dirty="0"/>
                        </a:p>
                      </p:txBody>
                    </p:sp>
                    <p:sp>
                      <p:nvSpPr>
                        <p:cNvPr id="11" name="TextBox 10"/>
                        <p:cNvSpPr txBox="1"/>
                        <p:nvPr/>
                      </p:nvSpPr>
                      <p:spPr>
                        <a:xfrm>
                          <a:off x="4953000" y="1457980"/>
                          <a:ext cx="1647631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400" b="1" dirty="0" smtClean="0"/>
                            <a:t>Catskill-Helderberg </a:t>
                          </a:r>
                        </a:p>
                        <a:p>
                          <a:pPr algn="ctr"/>
                          <a:r>
                            <a:rPr lang="en-US" sz="1400" b="1" dirty="0" smtClean="0"/>
                            <a:t>Narrows</a:t>
                          </a:r>
                          <a:endParaRPr lang="en-US" sz="1400" b="1" dirty="0"/>
                        </a:p>
                      </p:txBody>
                    </p:sp>
                    <p:cxnSp>
                      <p:nvCxnSpPr>
                        <p:cNvPr id="12" name="Elbow Connector 11"/>
                        <p:cNvCxnSpPr/>
                        <p:nvPr/>
                      </p:nvCxnSpPr>
                      <p:spPr>
                        <a:xfrm>
                          <a:off x="2590800" y="1447800"/>
                          <a:ext cx="838200" cy="53340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635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" name="Elbow Connector 12"/>
                        <p:cNvCxnSpPr/>
                        <p:nvPr/>
                      </p:nvCxnSpPr>
                      <p:spPr>
                        <a:xfrm rot="10800000" flipV="1">
                          <a:off x="4191000" y="1447799"/>
                          <a:ext cx="838200" cy="53340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635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" name="Elbow Connector 13"/>
                        <p:cNvCxnSpPr/>
                        <p:nvPr/>
                      </p:nvCxnSpPr>
                      <p:spPr>
                        <a:xfrm>
                          <a:off x="6400800" y="1447800"/>
                          <a:ext cx="838200" cy="533400"/>
                        </a:xfrm>
                        <a:prstGeom prst="bentConnector3">
                          <a:avLst>
                            <a:gd name="adj1" fmla="val 50000"/>
                          </a:avLst>
                        </a:prstGeom>
                        <a:ln w="635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6" name="Straight Connector 15"/>
                      <p:cNvCxnSpPr/>
                      <p:nvPr/>
                    </p:nvCxnSpPr>
                    <p:spPr>
                      <a:xfrm flipV="1">
                        <a:off x="2743200" y="2590800"/>
                        <a:ext cx="2667000" cy="1524000"/>
                      </a:xfrm>
                      <a:prstGeom prst="line">
                        <a:avLst/>
                      </a:pr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" name="Straight Connector 17"/>
                      <p:cNvCxnSpPr/>
                      <p:nvPr/>
                    </p:nvCxnSpPr>
                    <p:spPr>
                      <a:xfrm flipV="1">
                        <a:off x="2971800" y="2895600"/>
                        <a:ext cx="4876800" cy="1752600"/>
                      </a:xfrm>
                      <a:prstGeom prst="line">
                        <a:avLst/>
                      </a:pr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flipV="1">
                        <a:off x="5105400" y="3657600"/>
                        <a:ext cx="2514600" cy="838200"/>
                      </a:xfrm>
                      <a:prstGeom prst="line">
                        <a:avLst/>
                      </a:prstGeom>
                      <a:ln w="635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Connector 21"/>
                      <p:cNvCxnSpPr/>
                      <p:nvPr/>
                    </p:nvCxnSpPr>
                    <p:spPr>
                      <a:xfrm flipV="1">
                        <a:off x="5791200" y="3886200"/>
                        <a:ext cx="2057400" cy="762000"/>
                      </a:xfrm>
                      <a:prstGeom prst="line">
                        <a:avLst/>
                      </a:prstGeom>
                      <a:ln w="63500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7543800" y="3395990"/>
                      <a:ext cx="107112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Quaker Springs</a:t>
                      </a:r>
                      <a:endParaRPr lang="en-US" sz="1100" b="1" dirty="0"/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7741337" y="3776990"/>
                      <a:ext cx="716863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Coveville</a:t>
                      </a:r>
                      <a:endParaRPr lang="en-US" sz="1100" b="1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7759829" y="2557790"/>
                      <a:ext cx="660758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Albany I</a:t>
                      </a:r>
                      <a:endParaRPr lang="en-US" sz="1100" b="1" dirty="0"/>
                    </a:p>
                  </p:txBody>
                </p:sp>
              </p:grp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873332" y="32882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2.3 ft/mi</a:t>
                    </a:r>
                    <a:endParaRPr lang="en-US" b="1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781800" y="4191000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1.8 ft/mi</a:t>
                    </a:r>
                    <a:endParaRPr lang="en-US" b="1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863932" y="35930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2.3 ft/mi</a:t>
                    </a:r>
                    <a:endParaRPr lang="en-US" b="1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044532" y="29834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3.4 ft/mi</a:t>
                    </a:r>
                    <a:endParaRPr lang="en-US" b="1" dirty="0"/>
                  </a:p>
                </p:txBody>
              </p:sp>
            </p:grpSp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3581400" y="5105400"/>
                  <a:ext cx="1143000" cy="0"/>
                </a:xfrm>
                <a:prstGeom prst="straightConnector1">
                  <a:avLst/>
                </a:prstGeom>
                <a:ln w="635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5029200" y="5105400"/>
                  <a:ext cx="685800" cy="0"/>
                </a:xfrm>
                <a:prstGeom prst="straightConnector1">
                  <a:avLst/>
                </a:prstGeom>
                <a:ln w="635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Arrow Connector 31"/>
              <p:cNvCxnSpPr/>
              <p:nvPr/>
            </p:nvCxnSpPr>
            <p:spPr>
              <a:xfrm flipH="1">
                <a:off x="1828800" y="5105400"/>
                <a:ext cx="914400" cy="0"/>
              </a:xfrm>
              <a:prstGeom prst="straightConnector1">
                <a:avLst/>
              </a:prstGeom>
              <a:ln w="635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6531826" y="5438001"/>
                <a:ext cx="20787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Chart thanks to Lisa </a:t>
                </a:r>
                <a:r>
                  <a:rPr lang="en-US" sz="1200" b="1" dirty="0" err="1" smtClean="0"/>
                  <a:t>Elfenbien</a:t>
                </a:r>
                <a:endParaRPr lang="en-US" sz="1200" b="1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410200" y="47522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76200" y="990601"/>
            <a:ext cx="9003069" cy="4954352"/>
            <a:chOff x="76200" y="990601"/>
            <a:chExt cx="9003069" cy="4954352"/>
          </a:xfrm>
        </p:grpSpPr>
        <p:grpSp>
          <p:nvGrpSpPr>
            <p:cNvPr id="29" name="Group 28"/>
            <p:cNvGrpSpPr/>
            <p:nvPr/>
          </p:nvGrpSpPr>
          <p:grpSpPr>
            <a:xfrm>
              <a:off x="76200" y="990601"/>
              <a:ext cx="9003069" cy="4954352"/>
              <a:chOff x="76200" y="990601"/>
              <a:chExt cx="9003069" cy="495435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6200" y="990601"/>
                <a:ext cx="9003069" cy="4954352"/>
                <a:chOff x="76200" y="990601"/>
                <a:chExt cx="9003069" cy="4954352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76200" y="990601"/>
                  <a:ext cx="9003069" cy="4954352"/>
                  <a:chOff x="76200" y="990601"/>
                  <a:chExt cx="9003069" cy="4954352"/>
                </a:xfrm>
              </p:grpSpPr>
              <p:grpSp>
                <p:nvGrpSpPr>
                  <p:cNvPr id="2" name="Group 14"/>
                  <p:cNvGrpSpPr/>
                  <p:nvPr/>
                </p:nvGrpSpPr>
                <p:grpSpPr>
                  <a:xfrm>
                    <a:off x="76200" y="990601"/>
                    <a:ext cx="9003069" cy="4954352"/>
                    <a:chOff x="76200" y="990601"/>
                    <a:chExt cx="9003069" cy="4954352"/>
                  </a:xfrm>
                </p:grpSpPr>
                <p:pic>
                  <p:nvPicPr>
                    <p:cNvPr id="4" name="Picture 3" descr="Deltas scatter plot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76200" y="990601"/>
                      <a:ext cx="9003069" cy="495435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2460080" y="4752201"/>
                      <a:ext cx="9689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NEWBURGH</a:t>
                      </a:r>
                      <a:endParaRPr lang="en-US" sz="1200" b="1" dirty="0"/>
                    </a:p>
                  </p:txBody>
                </p:sp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3322081" y="4752201"/>
                      <a:ext cx="11737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POUGHKEEPSIE</a:t>
                      </a:r>
                      <a:endParaRPr lang="en-US" sz="1200" b="1" dirty="0"/>
                    </a:p>
                  </p:txBody>
                </p:sp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4399039" y="4752201"/>
                      <a:ext cx="85876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KINGSTON</a:t>
                      </a:r>
                      <a:endParaRPr lang="en-US" sz="1200" b="1" dirty="0"/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6248400" y="4752201"/>
                      <a:ext cx="7169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RAVENA</a:t>
                      </a:r>
                      <a:endParaRPr lang="en-US" sz="1200" b="1" dirty="0"/>
                    </a:p>
                  </p:txBody>
                </p:sp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434484" y="4599801"/>
                      <a:ext cx="10999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SCHENECTADY</a:t>
                      </a:r>
                      <a:endParaRPr lang="en-US" sz="1200" b="1" dirty="0"/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7298435" y="4752201"/>
                      <a:ext cx="70256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ALBANY</a:t>
                      </a:r>
                      <a:endParaRPr lang="en-US" sz="1200" b="1" dirty="0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505222" y="1521023"/>
                      <a:ext cx="153279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 smtClean="0"/>
                        <a:t>Hudson Highlands</a:t>
                      </a:r>
                      <a:endParaRPr lang="en-US" sz="1400" b="1" dirty="0"/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4953000" y="1457980"/>
                      <a:ext cx="164763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 smtClean="0"/>
                        <a:t>Catskill-Helderberg </a:t>
                      </a:r>
                    </a:p>
                    <a:p>
                      <a:pPr algn="ctr"/>
                      <a:r>
                        <a:rPr lang="en-US" sz="1400" b="1" dirty="0" smtClean="0"/>
                        <a:t>Narrows</a:t>
                      </a:r>
                      <a:endParaRPr lang="en-US" sz="1400" b="1" dirty="0"/>
                    </a:p>
                  </p:txBody>
                </p:sp>
                <p:cxnSp>
                  <p:nvCxnSpPr>
                    <p:cNvPr id="12" name="Elbow Connector 11"/>
                    <p:cNvCxnSpPr/>
                    <p:nvPr/>
                  </p:nvCxnSpPr>
                  <p:spPr>
                    <a:xfrm>
                      <a:off x="2590800" y="1447800"/>
                      <a:ext cx="838200" cy="533400"/>
                    </a:xfrm>
                    <a:prstGeom prst="bentConnector3">
                      <a:avLst>
                        <a:gd name="adj1" fmla="val 50000"/>
                      </a:avLst>
                    </a:prstGeom>
                    <a:ln w="635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Elbow Connector 12"/>
                    <p:cNvCxnSpPr/>
                    <p:nvPr/>
                  </p:nvCxnSpPr>
                  <p:spPr>
                    <a:xfrm rot="10800000" flipV="1">
                      <a:off x="4191000" y="1447799"/>
                      <a:ext cx="838200" cy="533400"/>
                    </a:xfrm>
                    <a:prstGeom prst="bentConnector3">
                      <a:avLst>
                        <a:gd name="adj1" fmla="val 50000"/>
                      </a:avLst>
                    </a:prstGeom>
                    <a:ln w="635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Elbow Connector 13"/>
                    <p:cNvCxnSpPr/>
                    <p:nvPr/>
                  </p:nvCxnSpPr>
                  <p:spPr>
                    <a:xfrm>
                      <a:off x="6400800" y="1447800"/>
                      <a:ext cx="838200" cy="533400"/>
                    </a:xfrm>
                    <a:prstGeom prst="bentConnector3">
                      <a:avLst>
                        <a:gd name="adj1" fmla="val 50000"/>
                      </a:avLst>
                    </a:prstGeom>
                    <a:ln w="635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Freeform 15"/>
                  <p:cNvSpPr/>
                  <p:nvPr/>
                </p:nvSpPr>
                <p:spPr>
                  <a:xfrm>
                    <a:off x="2902857" y="2989943"/>
                    <a:ext cx="3933372" cy="1494971"/>
                  </a:xfrm>
                  <a:custGeom>
                    <a:avLst/>
                    <a:gdLst>
                      <a:gd name="connsiteX0" fmla="*/ 0 w 3933372"/>
                      <a:gd name="connsiteY0" fmla="*/ 1494971 h 1494971"/>
                      <a:gd name="connsiteX1" fmla="*/ 2656114 w 3933372"/>
                      <a:gd name="connsiteY1" fmla="*/ 957943 h 1494971"/>
                      <a:gd name="connsiteX2" fmla="*/ 3933372 w 3933372"/>
                      <a:gd name="connsiteY2" fmla="*/ 0 h 1494971"/>
                      <a:gd name="connsiteX3" fmla="*/ 3933372 w 3933372"/>
                      <a:gd name="connsiteY3" fmla="*/ 0 h 1494971"/>
                      <a:gd name="connsiteX4" fmla="*/ 3933372 w 3933372"/>
                      <a:gd name="connsiteY4" fmla="*/ 0 h 149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33372" h="1494971">
                        <a:moveTo>
                          <a:pt x="0" y="1494971"/>
                        </a:moveTo>
                        <a:cubicBezTo>
                          <a:pt x="1000276" y="1351038"/>
                          <a:pt x="2000552" y="1207105"/>
                          <a:pt x="2656114" y="957943"/>
                        </a:cubicBezTo>
                        <a:cubicBezTo>
                          <a:pt x="3311676" y="708781"/>
                          <a:pt x="3933372" y="0"/>
                          <a:pt x="3933372" y="0"/>
                        </a:cubicBezTo>
                        <a:lnTo>
                          <a:pt x="3933372" y="0"/>
                        </a:lnTo>
                        <a:lnTo>
                          <a:pt x="3933372" y="0"/>
                        </a:lnTo>
                      </a:path>
                    </a:pathLst>
                  </a:custGeom>
                  <a:ln w="635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3628571" y="2830286"/>
                    <a:ext cx="4252686" cy="1671562"/>
                  </a:xfrm>
                  <a:custGeom>
                    <a:avLst/>
                    <a:gdLst>
                      <a:gd name="connsiteX0" fmla="*/ 0 w 4252686"/>
                      <a:gd name="connsiteY0" fmla="*/ 1669143 h 1671562"/>
                      <a:gd name="connsiteX1" fmla="*/ 1059543 w 4252686"/>
                      <a:gd name="connsiteY1" fmla="*/ 1596571 h 1671562"/>
                      <a:gd name="connsiteX2" fmla="*/ 2772229 w 4252686"/>
                      <a:gd name="connsiteY2" fmla="*/ 1219200 h 1671562"/>
                      <a:gd name="connsiteX3" fmla="*/ 4252686 w 4252686"/>
                      <a:gd name="connsiteY3" fmla="*/ 0 h 167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2686" h="1671562">
                        <a:moveTo>
                          <a:pt x="0" y="1669143"/>
                        </a:moveTo>
                        <a:cubicBezTo>
                          <a:pt x="298752" y="1670352"/>
                          <a:pt x="597505" y="1671562"/>
                          <a:pt x="1059543" y="1596571"/>
                        </a:cubicBezTo>
                        <a:cubicBezTo>
                          <a:pt x="1521581" y="1521581"/>
                          <a:pt x="2240039" y="1485295"/>
                          <a:pt x="2772229" y="1219200"/>
                        </a:cubicBezTo>
                        <a:cubicBezTo>
                          <a:pt x="3304419" y="953105"/>
                          <a:pt x="3778552" y="476552"/>
                          <a:pt x="4252686" y="0"/>
                        </a:cubicBezTo>
                      </a:path>
                    </a:pathLst>
                  </a:custGeom>
                  <a:ln w="635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5776686" y="3541486"/>
                    <a:ext cx="1944914" cy="943428"/>
                  </a:xfrm>
                  <a:custGeom>
                    <a:avLst/>
                    <a:gdLst>
                      <a:gd name="connsiteX0" fmla="*/ 0 w 1944914"/>
                      <a:gd name="connsiteY0" fmla="*/ 943428 h 943428"/>
                      <a:gd name="connsiteX1" fmla="*/ 682171 w 1944914"/>
                      <a:gd name="connsiteY1" fmla="*/ 841828 h 943428"/>
                      <a:gd name="connsiteX2" fmla="*/ 1944914 w 1944914"/>
                      <a:gd name="connsiteY2" fmla="*/ 0 h 943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44914" h="943428">
                        <a:moveTo>
                          <a:pt x="0" y="943428"/>
                        </a:moveTo>
                        <a:lnTo>
                          <a:pt x="682171" y="841828"/>
                        </a:lnTo>
                        <a:cubicBezTo>
                          <a:pt x="1006323" y="684590"/>
                          <a:pt x="1475618" y="342295"/>
                          <a:pt x="1944914" y="0"/>
                        </a:cubicBezTo>
                      </a:path>
                    </a:pathLst>
                  </a:custGeom>
                  <a:ln w="635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781800" y="2710190"/>
                    <a:ext cx="66075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Albany I</a:t>
                    </a:r>
                    <a:endParaRPr lang="en-US" sz="1100" b="1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759829" y="2557790"/>
                    <a:ext cx="69762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Albany II</a:t>
                    </a:r>
                    <a:endParaRPr lang="en-US" sz="1100" b="1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543800" y="3319790"/>
                    <a:ext cx="107112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Quaker Springs</a:t>
                    </a:r>
                    <a:endParaRPr lang="en-US" sz="1100" b="1" dirty="0"/>
                  </a:p>
                </p:txBody>
              </p:sp>
            </p:grp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4800600" y="5105400"/>
                  <a:ext cx="914400" cy="0"/>
                </a:xfrm>
                <a:prstGeom prst="straightConnector1">
                  <a:avLst/>
                </a:prstGeom>
                <a:ln w="635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3200400" y="5105400"/>
                  <a:ext cx="1524000" cy="0"/>
                </a:xfrm>
                <a:prstGeom prst="straightConnector1">
                  <a:avLst/>
                </a:prstGeom>
                <a:ln w="635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flipH="1">
                  <a:off x="1981200" y="5105400"/>
                  <a:ext cx="914400" cy="0"/>
                </a:xfrm>
                <a:prstGeom prst="straightConnector1">
                  <a:avLst/>
                </a:prstGeom>
                <a:ln w="635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/>
              <p:cNvSpPr txBox="1"/>
              <p:nvPr/>
            </p:nvSpPr>
            <p:spPr>
              <a:xfrm>
                <a:off x="6531826" y="5438001"/>
                <a:ext cx="20787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Chart thanks to Lisa </a:t>
                </a:r>
                <a:r>
                  <a:rPr lang="en-US" sz="1200" b="1" dirty="0" err="1" smtClean="0"/>
                  <a:t>Elfenbien</a:t>
                </a:r>
                <a:endParaRPr lang="en-US" sz="1200" b="1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410200" y="47522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6200" y="990601"/>
            <a:ext cx="9003069" cy="4954352"/>
            <a:chOff x="76200" y="990601"/>
            <a:chExt cx="9003069" cy="4954352"/>
          </a:xfrm>
        </p:grpSpPr>
        <p:grpSp>
          <p:nvGrpSpPr>
            <p:cNvPr id="2" name="Group 30"/>
            <p:cNvGrpSpPr/>
            <p:nvPr/>
          </p:nvGrpSpPr>
          <p:grpSpPr>
            <a:xfrm>
              <a:off x="76200" y="990601"/>
              <a:ext cx="9003069" cy="4954352"/>
              <a:chOff x="76200" y="990601"/>
              <a:chExt cx="9003069" cy="4954352"/>
            </a:xfrm>
          </p:grpSpPr>
          <p:grpSp>
            <p:nvGrpSpPr>
              <p:cNvPr id="15" name="Group 28"/>
              <p:cNvGrpSpPr/>
              <p:nvPr/>
            </p:nvGrpSpPr>
            <p:grpSpPr>
              <a:xfrm>
                <a:off x="76200" y="990601"/>
                <a:ext cx="9003069" cy="4954352"/>
                <a:chOff x="76200" y="990601"/>
                <a:chExt cx="9003069" cy="4954352"/>
              </a:xfrm>
            </p:grpSpPr>
            <p:grpSp>
              <p:nvGrpSpPr>
                <p:cNvPr id="17" name="Group 22"/>
                <p:cNvGrpSpPr/>
                <p:nvPr/>
              </p:nvGrpSpPr>
              <p:grpSpPr>
                <a:xfrm>
                  <a:off x="76200" y="990601"/>
                  <a:ext cx="9003069" cy="4954352"/>
                  <a:chOff x="76200" y="990601"/>
                  <a:chExt cx="9003069" cy="4954352"/>
                </a:xfrm>
              </p:grpSpPr>
              <p:grpSp>
                <p:nvGrpSpPr>
                  <p:cNvPr id="29" name="Group 14"/>
                  <p:cNvGrpSpPr/>
                  <p:nvPr/>
                </p:nvGrpSpPr>
                <p:grpSpPr>
                  <a:xfrm>
                    <a:off x="76200" y="990601"/>
                    <a:ext cx="9003069" cy="4954352"/>
                    <a:chOff x="76200" y="990601"/>
                    <a:chExt cx="9003069" cy="4954352"/>
                  </a:xfrm>
                </p:grpSpPr>
                <p:pic>
                  <p:nvPicPr>
                    <p:cNvPr id="4" name="Picture 3" descr="Deltas scatter plot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76200" y="990601"/>
                      <a:ext cx="9003069" cy="495435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2460080" y="4752201"/>
                      <a:ext cx="9689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NEWBURGH</a:t>
                      </a:r>
                      <a:endParaRPr lang="en-US" sz="1200" b="1" dirty="0"/>
                    </a:p>
                  </p:txBody>
                </p:sp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3322081" y="4752201"/>
                      <a:ext cx="11737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POUGHKEEPSIE</a:t>
                      </a:r>
                      <a:endParaRPr lang="en-US" sz="1200" b="1" dirty="0"/>
                    </a:p>
                  </p:txBody>
                </p:sp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4399039" y="4752201"/>
                      <a:ext cx="85876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KINGSTON</a:t>
                      </a:r>
                      <a:endParaRPr lang="en-US" sz="1200" b="1" dirty="0"/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6248400" y="4752201"/>
                      <a:ext cx="71699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RAVENA</a:t>
                      </a:r>
                      <a:endParaRPr lang="en-US" sz="1200" b="1" dirty="0"/>
                    </a:p>
                  </p:txBody>
                </p:sp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434484" y="4599801"/>
                      <a:ext cx="10999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SCHENECTADY</a:t>
                      </a:r>
                      <a:endParaRPr lang="en-US" sz="1200" b="1" dirty="0"/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7298435" y="4752201"/>
                      <a:ext cx="70256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/>
                        <a:t>ALBANY</a:t>
                      </a:r>
                      <a:endParaRPr lang="en-US" sz="1200" b="1" dirty="0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1505222" y="1521023"/>
                      <a:ext cx="153279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 smtClean="0"/>
                        <a:t>Hudson Highlands</a:t>
                      </a:r>
                      <a:endParaRPr lang="en-US" sz="1400" b="1" dirty="0"/>
                    </a:p>
                  </p:txBody>
                </p:sp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4953000" y="1457980"/>
                      <a:ext cx="1647631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400" b="1" dirty="0" smtClean="0"/>
                        <a:t>Catskill-Helderberg </a:t>
                      </a:r>
                    </a:p>
                    <a:p>
                      <a:pPr algn="ctr"/>
                      <a:r>
                        <a:rPr lang="en-US" sz="1400" b="1" dirty="0" smtClean="0"/>
                        <a:t>Narrows</a:t>
                      </a:r>
                      <a:endParaRPr lang="en-US" sz="1400" b="1" dirty="0"/>
                    </a:p>
                  </p:txBody>
                </p:sp>
                <p:cxnSp>
                  <p:nvCxnSpPr>
                    <p:cNvPr id="12" name="Elbow Connector 11"/>
                    <p:cNvCxnSpPr/>
                    <p:nvPr/>
                  </p:nvCxnSpPr>
                  <p:spPr>
                    <a:xfrm>
                      <a:off x="2590800" y="1447800"/>
                      <a:ext cx="838200" cy="533400"/>
                    </a:xfrm>
                    <a:prstGeom prst="bentConnector3">
                      <a:avLst>
                        <a:gd name="adj1" fmla="val 50000"/>
                      </a:avLst>
                    </a:prstGeom>
                    <a:ln w="635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Elbow Connector 12"/>
                    <p:cNvCxnSpPr/>
                    <p:nvPr/>
                  </p:nvCxnSpPr>
                  <p:spPr>
                    <a:xfrm rot="10800000" flipV="1">
                      <a:off x="4191000" y="1447799"/>
                      <a:ext cx="838200" cy="533400"/>
                    </a:xfrm>
                    <a:prstGeom prst="bentConnector3">
                      <a:avLst>
                        <a:gd name="adj1" fmla="val 50000"/>
                      </a:avLst>
                    </a:prstGeom>
                    <a:ln w="635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Elbow Connector 13"/>
                    <p:cNvCxnSpPr/>
                    <p:nvPr/>
                  </p:nvCxnSpPr>
                  <p:spPr>
                    <a:xfrm>
                      <a:off x="6400800" y="1447800"/>
                      <a:ext cx="838200" cy="533400"/>
                    </a:xfrm>
                    <a:prstGeom prst="bentConnector3">
                      <a:avLst>
                        <a:gd name="adj1" fmla="val 50000"/>
                      </a:avLst>
                    </a:prstGeom>
                    <a:ln w="635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Freeform 15"/>
                  <p:cNvSpPr/>
                  <p:nvPr/>
                </p:nvSpPr>
                <p:spPr>
                  <a:xfrm>
                    <a:off x="2902857" y="2989943"/>
                    <a:ext cx="3933372" cy="1494971"/>
                  </a:xfrm>
                  <a:custGeom>
                    <a:avLst/>
                    <a:gdLst>
                      <a:gd name="connsiteX0" fmla="*/ 0 w 3933372"/>
                      <a:gd name="connsiteY0" fmla="*/ 1494971 h 1494971"/>
                      <a:gd name="connsiteX1" fmla="*/ 2656114 w 3933372"/>
                      <a:gd name="connsiteY1" fmla="*/ 957943 h 1494971"/>
                      <a:gd name="connsiteX2" fmla="*/ 3933372 w 3933372"/>
                      <a:gd name="connsiteY2" fmla="*/ 0 h 1494971"/>
                      <a:gd name="connsiteX3" fmla="*/ 3933372 w 3933372"/>
                      <a:gd name="connsiteY3" fmla="*/ 0 h 1494971"/>
                      <a:gd name="connsiteX4" fmla="*/ 3933372 w 3933372"/>
                      <a:gd name="connsiteY4" fmla="*/ 0 h 1494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33372" h="1494971">
                        <a:moveTo>
                          <a:pt x="0" y="1494971"/>
                        </a:moveTo>
                        <a:cubicBezTo>
                          <a:pt x="1000276" y="1351038"/>
                          <a:pt x="2000552" y="1207105"/>
                          <a:pt x="2656114" y="957943"/>
                        </a:cubicBezTo>
                        <a:cubicBezTo>
                          <a:pt x="3311676" y="708781"/>
                          <a:pt x="3933372" y="0"/>
                          <a:pt x="3933372" y="0"/>
                        </a:cubicBezTo>
                        <a:lnTo>
                          <a:pt x="3933372" y="0"/>
                        </a:lnTo>
                        <a:lnTo>
                          <a:pt x="3933372" y="0"/>
                        </a:lnTo>
                      </a:path>
                    </a:pathLst>
                  </a:custGeom>
                  <a:ln w="635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Freeform 18"/>
                  <p:cNvSpPr/>
                  <p:nvPr/>
                </p:nvSpPr>
                <p:spPr>
                  <a:xfrm>
                    <a:off x="3628571" y="2830286"/>
                    <a:ext cx="4252686" cy="1671562"/>
                  </a:xfrm>
                  <a:custGeom>
                    <a:avLst/>
                    <a:gdLst>
                      <a:gd name="connsiteX0" fmla="*/ 0 w 4252686"/>
                      <a:gd name="connsiteY0" fmla="*/ 1669143 h 1671562"/>
                      <a:gd name="connsiteX1" fmla="*/ 1059543 w 4252686"/>
                      <a:gd name="connsiteY1" fmla="*/ 1596571 h 1671562"/>
                      <a:gd name="connsiteX2" fmla="*/ 2772229 w 4252686"/>
                      <a:gd name="connsiteY2" fmla="*/ 1219200 h 1671562"/>
                      <a:gd name="connsiteX3" fmla="*/ 4252686 w 4252686"/>
                      <a:gd name="connsiteY3" fmla="*/ 0 h 167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2686" h="1671562">
                        <a:moveTo>
                          <a:pt x="0" y="1669143"/>
                        </a:moveTo>
                        <a:cubicBezTo>
                          <a:pt x="298752" y="1670352"/>
                          <a:pt x="597505" y="1671562"/>
                          <a:pt x="1059543" y="1596571"/>
                        </a:cubicBezTo>
                        <a:cubicBezTo>
                          <a:pt x="1521581" y="1521581"/>
                          <a:pt x="2240039" y="1485295"/>
                          <a:pt x="2772229" y="1219200"/>
                        </a:cubicBezTo>
                        <a:cubicBezTo>
                          <a:pt x="3304419" y="953105"/>
                          <a:pt x="3778552" y="476552"/>
                          <a:pt x="4252686" y="0"/>
                        </a:cubicBezTo>
                      </a:path>
                    </a:pathLst>
                  </a:custGeom>
                  <a:ln w="635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reeform 19"/>
                  <p:cNvSpPr/>
                  <p:nvPr/>
                </p:nvSpPr>
                <p:spPr>
                  <a:xfrm>
                    <a:off x="5776686" y="3541486"/>
                    <a:ext cx="1944914" cy="943428"/>
                  </a:xfrm>
                  <a:custGeom>
                    <a:avLst/>
                    <a:gdLst>
                      <a:gd name="connsiteX0" fmla="*/ 0 w 1944914"/>
                      <a:gd name="connsiteY0" fmla="*/ 943428 h 943428"/>
                      <a:gd name="connsiteX1" fmla="*/ 682171 w 1944914"/>
                      <a:gd name="connsiteY1" fmla="*/ 841828 h 943428"/>
                      <a:gd name="connsiteX2" fmla="*/ 1944914 w 1944914"/>
                      <a:gd name="connsiteY2" fmla="*/ 0 h 943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44914" h="943428">
                        <a:moveTo>
                          <a:pt x="0" y="943428"/>
                        </a:moveTo>
                        <a:lnTo>
                          <a:pt x="682171" y="841828"/>
                        </a:lnTo>
                        <a:cubicBezTo>
                          <a:pt x="1006323" y="684590"/>
                          <a:pt x="1475618" y="342295"/>
                          <a:pt x="1944914" y="0"/>
                        </a:cubicBezTo>
                      </a:path>
                    </a:pathLst>
                  </a:custGeom>
                  <a:ln w="6350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6781800" y="2710190"/>
                    <a:ext cx="66075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Albany I</a:t>
                    </a:r>
                    <a:endParaRPr lang="en-US" sz="1100" b="1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759829" y="2557790"/>
                    <a:ext cx="69762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Albany II</a:t>
                    </a:r>
                    <a:endParaRPr lang="en-US" sz="1100" b="1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543800" y="3319790"/>
                    <a:ext cx="107112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b="1" dirty="0" smtClean="0"/>
                      <a:t>Quaker Springs</a:t>
                    </a:r>
                    <a:endParaRPr lang="en-US" sz="1100" b="1" dirty="0"/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4644732" y="4495800"/>
                  <a:ext cx="10294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2.0 ft/mi</a:t>
                  </a:r>
                  <a:endParaRPr lang="en-US" b="1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40332" y="3593068"/>
                  <a:ext cx="10294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3.6 ft/mi</a:t>
                  </a:r>
                  <a:endParaRPr lang="en-US" b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540332" y="2983468"/>
                  <a:ext cx="10294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5.2 ft/mi</a:t>
                  </a:r>
                  <a:endParaRPr lang="en-US" b="1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044532" y="4507468"/>
                  <a:ext cx="10294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0.8 ft/mi</a:t>
                  </a:r>
                  <a:endParaRPr lang="en-US" b="1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828800" y="4278868"/>
                  <a:ext cx="10294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1.5 ft/mi</a:t>
                  </a:r>
                  <a:endParaRPr lang="en-US" b="1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330532" y="2983468"/>
                  <a:ext cx="10294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7.2 ft/mi</a:t>
                  </a:r>
                  <a:endParaRPr lang="en-US" b="1" dirty="0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6531826" y="5438001"/>
                <a:ext cx="20787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Chart thanks to Lisa </a:t>
                </a:r>
                <a:r>
                  <a:rPr lang="en-US" sz="1200" b="1" dirty="0" err="1" smtClean="0"/>
                  <a:t>Elfenbien</a:t>
                </a:r>
                <a:endParaRPr lang="en-US" sz="1200" b="1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410200" y="47522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6200" y="990601"/>
            <a:ext cx="9003069" cy="4954352"/>
            <a:chOff x="76200" y="990601"/>
            <a:chExt cx="9003069" cy="4954352"/>
          </a:xfrm>
        </p:grpSpPr>
        <p:grpSp>
          <p:nvGrpSpPr>
            <p:cNvPr id="35" name="Group 34"/>
            <p:cNvGrpSpPr/>
            <p:nvPr/>
          </p:nvGrpSpPr>
          <p:grpSpPr>
            <a:xfrm>
              <a:off x="76200" y="990601"/>
              <a:ext cx="9003069" cy="4954352"/>
              <a:chOff x="76200" y="990601"/>
              <a:chExt cx="9003069" cy="4954352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6200" y="990601"/>
                <a:ext cx="9003069" cy="4954352"/>
                <a:chOff x="76200" y="990601"/>
                <a:chExt cx="9003069" cy="4954352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76200" y="990601"/>
                  <a:ext cx="9003069" cy="4954352"/>
                  <a:chOff x="76200" y="990601"/>
                  <a:chExt cx="9003069" cy="4954352"/>
                </a:xfrm>
              </p:grpSpPr>
              <p:grpSp>
                <p:nvGrpSpPr>
                  <p:cNvPr id="2" name="Group 22"/>
                  <p:cNvGrpSpPr/>
                  <p:nvPr/>
                </p:nvGrpSpPr>
                <p:grpSpPr>
                  <a:xfrm>
                    <a:off x="76200" y="990601"/>
                    <a:ext cx="9003069" cy="4954352"/>
                    <a:chOff x="76200" y="990601"/>
                    <a:chExt cx="9003069" cy="4954352"/>
                  </a:xfrm>
                </p:grpSpPr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76200" y="990601"/>
                      <a:ext cx="9003069" cy="4954352"/>
                      <a:chOff x="76200" y="990601"/>
                      <a:chExt cx="9003069" cy="4954352"/>
                    </a:xfrm>
                  </p:grpSpPr>
                  <p:pic>
                    <p:nvPicPr>
                      <p:cNvPr id="4" name="Picture 3" descr="Deltas scatter plot.jpg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/>
                      <a:stretch>
                        <a:fillRect/>
                      </a:stretch>
                    </p:blipFill>
                    <p:spPr>
                      <a:xfrm>
                        <a:off x="76200" y="990601"/>
                        <a:ext cx="9003069" cy="495435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" name="TextBox 2"/>
                      <p:cNvSpPr txBox="1"/>
                      <p:nvPr/>
                    </p:nvSpPr>
                    <p:spPr>
                      <a:xfrm>
                        <a:off x="2460080" y="4752201"/>
                        <a:ext cx="9689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NEWBURGH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5" name="TextBox 4"/>
                      <p:cNvSpPr txBox="1"/>
                      <p:nvPr/>
                    </p:nvSpPr>
                    <p:spPr>
                      <a:xfrm>
                        <a:off x="3322081" y="4752201"/>
                        <a:ext cx="11737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POUGHKEEPSIE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6" name="TextBox 5"/>
                      <p:cNvSpPr txBox="1"/>
                      <p:nvPr/>
                    </p:nvSpPr>
                    <p:spPr>
                      <a:xfrm>
                        <a:off x="4399039" y="4752201"/>
                        <a:ext cx="85876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KINGSTON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6248400" y="4752201"/>
                        <a:ext cx="71699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RAVENA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7434484" y="4599801"/>
                        <a:ext cx="109991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SCHENECTADY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7298435" y="4752201"/>
                        <a:ext cx="70256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b="1" dirty="0" smtClean="0"/>
                          <a:t>ALBANY</a:t>
                        </a:r>
                        <a:endParaRPr lang="en-US" sz="1200" b="1" dirty="0"/>
                      </a:p>
                    </p:txBody>
                  </p:sp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1505222" y="1521023"/>
                        <a:ext cx="153279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b="1" dirty="0" smtClean="0"/>
                          <a:t>Hudson Highlands</a:t>
                        </a:r>
                        <a:endParaRPr lang="en-US" sz="1400" b="1" dirty="0"/>
                      </a:p>
                    </p:txBody>
                  </p:sp>
                  <p:sp>
                    <p:nvSpPr>
                      <p:cNvPr id="11" name="TextBox 10"/>
                      <p:cNvSpPr txBox="1"/>
                      <p:nvPr/>
                    </p:nvSpPr>
                    <p:spPr>
                      <a:xfrm>
                        <a:off x="4953000" y="1457980"/>
                        <a:ext cx="16476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400" b="1" dirty="0" smtClean="0"/>
                          <a:t>Catskill-Helderberg </a:t>
                        </a:r>
                      </a:p>
                      <a:p>
                        <a:pPr algn="ctr"/>
                        <a:r>
                          <a:rPr lang="en-US" sz="1400" b="1" dirty="0" smtClean="0"/>
                          <a:t>Narrows</a:t>
                        </a:r>
                        <a:endParaRPr lang="en-US" sz="1400" b="1" dirty="0"/>
                      </a:p>
                    </p:txBody>
                  </p:sp>
                  <p:cxnSp>
                    <p:nvCxnSpPr>
                      <p:cNvPr id="12" name="Elbow Connector 11"/>
                      <p:cNvCxnSpPr/>
                      <p:nvPr/>
                    </p:nvCxnSpPr>
                    <p:spPr>
                      <a:xfrm>
                        <a:off x="2590800" y="1447800"/>
                        <a:ext cx="838200" cy="5334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635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" name="Elbow Connector 12"/>
                      <p:cNvCxnSpPr/>
                      <p:nvPr/>
                    </p:nvCxnSpPr>
                    <p:spPr>
                      <a:xfrm rot="10800000" flipV="1">
                        <a:off x="4191000" y="1447799"/>
                        <a:ext cx="838200" cy="5334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635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" name="Elbow Connector 13"/>
                      <p:cNvCxnSpPr/>
                      <p:nvPr/>
                    </p:nvCxnSpPr>
                    <p:spPr>
                      <a:xfrm>
                        <a:off x="6400800" y="1447800"/>
                        <a:ext cx="838200" cy="533400"/>
                      </a:xfrm>
                      <a:prstGeom prst="bentConnector3">
                        <a:avLst>
                          <a:gd name="adj1" fmla="val 50000"/>
                        </a:avLst>
                      </a:prstGeom>
                      <a:ln w="635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" name="Freeform 15"/>
                    <p:cNvSpPr/>
                    <p:nvPr/>
                  </p:nvSpPr>
                  <p:spPr>
                    <a:xfrm>
                      <a:off x="2902857" y="2989943"/>
                      <a:ext cx="3933372" cy="1494971"/>
                    </a:xfrm>
                    <a:custGeom>
                      <a:avLst/>
                      <a:gdLst>
                        <a:gd name="connsiteX0" fmla="*/ 0 w 3933372"/>
                        <a:gd name="connsiteY0" fmla="*/ 1494971 h 1494971"/>
                        <a:gd name="connsiteX1" fmla="*/ 2656114 w 3933372"/>
                        <a:gd name="connsiteY1" fmla="*/ 957943 h 1494971"/>
                        <a:gd name="connsiteX2" fmla="*/ 3933372 w 3933372"/>
                        <a:gd name="connsiteY2" fmla="*/ 0 h 1494971"/>
                        <a:gd name="connsiteX3" fmla="*/ 3933372 w 3933372"/>
                        <a:gd name="connsiteY3" fmla="*/ 0 h 1494971"/>
                        <a:gd name="connsiteX4" fmla="*/ 3933372 w 3933372"/>
                        <a:gd name="connsiteY4" fmla="*/ 0 h 14949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33372" h="1494971">
                          <a:moveTo>
                            <a:pt x="0" y="1494971"/>
                          </a:moveTo>
                          <a:cubicBezTo>
                            <a:pt x="1000276" y="1351038"/>
                            <a:pt x="2000552" y="1207105"/>
                            <a:pt x="2656114" y="957943"/>
                          </a:cubicBezTo>
                          <a:cubicBezTo>
                            <a:pt x="3311676" y="708781"/>
                            <a:pt x="3933372" y="0"/>
                            <a:pt x="3933372" y="0"/>
                          </a:cubicBezTo>
                          <a:lnTo>
                            <a:pt x="3933372" y="0"/>
                          </a:lnTo>
                          <a:lnTo>
                            <a:pt x="3933372" y="0"/>
                          </a:lnTo>
                        </a:path>
                      </a:pathLst>
                    </a:custGeom>
                    <a:ln w="63500">
                      <a:solidFill>
                        <a:srgbClr val="FF000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Freeform 18"/>
                    <p:cNvSpPr/>
                    <p:nvPr/>
                  </p:nvSpPr>
                  <p:spPr>
                    <a:xfrm>
                      <a:off x="3628571" y="2830286"/>
                      <a:ext cx="4252686" cy="1671562"/>
                    </a:xfrm>
                    <a:custGeom>
                      <a:avLst/>
                      <a:gdLst>
                        <a:gd name="connsiteX0" fmla="*/ 0 w 4252686"/>
                        <a:gd name="connsiteY0" fmla="*/ 1669143 h 1671562"/>
                        <a:gd name="connsiteX1" fmla="*/ 1059543 w 4252686"/>
                        <a:gd name="connsiteY1" fmla="*/ 1596571 h 1671562"/>
                        <a:gd name="connsiteX2" fmla="*/ 2772229 w 4252686"/>
                        <a:gd name="connsiteY2" fmla="*/ 1219200 h 1671562"/>
                        <a:gd name="connsiteX3" fmla="*/ 4252686 w 4252686"/>
                        <a:gd name="connsiteY3" fmla="*/ 0 h 1671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52686" h="1671562">
                          <a:moveTo>
                            <a:pt x="0" y="1669143"/>
                          </a:moveTo>
                          <a:cubicBezTo>
                            <a:pt x="298752" y="1670352"/>
                            <a:pt x="597505" y="1671562"/>
                            <a:pt x="1059543" y="1596571"/>
                          </a:cubicBezTo>
                          <a:cubicBezTo>
                            <a:pt x="1521581" y="1521581"/>
                            <a:pt x="2240039" y="1485295"/>
                            <a:pt x="2772229" y="1219200"/>
                          </a:cubicBezTo>
                          <a:cubicBezTo>
                            <a:pt x="3304419" y="953105"/>
                            <a:pt x="3778552" y="476552"/>
                            <a:pt x="4252686" y="0"/>
                          </a:cubicBezTo>
                        </a:path>
                      </a:pathLst>
                    </a:custGeom>
                    <a:ln w="635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Freeform 19"/>
                    <p:cNvSpPr/>
                    <p:nvPr/>
                  </p:nvSpPr>
                  <p:spPr>
                    <a:xfrm>
                      <a:off x="5776686" y="3541486"/>
                      <a:ext cx="1944914" cy="943428"/>
                    </a:xfrm>
                    <a:custGeom>
                      <a:avLst/>
                      <a:gdLst>
                        <a:gd name="connsiteX0" fmla="*/ 0 w 1944914"/>
                        <a:gd name="connsiteY0" fmla="*/ 943428 h 943428"/>
                        <a:gd name="connsiteX1" fmla="*/ 682171 w 1944914"/>
                        <a:gd name="connsiteY1" fmla="*/ 841828 h 943428"/>
                        <a:gd name="connsiteX2" fmla="*/ 1944914 w 1944914"/>
                        <a:gd name="connsiteY2" fmla="*/ 0 h 9434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944914" h="943428">
                          <a:moveTo>
                            <a:pt x="0" y="943428"/>
                          </a:moveTo>
                          <a:lnTo>
                            <a:pt x="682171" y="841828"/>
                          </a:lnTo>
                          <a:cubicBezTo>
                            <a:pt x="1006323" y="684590"/>
                            <a:pt x="1475618" y="342295"/>
                            <a:pt x="1944914" y="0"/>
                          </a:cubicBezTo>
                        </a:path>
                      </a:pathLst>
                    </a:custGeom>
                    <a:ln w="63500">
                      <a:solidFill>
                        <a:srgbClr val="FF000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781800" y="2710190"/>
                      <a:ext cx="660758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Albany I</a:t>
                      </a:r>
                      <a:endParaRPr lang="en-US" sz="1100" b="1" dirty="0"/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7759829" y="2557790"/>
                      <a:ext cx="69762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Albany II</a:t>
                      </a:r>
                      <a:endParaRPr lang="en-US" sz="1100" b="1" dirty="0"/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7543800" y="3319790"/>
                      <a:ext cx="107112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Quaker Springs</a:t>
                      </a:r>
                      <a:endParaRPr lang="en-US" sz="1100" b="1" dirty="0"/>
                    </a:p>
                  </p:txBody>
                </p:sp>
              </p:grp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644732" y="4495800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2.0 ft/mi</a:t>
                    </a:r>
                    <a:endParaRPr lang="en-US" b="1" dirty="0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540332" y="35930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3.6 ft/mi</a:t>
                    </a:r>
                    <a:endParaRPr lang="en-US" b="1" dirty="0"/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540332" y="29834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5.2 ft/mi</a:t>
                    </a:r>
                    <a:endParaRPr lang="en-US" b="1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044532" y="45074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0.8 ft/mi</a:t>
                    </a:r>
                    <a:endParaRPr lang="en-US" b="1" dirty="0"/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828800" y="42788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1.5 ft/mi</a:t>
                    </a:r>
                    <a:endParaRPr lang="en-US" b="1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330532" y="2983468"/>
                    <a:ext cx="10294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7.2 ft/mi</a:t>
                    </a:r>
                    <a:endParaRPr lang="en-US" b="1" dirty="0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6531826" y="5438001"/>
                  <a:ext cx="20787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/>
                    <a:t>Chart thanks to Lisa </a:t>
                  </a:r>
                  <a:r>
                    <a:rPr lang="en-US" sz="1200" b="1" dirty="0" err="1" smtClean="0"/>
                    <a:t>Elfenbien</a:t>
                  </a:r>
                  <a:endParaRPr lang="en-US" sz="1200" b="1" dirty="0"/>
                </a:p>
              </p:txBody>
            </p:sp>
          </p:grpSp>
          <p:sp>
            <p:nvSpPr>
              <p:cNvPr id="32" name="Right Arrow 31"/>
              <p:cNvSpPr/>
              <p:nvPr/>
            </p:nvSpPr>
            <p:spPr>
              <a:xfrm>
                <a:off x="5410200" y="4239768"/>
                <a:ext cx="685800" cy="484632"/>
              </a:xfrm>
              <a:prstGeom prst="rightArrow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6477000" y="4239768"/>
                <a:ext cx="685800" cy="484632"/>
              </a:xfrm>
              <a:prstGeom prst="rightArrow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4572000" y="4163568"/>
                <a:ext cx="685800" cy="484632"/>
              </a:xfrm>
              <a:prstGeom prst="rightArrow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410200" y="4752201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HUDSON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457200"/>
            <a:ext cx="8688404" cy="5362039"/>
            <a:chOff x="457200" y="457200"/>
            <a:chExt cx="8688404" cy="5362039"/>
          </a:xfrm>
        </p:grpSpPr>
        <p:grpSp>
          <p:nvGrpSpPr>
            <p:cNvPr id="6" name="Group 5"/>
            <p:cNvGrpSpPr/>
            <p:nvPr/>
          </p:nvGrpSpPr>
          <p:grpSpPr>
            <a:xfrm>
              <a:off x="457200" y="457200"/>
              <a:ext cx="8688404" cy="5362039"/>
              <a:chOff x="457200" y="457200"/>
              <a:chExt cx="8688404" cy="5362039"/>
            </a:xfrm>
          </p:grpSpPr>
          <p:pic>
            <p:nvPicPr>
              <p:cNvPr id="4" name="Picture 3" descr="LaFleurLakes1965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3400" y="990600"/>
                <a:ext cx="8129513" cy="3175254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457200" y="457200"/>
                <a:ext cx="20665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LAFLEUR, 1965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352800" y="4495800"/>
                <a:ext cx="57928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cap="all" dirty="0" smtClean="0">
                    <a:solidFill>
                      <a:schemeClr val="bg1"/>
                    </a:solidFill>
                  </a:rPr>
                  <a:t>                             Concave-up gradient</a:t>
                </a:r>
              </a:p>
              <a:p>
                <a:pPr lvl="1"/>
                <a:r>
                  <a:rPr lang="en-US" sz="2000" b="1" cap="all" dirty="0" smtClean="0">
                    <a:solidFill>
                      <a:schemeClr val="bg1"/>
                    </a:solidFill>
                  </a:rPr>
                  <a:t>        2.5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ft/mile</a:t>
                </a:r>
                <a:r>
                  <a:rPr lang="en-US" sz="2000" b="1" cap="all" dirty="0" smtClean="0">
                    <a:solidFill>
                      <a:schemeClr val="bg1"/>
                    </a:solidFill>
                  </a:rPr>
                  <a:t> Hudson Lowlands</a:t>
                </a:r>
              </a:p>
              <a:p>
                <a:pPr lvl="1"/>
                <a:r>
                  <a:rPr lang="en-US" sz="2000" b="1" cap="all" dirty="0" smtClean="0">
                    <a:solidFill>
                      <a:schemeClr val="bg1"/>
                    </a:solidFill>
                  </a:rPr>
                  <a:t>  5.6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ft/mile</a:t>
                </a:r>
                <a:r>
                  <a:rPr lang="en-US" sz="2000" b="1" cap="all" dirty="0" smtClean="0">
                    <a:solidFill>
                      <a:schemeClr val="bg1"/>
                    </a:solidFill>
                  </a:rPr>
                  <a:t> Champlain Lowlands,</a:t>
                </a:r>
              </a:p>
              <a:p>
                <a:pPr lvl="1"/>
                <a:r>
                  <a:rPr lang="en-US" sz="2000" b="1" i="1" dirty="0" smtClean="0">
                    <a:solidFill>
                      <a:schemeClr val="bg1"/>
                    </a:solidFill>
                  </a:rPr>
                  <a:t>from</a:t>
                </a:r>
                <a:r>
                  <a:rPr lang="en-US" sz="2000" b="1" cap="all" dirty="0" smtClean="0">
                    <a:solidFill>
                      <a:schemeClr val="bg1"/>
                    </a:solidFill>
                  </a:rPr>
                  <a:t> Chapman, 1937, 1942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and</a:t>
                </a:r>
                <a:r>
                  <a:rPr lang="en-US" sz="2000" b="1" cap="all" dirty="0" smtClean="0">
                    <a:solidFill>
                      <a:schemeClr val="bg1"/>
                    </a:solidFill>
                  </a:rPr>
                  <a:t> Stewart, 1960</a:t>
                </a:r>
                <a:endParaRPr lang="en-US" sz="2000" b="1" cap="all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743200" y="1295400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Schenectady</a:t>
              </a:r>
              <a:endParaRPr 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0" y="1295400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Albany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41056"/>
          <a:ext cx="8382000" cy="648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181100"/>
                <a:gridCol w="1524000"/>
                <a:gridCol w="3581400"/>
              </a:tblGrid>
              <a:tr h="5752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WOODWORTH,</a:t>
                      </a:r>
                      <a:r>
                        <a:rPr lang="en-US" b="1" baseline="0" dirty="0" smtClean="0"/>
                        <a:t> 1905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2.2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FAIRCHILD,</a:t>
                      </a:r>
                      <a:r>
                        <a:rPr lang="en-US" b="1" baseline="0" dirty="0" smtClean="0"/>
                        <a:t> 1912, 1917, 1918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2.2</a:t>
                      </a:r>
                      <a:r>
                        <a:rPr lang="en-US" sz="2800" b="1" baseline="0" dirty="0" smtClean="0"/>
                        <a:t> to 2.5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Concave-up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Delayed until after Schenectady Delta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6083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CHADWICK,</a:t>
                      </a:r>
                      <a:r>
                        <a:rPr lang="en-US" b="1" baseline="0" dirty="0" smtClean="0"/>
                        <a:t> 1928</a:t>
                      </a:r>
                    </a:p>
                    <a:p>
                      <a:r>
                        <a:rPr lang="en-US" b="1" baseline="0" dirty="0" smtClean="0"/>
                        <a:t>(northern Hudson)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2.25 to 2.5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362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CHAPMAN, 1937, 1942 (Lake</a:t>
                      </a:r>
                      <a:r>
                        <a:rPr lang="en-US" b="1" baseline="0" dirty="0" smtClean="0"/>
                        <a:t> Vermont)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Concave-up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Delayed until after Schuylerville </a:t>
                      </a:r>
                      <a:r>
                        <a:rPr lang="en-US" sz="2400" b="1" dirty="0" err="1" smtClean="0"/>
                        <a:t>deglaciated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350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CHADWICK, 1944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2.25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LAFLEUR, 1965, 1979, 1983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2.5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Planar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Not caused by a wave of uplift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DINEEN, </a:t>
                      </a:r>
                      <a:r>
                        <a:rPr lang="en-US" sz="1600" b="1" baseline="0" dirty="0" smtClean="0"/>
                        <a:t> DESIMONE, HANSON, 1988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2.5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Mixed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9607" y="224135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REFERENCE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4114"/>
            <a:ext cx="179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SLOPE (Ft/Mile)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286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SHAPE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24135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TIMING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0"/>
          <a:ext cx="8305800" cy="679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181100"/>
                <a:gridCol w="1524000"/>
                <a:gridCol w="3505200"/>
              </a:tblGrid>
              <a:tr h="5752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439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CONNALLY and SIRKIN, 1986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Planar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Rolling rebound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DINEEN </a:t>
                      </a:r>
                      <a:r>
                        <a:rPr lang="en-US" sz="1800" b="1" baseline="0" dirty="0" smtClean="0"/>
                        <a:t>and others 1992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2.65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Mixed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60830">
                <a:tc>
                  <a:txBody>
                    <a:bodyPr/>
                    <a:lstStyle/>
                    <a:p>
                      <a:r>
                        <a:rPr lang="en-US" b="1" cap="all" baseline="0" dirty="0" smtClean="0"/>
                        <a:t>DeSimone </a:t>
                      </a:r>
                      <a:r>
                        <a:rPr lang="en-US" b="1" cap="none" baseline="0" dirty="0" smtClean="0"/>
                        <a:t>and </a:t>
                      </a:r>
                      <a:r>
                        <a:rPr lang="en-US" b="1" cap="all" baseline="0" dirty="0" smtClean="0"/>
                        <a:t>LaFleur</a:t>
                      </a:r>
                      <a:r>
                        <a:rPr lang="en-US" b="1" dirty="0" smtClean="0"/>
                        <a:t>, 1992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2.7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362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CONNALLY and Cadwell, 2002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1.6?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Rolling rebound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350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STONE and others,  2005</a:t>
                      </a:r>
                    </a:p>
                    <a:p>
                      <a:r>
                        <a:rPr lang="en-US" b="1" dirty="0" smtClean="0"/>
                        <a:t>(Lake Hitchcock)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4.7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Planar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Delayed 2000 years after Deglaciation</a:t>
                      </a:r>
                      <a:r>
                        <a:rPr lang="en-US" sz="2000" b="1" baseline="0" dirty="0" smtClean="0"/>
                        <a:t> of lower Connecticut Valley</a:t>
                      </a:r>
                      <a:endParaRPr lang="en-US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b="1" cap="all" baseline="0" dirty="0" smtClean="0"/>
                        <a:t>DeSimone </a:t>
                      </a:r>
                      <a:r>
                        <a:rPr lang="en-US" b="1" cap="none" baseline="0" dirty="0" smtClean="0"/>
                        <a:t>and others</a:t>
                      </a:r>
                      <a:r>
                        <a:rPr lang="en-US" b="1" dirty="0" smtClean="0"/>
                        <a:t> 2008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3.7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Planar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STANFORD,</a:t>
                      </a:r>
                      <a:r>
                        <a:rPr lang="en-US" b="1" baseline="0" dirty="0" smtClean="0"/>
                        <a:t> 2009, 2010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&gt;4</a:t>
                      </a:r>
                      <a:endParaRPr lang="en-US" sz="28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9607" y="7620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REFERENCE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-76200"/>
            <a:ext cx="179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SLOPE (Ft/Mile)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762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SHAPE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76200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TIMING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41056"/>
          <a:ext cx="8458200" cy="6182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1181100"/>
                <a:gridCol w="1524000"/>
                <a:gridCol w="3581400"/>
              </a:tblGrid>
              <a:tr h="5752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Pleasant Valley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4.4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Planar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Delayed</a:t>
                      </a:r>
                      <a:endParaRPr lang="en-US" sz="20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Schodack </a:t>
                      </a:r>
                    </a:p>
                    <a:p>
                      <a:r>
                        <a:rPr lang="en-US" b="1" dirty="0" smtClean="0"/>
                        <a:t>(Wild &amp; Crazy)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Concave-up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Delayed</a:t>
                      </a:r>
                      <a:endParaRPr lang="en-US" sz="2000" b="1" dirty="0"/>
                    </a:p>
                  </a:txBody>
                  <a:tcPr/>
                </a:tc>
              </a:tr>
              <a:tr h="76083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Albany I (Meadowdale)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3.6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Concave-up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Contemporaneous</a:t>
                      </a:r>
                      <a:r>
                        <a:rPr lang="en-US" sz="2000" b="1" baseline="0" dirty="0" smtClean="0"/>
                        <a:t> with ice removal</a:t>
                      </a:r>
                      <a:endParaRPr lang="en-US" sz="2000" b="1" dirty="0"/>
                    </a:p>
                  </a:txBody>
                  <a:tcPr/>
                </a:tc>
              </a:tr>
              <a:tr h="7362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Albany I</a:t>
                      </a:r>
                    </a:p>
                    <a:p>
                      <a:r>
                        <a:rPr lang="en-US" b="1" dirty="0" smtClean="0"/>
                        <a:t>(Schenectady)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5.1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Concave-up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Contemporaneous</a:t>
                      </a:r>
                      <a:r>
                        <a:rPr lang="en-US" sz="2000" b="1" baseline="0" dirty="0" smtClean="0"/>
                        <a:t> with ice removal</a:t>
                      </a:r>
                      <a:endParaRPr lang="en-US" sz="2000" b="1" dirty="0"/>
                    </a:p>
                  </a:txBody>
                  <a:tcPr/>
                </a:tc>
              </a:tr>
              <a:tr h="7350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Schodack</a:t>
                      </a:r>
                    </a:p>
                    <a:p>
                      <a:r>
                        <a:rPr lang="en-US" b="1" dirty="0" smtClean="0"/>
                        <a:t>(Traditional)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3.4</a:t>
                      </a:r>
                      <a:endParaRPr lang="en-US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Planar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Contemporaneous</a:t>
                      </a:r>
                      <a:r>
                        <a:rPr lang="en-US" sz="2000" b="1" baseline="0" dirty="0" smtClean="0"/>
                        <a:t> with ice removal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Albany I</a:t>
                      </a:r>
                    </a:p>
                    <a:p>
                      <a:r>
                        <a:rPr lang="en-US" b="1" dirty="0" smtClean="0"/>
                        <a:t>(Schenectady)</a:t>
                      </a:r>
                      <a:endParaRPr lang="en-US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2.3</a:t>
                      </a:r>
                      <a:endParaRPr 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Planar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Contemporaneous</a:t>
                      </a:r>
                      <a:r>
                        <a:rPr lang="en-US" sz="2000" b="1" baseline="0" dirty="0" smtClean="0"/>
                        <a:t> with ice removal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Quaker Springs</a:t>
                      </a:r>
                      <a:endParaRPr lang="en-US" sz="1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2.3</a:t>
                      </a:r>
                      <a:endParaRPr lang="en-US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Planar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Ice in Champlain Lowlands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Coveville</a:t>
                      </a:r>
                      <a:endParaRPr lang="en-US" sz="1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1.8</a:t>
                      </a:r>
                      <a:endParaRPr lang="en-US" sz="28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Planar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Ice in Champlain Lowlands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9607" y="224135"/>
            <a:ext cx="183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Albany Stage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4114"/>
            <a:ext cx="179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SLOPE (Ft/Mile)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286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SHAPE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24135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TIMING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533400"/>
            <a:ext cx="8549072" cy="5796379"/>
            <a:chOff x="152400" y="533400"/>
            <a:chExt cx="8549072" cy="5796379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533400"/>
              <a:ext cx="3076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WHERE ARE WE?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1066800"/>
              <a:ext cx="8549072" cy="5262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cap="all" dirty="0" smtClean="0">
                <a:solidFill>
                  <a:schemeClr val="bg1"/>
                </a:solidFill>
              </a:endParaRPr>
            </a:p>
            <a:p>
              <a:r>
                <a:rPr lang="en-US" sz="2400" b="1" cap="all" dirty="0" smtClean="0">
                  <a:solidFill>
                    <a:schemeClr val="bg1"/>
                  </a:solidFill>
                </a:rPr>
                <a:t>Kame Deltas suggest a Rebounded Ice-Contact Lake Plane</a:t>
              </a:r>
            </a:p>
            <a:p>
              <a:r>
                <a:rPr lang="en-US" sz="2400" b="1" cap="all" dirty="0" smtClean="0">
                  <a:solidFill>
                    <a:schemeClr val="bg1"/>
                  </a:solidFill>
                </a:rPr>
                <a:t> of ~3.3 to 5.1 ft/mile</a:t>
              </a:r>
            </a:p>
            <a:p>
              <a:r>
                <a:rPr lang="en-US" sz="2400" b="1" cap="all" dirty="0" smtClean="0">
                  <a:solidFill>
                    <a:schemeClr val="bg1"/>
                  </a:solidFill>
                </a:rPr>
                <a:t>Lake Planes Steepen North OF ALBANY</a:t>
              </a:r>
            </a:p>
            <a:p>
              <a:r>
                <a:rPr lang="en-US" sz="2400" b="1" cap="all" dirty="0" smtClean="0">
                  <a:solidFill>
                    <a:schemeClr val="bg1"/>
                  </a:solidFill>
                </a:rPr>
                <a:t>Both Planar and Concave-Upwards curves fit the Data</a:t>
              </a:r>
            </a:p>
            <a:p>
              <a:pPr lvl="1"/>
              <a:r>
                <a:rPr lang="en-US" sz="2400" b="1" cap="all" dirty="0" smtClean="0">
                  <a:solidFill>
                    <a:schemeClr val="bg1"/>
                  </a:solidFill>
                </a:rPr>
                <a:t> in the mid-Hudson Lowland</a:t>
              </a:r>
              <a:r>
                <a:rPr lang="en-US" sz="2000" b="1" cap="all" dirty="0" smtClean="0">
                  <a:solidFill>
                    <a:schemeClr val="bg1"/>
                  </a:solidFill>
                </a:rPr>
                <a:t>s</a:t>
              </a:r>
            </a:p>
            <a:p>
              <a:r>
                <a:rPr lang="en-US" sz="2400" b="1" cap="all" dirty="0" smtClean="0">
                  <a:solidFill>
                    <a:schemeClr val="bg1"/>
                  </a:solidFill>
                </a:rPr>
                <a:t>The concave-up curves suggests an isostatic “hinge line”</a:t>
              </a:r>
            </a:p>
            <a:p>
              <a:pPr lvl="1"/>
              <a:r>
                <a:rPr lang="en-US" sz="2400" b="1" cap="all" dirty="0" smtClean="0">
                  <a:solidFill>
                    <a:schemeClr val="bg1"/>
                  </a:solidFill>
                </a:rPr>
                <a:t>Followed the retreating ice front</a:t>
              </a:r>
            </a:p>
            <a:p>
              <a:r>
                <a:rPr lang="en-US" sz="2400" b="1" cap="all" dirty="0" smtClean="0">
                  <a:solidFill>
                    <a:schemeClr val="bg1"/>
                  </a:solidFill>
                </a:rPr>
                <a:t>The lake outlet was within the Hudson’s bedrock gorge</a:t>
              </a:r>
            </a:p>
            <a:p>
              <a:pPr lvl="1"/>
              <a:r>
                <a:rPr lang="en-US" sz="2400" b="1" cap="all" dirty="0" smtClean="0">
                  <a:solidFill>
                    <a:schemeClr val="bg1"/>
                  </a:solidFill>
                </a:rPr>
                <a:t>South of Kingston </a:t>
              </a:r>
            </a:p>
            <a:p>
              <a:r>
                <a:rPr lang="en-US" sz="2400" b="1" cap="all" dirty="0" smtClean="0">
                  <a:solidFill>
                    <a:schemeClr val="bg1"/>
                  </a:solidFill>
                </a:rPr>
                <a:t>The outlet migrated from:</a:t>
              </a:r>
            </a:p>
            <a:p>
              <a:pPr lvl="1"/>
              <a:r>
                <a:rPr lang="en-US" sz="2400" b="1" cap="all" dirty="0" err="1" smtClean="0">
                  <a:solidFill>
                    <a:schemeClr val="bg1"/>
                  </a:solidFill>
                </a:rPr>
                <a:t>newburgh</a:t>
              </a:r>
              <a:r>
                <a:rPr lang="en-US" sz="2400" b="1" cap="all" dirty="0" smtClean="0">
                  <a:solidFill>
                    <a:schemeClr val="bg1"/>
                  </a:solidFill>
                </a:rPr>
                <a:t> (</a:t>
              </a:r>
              <a:r>
                <a:rPr lang="en-US" sz="2400" b="1" cap="all" dirty="0" err="1" smtClean="0">
                  <a:solidFill>
                    <a:schemeClr val="bg1"/>
                  </a:solidFill>
                </a:rPr>
                <a:t>albany</a:t>
              </a:r>
              <a:r>
                <a:rPr lang="en-US" sz="2400" b="1" cap="all" dirty="0" smtClean="0">
                  <a:solidFill>
                    <a:schemeClr val="bg1"/>
                  </a:solidFill>
                </a:rPr>
                <a:t> I) to </a:t>
              </a:r>
            </a:p>
            <a:p>
              <a:pPr lvl="1"/>
              <a:r>
                <a:rPr lang="en-US" sz="2400" b="1" cap="all" dirty="0" err="1" smtClean="0">
                  <a:solidFill>
                    <a:schemeClr val="bg1"/>
                  </a:solidFill>
                </a:rPr>
                <a:t>kingston</a:t>
              </a:r>
              <a:r>
                <a:rPr lang="en-US" sz="2400" b="1" cap="all" dirty="0" smtClean="0">
                  <a:solidFill>
                    <a:schemeClr val="bg1"/>
                  </a:solidFill>
                </a:rPr>
                <a:t>(</a:t>
              </a:r>
              <a:r>
                <a:rPr lang="en-US" sz="2400" b="1" cap="all" dirty="0" err="1" smtClean="0">
                  <a:solidFill>
                    <a:schemeClr val="bg1"/>
                  </a:solidFill>
                </a:rPr>
                <a:t>albany</a:t>
              </a:r>
              <a:r>
                <a:rPr lang="en-US" sz="2400" b="1" cap="all" dirty="0" smtClean="0">
                  <a:solidFill>
                    <a:schemeClr val="bg1"/>
                  </a:solidFill>
                </a:rPr>
                <a:t> ii) to </a:t>
              </a:r>
            </a:p>
            <a:p>
              <a:pPr lvl="1"/>
              <a:r>
                <a:rPr lang="en-US" sz="2400" b="1" cap="all" dirty="0" err="1" smtClean="0">
                  <a:solidFill>
                    <a:schemeClr val="bg1"/>
                  </a:solidFill>
                </a:rPr>
                <a:t>hudson</a:t>
              </a:r>
              <a:r>
                <a:rPr lang="en-US" sz="2400" b="1" cap="all" dirty="0" smtClean="0">
                  <a:solidFill>
                    <a:schemeClr val="bg1"/>
                  </a:solidFill>
                </a:rPr>
                <a:t> (</a:t>
              </a:r>
              <a:r>
                <a:rPr lang="en-US" sz="2400" b="1" cap="all" dirty="0" err="1" smtClean="0">
                  <a:solidFill>
                    <a:schemeClr val="bg1"/>
                  </a:solidFill>
                </a:rPr>
                <a:t>quaker</a:t>
              </a:r>
              <a:r>
                <a:rPr lang="en-US" sz="2400" b="1" cap="all" dirty="0" smtClean="0">
                  <a:solidFill>
                    <a:schemeClr val="bg1"/>
                  </a:solidFill>
                </a:rPr>
                <a:t> springs)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" y="381000"/>
            <a:ext cx="8915400" cy="6105168"/>
            <a:chOff x="228600" y="381000"/>
            <a:chExt cx="8915400" cy="6105168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381000"/>
              <a:ext cx="8715206" cy="3847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GENERAL PROBLEMS WITH LAKE ALBANY DELTAS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We’ve  historically connected the ice-contact or kame deltas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There is a great deal of scatter in the elevations of ice-contact or kame deltas</a:t>
              </a:r>
            </a:p>
            <a:p>
              <a:pPr lvl="1"/>
              <a:r>
                <a:rPr lang="en-US" sz="2000" b="1" dirty="0" smtClean="0">
                  <a:solidFill>
                    <a:schemeClr val="bg1"/>
                  </a:solidFill>
                </a:rPr>
                <a:t>Especially in the Narrows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The large number of deltas make correlation difficult.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Exposures of the topset-foreset contact are rare and exposures are short-lived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Many LA deltas have very thin topsets (Thanks Carl!)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The literature contains few actual descriptions of the LA topset-foreset contact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Most delta identifications and elevations are based on surface landforms.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The area between the Hudson Highlands and Poughkeepsie is heavily developed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Making exposures rare and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modifiying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the landforms</a:t>
              </a:r>
            </a:p>
            <a:p>
              <a:endParaRPr lang="en-US" sz="2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800" y="3962400"/>
              <a:ext cx="8839200" cy="2523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b="1" dirty="0" smtClean="0">
                <a:solidFill>
                  <a:schemeClr val="bg1"/>
                </a:solidFill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POSSIBLE SOLUTIONS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Make more observations  in deltas south of Kinderhook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Use Ground-Penetrating Radar profiles of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deltaforms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to ID the topset/Foreset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interface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Use LIDAR  to “trace the bathtub rings” between deltas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This is a good project for a team of geophysicists, glacial geomorphologists,  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statisticians, and stratigraphers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533400" y="211123"/>
            <a:ext cx="7616317" cy="6037277"/>
            <a:chOff x="533400" y="211123"/>
            <a:chExt cx="7616317" cy="6037277"/>
          </a:xfrm>
        </p:grpSpPr>
        <p:grpSp>
          <p:nvGrpSpPr>
            <p:cNvPr id="55" name="Group 54"/>
            <p:cNvGrpSpPr/>
            <p:nvPr/>
          </p:nvGrpSpPr>
          <p:grpSpPr>
            <a:xfrm>
              <a:off x="533400" y="211123"/>
              <a:ext cx="7616317" cy="6037277"/>
              <a:chOff x="533400" y="211123"/>
              <a:chExt cx="7616317" cy="6037277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33400" y="211123"/>
                <a:ext cx="7616317" cy="6037277"/>
                <a:chOff x="533400" y="211123"/>
                <a:chExt cx="7616317" cy="6037277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533400" y="211123"/>
                  <a:ext cx="7616317" cy="6037277"/>
                  <a:chOff x="533400" y="211123"/>
                  <a:chExt cx="7616317" cy="6037277"/>
                </a:xfrm>
              </p:grpSpPr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533400" y="211123"/>
                    <a:ext cx="7315200" cy="6037277"/>
                    <a:chOff x="533400" y="211123"/>
                    <a:chExt cx="7315200" cy="6037277"/>
                  </a:xfrm>
                </p:grpSpPr>
                <p:pic>
                  <p:nvPicPr>
                    <p:cNvPr id="31" name="Picture 3" descr="NyB&amp;W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>
                    <a:xfrm>
                      <a:off x="533400" y="211123"/>
                      <a:ext cx="7315200" cy="6037277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3581400" y="3486090"/>
                      <a:ext cx="192238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i="1" dirty="0" smtClean="0">
                          <a:solidFill>
                            <a:schemeClr val="bg1"/>
                          </a:solidFill>
                        </a:rPr>
                        <a:t>LAKE ALBANY</a:t>
                      </a:r>
                      <a:endParaRPr lang="en-US" sz="2400" b="1" i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5826961" y="2362200"/>
                      <a:ext cx="457200" cy="2286000"/>
                      <a:chOff x="5826961" y="2438400"/>
                      <a:chExt cx="457200" cy="2286000"/>
                    </a:xfrm>
                  </p:grpSpPr>
                  <p:grpSp>
                    <p:nvGrpSpPr>
                      <p:cNvPr id="29" name="Group 28"/>
                      <p:cNvGrpSpPr/>
                      <p:nvPr/>
                    </p:nvGrpSpPr>
                    <p:grpSpPr>
                      <a:xfrm>
                        <a:off x="5826961" y="2438400"/>
                        <a:ext cx="457200" cy="2286000"/>
                        <a:chOff x="5826961" y="2438400"/>
                        <a:chExt cx="457200" cy="2286000"/>
                      </a:xfrm>
                    </p:grpSpPr>
                    <p:cxnSp>
                      <p:nvCxnSpPr>
                        <p:cNvPr id="16" name="Straight Connector 15"/>
                        <p:cNvCxnSpPr/>
                        <p:nvPr/>
                      </p:nvCxnSpPr>
                      <p:spPr>
                        <a:xfrm flipV="1">
                          <a:off x="6055561" y="2438400"/>
                          <a:ext cx="228600" cy="762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Straight Connector 17"/>
                        <p:cNvCxnSpPr/>
                        <p:nvPr/>
                      </p:nvCxnSpPr>
                      <p:spPr>
                        <a:xfrm>
                          <a:off x="6284161" y="2438400"/>
                          <a:ext cx="0" cy="762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Straight Connector 21"/>
                        <p:cNvCxnSpPr/>
                        <p:nvPr/>
                      </p:nvCxnSpPr>
                      <p:spPr>
                        <a:xfrm flipH="1">
                          <a:off x="6207961" y="2514600"/>
                          <a:ext cx="76200" cy="3048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/>
                        <p:cNvCxnSpPr/>
                        <p:nvPr/>
                      </p:nvCxnSpPr>
                      <p:spPr>
                        <a:xfrm>
                          <a:off x="6207961" y="2743200"/>
                          <a:ext cx="0" cy="1524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" name="Straight Connector 25"/>
                        <p:cNvCxnSpPr/>
                        <p:nvPr/>
                      </p:nvCxnSpPr>
                      <p:spPr>
                        <a:xfrm flipH="1">
                          <a:off x="6131761" y="2895600"/>
                          <a:ext cx="76200" cy="15240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Straight Connector 29"/>
                        <p:cNvCxnSpPr/>
                        <p:nvPr/>
                      </p:nvCxnSpPr>
                      <p:spPr>
                        <a:xfrm>
                          <a:off x="6055561" y="2514600"/>
                          <a:ext cx="0" cy="2286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Straight Connector 31"/>
                        <p:cNvCxnSpPr/>
                        <p:nvPr/>
                      </p:nvCxnSpPr>
                      <p:spPr>
                        <a:xfrm flipV="1">
                          <a:off x="5826961" y="2819400"/>
                          <a:ext cx="152400" cy="1524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Connector 36"/>
                        <p:cNvCxnSpPr/>
                        <p:nvPr/>
                      </p:nvCxnSpPr>
                      <p:spPr>
                        <a:xfrm flipH="1">
                          <a:off x="5979361" y="2667000"/>
                          <a:ext cx="76200" cy="1524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9" name="Straight Connector 38"/>
                        <p:cNvCxnSpPr/>
                        <p:nvPr/>
                      </p:nvCxnSpPr>
                      <p:spPr>
                        <a:xfrm>
                          <a:off x="5867400" y="3124200"/>
                          <a:ext cx="152400" cy="2286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" name="Straight Connector 40"/>
                        <p:cNvCxnSpPr/>
                        <p:nvPr/>
                      </p:nvCxnSpPr>
                      <p:spPr>
                        <a:xfrm flipH="1">
                          <a:off x="6131761" y="2819400"/>
                          <a:ext cx="76200" cy="3810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" name="Straight Connector 42"/>
                        <p:cNvCxnSpPr/>
                        <p:nvPr/>
                      </p:nvCxnSpPr>
                      <p:spPr>
                        <a:xfrm>
                          <a:off x="6131761" y="3200400"/>
                          <a:ext cx="0" cy="3048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Straight Connector 44"/>
                        <p:cNvCxnSpPr/>
                        <p:nvPr/>
                      </p:nvCxnSpPr>
                      <p:spPr>
                        <a:xfrm>
                          <a:off x="6131761" y="3505200"/>
                          <a:ext cx="0" cy="3048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/>
                        <p:nvPr/>
                      </p:nvCxnSpPr>
                      <p:spPr>
                        <a:xfrm flipV="1">
                          <a:off x="5979361" y="3352800"/>
                          <a:ext cx="40439" cy="2286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Straight Connector 49"/>
                        <p:cNvCxnSpPr/>
                        <p:nvPr/>
                      </p:nvCxnSpPr>
                      <p:spPr>
                        <a:xfrm flipH="1">
                          <a:off x="5903161" y="3810000"/>
                          <a:ext cx="228600" cy="5334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Straight Connector 51"/>
                        <p:cNvCxnSpPr/>
                        <p:nvPr/>
                      </p:nvCxnSpPr>
                      <p:spPr>
                        <a:xfrm flipH="1">
                          <a:off x="5826961" y="3581400"/>
                          <a:ext cx="152400" cy="6858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Straight Connector 53"/>
                        <p:cNvCxnSpPr/>
                        <p:nvPr/>
                      </p:nvCxnSpPr>
                      <p:spPr>
                        <a:xfrm>
                          <a:off x="5826961" y="4267200"/>
                          <a:ext cx="0" cy="4572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5903161" y="4267200"/>
                          <a:ext cx="0" cy="45720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Straight Connector 57"/>
                        <p:cNvCxnSpPr/>
                        <p:nvPr/>
                      </p:nvCxnSpPr>
                      <p:spPr>
                        <a:xfrm>
                          <a:off x="5826961" y="4724400"/>
                          <a:ext cx="76200" cy="0"/>
                        </a:xfrm>
                        <a:prstGeom prst="line">
                          <a:avLst/>
                        </a:prstGeom>
                        <a:ln w="63500">
                          <a:solidFill>
                            <a:srgbClr val="00B0F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>
                        <a:off x="5867400" y="2971800"/>
                        <a:ext cx="0" cy="152400"/>
                      </a:xfrm>
                      <a:prstGeom prst="line">
                        <a:avLst/>
                      </a:prstGeom>
                      <a:ln w="63500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5943600" y="2438400"/>
                      <a:ext cx="35298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GF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5791200" y="2771001"/>
                      <a:ext cx="25680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5943600" y="2895600"/>
                      <a:ext cx="27764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5867400" y="3124200"/>
                      <a:ext cx="27122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5750174" y="3837801"/>
                      <a:ext cx="26962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K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5791200" y="4066401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5657944" y="4295001"/>
                      <a:ext cx="28565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43600" y="2514600"/>
                    <a:ext cx="2206117" cy="31393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GF: Glens Falls</a:t>
                    </a:r>
                  </a:p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S: Schenectady</a:t>
                    </a:r>
                  </a:p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T: Troy</a:t>
                    </a:r>
                    <a:endParaRPr lang="en-US" b="1" dirty="0" smtClean="0"/>
                  </a:p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A: Albany</a:t>
                    </a:r>
                  </a:p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R: Ravena</a:t>
                    </a:r>
                  </a:p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KI: Kinderhook</a:t>
                    </a:r>
                  </a:p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H: Hudson</a:t>
                    </a:r>
                  </a:p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K: Kingston</a:t>
                    </a:r>
                  </a:p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P: Poughkeepsie</a:t>
                    </a:r>
                  </a:p>
                  <a:p>
                    <a:pPr lvl="1"/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N: Newburgh</a:t>
                    </a:r>
                  </a:p>
                  <a:p>
                    <a:pPr lvl="1"/>
                    <a:endParaRPr lang="en-US" b="1" dirty="0" smtClean="0"/>
                  </a:p>
                </p:txBody>
              </p: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6019800" y="3228201"/>
                  <a:ext cx="3113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KI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6054974" y="2819400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T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965950" y="3685401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H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228600"/>
            <a:ext cx="86391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Geography</a:t>
            </a:r>
          </a:p>
          <a:p>
            <a:pPr lvl="1"/>
            <a:r>
              <a:rPr lang="en-US" b="1" dirty="0" smtClean="0"/>
              <a:t>Uplands vs. Lowlands</a:t>
            </a:r>
          </a:p>
          <a:p>
            <a:pPr lvl="1"/>
            <a:r>
              <a:rPr lang="en-US" b="1" i="1" dirty="0" smtClean="0"/>
              <a:t>Physiographic Image</a:t>
            </a:r>
          </a:p>
          <a:p>
            <a:pPr lvl="1"/>
            <a:r>
              <a:rPr lang="en-US" b="1" dirty="0" smtClean="0"/>
              <a:t>Uplands pinch Hudson Lowlands between Ravena &amp; Kingston</a:t>
            </a:r>
          </a:p>
          <a:p>
            <a:pPr lvl="1"/>
            <a:r>
              <a:rPr lang="en-US" b="1" dirty="0" smtClean="0"/>
              <a:t>Wallkill Lowlands open to the southwest</a:t>
            </a:r>
          </a:p>
          <a:p>
            <a:r>
              <a:rPr lang="en-US" b="1" dirty="0" smtClean="0"/>
              <a:t>Hudson Lowlands held Glacial Lake Albany </a:t>
            </a:r>
          </a:p>
          <a:p>
            <a:pPr lvl="1"/>
            <a:r>
              <a:rPr lang="en-US" b="1" dirty="0" smtClean="0"/>
              <a:t>Lake Albany extended from Newburgh to Glens Falls</a:t>
            </a:r>
          </a:p>
          <a:p>
            <a:pPr lvl="1"/>
            <a:r>
              <a:rPr lang="en-US" b="1" dirty="0" smtClean="0"/>
              <a:t>The water plane of the lake has been measured by various workers</a:t>
            </a:r>
          </a:p>
          <a:p>
            <a:pPr lvl="1"/>
            <a:r>
              <a:rPr lang="en-US" b="1" dirty="0" smtClean="0"/>
              <a:t>Until the 1990s, the consensus  slope was approximately 2.5 ft/mile </a:t>
            </a:r>
          </a:p>
          <a:p>
            <a:pPr lvl="1"/>
            <a:r>
              <a:rPr lang="en-US" b="1" i="1" dirty="0" smtClean="0"/>
              <a:t>AMQUA &amp; FOP chart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Lake Albany was contemporaneous with Lake Hitchcock in the Connecticut Lowlands</a:t>
            </a:r>
          </a:p>
          <a:p>
            <a:pPr lvl="1"/>
            <a:r>
              <a:rPr lang="en-US" b="1" dirty="0" smtClean="0"/>
              <a:t>New England  Mafia measured an isostatic tilt of 4+ ft/mile during 80s and 90s</a:t>
            </a:r>
          </a:p>
          <a:p>
            <a:r>
              <a:rPr lang="en-US" b="1" dirty="0" smtClean="0"/>
              <a:t>Glacial Movement</a:t>
            </a:r>
          </a:p>
          <a:p>
            <a:pPr lvl="1"/>
            <a:r>
              <a:rPr lang="en-US" b="1" dirty="0" smtClean="0"/>
              <a:t>Focused into narrows</a:t>
            </a:r>
          </a:p>
          <a:p>
            <a:pPr lvl="1"/>
            <a:r>
              <a:rPr lang="en-US" b="1" dirty="0" smtClean="0"/>
              <a:t>Spread into Wallkill Lowlands</a:t>
            </a:r>
          </a:p>
          <a:p>
            <a:pPr lvl="1"/>
            <a:r>
              <a:rPr lang="en-US" b="1" dirty="0" smtClean="0"/>
              <a:t>Middleburgh-Rosendale Readvance reached just south of Kingston</a:t>
            </a:r>
          </a:p>
          <a:p>
            <a:pPr lvl="2"/>
            <a:r>
              <a:rPr lang="en-US" b="1" dirty="0" smtClean="0"/>
              <a:t>Where Wallkill sublobe pulled flow away from Hudson LL</a:t>
            </a:r>
          </a:p>
          <a:p>
            <a:pPr lvl="1"/>
            <a:r>
              <a:rPr lang="en-US" b="1" i="1" dirty="0" smtClean="0"/>
              <a:t>Ice Movement map</a:t>
            </a:r>
          </a:p>
          <a:p>
            <a:pPr lvl="1"/>
            <a:r>
              <a:rPr lang="en-US" b="1" i="1" dirty="0" smtClean="0"/>
              <a:t>M-R Readvance stagnated in the Ravena-Kingston neck</a:t>
            </a:r>
          </a:p>
          <a:p>
            <a:pPr lvl="2"/>
            <a:r>
              <a:rPr lang="en-US" b="1" i="1" dirty="0" smtClean="0"/>
              <a:t>As indicated by numerous low-elevation KDs in neck, as noted by Cook &amp; Chadwick.</a:t>
            </a:r>
          </a:p>
          <a:p>
            <a:pPr lvl="2"/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04800"/>
            <a:ext cx="784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Check </a:t>
            </a:r>
            <a:r>
              <a:rPr lang="en-US" b="1" i="1" dirty="0" err="1" smtClean="0"/>
              <a:t>Antev’s</a:t>
            </a:r>
            <a:r>
              <a:rPr lang="en-US" b="1" i="1" dirty="0" smtClean="0"/>
              <a:t> correlation betwixt Hudson &amp; Connecticut lowlands retreats. </a:t>
            </a:r>
          </a:p>
          <a:p>
            <a:r>
              <a:rPr lang="en-US" b="1" i="1" dirty="0" smtClean="0"/>
              <a:t>Ice front was further south in HLL, because of M-R Readvance.</a:t>
            </a:r>
          </a:p>
          <a:p>
            <a:pPr lvl="1"/>
            <a:r>
              <a:rPr lang="en-US" b="1" i="1" dirty="0" smtClean="0"/>
              <a:t>Thus isostatic contours were bent south in HLL.</a:t>
            </a:r>
          </a:p>
          <a:p>
            <a:pPr lvl="1"/>
            <a:r>
              <a:rPr lang="en-US" b="1" i="1" dirty="0" smtClean="0"/>
              <a:t>This slowed rebound in the HLL, so the immediate rebound from the retreat through the Hudson Highlands had passed north.</a:t>
            </a:r>
          </a:p>
          <a:p>
            <a:pPr lvl="1"/>
            <a:r>
              <a:rPr lang="en-US" b="1" i="1" dirty="0" smtClean="0"/>
              <a:t>In addition, the M-R readvance would have reversed rebound because of the rapid addition of ice.</a:t>
            </a:r>
          </a:p>
          <a:p>
            <a:r>
              <a:rPr lang="en-US" b="1" i="1" dirty="0" smtClean="0"/>
              <a:t>A probable factor in the difference between rebound rates in the southern HLL was differences in the physical characteristics (elasticity, brittleness) between a </a:t>
            </a:r>
            <a:r>
              <a:rPr lang="en-US" b="1" i="1" dirty="0" err="1" smtClean="0"/>
              <a:t>subduction</a:t>
            </a:r>
            <a:r>
              <a:rPr lang="en-US" b="1" i="1" dirty="0" smtClean="0"/>
              <a:t> zone (HLL: west) and a failed rift (CLL: east).</a:t>
            </a:r>
          </a:p>
          <a:p>
            <a:pPr lvl="1"/>
            <a:r>
              <a:rPr lang="en-US" b="1" i="1" dirty="0" smtClean="0"/>
              <a:t>The compressed rocks in the HLL would differ from the pulled-apart rocks under the CLL.</a:t>
            </a:r>
          </a:p>
          <a:p>
            <a:pPr lvl="1"/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14400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LONGITUDINAL PROFILES</a:t>
            </a:r>
          </a:p>
          <a:p>
            <a:r>
              <a:rPr lang="en-US" b="1" i="1" dirty="0" smtClean="0"/>
              <a:t>Based on exposures north of Kingston on the west side of the HR</a:t>
            </a:r>
          </a:p>
          <a:p>
            <a:r>
              <a:rPr lang="en-US" b="1" i="1" dirty="0" smtClean="0"/>
              <a:t>Based on LaFleur (1965) north of Kinderhook.</a:t>
            </a:r>
          </a:p>
          <a:p>
            <a:r>
              <a:rPr lang="en-US" b="1" i="1" dirty="0" smtClean="0"/>
              <a:t>Based on </a:t>
            </a:r>
            <a:r>
              <a:rPr lang="en-US" b="1" i="1" dirty="0" err="1" smtClean="0"/>
              <a:t>airphotos</a:t>
            </a:r>
            <a:r>
              <a:rPr lang="en-US" b="1" i="1" dirty="0" smtClean="0"/>
              <a:t>, topographic map analysis, and soils maps south of Kinderhook (or Kingston) plus work by Connally</a:t>
            </a:r>
          </a:p>
          <a:p>
            <a:r>
              <a:rPr lang="en-US" b="1" i="1" dirty="0" smtClean="0"/>
              <a:t>K+O+E+D+B Scatter Plot</a:t>
            </a:r>
          </a:p>
          <a:p>
            <a:pPr lvl="1"/>
            <a:r>
              <a:rPr lang="en-US" b="1" i="1" dirty="0" smtClean="0"/>
              <a:t>You could plot any gradient that you want</a:t>
            </a:r>
          </a:p>
          <a:p>
            <a:r>
              <a:rPr lang="en-US" b="1" i="1" dirty="0" smtClean="0"/>
              <a:t>K+O+E Scatter Plot </a:t>
            </a:r>
          </a:p>
          <a:p>
            <a:pPr lvl="1"/>
            <a:r>
              <a:rPr lang="en-US" b="1" i="1" dirty="0" smtClean="0"/>
              <a:t>K+O+E plot focuses on the upper-most kame deltas that were the traditional Plot </a:t>
            </a:r>
          </a:p>
          <a:p>
            <a:pPr lvl="1"/>
            <a:r>
              <a:rPr lang="en-US" b="1" i="1" dirty="0" smtClean="0"/>
              <a:t>Note cluster of low-elevation KDs in the Ravena-Kingston neck.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32593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 Scatter Plot shows beaches.</a:t>
            </a:r>
          </a:p>
          <a:p>
            <a:pPr lvl="1"/>
            <a:r>
              <a:rPr lang="en-US" b="1" dirty="0" smtClean="0"/>
              <a:t>Much less scatter than deltas</a:t>
            </a:r>
          </a:p>
          <a:p>
            <a:pPr lvl="1"/>
            <a:r>
              <a:rPr lang="en-US" b="1" dirty="0" smtClean="0"/>
              <a:t>Two concave-up lines are defined by the beaches.</a:t>
            </a:r>
          </a:p>
          <a:p>
            <a:pPr lvl="2"/>
            <a:r>
              <a:rPr lang="en-US" b="1" dirty="0" smtClean="0"/>
              <a:t>Upper line curves up from 250 ft @ 42.55</a:t>
            </a:r>
            <a:r>
              <a:rPr lang="en-US" b="1" baseline="30000" dirty="0" smtClean="0"/>
              <a:t>O</a:t>
            </a:r>
            <a:r>
              <a:rPr lang="en-US" b="1" dirty="0" smtClean="0"/>
              <a:t> to 330 ft @ 42.65</a:t>
            </a:r>
            <a:r>
              <a:rPr lang="en-US" b="1" baseline="30000" dirty="0" smtClean="0"/>
              <a:t>O</a:t>
            </a:r>
            <a:r>
              <a:rPr lang="en-US" b="1" dirty="0" smtClean="0"/>
              <a:t>  (80 ft in</a:t>
            </a:r>
          </a:p>
          <a:p>
            <a:pPr lvl="2"/>
            <a:r>
              <a:rPr lang="en-US" b="1" dirty="0" smtClean="0"/>
              <a:t>0.1 degree of latitude)</a:t>
            </a:r>
          </a:p>
          <a:p>
            <a:pPr lvl="2"/>
            <a:r>
              <a:rPr lang="en-US" b="1" dirty="0" smtClean="0"/>
              <a:t>Upper line ends with large scatter.</a:t>
            </a:r>
          </a:p>
          <a:p>
            <a:pPr lvl="2"/>
            <a:r>
              <a:rPr lang="en-US" b="1" dirty="0" smtClean="0"/>
              <a:t>Upper line is </a:t>
            </a:r>
            <a:r>
              <a:rPr lang="en-US" b="1" dirty="0" err="1" smtClean="0"/>
              <a:t>Defreetsville</a:t>
            </a:r>
            <a:r>
              <a:rPr lang="en-US" b="1" dirty="0" smtClean="0"/>
              <a:t>-Voorheesville, Meadowdale moraine line</a:t>
            </a:r>
          </a:p>
          <a:p>
            <a:pPr lvl="2"/>
            <a:r>
              <a:rPr lang="en-US" b="1" dirty="0" smtClean="0"/>
              <a:t>Lower line curves up from  175 ft @42.55</a:t>
            </a:r>
            <a:r>
              <a:rPr lang="en-US" b="1" baseline="30000" dirty="0" smtClean="0"/>
              <a:t>O</a:t>
            </a:r>
            <a:r>
              <a:rPr lang="en-US" b="1" dirty="0" smtClean="0"/>
              <a:t>  to 200 ft @ 42.60</a:t>
            </a:r>
            <a:r>
              <a:rPr lang="en-US" b="1" baseline="30000" dirty="0" smtClean="0"/>
              <a:t>O</a:t>
            </a:r>
            <a:r>
              <a:rPr lang="en-US" b="1" dirty="0" smtClean="0"/>
              <a:t>  to 355 ft @ </a:t>
            </a:r>
          </a:p>
          <a:p>
            <a:pPr lvl="2"/>
            <a:r>
              <a:rPr lang="en-US" b="1" dirty="0" smtClean="0"/>
              <a:t>42. 75</a:t>
            </a:r>
            <a:r>
              <a:rPr lang="en-US" b="1" baseline="30000" dirty="0" smtClean="0"/>
              <a:t>O</a:t>
            </a:r>
            <a:r>
              <a:rPr lang="en-US" b="1" dirty="0" smtClean="0"/>
              <a:t>  (25 ft in 0.05 degree of latitude to 155 ft in 0.15 degree of latitude).</a:t>
            </a:r>
          </a:p>
          <a:p>
            <a:pPr lvl="2"/>
            <a:r>
              <a:rPr lang="en-US" b="1" dirty="0" smtClean="0"/>
              <a:t>Lower line is Schenectady Delta line.</a:t>
            </a:r>
          </a:p>
          <a:p>
            <a:pPr lvl="2"/>
            <a:r>
              <a:rPr lang="en-US" b="1" dirty="0" smtClean="0"/>
              <a:t>Difference between the two line is ~75 ft.</a:t>
            </a:r>
          </a:p>
          <a:p>
            <a:pPr lvl="1"/>
            <a:r>
              <a:rPr lang="en-US" b="1" i="1" dirty="0" smtClean="0"/>
              <a:t>Suggests a fall in lake level from Albany </a:t>
            </a:r>
            <a:r>
              <a:rPr lang="en-US" b="1" i="1" dirty="0" err="1" smtClean="0"/>
              <a:t>Ia</a:t>
            </a:r>
            <a:r>
              <a:rPr lang="en-US" b="1" i="1" dirty="0" smtClean="0"/>
              <a:t> to Lake Albany </a:t>
            </a:r>
            <a:r>
              <a:rPr lang="en-US" b="1" i="1" dirty="0" err="1" smtClean="0"/>
              <a:t>Ib</a:t>
            </a:r>
            <a:r>
              <a:rPr lang="en-US" b="1" i="1" dirty="0" smtClean="0"/>
              <a:t> (both ice contact) </a:t>
            </a:r>
          </a:p>
          <a:p>
            <a:pPr lvl="1"/>
            <a:r>
              <a:rPr lang="en-US" b="1" i="1" dirty="0" smtClean="0"/>
              <a:t>of 75 ft when ice retreated ( to Niskayuna margin?) and unblocked the Mohawk</a:t>
            </a:r>
          </a:p>
          <a:p>
            <a:pPr lvl="1"/>
            <a:r>
              <a:rPr lang="en-US" b="1" i="1" dirty="0" smtClean="0"/>
              <a:t>Lowlands. </a:t>
            </a:r>
          </a:p>
          <a:p>
            <a:pPr lvl="2"/>
            <a:r>
              <a:rPr lang="en-US" b="1" i="1" dirty="0" smtClean="0"/>
              <a:t>Lake Amsterdam flooded into the HLL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4300" y="457200"/>
            <a:ext cx="8915400" cy="5438775"/>
            <a:chOff x="114300" y="457200"/>
            <a:chExt cx="8915400" cy="5438775"/>
          </a:xfrm>
        </p:grpSpPr>
        <p:pic>
          <p:nvPicPr>
            <p:cNvPr id="4" name="Picture 3" descr="OrigScat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" y="962025"/>
              <a:ext cx="8915400" cy="493395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81000" y="457200"/>
              <a:ext cx="47726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DINEEN, DESIMONE, HANSON, 1988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41056"/>
          <a:ext cx="8382000" cy="6579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181100"/>
                <a:gridCol w="1524000"/>
                <a:gridCol w="3581400"/>
              </a:tblGrid>
              <a:tr h="5752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WOODWORTH,</a:t>
                      </a:r>
                      <a:r>
                        <a:rPr lang="en-US" b="1" baseline="0" dirty="0" smtClean="0"/>
                        <a:t> 1905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FAIRCHILD,</a:t>
                      </a:r>
                      <a:r>
                        <a:rPr lang="en-US" b="1" baseline="0" dirty="0" smtClean="0"/>
                        <a:t> 1912, 1917, 1918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2.2</a:t>
                      </a:r>
                      <a:r>
                        <a:rPr lang="en-US" sz="2800" b="1" baseline="0" dirty="0" smtClean="0"/>
                        <a:t> to 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Concave-up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Delayed until after Schenectady Delta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6083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CHADWICK,</a:t>
                      </a:r>
                      <a:r>
                        <a:rPr lang="en-US" b="1" baseline="0" dirty="0" smtClean="0"/>
                        <a:t> 1928</a:t>
                      </a:r>
                    </a:p>
                    <a:p>
                      <a:r>
                        <a:rPr lang="en-US" b="1" baseline="0" dirty="0" smtClean="0"/>
                        <a:t>(northern Hudson)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2.25 to 2.5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362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CHAPMAN, 1937, 1942 </a:t>
                      </a:r>
                    </a:p>
                    <a:p>
                      <a:r>
                        <a:rPr lang="en-US" b="1" dirty="0" smtClean="0"/>
                        <a:t>(Lake</a:t>
                      </a:r>
                      <a:r>
                        <a:rPr lang="en-US" b="1" baseline="0" dirty="0" smtClean="0"/>
                        <a:t> Vermont)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Concave-up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Delayed until after Schuylerville </a:t>
                      </a:r>
                      <a:r>
                        <a:rPr lang="en-US" sz="2400" b="1" dirty="0" err="1" smtClean="0"/>
                        <a:t>deglaciated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35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CHADWICK, 1944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2.25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LAFLEUR, 1965, 1979, 1983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(northern Hudson)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Planar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Not caused by a wave of uplift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DINEEN, </a:t>
                      </a:r>
                      <a:r>
                        <a:rPr lang="en-US" sz="1600" b="1" baseline="0" dirty="0" smtClean="0"/>
                        <a:t> DESIMONE, HANSON, 1988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/>
                        <a:t>(southern Hudson)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Mixed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9607" y="224135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REFERENCE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4114"/>
            <a:ext cx="179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SLOPE (Ft/Mile)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286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SHAPE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224135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TIMING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0"/>
          <a:ext cx="8305800" cy="697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1181100"/>
                <a:gridCol w="1524000"/>
                <a:gridCol w="3505200"/>
              </a:tblGrid>
              <a:tr h="5752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4397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CONNALLY and SIRKIN, 1986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(southern Hudson)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Planar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Rolling rebound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DINEEN </a:t>
                      </a:r>
                      <a:r>
                        <a:rPr lang="en-US" sz="1800" b="1" baseline="0" dirty="0" smtClean="0"/>
                        <a:t>and others 1992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(southern Hudson)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2.65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Mixed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60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all" baseline="0" dirty="0" smtClean="0"/>
                        <a:t>DeSimone </a:t>
                      </a:r>
                      <a:r>
                        <a:rPr lang="en-US" b="1" cap="none" baseline="0" dirty="0" smtClean="0"/>
                        <a:t>and </a:t>
                      </a:r>
                      <a:r>
                        <a:rPr lang="en-US" b="1" cap="all" baseline="0" dirty="0" smtClean="0"/>
                        <a:t>LaFleur</a:t>
                      </a:r>
                      <a:r>
                        <a:rPr lang="en-US" b="1" dirty="0" smtClean="0"/>
                        <a:t>, 1992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(northern Hudson)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2.7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36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CONNALLY and Cadwell, 2002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(southern Hudson)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1.6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Rolling rebound</a:t>
                      </a:r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7350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STONE and others,  2005</a:t>
                      </a:r>
                    </a:p>
                    <a:p>
                      <a:r>
                        <a:rPr lang="en-US" b="1" dirty="0" smtClean="0"/>
                        <a:t>(Lake Hitchcock)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4.7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Planar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Delayed 2000 years after Deglaciation</a:t>
                      </a:r>
                      <a:r>
                        <a:rPr lang="en-US" sz="2000" b="1" baseline="0" dirty="0" smtClean="0"/>
                        <a:t> of lower Connecticut Valley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all" baseline="0" dirty="0" smtClean="0"/>
                        <a:t>DeSimone </a:t>
                      </a:r>
                      <a:r>
                        <a:rPr lang="en-US" b="1" cap="none" baseline="0" dirty="0" smtClean="0"/>
                        <a:t>and others</a:t>
                      </a:r>
                      <a:r>
                        <a:rPr lang="en-US" b="1" dirty="0" smtClean="0"/>
                        <a:t>, 2008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(northern Hudson)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3.7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Planar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 smtClean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2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STANFORD,</a:t>
                      </a:r>
                      <a:r>
                        <a:rPr lang="en-US" b="1" baseline="0" dirty="0" smtClean="0"/>
                        <a:t> 2009, 2010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&gt;4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Planar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Contemporaneous</a:t>
                      </a:r>
                      <a:r>
                        <a:rPr lang="en-US" sz="2400" b="1" baseline="0" dirty="0" smtClean="0"/>
                        <a:t> with ice removal</a:t>
                      </a:r>
                      <a:endParaRPr lang="en-US" sz="2400" b="1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9607" y="7620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REFERENCE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-76200"/>
            <a:ext cx="179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SLOPE (Ft/Mile)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7620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SHAPE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76200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TIMING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0600" y="381000"/>
            <a:ext cx="7289526" cy="5734110"/>
            <a:chOff x="990600" y="381000"/>
            <a:chExt cx="7289526" cy="5734110"/>
          </a:xfrm>
        </p:grpSpPr>
        <p:grpSp>
          <p:nvGrpSpPr>
            <p:cNvPr id="11" name="Group 10"/>
            <p:cNvGrpSpPr/>
            <p:nvPr/>
          </p:nvGrpSpPr>
          <p:grpSpPr>
            <a:xfrm>
              <a:off x="990600" y="381000"/>
              <a:ext cx="7289526" cy="5734110"/>
              <a:chOff x="990600" y="381000"/>
              <a:chExt cx="7289526" cy="5734110"/>
            </a:xfrm>
          </p:grpSpPr>
          <p:pic>
            <p:nvPicPr>
              <p:cNvPr id="2" name="Picture 1" descr="Stanford0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01318" y="762000"/>
                <a:ext cx="6341364" cy="443484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990600" y="381000"/>
                <a:ext cx="23221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STANFORD, 2009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H="1">
                <a:off x="2819400" y="2514600"/>
                <a:ext cx="1371600" cy="1143000"/>
              </a:xfrm>
              <a:prstGeom prst="line">
                <a:avLst/>
              </a:prstGeom>
              <a:ln w="63500">
                <a:solidFill>
                  <a:schemeClr val="accent1">
                    <a:alpha val="8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3276600" y="2286000"/>
                <a:ext cx="1371600" cy="1143000"/>
              </a:xfrm>
              <a:prstGeom prst="line">
                <a:avLst/>
              </a:prstGeom>
              <a:ln w="63500">
                <a:solidFill>
                  <a:schemeClr val="accent1">
                    <a:alpha val="8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4114800" y="1828800"/>
                <a:ext cx="1371600" cy="1143000"/>
              </a:xfrm>
              <a:prstGeom prst="line">
                <a:avLst/>
              </a:prstGeom>
              <a:ln w="63500">
                <a:solidFill>
                  <a:schemeClr val="accent1">
                    <a:alpha val="8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5105400" y="1295400"/>
                <a:ext cx="1371600" cy="1143000"/>
              </a:xfrm>
              <a:prstGeom prst="line">
                <a:avLst/>
              </a:prstGeom>
              <a:ln w="63500">
                <a:solidFill>
                  <a:schemeClr val="accent1">
                    <a:alpha val="8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715000" y="5715000"/>
                <a:ext cx="25651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GRADIENT of 4 ft/mile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715000" y="5410200"/>
              <a:ext cx="1053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PLANAR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90600" y="381000"/>
            <a:ext cx="8153400" cy="5734110"/>
            <a:chOff x="990600" y="381000"/>
            <a:chExt cx="8153400" cy="5734110"/>
          </a:xfrm>
        </p:grpSpPr>
        <p:pic>
          <p:nvPicPr>
            <p:cNvPr id="2" name="Picture 1" descr="Stanford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1318" y="762000"/>
              <a:ext cx="6341364" cy="44348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90600" y="381000"/>
              <a:ext cx="2322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STANFORD, 2009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3810000" y="1676400"/>
              <a:ext cx="1981200" cy="1066800"/>
            </a:xfrm>
            <a:prstGeom prst="line">
              <a:avLst/>
            </a:prstGeom>
            <a:ln w="63500">
              <a:solidFill>
                <a:srgbClr val="FF0000">
                  <a:alpha val="8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014711" y="5715000"/>
              <a:ext cx="51292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KAME DELTAS SUGGEST GRADIENT of 2 ft/mile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52401" y="1161288"/>
            <a:ext cx="8540495" cy="4782312"/>
            <a:chOff x="152401" y="1161288"/>
            <a:chExt cx="8540495" cy="4782312"/>
          </a:xfrm>
        </p:grpSpPr>
        <p:grpSp>
          <p:nvGrpSpPr>
            <p:cNvPr id="22" name="Group 21"/>
            <p:cNvGrpSpPr/>
            <p:nvPr/>
          </p:nvGrpSpPr>
          <p:grpSpPr>
            <a:xfrm>
              <a:off x="152401" y="1161288"/>
              <a:ext cx="8540495" cy="4782312"/>
              <a:chOff x="152401" y="1161288"/>
              <a:chExt cx="8540495" cy="478231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52401" y="1161288"/>
                <a:ext cx="8540495" cy="4629912"/>
                <a:chOff x="152401" y="1161288"/>
                <a:chExt cx="8540495" cy="4629912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52401" y="1161288"/>
                  <a:ext cx="8540495" cy="4629912"/>
                  <a:chOff x="152401" y="1161288"/>
                  <a:chExt cx="8540495" cy="4629912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152401" y="1161288"/>
                    <a:ext cx="8540495" cy="4629912"/>
                    <a:chOff x="152401" y="1161288"/>
                    <a:chExt cx="8540495" cy="4629912"/>
                  </a:xfrm>
                </p:grpSpPr>
                <p:pic>
                  <p:nvPicPr>
                    <p:cNvPr id="4" name="Picture 3" descr="K+D+O+E+BScatter Plot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451104" y="1161288"/>
                      <a:ext cx="8241792" cy="453542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1828800" y="5269468"/>
                      <a:ext cx="828368" cy="36933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BEACH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3124200" y="5269468"/>
                      <a:ext cx="758734" cy="36933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DELTA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4267200" y="5144869"/>
                      <a:ext cx="772327" cy="64633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ESKER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DELTA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5476073" y="5144869"/>
                      <a:ext cx="772327" cy="64633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KAME</a:t>
                      </a: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DELTA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6705600" y="5144869"/>
                      <a:ext cx="1198149" cy="646331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OUTWASH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DELTA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 rot="16200000">
                      <a:off x="-644997" y="3100470"/>
                      <a:ext cx="1964127" cy="36933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ELEVATION in FEET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038600" y="4507468"/>
                    <a:ext cx="1101199" cy="36933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LATITUDE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6460235" y="4267200"/>
                  <a:ext cx="70256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ALBANY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715000" y="4267200"/>
                  <a:ext cx="71699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RAVENA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886200" y="4267200"/>
                  <a:ext cx="85876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KINGSTON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407681" y="4267200"/>
                  <a:ext cx="117371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POUGHKEEPSIE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524000" y="4267200"/>
                  <a:ext cx="9689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NEWBURGH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129684" y="4267200"/>
                  <a:ext cx="109991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SCHENECTADY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6531826" y="5666601"/>
                <a:ext cx="20787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Chart thanks to Lisa </a:t>
                </a:r>
                <a:r>
                  <a:rPr lang="en-US" sz="1200" b="1" dirty="0" err="1" smtClean="0">
                    <a:solidFill>
                      <a:schemeClr val="bg1"/>
                    </a:solidFill>
                  </a:rPr>
                  <a:t>Elfenbien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00600" y="4267200"/>
              <a:ext cx="758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HUDSON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15360</TotalTime>
  <Words>3222</Words>
  <Application>Microsoft Office PowerPoint</Application>
  <PresentationFormat>On-screen Show (4:3)</PresentationFormat>
  <Paragraphs>731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</cp:lastModifiedBy>
  <cp:revision>318</cp:revision>
  <dcterms:created xsi:type="dcterms:W3CDTF">2013-02-01T20:06:00Z</dcterms:created>
  <dcterms:modified xsi:type="dcterms:W3CDTF">2014-03-29T16:10:29Z</dcterms:modified>
</cp:coreProperties>
</file>