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321" r:id="rId3"/>
    <p:sldId id="299" r:id="rId4"/>
    <p:sldId id="327" r:id="rId5"/>
    <p:sldId id="333" r:id="rId6"/>
    <p:sldId id="294" r:id="rId7"/>
    <p:sldId id="297" r:id="rId8"/>
    <p:sldId id="329" r:id="rId9"/>
    <p:sldId id="330" r:id="rId10"/>
    <p:sldId id="288" r:id="rId11"/>
    <p:sldId id="268" r:id="rId12"/>
    <p:sldId id="322" r:id="rId13"/>
    <p:sldId id="309" r:id="rId14"/>
    <p:sldId id="334" r:id="rId15"/>
    <p:sldId id="316" r:id="rId16"/>
    <p:sldId id="337" r:id="rId17"/>
    <p:sldId id="335" r:id="rId18"/>
    <p:sldId id="315" r:id="rId19"/>
    <p:sldId id="336" r:id="rId20"/>
    <p:sldId id="301" r:id="rId21"/>
    <p:sldId id="323" r:id="rId22"/>
    <p:sldId id="324" r:id="rId23"/>
    <p:sldId id="314" r:id="rId24"/>
    <p:sldId id="332" r:id="rId25"/>
    <p:sldId id="30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72" autoAdjust="0"/>
  </p:normalViewPr>
  <p:slideViewPr>
    <p:cSldViewPr snapToGrid="0" snapToObjects="1">
      <p:cViewPr varScale="1">
        <p:scale>
          <a:sx n="81" d="100"/>
          <a:sy n="81" d="100"/>
        </p:scale>
        <p:origin x="-10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436B9-AAA4-2A48-9240-6536C0EBA9F8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50316-8C3E-744F-BD6F-EF46BF782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9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WTK13 is only 2.5 </a:t>
            </a:r>
            <a:r>
              <a:rPr lang="en-US" smtClean="0"/>
              <a:t>km from NK3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50316-8C3E-744F-BD6F-EF46BF782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7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4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5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AE57-6267-6549-A438-1C4B677580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3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78B48-5089-724B-947F-DCAE99A970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9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6FC40-640A-D24C-8379-62AEB41C31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0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B461-9578-CC46-AA18-BF3285F3A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59A8-A2C4-C744-AD82-B6ACF8A070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8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F98D7-1703-D441-AB92-942B27CFB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4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1050A-E21D-8649-81EB-780B5D2B09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00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CE18-12AF-414C-8E51-ED2CBFD9A4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3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70A45-B91C-9B4D-8F81-3212E5B4B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15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2E80-C616-914B-8D6B-6A1AA20114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3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46056-391B-0043-B055-4C39FBBFC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2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7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8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9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2F71B-E4A0-D64B-A23B-7542DD5AD780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5160-838B-9F48-8495-4AF36A5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6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C6FAFC-7AB0-1B42-98A6-65207B305EE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26.TI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Relationship Id="rId3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/>
          <a:stretch/>
        </p:blipFill>
        <p:spPr>
          <a:xfrm>
            <a:off x="4566499" y="6303"/>
            <a:ext cx="4577500" cy="6858000"/>
          </a:xfrm>
          <a:prstGeom prst="rect">
            <a:avLst/>
          </a:prstGeom>
        </p:spPr>
      </p:pic>
      <p:pic>
        <p:nvPicPr>
          <p:cNvPr id="3" name="Picture 2" descr="IMG_645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6930"/>
          <a:stretch/>
        </p:blipFill>
        <p:spPr>
          <a:xfrm>
            <a:off x="0" y="-4686"/>
            <a:ext cx="456941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03"/>
            <a:ext cx="9143999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</a:t>
            </a:r>
            <a:r>
              <a:rPr lang="en-US" sz="2400" dirty="0" smtClean="0"/>
              <a:t>Integrated Multi</a:t>
            </a:r>
            <a:r>
              <a:rPr lang="en-US" sz="2400" dirty="0"/>
              <a:t>-proxy </a:t>
            </a:r>
            <a:r>
              <a:rPr lang="en-US" sz="2400" dirty="0" smtClean="0"/>
              <a:t>Investigation </a:t>
            </a:r>
            <a:r>
              <a:rPr lang="en-US" sz="2400" dirty="0"/>
              <a:t>of </a:t>
            </a:r>
            <a:r>
              <a:rPr lang="en-US" sz="2400" dirty="0" smtClean="0"/>
              <a:t>Outcrop </a:t>
            </a:r>
            <a:r>
              <a:rPr lang="en-US" sz="2400" dirty="0"/>
              <a:t>and </a:t>
            </a:r>
            <a:r>
              <a:rPr lang="en-US" sz="2400" dirty="0" smtClean="0"/>
              <a:t>Core Records</a:t>
            </a:r>
          </a:p>
          <a:p>
            <a:pPr algn="ctr"/>
            <a:r>
              <a:rPr lang="en-US" sz="2400" dirty="0" smtClean="0"/>
              <a:t>from </a:t>
            </a:r>
            <a:r>
              <a:rPr lang="en-US" sz="2400" dirty="0"/>
              <a:t>an Early Pleistocene </a:t>
            </a:r>
            <a:r>
              <a:rPr lang="en-US" sz="2400" dirty="0" smtClean="0"/>
              <a:t>Lacustrine Sequence </a:t>
            </a:r>
            <a:r>
              <a:rPr lang="en-US" sz="2400" dirty="0"/>
              <a:t>in West Turkana, </a:t>
            </a:r>
            <a:r>
              <a:rPr lang="en-US" sz="2400" dirty="0" smtClean="0"/>
              <a:t>Kenya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06983"/>
            <a:ext cx="9143999" cy="646331"/>
          </a:xfrm>
          <a:prstGeom prst="rect">
            <a:avLst/>
          </a:prstGeom>
          <a:solidFill>
            <a:srgbClr val="C4BD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Craig S. </a:t>
            </a:r>
            <a:r>
              <a:rPr lang="en-US" dirty="0" err="1" smtClean="0"/>
              <a:t>Feibel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 smtClean="0"/>
              <a:t>Jeroen</a:t>
            </a:r>
            <a:r>
              <a:rPr lang="en-US" dirty="0" smtClean="0"/>
              <a:t> </a:t>
            </a:r>
            <a:r>
              <a:rPr lang="en-US" dirty="0"/>
              <a:t>van der </a:t>
            </a:r>
            <a:r>
              <a:rPr lang="en-US" dirty="0" err="1" smtClean="0"/>
              <a:t>Lubbe</a:t>
            </a:r>
            <a:r>
              <a:rPr lang="en-US" dirty="0" smtClean="0"/>
              <a:t>, Chad Yost, Catherine Beck, Hubert </a:t>
            </a:r>
            <a:r>
              <a:rPr lang="en-US" dirty="0" err="1" smtClean="0"/>
              <a:t>Vonhof</a:t>
            </a:r>
            <a:r>
              <a:rPr lang="en-US" dirty="0" smtClean="0"/>
              <a:t>, Josephine </a:t>
            </a:r>
            <a:r>
              <a:rPr lang="en-US" dirty="0" err="1" smtClean="0"/>
              <a:t>Joordens</a:t>
            </a:r>
            <a:r>
              <a:rPr lang="en-US" dirty="0" smtClean="0"/>
              <a:t>, Andrew </a:t>
            </a:r>
            <a:r>
              <a:rPr lang="en-US" dirty="0"/>
              <a:t>Cohen </a:t>
            </a:r>
          </a:p>
        </p:txBody>
      </p:sp>
    </p:spTree>
    <p:extLst>
      <p:ext uri="{BB962C8B-B14F-4D97-AF65-F5344CB8AC3E}">
        <p14:creationId xmlns:p14="http://schemas.microsoft.com/office/powerpoint/2010/main" val="38848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10" y="400366"/>
            <a:ext cx="36079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Drilling Campaign</a:t>
            </a:r>
          </a:p>
          <a:p>
            <a:r>
              <a:rPr lang="en-US" sz="2400" dirty="0" smtClean="0"/>
              <a:t>	</a:t>
            </a:r>
            <a:endParaRPr lang="en-US" sz="2400" dirty="0"/>
          </a:p>
          <a:p>
            <a:r>
              <a:rPr lang="en-US" sz="2400" dirty="0" smtClean="0"/>
              <a:t>	216 m core in </a:t>
            </a:r>
            <a:r>
              <a:rPr lang="en-US" sz="2400" dirty="0" err="1" smtClean="0"/>
              <a:t>pvc</a:t>
            </a:r>
            <a:r>
              <a:rPr lang="en-US" sz="2400" dirty="0" smtClean="0"/>
              <a:t> liners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42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7258"/>
            <a:ext cx="8823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WTK13 Core Sampling Party  </a:t>
            </a:r>
            <a:r>
              <a:rPr lang="en-US" sz="2400" dirty="0" err="1" smtClean="0"/>
              <a:t>LacCore</a:t>
            </a:r>
            <a:r>
              <a:rPr lang="en-US" sz="2400" dirty="0" smtClean="0"/>
              <a:t> Facility</a:t>
            </a:r>
          </a:p>
          <a:p>
            <a:r>
              <a:rPr lang="en-US" sz="2400" dirty="0" smtClean="0"/>
              <a:t>University of Minnesota, Minneapolis</a:t>
            </a:r>
          </a:p>
          <a:p>
            <a:endParaRPr lang="en-US" sz="2400" dirty="0" smtClean="0"/>
          </a:p>
          <a:p>
            <a:r>
              <a:rPr lang="en-US" sz="2400" dirty="0" smtClean="0"/>
              <a:t>sampling interval 32 cm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199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0" y="8766"/>
            <a:ext cx="9174390" cy="6880793"/>
          </a:xfrm>
          <a:prstGeom prst="rect">
            <a:avLst/>
          </a:prstGeom>
        </p:spPr>
      </p:pic>
      <p:pic>
        <p:nvPicPr>
          <p:cNvPr id="4" name="Picture 3" descr="72Q-3 28-60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7"/>
          <a:stretch/>
        </p:blipFill>
        <p:spPr>
          <a:xfrm>
            <a:off x="-30390" y="0"/>
            <a:ext cx="2147074" cy="684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77" y="6355173"/>
            <a:ext cx="18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WTK13-1A-72Q-3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633" y="303726"/>
            <a:ext cx="23096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Age Model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KBS Tuff 1.87 Ma</a:t>
            </a:r>
          </a:p>
        </p:txBody>
      </p:sp>
    </p:spTree>
    <p:extLst>
      <p:ext uri="{BB962C8B-B14F-4D97-AF65-F5344CB8AC3E}">
        <p14:creationId xmlns:p14="http://schemas.microsoft.com/office/powerpoint/2010/main" val="28082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_17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489" y="110446"/>
            <a:ext cx="64816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Age Model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Magnetic Polarity Stratigraphy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	base and top Olduvai </a:t>
            </a:r>
            <a:r>
              <a:rPr lang="en-US" sz="2400" dirty="0" err="1" smtClean="0">
                <a:solidFill>
                  <a:srgbClr val="FFFFFF"/>
                </a:solidFill>
              </a:rPr>
              <a:t>Subchron</a:t>
            </a:r>
            <a:r>
              <a:rPr lang="en-US" sz="2400" dirty="0" smtClean="0">
                <a:solidFill>
                  <a:srgbClr val="FFFFFF"/>
                </a:solidFill>
              </a:rPr>
              <a:t> 1.95 – 1.78 Ma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</a:rPr>
              <a:t>Vrica</a:t>
            </a:r>
            <a:r>
              <a:rPr lang="en-US" sz="2400" dirty="0" smtClean="0">
                <a:solidFill>
                  <a:srgbClr val="FFFFFF"/>
                </a:solidFill>
              </a:rPr>
              <a:t> event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pre-Olduvai event</a:t>
            </a:r>
          </a:p>
        </p:txBody>
      </p:sp>
    </p:spTree>
    <p:extLst>
      <p:ext uri="{BB962C8B-B14F-4D97-AF65-F5344CB8AC3E}">
        <p14:creationId xmlns:p14="http://schemas.microsoft.com/office/powerpoint/2010/main" val="22599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23" y="0"/>
            <a:ext cx="14978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1648" y="248501"/>
            <a:ext cx="257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Kaitio</a:t>
            </a:r>
            <a:r>
              <a:rPr lang="en-US" sz="2400" dirty="0" smtClean="0"/>
              <a:t> Section 2013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2650954" y="6165973"/>
            <a:ext cx="183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KBS Tuff  1.87 Ma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650954" y="0"/>
            <a:ext cx="274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Lokapetamoi</a:t>
            </a:r>
            <a:r>
              <a:rPr lang="en-US" dirty="0" smtClean="0"/>
              <a:t> Tuff  </a:t>
            </a:r>
            <a:r>
              <a:rPr lang="en-US" i="1" dirty="0" smtClean="0"/>
              <a:t>1.42 Ma</a:t>
            </a:r>
            <a:endParaRPr lang="en-US" i="1" dirty="0"/>
          </a:p>
        </p:txBody>
      </p:sp>
      <p:sp>
        <p:nvSpPr>
          <p:cNvPr id="67" name="TextBox 66"/>
          <p:cNvSpPr txBox="1"/>
          <p:nvPr/>
        </p:nvSpPr>
        <p:spPr>
          <a:xfrm>
            <a:off x="2650954" y="40267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Natoo</a:t>
            </a:r>
            <a:r>
              <a:rPr lang="en-US" dirty="0" smtClean="0"/>
              <a:t> Tuff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650954" y="777732"/>
            <a:ext cx="19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Etirr</a:t>
            </a:r>
            <a:r>
              <a:rPr lang="en-US" dirty="0" smtClean="0"/>
              <a:t> Tuff  </a:t>
            </a:r>
            <a:r>
              <a:rPr lang="en-US" i="1" dirty="0" smtClean="0"/>
              <a:t>1.44 Ma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914533" y="2623090"/>
            <a:ext cx="33794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macrotephra</a:t>
            </a:r>
            <a:endParaRPr lang="en-US" dirty="0" smtClean="0"/>
          </a:p>
          <a:p>
            <a:r>
              <a:rPr lang="en-US" dirty="0" err="1" smtClean="0"/>
              <a:t>microtephra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magnetic polarity stratigraphy</a:t>
            </a:r>
          </a:p>
          <a:p>
            <a:r>
              <a:rPr lang="en-US" dirty="0" smtClean="0"/>
              <a:t>magnetic susceptibility</a:t>
            </a:r>
          </a:p>
          <a:p>
            <a:endParaRPr lang="en-US" dirty="0"/>
          </a:p>
          <a:p>
            <a:r>
              <a:rPr lang="en-US" dirty="0" err="1" smtClean="0"/>
              <a:t>Sr</a:t>
            </a:r>
            <a:r>
              <a:rPr lang="en-US" dirty="0" smtClean="0"/>
              <a:t> isotope stratigraphy (fish)</a:t>
            </a:r>
          </a:p>
          <a:p>
            <a:r>
              <a:rPr lang="en-US" dirty="0" smtClean="0"/>
              <a:t>O isotope stratigraphy (</a:t>
            </a:r>
            <a:r>
              <a:rPr lang="en-US" dirty="0" err="1" smtClean="0"/>
              <a:t>ostracods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0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7692" b="5305"/>
          <a:stretch/>
        </p:blipFill>
        <p:spPr>
          <a:xfrm>
            <a:off x="5109830" y="726975"/>
            <a:ext cx="3904749" cy="5812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818"/>
          <a:stretch/>
        </p:blipFill>
        <p:spPr>
          <a:xfrm rot="5400000">
            <a:off x="129309" y="713418"/>
            <a:ext cx="4807768" cy="506638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69367" y="2967937"/>
            <a:ext cx="6286491" cy="3313673"/>
            <a:chOff x="1969367" y="2967937"/>
            <a:chExt cx="6286491" cy="3313673"/>
          </a:xfrm>
        </p:grpSpPr>
        <p:sp>
          <p:nvSpPr>
            <p:cNvPr id="5" name="Oval 4"/>
            <p:cNvSpPr/>
            <p:nvPr/>
          </p:nvSpPr>
          <p:spPr bwMode="auto">
            <a:xfrm>
              <a:off x="1969367" y="2967937"/>
              <a:ext cx="1455620" cy="2482792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861020" y="4100841"/>
              <a:ext cx="1394838" cy="2180769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2808" y="146678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Sr</a:t>
            </a:r>
            <a:r>
              <a:rPr lang="en-US" sz="2800" dirty="0" smtClean="0"/>
              <a:t> Isotope Proxy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55064" y="6482710"/>
            <a:ext cx="3011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Joordens</a:t>
            </a:r>
            <a:r>
              <a:rPr lang="en-US" sz="1600" dirty="0" smtClean="0"/>
              <a:t> et al., 2011 &amp;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574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23" y="0"/>
            <a:ext cx="1497821" cy="685800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006855" y="79375"/>
            <a:ext cx="5943040" cy="6701491"/>
            <a:chOff x="3006855" y="79375"/>
            <a:chExt cx="5943040" cy="6701491"/>
          </a:xfrm>
        </p:grpSpPr>
        <p:grpSp>
          <p:nvGrpSpPr>
            <p:cNvPr id="60" name="Group 59"/>
            <p:cNvGrpSpPr/>
            <p:nvPr/>
          </p:nvGrpSpPr>
          <p:grpSpPr>
            <a:xfrm>
              <a:off x="3006855" y="79375"/>
              <a:ext cx="107950" cy="6524625"/>
              <a:chOff x="3006855" y="79375"/>
              <a:chExt cx="107950" cy="6524625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3060700" y="123825"/>
                <a:ext cx="0" cy="6480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 flipV="1">
                <a:off x="3006855" y="64452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flipV="1">
                <a:off x="3006855" y="63309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flipV="1">
                <a:off x="3006855" y="62865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flipV="1">
                <a:off x="3006855" y="60452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flipV="1">
                <a:off x="3007115" y="59563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flipV="1">
                <a:off x="3006855" y="57308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flipV="1">
                <a:off x="3007115" y="54324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flipV="1">
                <a:off x="3006855" y="52959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flipV="1">
                <a:off x="3006855" y="52482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 flipV="1">
                <a:off x="3007115" y="51339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flipV="1">
                <a:off x="3006855" y="49974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flipV="1">
                <a:off x="3007115" y="44831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flipV="1">
                <a:off x="3007115" y="43815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flipV="1">
                <a:off x="3006855" y="40640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flipV="1">
                <a:off x="3006855" y="37877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flipV="1">
                <a:off x="3007115" y="36290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flipV="1">
                <a:off x="3007115" y="35845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flipV="1">
                <a:off x="3006855" y="32702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/>
              <p:cNvSpPr/>
              <p:nvPr/>
            </p:nvSpPr>
            <p:spPr>
              <a:xfrm flipV="1">
                <a:off x="3006855" y="31877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Isosceles Triangle 44"/>
              <p:cNvSpPr/>
              <p:nvPr/>
            </p:nvSpPr>
            <p:spPr>
              <a:xfrm flipV="1">
                <a:off x="3007115" y="26606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flipV="1">
                <a:off x="3007115" y="31210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flipV="1">
                <a:off x="3007115" y="25685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flipV="1">
                <a:off x="3006855" y="24098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Isosceles Triangle 48"/>
              <p:cNvSpPr/>
              <p:nvPr/>
            </p:nvSpPr>
            <p:spPr>
              <a:xfrm flipV="1">
                <a:off x="3007115" y="222885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 flipV="1">
                <a:off x="3007115" y="20669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 flipV="1">
                <a:off x="3006855" y="2184400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 flipV="1">
                <a:off x="3007115" y="19018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Isosceles Triangle 52"/>
              <p:cNvSpPr/>
              <p:nvPr/>
            </p:nvSpPr>
            <p:spPr>
              <a:xfrm flipV="1">
                <a:off x="3006855" y="177482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flipV="1">
                <a:off x="3006855" y="79375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flipV="1">
                <a:off x="3006855" y="869016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flipV="1">
                <a:off x="3006855" y="624541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flipV="1">
                <a:off x="3006855" y="1103966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flipV="1">
                <a:off x="3006855" y="1608791"/>
                <a:ext cx="107690" cy="889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5208902" y="1232807"/>
              <a:ext cx="2277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33 flooding surfaces</a:t>
              </a:r>
              <a:endParaRPr lang="en-US" sz="2000" dirty="0"/>
            </a:p>
          </p:txBody>
        </p:sp>
        <p:pic>
          <p:nvPicPr>
            <p:cNvPr id="62" name="Picture 61" descr="IMG_724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514" y="1697691"/>
              <a:ext cx="3812381" cy="5083175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6391648" y="248501"/>
            <a:ext cx="257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Kaitio</a:t>
            </a:r>
            <a:r>
              <a:rPr lang="en-US" sz="2400" dirty="0" smtClean="0"/>
              <a:t> Section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060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20000" r="23215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12908" y="0"/>
            <a:ext cx="4331091" cy="6858000"/>
            <a:chOff x="4812908" y="0"/>
            <a:chExt cx="4331091" cy="6858000"/>
          </a:xfrm>
        </p:grpSpPr>
        <p:pic>
          <p:nvPicPr>
            <p:cNvPr id="2" name="Picture 1" descr="38Q-2 10-22 coquin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49454" y="1263454"/>
              <a:ext cx="6858000" cy="433109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64068" y="6438367"/>
              <a:ext cx="32150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WTK13-1A-38Q-2 10-22 coquina</a:t>
              </a:r>
              <a:endParaRPr lang="en-US" dirty="0"/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7303" y="246189"/>
            <a:ext cx="4477057" cy="9541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Lorenyang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Lake Sequence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Comparable Records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7303" y="246189"/>
            <a:ext cx="44770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Lorenyang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Lake Sequence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Different Perspectives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280918"/>
            <a:ext cx="8981146" cy="3981245"/>
            <a:chOff x="0" y="2280918"/>
            <a:chExt cx="8981146" cy="3981245"/>
          </a:xfrm>
        </p:grpSpPr>
        <p:sp>
          <p:nvSpPr>
            <p:cNvPr id="9" name="Rectangle 8"/>
            <p:cNvSpPr/>
            <p:nvPr/>
          </p:nvSpPr>
          <p:spPr>
            <a:xfrm>
              <a:off x="877948" y="3716138"/>
              <a:ext cx="2273262" cy="239902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pyrite130911_001.TIF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0061"/>
              <a:ext cx="4027010" cy="3032102"/>
            </a:xfrm>
            <a:prstGeom prst="rect">
              <a:avLst/>
            </a:prstGeom>
          </p:spPr>
        </p:pic>
        <p:pic>
          <p:nvPicPr>
            <p:cNvPr id="3" name="Picture 2" descr="Cyprideis_pyrite_4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63"/>
            <a:stretch/>
          </p:blipFill>
          <p:spPr>
            <a:xfrm>
              <a:off x="3685900" y="2280918"/>
              <a:ext cx="5295246" cy="3981245"/>
            </a:xfrm>
            <a:prstGeom prst="rect">
              <a:avLst/>
            </a:prstGeom>
          </p:spPr>
        </p:pic>
        <p:pic>
          <p:nvPicPr>
            <p:cNvPr id="8" name="Picture 7" descr="Cyprideis_pyrite_4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77"/>
            <a:stretch/>
          </p:blipFill>
          <p:spPr>
            <a:xfrm rot="10800000">
              <a:off x="3685900" y="2280918"/>
              <a:ext cx="5295246" cy="3605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969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7303" y="246189"/>
            <a:ext cx="44770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Lorenyang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Lake Sequence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Contrasting Perspectives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4404" y="-248508"/>
            <a:ext cx="2859595" cy="7142168"/>
            <a:chOff x="6284404" y="-248508"/>
            <a:chExt cx="2859595" cy="7142168"/>
          </a:xfrm>
        </p:grpSpPr>
        <p:pic>
          <p:nvPicPr>
            <p:cNvPr id="5" name="Picture 4" descr="37Q-2 17-36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43118" y="1892778"/>
              <a:ext cx="7142168" cy="28595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37751" y="6488668"/>
              <a:ext cx="2031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WTK13-1A-37Q-2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2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198" y="273544"/>
            <a:ext cx="2157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Turkana Basin</a:t>
            </a:r>
            <a:endParaRPr lang="en-US" sz="2400" dirty="0"/>
          </a:p>
        </p:txBody>
      </p:sp>
      <p:pic>
        <p:nvPicPr>
          <p:cNvPr id="3" name="Picture 2" descr="WTK1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160"/>
            <a:ext cx="9144000" cy="6197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609" y="2802565"/>
            <a:ext cx="1826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East African</a:t>
            </a:r>
          </a:p>
          <a:p>
            <a:r>
              <a:rPr lang="en-US" sz="2400" dirty="0" smtClean="0"/>
              <a:t>Rift System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 bwMode="auto">
          <a:xfrm>
            <a:off x="4541802" y="3258154"/>
            <a:ext cx="496975" cy="897373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K_5Q-2_Diatom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K_17Q-2_Grass leaf bulliform phy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3"/>
            <a:ext cx="4574588" cy="3430941"/>
          </a:xfrm>
          <a:prstGeom prst="rect">
            <a:avLst/>
          </a:prstGeom>
        </p:spPr>
      </p:pic>
      <p:pic>
        <p:nvPicPr>
          <p:cNvPr id="3" name="Picture 2" descr="WTK_17Q-2_Grass leaf epidermis phy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88" y="3430940"/>
            <a:ext cx="4569412" cy="34270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90926" y="1118265"/>
            <a:ext cx="6778737" cy="4487401"/>
            <a:chOff x="1490926" y="1118265"/>
            <a:chExt cx="6778737" cy="4487401"/>
          </a:xfrm>
        </p:grpSpPr>
        <p:sp>
          <p:nvSpPr>
            <p:cNvPr id="4" name="Oval 3"/>
            <p:cNvSpPr/>
            <p:nvPr/>
          </p:nvSpPr>
          <p:spPr bwMode="auto">
            <a:xfrm>
              <a:off x="1490926" y="1118265"/>
              <a:ext cx="1642779" cy="1504825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6626884" y="4100841"/>
              <a:ext cx="1642779" cy="1504825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36776" y="648870"/>
            <a:ext cx="18537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Phytoliths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334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Q-2 66-95 lam grn cla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211"/>
            <a:ext cx="9144000" cy="2357646"/>
          </a:xfrm>
          <a:prstGeom prst="rect">
            <a:avLst/>
          </a:prstGeom>
        </p:spPr>
      </p:pic>
      <p:pic>
        <p:nvPicPr>
          <p:cNvPr id="3" name="Picture 2" descr="33Q-1 20-48 massive gra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225"/>
            <a:ext cx="9144000" cy="2480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1" y="6169648"/>
            <a:ext cx="18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WTK13-1A</a:t>
            </a:r>
            <a:r>
              <a:rPr lang="en-US" dirty="0"/>
              <a:t>-33Q-1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21" y="2945406"/>
            <a:ext cx="18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WTK13-1A</a:t>
            </a:r>
            <a:r>
              <a:rPr lang="en-US" dirty="0"/>
              <a:t>-68Q-2</a:t>
            </a:r>
          </a:p>
        </p:txBody>
      </p:sp>
    </p:spTree>
    <p:extLst>
      <p:ext uri="{BB962C8B-B14F-4D97-AF65-F5344CB8AC3E}">
        <p14:creationId xmlns:p14="http://schemas.microsoft.com/office/powerpoint/2010/main" val="83475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8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09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6468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Integrated outcrop and coring approaches provide unique opportunities to test hypotheses on </a:t>
            </a:r>
            <a:r>
              <a:rPr lang="en-US" dirty="0" err="1" smtClean="0">
                <a:solidFill>
                  <a:schemeClr val="bg1"/>
                </a:solidFill>
              </a:rPr>
              <a:t>diagenetic</a:t>
            </a:r>
            <a:r>
              <a:rPr lang="en-US" dirty="0" smtClean="0">
                <a:solidFill>
                  <a:schemeClr val="bg1"/>
                </a:solidFill>
              </a:rPr>
              <a:t> history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Multi-proxy investigations build robust cross-tested datasets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Continuous and regular sampling combined with new (and old) analytical tools will allow lake-based environmental data to exceed the potential of distant marine records.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3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414" y="229063"/>
            <a:ext cx="165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097" y="1021626"/>
            <a:ext cx="346502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Research Supported by: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ICDP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NSF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Ostracods</a:t>
            </a:r>
            <a:r>
              <a:rPr lang="en-US" sz="2000" dirty="0" smtClean="0">
                <a:solidFill>
                  <a:schemeClr val="bg1"/>
                </a:solidFill>
              </a:rPr>
              <a:t> by Anna </a:t>
            </a:r>
            <a:r>
              <a:rPr lang="en-US" sz="2000" dirty="0" err="1" smtClean="0">
                <a:solidFill>
                  <a:schemeClr val="bg1"/>
                </a:solidFill>
              </a:rPr>
              <a:t>Gravina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Fieldwork carried out by the HSPDP WTK13  and TCP teams.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Research in Kenya was undertaken with permission from the Office of the President and Turkana County, with logistical support from the National Museums of Kenya and the Turkana Basin Institute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0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11125" y="257175"/>
            <a:ext cx="2234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Calibri" charset="0"/>
              </a:rPr>
              <a:t>Modern Lake Turkana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11125" y="6322592"/>
            <a:ext cx="200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Calibri" charset="0"/>
              </a:rPr>
              <a:t>MODIS 11 Jan 2010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67069" y="-3"/>
            <a:ext cx="3276931" cy="6816585"/>
            <a:chOff x="5867069" y="41415"/>
            <a:chExt cx="3276931" cy="6816585"/>
          </a:xfrm>
        </p:grpSpPr>
        <p:pic>
          <p:nvPicPr>
            <p:cNvPr id="6" name="Picture 3" descr="1.95 mya Lorenyan Lak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069" y="41415"/>
              <a:ext cx="3276931" cy="6816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"/>
            <p:cNvSpPr txBox="1">
              <a:spLocks noChangeArrowheads="1"/>
            </p:cNvSpPr>
            <p:nvPr/>
          </p:nvSpPr>
          <p:spPr bwMode="auto">
            <a:xfrm>
              <a:off x="7264524" y="257175"/>
              <a:ext cx="164461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 err="1">
                  <a:solidFill>
                    <a:srgbClr val="FFFFFF"/>
                  </a:solidFill>
                  <a:latin typeface="Calibri" charset="0"/>
                </a:rPr>
                <a:t>Lorenyang</a:t>
              </a:r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 Lake</a:t>
              </a:r>
            </a:p>
            <a:p>
              <a:pPr algn="ctr" eaLnBrk="1" hangingPunct="1"/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  <a:p>
              <a:pPr algn="ctr" eaLnBrk="1" hangingPunct="1"/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1.9 Ma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62682" y="2940619"/>
            <a:ext cx="2236388" cy="369332"/>
            <a:chOff x="4569412" y="3078679"/>
            <a:chExt cx="2236388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4569412" y="3078679"/>
              <a:ext cx="76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Kaitio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7" idx="3"/>
            </p:cNvCxnSpPr>
            <p:nvPr/>
          </p:nvCxnSpPr>
          <p:spPr bwMode="auto">
            <a:xfrm flipV="1">
              <a:off x="5331497" y="3244348"/>
              <a:ext cx="1474303" cy="1899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0069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Lapur06 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400" y="549915"/>
            <a:ext cx="41562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Context for Rift Evolution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257" y="6122150"/>
            <a:ext cx="473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Cretaceous rift strata in footwall uplift, </a:t>
            </a:r>
            <a:r>
              <a:rPr lang="en-US" dirty="0" err="1" smtClean="0">
                <a:solidFill>
                  <a:schemeClr val="bg1"/>
                </a:solidFill>
              </a:rPr>
              <a:t>Labur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400" y="549915"/>
            <a:ext cx="4116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Context for Paleontology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Bones-of-Turkana-002-600x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6" y="1253233"/>
            <a:ext cx="8407150" cy="5604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817" y="6306816"/>
            <a:ext cx="4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National Geographic </a:t>
            </a:r>
            <a:r>
              <a:rPr lang="en-US" i="1" dirty="0" smtClean="0">
                <a:solidFill>
                  <a:schemeClr val="bg1"/>
                </a:solidFill>
              </a:rPr>
              <a:t>Bones </a:t>
            </a:r>
            <a:r>
              <a:rPr lang="en-US" i="1" dirty="0">
                <a:solidFill>
                  <a:schemeClr val="bg1"/>
                </a:solidFill>
              </a:rPr>
              <a:t>of Turkana</a:t>
            </a:r>
          </a:p>
        </p:txBody>
      </p:sp>
    </p:spTree>
    <p:extLst>
      <p:ext uri="{BB962C8B-B14F-4D97-AF65-F5344CB8AC3E}">
        <p14:creationId xmlns:p14="http://schemas.microsoft.com/office/powerpoint/2010/main" val="24164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3" y="2634226"/>
            <a:ext cx="4729031" cy="3894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8" y="1355564"/>
            <a:ext cx="3285751" cy="3579739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3400" y="549915"/>
            <a:ext cx="4775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Context for Human Evolution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0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3400" y="549915"/>
            <a:ext cx="4775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Context for Human Evolution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Homo_erectus_from_Nariokoto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73" y="0"/>
            <a:ext cx="2433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0912" y="5542176"/>
            <a:ext cx="1835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KNM-WT 15000</a:t>
            </a:r>
          </a:p>
          <a:p>
            <a:r>
              <a:rPr lang="en-US" dirty="0" smtClean="0"/>
              <a:t>Turkana Boy</a:t>
            </a:r>
          </a:p>
          <a:p>
            <a:r>
              <a:rPr lang="en-US" i="1" dirty="0" smtClean="0"/>
              <a:t>Homo erectus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425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8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Lacustrine Records from </a:t>
            </a:r>
            <a:r>
              <a:rPr lang="en-US" dirty="0" err="1" smtClean="0">
                <a:solidFill>
                  <a:schemeClr val="bg1"/>
                </a:solidFill>
              </a:rPr>
              <a:t>Kaitio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HSPDP</a:t>
            </a:r>
          </a:p>
          <a:p>
            <a:pPr marL="0" indent="0" algn="ctr">
              <a:buNone/>
            </a:pPr>
            <a:r>
              <a:rPr lang="en-US" sz="1600" dirty="0" err="1" smtClean="0">
                <a:solidFill>
                  <a:schemeClr val="bg1"/>
                </a:solidFill>
              </a:rPr>
              <a:t>Hominin</a:t>
            </a:r>
            <a:r>
              <a:rPr lang="en-US" sz="1600" dirty="0" smtClean="0">
                <a:solidFill>
                  <a:schemeClr val="bg1"/>
                </a:solidFill>
              </a:rPr>
              <a:t> Sites and </a:t>
            </a:r>
            <a:r>
              <a:rPr lang="en-US" sz="1600" dirty="0" err="1" smtClean="0">
                <a:solidFill>
                  <a:schemeClr val="bg1"/>
                </a:solidFill>
              </a:rPr>
              <a:t>Paleolakes</a:t>
            </a:r>
            <a:r>
              <a:rPr lang="en-US" sz="1600" dirty="0" smtClean="0">
                <a:solidFill>
                  <a:schemeClr val="bg1"/>
                </a:solidFill>
              </a:rPr>
              <a:t> Drilling Project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216 m HQ (2.5”) core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TCP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Turkana </a:t>
            </a:r>
            <a:r>
              <a:rPr lang="en-US" sz="1600" dirty="0" err="1" smtClean="0">
                <a:solidFill>
                  <a:schemeClr val="bg1"/>
                </a:solidFill>
              </a:rPr>
              <a:t>Cyclostratigraphy</a:t>
            </a:r>
            <a:r>
              <a:rPr lang="en-US" sz="1600" dirty="0" smtClean="0">
                <a:solidFill>
                  <a:schemeClr val="bg1"/>
                </a:solidFill>
              </a:rPr>
              <a:t> Project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160 m section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9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510" y="1201098"/>
            <a:ext cx="36192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Outcrop Campaign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	</a:t>
            </a:r>
            <a:r>
              <a:rPr lang="en-US" sz="2400" dirty="0">
                <a:solidFill>
                  <a:srgbClr val="FFFFFF"/>
                </a:solidFill>
              </a:rPr>
              <a:t>sampling interval </a:t>
            </a:r>
            <a:r>
              <a:rPr lang="en-US" sz="2400" dirty="0" smtClean="0">
                <a:solidFill>
                  <a:srgbClr val="FFFFFF"/>
                </a:solidFill>
              </a:rPr>
              <a:t>50 </a:t>
            </a:r>
            <a:r>
              <a:rPr lang="en-US" sz="2400" dirty="0">
                <a:solidFill>
                  <a:srgbClr val="FFFFFF"/>
                </a:solidFill>
              </a:rPr>
              <a:t>cm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</a:rPr>
              <a:t>paleomag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bulk sediment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</a:rPr>
              <a:t>lithostratigraphy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tephra collection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2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381</Words>
  <Application>Microsoft Macintosh PowerPoint</Application>
  <PresentationFormat>On-screen Show (4:3)</PresentationFormat>
  <Paragraphs>102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Lacustrine Records from Kaitio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Turkana – Kaitio 2013</dc:title>
  <dc:creator>CRAIG FEIBEL</dc:creator>
  <cp:lastModifiedBy>CRAIG FEIBEL</cp:lastModifiedBy>
  <cp:revision>89</cp:revision>
  <dcterms:created xsi:type="dcterms:W3CDTF">2013-10-02T18:18:23Z</dcterms:created>
  <dcterms:modified xsi:type="dcterms:W3CDTF">2014-03-27T21:02:10Z</dcterms:modified>
</cp:coreProperties>
</file>