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sldIdLst>
    <p:sldId id="478" r:id="rId2"/>
    <p:sldId id="364" r:id="rId3"/>
    <p:sldId id="476" r:id="rId4"/>
    <p:sldId id="473" r:id="rId5"/>
    <p:sldId id="443" r:id="rId6"/>
    <p:sldId id="447" r:id="rId7"/>
    <p:sldId id="467" r:id="rId8"/>
    <p:sldId id="468" r:id="rId9"/>
    <p:sldId id="449" r:id="rId10"/>
    <p:sldId id="469" r:id="rId11"/>
    <p:sldId id="471" r:id="rId12"/>
    <p:sldId id="390" r:id="rId13"/>
    <p:sldId id="391" r:id="rId14"/>
    <p:sldId id="392" r:id="rId15"/>
    <p:sldId id="413" r:id="rId16"/>
    <p:sldId id="414" r:id="rId17"/>
    <p:sldId id="450" r:id="rId18"/>
    <p:sldId id="464" r:id="rId19"/>
    <p:sldId id="465" r:id="rId20"/>
    <p:sldId id="462" r:id="rId21"/>
    <p:sldId id="441" r:id="rId22"/>
    <p:sldId id="403" r:id="rId23"/>
    <p:sldId id="404" r:id="rId24"/>
    <p:sldId id="407" r:id="rId25"/>
    <p:sldId id="454" r:id="rId26"/>
    <p:sldId id="455" r:id="rId27"/>
    <p:sldId id="430" r:id="rId28"/>
    <p:sldId id="475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6pPr>
    <a:lvl7pPr marL="2743200" algn="l" defTabSz="914400" rtl="0" eaLnBrk="1" latinLnBrk="0" hangingPunct="1"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7pPr>
    <a:lvl8pPr marL="3200400" algn="l" defTabSz="914400" rtl="0" eaLnBrk="1" latinLnBrk="0" hangingPunct="1"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8pPr>
    <a:lvl9pPr marL="3657600" algn="l" defTabSz="914400" rtl="0" eaLnBrk="1" latinLnBrk="0" hangingPunct="1">
      <a:defRPr sz="1400" kern="1200">
        <a:solidFill>
          <a:srgbClr val="FF171C"/>
        </a:solidFill>
        <a:latin typeface="Times New Roman" pitchFamily="18" charset="0"/>
        <a:ea typeface="ヒラギノ角ゴ Pro W3" pitchFamily="8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81D5FF"/>
    <a:srgbClr val="FF171C"/>
    <a:srgbClr val="3333FF"/>
    <a:srgbClr val="FF0000"/>
    <a:srgbClr val="FF3300"/>
    <a:srgbClr val="800000"/>
    <a:srgbClr val="CCECFF"/>
    <a:srgbClr val="99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3" autoAdjust="0"/>
    <p:restoredTop sz="94693" autoAdjust="0"/>
  </p:normalViewPr>
  <p:slideViewPr>
    <p:cSldViewPr>
      <p:cViewPr varScale="1">
        <p:scale>
          <a:sx n="111" d="100"/>
          <a:sy n="111" d="100"/>
        </p:scale>
        <p:origin x="-2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478C8204-766B-4F62-8BC3-6CF33DF8D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B7DC66-4300-4096-B6D2-80716FA4730F}" type="slidenum">
              <a:rPr lang="en-US" smtClean="0">
                <a:latin typeface="Arial" charset="0"/>
                <a:sym typeface="Arial" charset="0"/>
              </a:rPr>
              <a:pPr/>
              <a:t>1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EVERY MAP:  START WITH MAP, ADD PD, DS, and TS in ORDER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68E9B-3C50-4E24-BC7E-35D7FB2E83E6}" type="slidenum">
              <a:rPr lang="en-US" smtClean="0">
                <a:latin typeface="Arial" charset="0"/>
                <a:sym typeface="Arial" charset="0"/>
              </a:rPr>
              <a:pPr/>
              <a:t>10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68E9B-3C50-4E24-BC7E-35D7FB2E83E6}" type="slidenum">
              <a:rPr lang="en-US" smtClean="0">
                <a:latin typeface="Arial" charset="0"/>
                <a:sym typeface="Arial" charset="0"/>
              </a:rPr>
              <a:pPr/>
              <a:t>11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DBD3F-F6A7-466E-B6A3-CAD7ADBC790D}" type="slidenum">
              <a:rPr lang="en-US" smtClean="0">
                <a:latin typeface="Arial" charset="0"/>
                <a:sym typeface="Arial" charset="0"/>
              </a:rPr>
              <a:pPr/>
              <a:t>12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Mm/yr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75AA1-DF72-4F74-B958-69C8E4285531}" type="slidenum">
              <a:rPr lang="en-US" smtClean="0">
                <a:latin typeface="Arial" charset="0"/>
                <a:sym typeface="Arial" charset="0"/>
              </a:rPr>
              <a:pPr/>
              <a:t>13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09266-E3AB-4DD2-91CE-5954028BA8B4}" type="slidenum">
              <a:rPr lang="en-US" smtClean="0">
                <a:latin typeface="Arial" charset="0"/>
                <a:sym typeface="Arial" charset="0"/>
              </a:rPr>
              <a:pPr/>
              <a:t>14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452F1C-34B8-4268-96E6-B688EB05A661}" type="slidenum">
              <a:rPr lang="en-US" smtClean="0">
                <a:latin typeface="Arial" charset="0"/>
                <a:sym typeface="Arial" charset="0"/>
              </a:rPr>
              <a:pPr/>
              <a:t>15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87AB0-FF74-4C29-BBBB-D812DB3E6885}" type="slidenum">
              <a:rPr lang="en-US" smtClean="0">
                <a:latin typeface="Arial" charset="0"/>
                <a:sym typeface="Arial" charset="0"/>
              </a:rPr>
              <a:pPr/>
              <a:t>16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87AB0-FF74-4C29-BBBB-D812DB3E6885}" type="slidenum">
              <a:rPr lang="en-US" smtClean="0">
                <a:latin typeface="Arial" charset="0"/>
                <a:sym typeface="Arial" charset="0"/>
              </a:rPr>
              <a:pPr/>
              <a:t>17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87AB0-FF74-4C29-BBBB-D812DB3E6885}" type="slidenum">
              <a:rPr lang="en-US" smtClean="0">
                <a:latin typeface="Arial" charset="0"/>
                <a:sym typeface="Arial" charset="0"/>
              </a:rPr>
              <a:pPr/>
              <a:t>18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87AB0-FF74-4C29-BBBB-D812DB3E6885}" type="slidenum">
              <a:rPr lang="en-US" smtClean="0">
                <a:latin typeface="Arial" charset="0"/>
                <a:sym typeface="Arial" charset="0"/>
              </a:rPr>
              <a:pPr/>
              <a:t>19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B7772-8A4B-4141-A801-24CF05E0CD8A}" type="slidenum">
              <a:rPr lang="en-US" smtClean="0">
                <a:latin typeface="Arial" charset="0"/>
                <a:sym typeface="Arial" charset="0"/>
              </a:rPr>
              <a:pPr/>
              <a:t>2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587AB0-FF74-4C29-BBBB-D812DB3E6885}" type="slidenum">
              <a:rPr lang="en-US" smtClean="0">
                <a:latin typeface="Arial" charset="0"/>
                <a:sym typeface="Arial" charset="0"/>
              </a:rPr>
              <a:pPr/>
              <a:t>20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8CA656-9086-4241-9F5F-9585F4BCF12A}" type="slidenum">
              <a:rPr lang="en-US" smtClean="0">
                <a:latin typeface="Arial" charset="0"/>
                <a:sym typeface="Arial" charset="0"/>
              </a:rPr>
              <a:pPr/>
              <a:t>21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74FC70-642A-4E71-8975-7BCB6D54A647}" type="slidenum">
              <a:rPr lang="en-US" smtClean="0">
                <a:latin typeface="Arial" charset="0"/>
                <a:sym typeface="Arial" charset="0"/>
              </a:rPr>
              <a:pPr/>
              <a:t>22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733CE-71BA-4EFD-BA84-B29021FF41ED}" type="slidenum">
              <a:rPr lang="en-US" smtClean="0">
                <a:latin typeface="Arial" charset="0"/>
                <a:sym typeface="Arial" charset="0"/>
              </a:rPr>
              <a:pPr/>
              <a:t>23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304B4-67CC-4AA7-9170-635F23959D2A}" type="slidenum">
              <a:rPr lang="en-US" smtClean="0">
                <a:latin typeface="Arial" charset="0"/>
                <a:sym typeface="Arial" charset="0"/>
              </a:rPr>
              <a:pPr/>
              <a:t>24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304B4-67CC-4AA7-9170-635F23959D2A}" type="slidenum">
              <a:rPr lang="en-US" smtClean="0">
                <a:latin typeface="Arial" charset="0"/>
                <a:sym typeface="Arial" charset="0"/>
              </a:rPr>
              <a:pPr/>
              <a:t>25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1304B4-67CC-4AA7-9170-635F23959D2A}" type="slidenum">
              <a:rPr lang="en-US" smtClean="0">
                <a:latin typeface="Arial" charset="0"/>
                <a:sym typeface="Arial" charset="0"/>
              </a:rPr>
              <a:pPr/>
              <a:t>26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Change to displacement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4B150-61A7-414C-9EE1-DFBE0D76F600}" type="slidenum">
              <a:rPr lang="en-US" smtClean="0">
                <a:latin typeface="Arial" charset="0"/>
                <a:sym typeface="Arial" charset="0"/>
              </a:rPr>
              <a:pPr/>
              <a:t>27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4B150-61A7-414C-9EE1-DFBE0D76F600}" type="slidenum">
              <a:rPr lang="en-US" smtClean="0">
                <a:latin typeface="Arial" charset="0"/>
                <a:sym typeface="Arial" charset="0"/>
              </a:rPr>
              <a:pPr/>
              <a:t>28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B7772-8A4B-4141-A801-24CF05E0CD8A}" type="slidenum">
              <a:rPr lang="en-US" smtClean="0">
                <a:latin typeface="Arial" charset="0"/>
                <a:sym typeface="Arial" charset="0"/>
              </a:rPr>
              <a:pPr/>
              <a:t>3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AAE13C-071E-4B19-AF20-C26B93283B53}" type="slidenum">
              <a:rPr lang="en-US" smtClean="0">
                <a:latin typeface="Arial" charset="0"/>
                <a:sym typeface="Arial" charset="0"/>
              </a:rPr>
              <a:pPr/>
              <a:t>4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4E70C1-8DFF-4065-8FB2-517D299AB5CC}" type="slidenum">
              <a:rPr lang="en-US" smtClean="0">
                <a:latin typeface="Arial" charset="0"/>
                <a:sym typeface="Arial" charset="0"/>
              </a:rPr>
              <a:pPr/>
              <a:t>5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6F2B4B-97FD-463D-B7EF-7518AAF2482E}" type="slidenum">
              <a:rPr lang="en-US" smtClean="0">
                <a:latin typeface="Arial" charset="0"/>
                <a:sym typeface="Arial" charset="0"/>
              </a:rPr>
              <a:pPr/>
              <a:t>6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6F2B4B-97FD-463D-B7EF-7518AAF2482E}" type="slidenum">
              <a:rPr lang="en-US" smtClean="0">
                <a:latin typeface="Arial" charset="0"/>
                <a:sym typeface="Arial" charset="0"/>
              </a:rPr>
              <a:pPr/>
              <a:t>7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6F2B4B-97FD-463D-B7EF-7518AAF2482E}" type="slidenum">
              <a:rPr lang="en-US" smtClean="0">
                <a:latin typeface="Arial" charset="0"/>
                <a:sym typeface="Arial" charset="0"/>
              </a:rPr>
              <a:pPr/>
              <a:t>8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68E9B-3C50-4E24-BC7E-35D7FB2E83E6}" type="slidenum">
              <a:rPr lang="en-US" smtClean="0">
                <a:latin typeface="Arial" charset="0"/>
                <a:sym typeface="Arial" charset="0"/>
              </a:rPr>
              <a:pPr/>
              <a:t>9</a:t>
            </a:fld>
            <a:endParaRPr lang="en-US" smtClean="0">
              <a:latin typeface="Arial" charset="0"/>
              <a:sym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390F3-6774-4ABC-94A4-2D84915C2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32D7A-D172-4FB5-9DC8-1FAE81FE1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3B093-6EB0-4793-B558-62E674CEC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81000"/>
            <a:ext cx="7772400" cy="647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3BBBC-B672-4065-A814-4FA0C81C5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DAC04-2A53-4DFA-A169-B9A7D72A1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2D5D0-C0B1-42EC-8FA7-B2A93BE27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6F85A-C718-4ADB-939D-07BB8398D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8979B-EC32-4767-AD48-9B9EFC741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EB28F-9777-43F6-804F-AB315E306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80CF-1C34-4A36-BAC6-62812D8B8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6CDB2-1242-4954-ABEB-F59177BBB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E8724-8C53-420B-99AD-4719D0AB8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title style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charset="0"/>
              </a:rPr>
              <a:t>Second level</a:t>
            </a:r>
          </a:p>
          <a:p>
            <a:pPr lvl="2"/>
            <a:r>
              <a:rPr lang="en-US" smtClean="0">
                <a:sym typeface="Arial" charset="0"/>
              </a:rPr>
              <a:t>Third level</a:t>
            </a:r>
          </a:p>
          <a:p>
            <a:pPr lvl="3"/>
            <a:r>
              <a:rPr lang="en-US" smtClean="0">
                <a:sym typeface="Arial" charset="0"/>
              </a:rPr>
              <a:t>Fourth level</a:t>
            </a:r>
          </a:p>
          <a:p>
            <a:pPr lvl="4"/>
            <a:r>
              <a:rPr lang="en-US" smtClean="0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+mn-lt"/>
                <a:cs typeface="Arial" pitchFamily="34" charset="0"/>
                <a:sym typeface="Arial" pitchFamily="34" charset="0"/>
              </a:defRPr>
            </a:lvl1pPr>
          </a:lstStyle>
          <a:p>
            <a:pPr>
              <a:defRPr/>
            </a:pPr>
            <a:fld id="{ECAAA3F5-ED5A-4B27-BEAA-799067C03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4" r:id="rId12"/>
  </p:sldLayoutIdLst>
  <p:transition spd="med">
    <p:fade/>
  </p:transition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pitchFamily="34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pitchFamily="34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pitchFamily="34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ヒラギノ角ゴ Pro W3" pitchFamily="84" charset="-128"/>
          <a:sym typeface="Arial" pitchFamily="34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pitchFamily="8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pitchFamily="84" charset="0"/>
        <a:buChar char="–"/>
        <a:defRPr sz="2800">
          <a:solidFill>
            <a:schemeClr val="tx1"/>
          </a:solidFill>
          <a:latin typeface="+mn-lt"/>
          <a:ea typeface="+mn-ea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pitchFamily="84" charset="0"/>
        <a:buChar char="•"/>
        <a:defRPr sz="2400">
          <a:solidFill>
            <a:schemeClr val="tx1"/>
          </a:solidFill>
          <a:latin typeface="+mn-lt"/>
          <a:ea typeface="+mn-ea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pitchFamily="84" charset="0"/>
        <a:buChar char="–"/>
        <a:defRPr sz="2000">
          <a:solidFill>
            <a:schemeClr val="tx1"/>
          </a:solidFill>
          <a:latin typeface="+mn-lt"/>
          <a:ea typeface="+mn-ea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pitchFamily="84" charset="0"/>
        <a:buChar char="»"/>
        <a:defRPr sz="2000">
          <a:solidFill>
            <a:schemeClr val="tx1"/>
          </a:solidFill>
          <a:latin typeface="+mn-lt"/>
          <a:ea typeface="+mn-ea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84" charset="0"/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84" charset="0"/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84" charset="0"/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84" charset="0"/>
        <a:buChar char="»"/>
        <a:defRPr sz="2000">
          <a:solidFill>
            <a:schemeClr val="tx1"/>
          </a:solidFill>
          <a:latin typeface="+mn-lt"/>
          <a:ea typeface="+mn-ea"/>
          <a:sym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print">
            <a:lum bright="8000" contrast="-4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 cstate="print">
              <a:lum bright="8000" contrast="-44000"/>
              <a:alphaModFix amt="50000"/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/>
          </p:cNvSpPr>
          <p:nvPr/>
        </p:nvSpPr>
        <p:spPr bwMode="auto">
          <a:xfrm>
            <a:off x="228600" y="685800"/>
            <a:ext cx="891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57600" y="2689860"/>
            <a:ext cx="4572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Brian S. Bruckno, Ph.D., P.G.</a:t>
            </a: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Edward J. Hoppe, Ph.D., P.E.</a:t>
            </a: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Andrea Vaccari, M.Sc.</a:t>
            </a: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Scott T. Acton, Ph.D. (P.I)</a:t>
            </a: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endParaRPr lang="en-US" sz="1800" b="1" dirty="0" smtClean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Elizabeth V. Campbell</a:t>
            </a: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23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799" y="2971800"/>
            <a:ext cx="132588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Picture 2" descr="Return to the VCTIR Home P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33800"/>
            <a:ext cx="1324563" cy="304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6172200"/>
            <a:ext cx="132588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2" descr="rosm_uvahor_sc.fh.tif                                          00033A04Macintosh HD                   B5E539BA: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575048"/>
            <a:ext cx="2014718" cy="301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2" descr="rosm_uvahor_sc.fh.tif                                          00033A04Macintosh HD                   B5E539BA: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5413248"/>
            <a:ext cx="2014718" cy="301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04800" y="774918"/>
            <a:ext cx="883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Applications for Interferometric Synthetic Aperture Radar [InSAR] : Interpretation of Persistent, Distributed, and Temporary Scatterers for Geohazard and Infrastructure Monitoring and Evaluation 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Karst_Map_w_Buffer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5606" name="TextBox 21"/>
          <p:cNvSpPr txBox="1">
            <a:spLocks noChangeArrowheads="1"/>
          </p:cNvSpPr>
          <p:nvPr/>
        </p:nvSpPr>
        <p:spPr bwMode="auto">
          <a:xfrm>
            <a:off x="3505200" y="6243638"/>
            <a:ext cx="49164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DMME VA Data, </a:t>
            </a:r>
            <a:r>
              <a:rPr lang="en-US" dirty="0" smtClean="0">
                <a:solidFill>
                  <a:schemeClr val="tx1"/>
                </a:solidFill>
              </a:rPr>
              <a:t>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/>
                <a:t>Karst</a:t>
              </a: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172200" y="1295400"/>
            <a:ext cx="2133600" cy="830997"/>
            <a:chOff x="4419600" y="2590801"/>
            <a:chExt cx="2133600" cy="830997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4419600" y="2590801"/>
              <a:ext cx="2133600" cy="830997"/>
            </a:xfrm>
            <a:prstGeom prst="rect">
              <a:avLst/>
            </a:prstGeom>
            <a:solidFill>
              <a:srgbClr val="B3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            Sinkhole</a:t>
              </a: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 descr="Karst_Map.jpg"/>
            <p:cNvPicPr>
              <a:picLocks/>
            </p:cNvPicPr>
            <p:nvPr/>
          </p:nvPicPr>
          <p:blipFill>
            <a:blip r:embed="rId5" cstate="print"/>
            <a:srcRect l="35715" t="18056" r="55952" b="75000"/>
            <a:stretch>
              <a:fillRect/>
            </a:stretch>
          </p:blipFill>
          <p:spPr>
            <a:xfrm>
              <a:off x="4495800" y="2743200"/>
              <a:ext cx="838200" cy="53340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Karst_Map_w_Buffer_and_PS_and_DS_Point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5606" name="TextBox 21"/>
          <p:cNvSpPr txBox="1">
            <a:spLocks noChangeArrowheads="1"/>
          </p:cNvSpPr>
          <p:nvPr/>
        </p:nvSpPr>
        <p:spPr bwMode="auto">
          <a:xfrm>
            <a:off x="3505200" y="6243638"/>
            <a:ext cx="49164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DMME VA Data, </a:t>
            </a:r>
            <a:r>
              <a:rPr lang="en-US" dirty="0" smtClean="0">
                <a:solidFill>
                  <a:schemeClr val="tx1"/>
                </a:solidFill>
              </a:rPr>
              <a:t>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/>
                <a:t>Karst</a:t>
              </a: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172200" y="1295400"/>
            <a:ext cx="2133600" cy="830997"/>
            <a:chOff x="4419600" y="2590801"/>
            <a:chExt cx="2133600" cy="830997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4419600" y="2590801"/>
              <a:ext cx="2133600" cy="830997"/>
            </a:xfrm>
            <a:prstGeom prst="rect">
              <a:avLst/>
            </a:prstGeom>
            <a:solidFill>
              <a:srgbClr val="B3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            Sinkhole</a:t>
              </a: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 descr="Karst_Map.jpg"/>
            <p:cNvPicPr>
              <a:picLocks/>
            </p:cNvPicPr>
            <p:nvPr/>
          </p:nvPicPr>
          <p:blipFill>
            <a:blip r:embed="rId5" cstate="print"/>
            <a:srcRect l="35715" t="18056" r="55952" b="75000"/>
            <a:stretch>
              <a:fillRect/>
            </a:stretch>
          </p:blipFill>
          <p:spPr>
            <a:xfrm>
              <a:off x="4495800" y="2743200"/>
              <a:ext cx="838200" cy="53340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2362200" y="1371600"/>
            <a:ext cx="1143000" cy="533400"/>
            <a:chOff x="2895600" y="2209800"/>
            <a:chExt cx="1143000" cy="533400"/>
          </a:xfrm>
        </p:grpSpPr>
        <p:sp>
          <p:nvSpPr>
            <p:cNvPr id="21" name="Oval 20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Velocity_Sinkholes_Graph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5943600" y="6243638"/>
            <a:ext cx="2438400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TRE dataset, DMME VA Data 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4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6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0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/>
                <a:t>Karst</a:t>
              </a: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Vesuviu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4800600" y="6243638"/>
            <a:ext cx="36210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</a:t>
            </a:r>
            <a:r>
              <a:rPr lang="en-US" dirty="0" smtClean="0">
                <a:solidFill>
                  <a:schemeClr val="tx1"/>
                </a:solidFill>
              </a:rPr>
              <a:t>dataset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dirty="0" smtClean="0">
                <a:solidFill>
                  <a:schemeClr val="tx1"/>
                </a:solidFill>
              </a:rPr>
              <a:t> 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grpSp>
        <p:nvGrpSpPr>
          <p:cNvPr id="17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/>
                <a:t>Karst</a:t>
              </a:r>
            </a:p>
          </p:txBody>
        </p:sp>
        <p:sp>
          <p:nvSpPr>
            <p:cNvPr id="32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6" name="Picture 15" descr="Time Series AEO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0552" y="1216152"/>
            <a:ext cx="3121537" cy="222199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7086600" y="1295400"/>
            <a:ext cx="1143000" cy="533400"/>
            <a:chOff x="2895600" y="2209800"/>
            <a:chExt cx="1143000" cy="533400"/>
          </a:xfrm>
        </p:grpSpPr>
        <p:sp>
          <p:nvSpPr>
            <p:cNvPr id="21" name="Oval 20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pic>
        <p:nvPicPr>
          <p:cNvPr id="28676" name="Picture 15" descr="Vesuvius 001.png"/>
          <p:cNvPicPr>
            <a:picLocks noChangeAspect="1"/>
          </p:cNvPicPr>
          <p:nvPr/>
        </p:nvPicPr>
        <p:blipFill>
          <a:blip r:embed="rId3" cstate="print"/>
          <a:srcRect l="22691" t="16290" r="9236" b="25526"/>
          <a:stretch>
            <a:fillRect/>
          </a:stretch>
        </p:blipFill>
        <p:spPr bwMode="auto">
          <a:xfrm>
            <a:off x="1905000" y="914400"/>
            <a:ext cx="4572000" cy="293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16" descr="Vesuvius 003.png"/>
          <p:cNvPicPr>
            <a:picLocks noChangeAspect="1"/>
          </p:cNvPicPr>
          <p:nvPr/>
        </p:nvPicPr>
        <p:blipFill>
          <a:blip r:embed="rId4" cstate="print"/>
          <a:srcRect l="8727" t="16290" r="9236" b="11563"/>
          <a:stretch>
            <a:fillRect/>
          </a:stretch>
        </p:blipFill>
        <p:spPr bwMode="auto">
          <a:xfrm>
            <a:off x="3716338" y="3200400"/>
            <a:ext cx="5046662" cy="332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8" name="TextBox 16"/>
          <p:cNvSpPr txBox="1">
            <a:spLocks noChangeArrowheads="1"/>
          </p:cNvSpPr>
          <p:nvPr/>
        </p:nvSpPr>
        <p:spPr bwMode="auto">
          <a:xfrm>
            <a:off x="4419600" y="6172200"/>
            <a:ext cx="4038600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Vesuvius Sinkhole Summer /Fall 2012 (Hoppe)</a:t>
            </a:r>
          </a:p>
        </p:txBody>
      </p:sp>
      <p:grpSp>
        <p:nvGrpSpPr>
          <p:cNvPr id="24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/>
                <a:t>Karst</a:t>
              </a: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Route 42 Bridge PS DS Point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054" name="Rectangle 3"/>
          <p:cNvSpPr>
            <a:spLocks/>
          </p:cNvSpPr>
          <p:nvPr/>
        </p:nvSpPr>
        <p:spPr bwMode="auto">
          <a:xfrm>
            <a:off x="2209800" y="381000"/>
            <a:ext cx="647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Infrastructure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cxnSp>
        <p:nvCxnSpPr>
          <p:cNvPr id="26" name="Straight Arrow Connector 20"/>
          <p:cNvCxnSpPr>
            <a:cxnSpLocks noChangeShapeType="1"/>
          </p:cNvCxnSpPr>
          <p:nvPr/>
        </p:nvCxnSpPr>
        <p:spPr bwMode="auto">
          <a:xfrm>
            <a:off x="3657600" y="3429000"/>
            <a:ext cx="914400" cy="533400"/>
          </a:xfrm>
          <a:prstGeom prst="straightConnector1">
            <a:avLst/>
          </a:prstGeom>
          <a:noFill/>
          <a:ln w="50800" algn="ctr">
            <a:solidFill>
              <a:srgbClr val="C00000"/>
            </a:solidFill>
            <a:round/>
            <a:headEnd/>
            <a:tailEnd type="oval" w="med" len="med"/>
          </a:ln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cxnSp>
      <p:grpSp>
        <p:nvGrpSpPr>
          <p:cNvPr id="17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3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Infrastructure</a:t>
              </a:r>
              <a:endParaRPr lang="en-US" dirty="0"/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3505200" y="6243638"/>
            <a:ext cx="49164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DMME VA Data, </a:t>
            </a:r>
            <a:r>
              <a:rPr lang="en-US" dirty="0" smtClean="0">
                <a:solidFill>
                  <a:schemeClr val="tx1"/>
                </a:solidFill>
              </a:rPr>
              <a:t>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pic>
        <p:nvPicPr>
          <p:cNvPr id="16" name="Picture 15" descr="Time Series A6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1219200"/>
            <a:ext cx="3121536" cy="22219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6" descr="DSC_2713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143000"/>
            <a:ext cx="6756400" cy="449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9701" name="TextBox 20"/>
          <p:cNvSpPr txBox="1">
            <a:spLocks noChangeArrowheads="1"/>
          </p:cNvSpPr>
          <p:nvPr/>
        </p:nvSpPr>
        <p:spPr bwMode="auto">
          <a:xfrm>
            <a:off x="5410200" y="5257800"/>
            <a:ext cx="3352800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Route NOS Bridge February 2013 (Hoppe)</a:t>
            </a:r>
          </a:p>
        </p:txBody>
      </p:sp>
      <p:sp>
        <p:nvSpPr>
          <p:cNvPr id="30" name="Rectangle 3"/>
          <p:cNvSpPr>
            <a:spLocks/>
          </p:cNvSpPr>
          <p:nvPr/>
        </p:nvSpPr>
        <p:spPr bwMode="auto">
          <a:xfrm>
            <a:off x="2209800" y="381000"/>
            <a:ext cx="647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Infrastructure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181600" y="3962400"/>
            <a:ext cx="533400" cy="533400"/>
          </a:xfrm>
          <a:prstGeom prst="ellipse">
            <a:avLst/>
          </a:prstGeom>
          <a:solidFill>
            <a:srgbClr val="00B0F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91200" y="3962400"/>
            <a:ext cx="1401346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A6RGE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6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19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0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Infrastructure</a:t>
              </a:r>
              <a:endParaRPr lang="en-US" dirty="0"/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6705600" y="1524000"/>
            <a:ext cx="533400" cy="533400"/>
          </a:xfrm>
          <a:prstGeom prst="ellipse">
            <a:avLst/>
          </a:prstGeom>
          <a:solidFill>
            <a:srgbClr val="00B0F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  <p:sp>
        <p:nvSpPr>
          <p:cNvPr id="18" name="Rectangle 17"/>
          <p:cNvSpPr/>
          <p:nvPr/>
        </p:nvSpPr>
        <p:spPr>
          <a:xfrm rot="10800000" flipV="1">
            <a:off x="6705600" y="1600200"/>
            <a:ext cx="533400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0" name="Rectangle 3"/>
          <p:cNvSpPr>
            <a:spLocks/>
          </p:cNvSpPr>
          <p:nvPr/>
        </p:nvSpPr>
        <p:spPr bwMode="auto">
          <a:xfrm>
            <a:off x="2209800" y="381000"/>
            <a:ext cx="647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Infrastructure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pic>
        <p:nvPicPr>
          <p:cNvPr id="15" name="Picture 14" descr="DSC_2722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143000"/>
            <a:ext cx="6760007" cy="449884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5410200" y="5257800"/>
            <a:ext cx="3352800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Route </a:t>
            </a:r>
            <a:r>
              <a:rPr lang="en-US" dirty="0" smtClean="0">
                <a:solidFill>
                  <a:schemeClr val="tx1"/>
                </a:solidFill>
              </a:rPr>
              <a:t>608 Bridge </a:t>
            </a:r>
            <a:r>
              <a:rPr lang="en-US" dirty="0">
                <a:solidFill>
                  <a:schemeClr val="tx1"/>
                </a:solidFill>
              </a:rPr>
              <a:t>February 2013 (Hoppe)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705600" y="1524000"/>
            <a:ext cx="1752600" cy="533400"/>
            <a:chOff x="2895600" y="2209800"/>
            <a:chExt cx="1752600" cy="533400"/>
          </a:xfrm>
        </p:grpSpPr>
        <p:sp>
          <p:nvSpPr>
            <p:cNvPr id="32" name="Oval 31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4114800" y="2209800"/>
              <a:ext cx="533400" cy="533400"/>
            </a:xfrm>
            <a:prstGeom prst="ellipse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10800000" flipV="1">
              <a:off x="41148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39" name="Oval 38"/>
          <p:cNvSpPr/>
          <p:nvPr/>
        </p:nvSpPr>
        <p:spPr bwMode="auto">
          <a:xfrm>
            <a:off x="2286000" y="3943010"/>
            <a:ext cx="340155" cy="324190"/>
          </a:xfrm>
          <a:prstGeom prst="ellipse">
            <a:avLst/>
          </a:prstGeom>
          <a:solidFill>
            <a:srgbClr val="00B0F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  <p:sp>
        <p:nvSpPr>
          <p:cNvPr id="40" name="Rectangle 39"/>
          <p:cNvSpPr/>
          <p:nvPr/>
        </p:nvSpPr>
        <p:spPr>
          <a:xfrm rot="10800000" flipV="1">
            <a:off x="2286001" y="3983955"/>
            <a:ext cx="340155" cy="2539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PS</a:t>
            </a:r>
            <a:endParaRPr lang="en-US" sz="105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674750" y="3943010"/>
            <a:ext cx="340155" cy="324190"/>
          </a:xfrm>
          <a:prstGeom prst="ellipse">
            <a:avLst/>
          </a:prstGeom>
          <a:solidFill>
            <a:srgbClr val="FF33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  <p:sp>
        <p:nvSpPr>
          <p:cNvPr id="42" name="Rectangle 41"/>
          <p:cNvSpPr/>
          <p:nvPr/>
        </p:nvSpPr>
        <p:spPr>
          <a:xfrm rot="10800000" flipV="1">
            <a:off x="2674749" y="3985002"/>
            <a:ext cx="351549" cy="24622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r>
              <a:rPr lang="en-US" sz="1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endParaRPr lang="en-US" sz="1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3048000" y="3943010"/>
            <a:ext cx="340155" cy="324190"/>
          </a:xfrm>
          <a:prstGeom prst="ellipse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  <p:sp>
        <p:nvSpPr>
          <p:cNvPr id="44" name="Rectangle 43"/>
          <p:cNvSpPr/>
          <p:nvPr/>
        </p:nvSpPr>
        <p:spPr>
          <a:xfrm rot="10800000" flipV="1">
            <a:off x="3008998" y="3977263"/>
            <a:ext cx="420002" cy="2539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105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endParaRPr lang="en-US" sz="105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&quot;No&quot; Symbol 44"/>
          <p:cNvSpPr/>
          <p:nvPr/>
        </p:nvSpPr>
        <p:spPr bwMode="auto">
          <a:xfrm rot="6862610">
            <a:off x="2185472" y="3481315"/>
            <a:ext cx="1264211" cy="1263619"/>
          </a:xfrm>
          <a:prstGeom prst="noSmoking">
            <a:avLst>
              <a:gd name="adj" fmla="val 11263"/>
            </a:avLst>
          </a:prstGeom>
          <a:solidFill>
            <a:schemeClr val="bg1">
              <a:lumMod val="50000"/>
              <a:alpha val="51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  <p:grpSp>
        <p:nvGrpSpPr>
          <p:cNvPr id="29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38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46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47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48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49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50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Infrastructure</a:t>
              </a:r>
              <a:endParaRPr lang="en-US" dirty="0"/>
            </a:p>
          </p:txBody>
        </p:sp>
        <p:sp>
          <p:nvSpPr>
            <p:cNvPr id="51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0" name="Rectangle 3"/>
          <p:cNvSpPr>
            <a:spLocks/>
          </p:cNvSpPr>
          <p:nvPr/>
        </p:nvSpPr>
        <p:spPr bwMode="auto">
          <a:xfrm>
            <a:off x="2209800" y="381000"/>
            <a:ext cx="647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Infrastructure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Infrastructure</a:t>
              </a:r>
              <a:endParaRPr lang="en-US" dirty="0"/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 descr="Fig5bx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757416" cy="4498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4114800" y="5257800"/>
            <a:ext cx="4648200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TS Color Ramp over Staunton Near Lewis Creek(Hoppe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2133600" y="1371600"/>
            <a:ext cx="4114800" cy="338554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“Hotter” Colors  = Greater Relative Motion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3948157" y="2143570"/>
            <a:ext cx="3008120" cy="3013817"/>
          </a:xfrm>
          <a:custGeom>
            <a:avLst/>
            <a:gdLst>
              <a:gd name="connsiteX0" fmla="*/ 59821 w 3008120"/>
              <a:gd name="connsiteY0" fmla="*/ 206523 h 3013817"/>
              <a:gd name="connsiteX1" fmla="*/ 282011 w 3008120"/>
              <a:gd name="connsiteY1" fmla="*/ 659451 h 3013817"/>
              <a:gd name="connsiteX2" fmla="*/ 444381 w 3008120"/>
              <a:gd name="connsiteY2" fmla="*/ 873095 h 3013817"/>
              <a:gd name="connsiteX3" fmla="*/ 598206 w 3008120"/>
              <a:gd name="connsiteY3" fmla="*/ 1026920 h 3013817"/>
              <a:gd name="connsiteX4" fmla="*/ 837488 w 3008120"/>
              <a:gd name="connsiteY4" fmla="*/ 1146561 h 3013817"/>
              <a:gd name="connsiteX5" fmla="*/ 1187865 w 3008120"/>
              <a:gd name="connsiteY5" fmla="*/ 1257656 h 3013817"/>
              <a:gd name="connsiteX6" fmla="*/ 1529697 w 3008120"/>
              <a:gd name="connsiteY6" fmla="*/ 1308931 h 3013817"/>
              <a:gd name="connsiteX7" fmla="*/ 2093720 w 3008120"/>
              <a:gd name="connsiteY7" fmla="*/ 1445664 h 3013817"/>
              <a:gd name="connsiteX8" fmla="*/ 2478280 w 3008120"/>
              <a:gd name="connsiteY8" fmla="*/ 1778950 h 3013817"/>
              <a:gd name="connsiteX9" fmla="*/ 2649196 w 3008120"/>
              <a:gd name="connsiteY9" fmla="*/ 2120781 h 3013817"/>
              <a:gd name="connsiteX10" fmla="*/ 2743200 w 3008120"/>
              <a:gd name="connsiteY10" fmla="*/ 2445522 h 3013817"/>
              <a:gd name="connsiteX11" fmla="*/ 2751746 w 3008120"/>
              <a:gd name="connsiteY11" fmla="*/ 2736079 h 3013817"/>
              <a:gd name="connsiteX12" fmla="*/ 2785929 w 3008120"/>
              <a:gd name="connsiteY12" fmla="*/ 2941178 h 3013817"/>
              <a:gd name="connsiteX13" fmla="*/ 2956845 w 3008120"/>
              <a:gd name="connsiteY13" fmla="*/ 2975361 h 3013817"/>
              <a:gd name="connsiteX14" fmla="*/ 3008120 w 3008120"/>
              <a:gd name="connsiteY14" fmla="*/ 2710441 h 3013817"/>
              <a:gd name="connsiteX15" fmla="*/ 2956845 w 3008120"/>
              <a:gd name="connsiteY15" fmla="*/ 2240423 h 3013817"/>
              <a:gd name="connsiteX16" fmla="*/ 2785929 w 3008120"/>
              <a:gd name="connsiteY16" fmla="*/ 1787495 h 3013817"/>
              <a:gd name="connsiteX17" fmla="*/ 2546647 w 3008120"/>
              <a:gd name="connsiteY17" fmla="*/ 1454209 h 3013817"/>
              <a:gd name="connsiteX18" fmla="*/ 2221907 w 3008120"/>
              <a:gd name="connsiteY18" fmla="*/ 1232019 h 3013817"/>
              <a:gd name="connsiteX19" fmla="*/ 1734796 w 3008120"/>
              <a:gd name="connsiteY19" fmla="*/ 1095286 h 3013817"/>
              <a:gd name="connsiteX20" fmla="*/ 1239140 w 3008120"/>
              <a:gd name="connsiteY20" fmla="*/ 1009828 h 3013817"/>
              <a:gd name="connsiteX21" fmla="*/ 905854 w 3008120"/>
              <a:gd name="connsiteY21" fmla="*/ 941462 h 3013817"/>
              <a:gd name="connsiteX22" fmla="*/ 529839 w 3008120"/>
              <a:gd name="connsiteY22" fmla="*/ 599630 h 3013817"/>
              <a:gd name="connsiteX23" fmla="*/ 367469 w 3008120"/>
              <a:gd name="connsiteY23" fmla="*/ 309073 h 3013817"/>
              <a:gd name="connsiteX24" fmla="*/ 239282 w 3008120"/>
              <a:gd name="connsiteY24" fmla="*/ 61245 h 3013817"/>
              <a:gd name="connsiteX25" fmla="*/ 34183 w 3008120"/>
              <a:gd name="connsiteY25" fmla="*/ 18516 h 3013817"/>
              <a:gd name="connsiteX26" fmla="*/ 59821 w 3008120"/>
              <a:gd name="connsiteY26" fmla="*/ 206523 h 301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08120" h="3013817">
                <a:moveTo>
                  <a:pt x="59821" y="206523"/>
                </a:moveTo>
                <a:cubicBezTo>
                  <a:pt x="101126" y="313345"/>
                  <a:pt x="217918" y="548356"/>
                  <a:pt x="282011" y="659451"/>
                </a:cubicBezTo>
                <a:cubicBezTo>
                  <a:pt x="346104" y="770546"/>
                  <a:pt x="391682" y="811850"/>
                  <a:pt x="444381" y="873095"/>
                </a:cubicBezTo>
                <a:cubicBezTo>
                  <a:pt x="497080" y="934340"/>
                  <a:pt x="532688" y="981342"/>
                  <a:pt x="598206" y="1026920"/>
                </a:cubicBezTo>
                <a:cubicBezTo>
                  <a:pt x="663724" y="1072498"/>
                  <a:pt x="739212" y="1108105"/>
                  <a:pt x="837488" y="1146561"/>
                </a:cubicBezTo>
                <a:cubicBezTo>
                  <a:pt x="935764" y="1185017"/>
                  <a:pt x="1072497" y="1230594"/>
                  <a:pt x="1187865" y="1257656"/>
                </a:cubicBezTo>
                <a:cubicBezTo>
                  <a:pt x="1303233" y="1284718"/>
                  <a:pt x="1378721" y="1277596"/>
                  <a:pt x="1529697" y="1308931"/>
                </a:cubicBezTo>
                <a:cubicBezTo>
                  <a:pt x="1680673" y="1340266"/>
                  <a:pt x="1935623" y="1367328"/>
                  <a:pt x="2093720" y="1445664"/>
                </a:cubicBezTo>
                <a:cubicBezTo>
                  <a:pt x="2251817" y="1524001"/>
                  <a:pt x="2385701" y="1666431"/>
                  <a:pt x="2478280" y="1778950"/>
                </a:cubicBezTo>
                <a:cubicBezTo>
                  <a:pt x="2570859" y="1891469"/>
                  <a:pt x="2605043" y="2009686"/>
                  <a:pt x="2649196" y="2120781"/>
                </a:cubicBezTo>
                <a:cubicBezTo>
                  <a:pt x="2693349" y="2231876"/>
                  <a:pt x="2726108" y="2342972"/>
                  <a:pt x="2743200" y="2445522"/>
                </a:cubicBezTo>
                <a:cubicBezTo>
                  <a:pt x="2760292" y="2548072"/>
                  <a:pt x="2744625" y="2653470"/>
                  <a:pt x="2751746" y="2736079"/>
                </a:cubicBezTo>
                <a:cubicBezTo>
                  <a:pt x="2758868" y="2818688"/>
                  <a:pt x="2751746" y="2901298"/>
                  <a:pt x="2785929" y="2941178"/>
                </a:cubicBezTo>
                <a:cubicBezTo>
                  <a:pt x="2820112" y="2981058"/>
                  <a:pt x="2919813" y="3013817"/>
                  <a:pt x="2956845" y="2975361"/>
                </a:cubicBezTo>
                <a:cubicBezTo>
                  <a:pt x="2993877" y="2936905"/>
                  <a:pt x="3008120" y="2832931"/>
                  <a:pt x="3008120" y="2710441"/>
                </a:cubicBezTo>
                <a:cubicBezTo>
                  <a:pt x="3008120" y="2587951"/>
                  <a:pt x="2993877" y="2394247"/>
                  <a:pt x="2956845" y="2240423"/>
                </a:cubicBezTo>
                <a:cubicBezTo>
                  <a:pt x="2919813" y="2086599"/>
                  <a:pt x="2854295" y="1918531"/>
                  <a:pt x="2785929" y="1787495"/>
                </a:cubicBezTo>
                <a:cubicBezTo>
                  <a:pt x="2717563" y="1656459"/>
                  <a:pt x="2640651" y="1546788"/>
                  <a:pt x="2546647" y="1454209"/>
                </a:cubicBezTo>
                <a:cubicBezTo>
                  <a:pt x="2452643" y="1361630"/>
                  <a:pt x="2357215" y="1291839"/>
                  <a:pt x="2221907" y="1232019"/>
                </a:cubicBezTo>
                <a:cubicBezTo>
                  <a:pt x="2086599" y="1172199"/>
                  <a:pt x="1898590" y="1132318"/>
                  <a:pt x="1734796" y="1095286"/>
                </a:cubicBezTo>
                <a:cubicBezTo>
                  <a:pt x="1571002" y="1058254"/>
                  <a:pt x="1377297" y="1035465"/>
                  <a:pt x="1239140" y="1009828"/>
                </a:cubicBezTo>
                <a:cubicBezTo>
                  <a:pt x="1100983" y="984191"/>
                  <a:pt x="1024071" y="1009828"/>
                  <a:pt x="905854" y="941462"/>
                </a:cubicBezTo>
                <a:cubicBezTo>
                  <a:pt x="787637" y="873096"/>
                  <a:pt x="619570" y="705028"/>
                  <a:pt x="529839" y="599630"/>
                </a:cubicBezTo>
                <a:cubicBezTo>
                  <a:pt x="440108" y="494232"/>
                  <a:pt x="415895" y="398804"/>
                  <a:pt x="367469" y="309073"/>
                </a:cubicBezTo>
                <a:cubicBezTo>
                  <a:pt x="319043" y="219342"/>
                  <a:pt x="294829" y="109671"/>
                  <a:pt x="239282" y="61245"/>
                </a:cubicBezTo>
                <a:cubicBezTo>
                  <a:pt x="183735" y="12819"/>
                  <a:pt x="68366" y="0"/>
                  <a:pt x="34183" y="18516"/>
                </a:cubicBezTo>
                <a:cubicBezTo>
                  <a:pt x="0" y="37032"/>
                  <a:pt x="18516" y="99701"/>
                  <a:pt x="59821" y="206523"/>
                </a:cubicBezTo>
                <a:close/>
              </a:path>
            </a:pathLst>
          </a:custGeom>
          <a:solidFill>
            <a:srgbClr val="FF0000">
              <a:alpha val="41000"/>
            </a:srgb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FF171C"/>
              </a:solidFill>
              <a:effectLst/>
              <a:latin typeface="Times New Roman" pitchFamily="18" charset="0"/>
              <a:ea typeface="ヒラギノ角ゴ Pro W3" pitchFamily="8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0" name="Rectangle 3"/>
          <p:cNvSpPr>
            <a:spLocks/>
          </p:cNvSpPr>
          <p:nvPr/>
        </p:nvSpPr>
        <p:spPr bwMode="auto">
          <a:xfrm>
            <a:off x="2209800" y="381000"/>
            <a:ext cx="647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Infrastructure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Infrastructure</a:t>
              </a:r>
              <a:endParaRPr lang="en-US" dirty="0"/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3" name="Picture 12" descr="Fig5ax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757416" cy="4498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6477000" y="5257800"/>
            <a:ext cx="2286000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Over Lewis Creek(Hoppe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1" name="Picture 20" descr="Staunton-20140319-00336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1143000"/>
            <a:ext cx="6757416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 descr="Staunton-20140319-00333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1143000"/>
            <a:ext cx="6757416" cy="4498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Staunton-20140320-00366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1143000"/>
            <a:ext cx="6757416" cy="4495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/>
          </p:cNvSpPr>
          <p:nvPr/>
        </p:nvSpPr>
        <p:spPr bwMode="auto">
          <a:xfrm>
            <a:off x="2209800" y="381000"/>
            <a:ext cx="6184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RITA-10 Project</a:t>
            </a:r>
          </a:p>
          <a:p>
            <a:pPr marL="39688" algn="ctr"/>
            <a:endParaRPr lang="en-US" sz="1200" dirty="0" smtClean="0">
              <a:solidFill>
                <a:schemeClr val="tx1"/>
              </a:solidFill>
            </a:endParaRPr>
          </a:p>
          <a:p>
            <a:pPr marL="39688" algn="ctr"/>
            <a:r>
              <a:rPr lang="en-US" sz="1600" dirty="0" smtClean="0">
                <a:solidFill>
                  <a:schemeClr val="tx1"/>
                </a:solidFill>
              </a:rPr>
              <a:t>United Stated Department of Transportation Research and Innovative Technology Administration No. RITARS-11-H-UVA “Sinkhole Detection and Bridge/Landslide Monitoring for Transportation </a:t>
            </a:r>
          </a:p>
          <a:p>
            <a:pPr marL="39688" algn="ctr"/>
            <a:r>
              <a:rPr lang="en-US" sz="1600" dirty="0" smtClean="0">
                <a:solidFill>
                  <a:schemeClr val="tx1"/>
                </a:solidFill>
              </a:rPr>
              <a:t>Infrastructure by Automated Analysis of Interferometric </a:t>
            </a:r>
          </a:p>
          <a:p>
            <a:pPr marL="39688" algn="ctr"/>
            <a:r>
              <a:rPr lang="en-US" sz="1600" dirty="0" smtClean="0">
                <a:solidFill>
                  <a:schemeClr val="tx1"/>
                </a:solidFill>
              </a:rPr>
              <a:t>Synthetic Aperture Radar Images”</a:t>
            </a:r>
          </a:p>
          <a:p>
            <a:pPr marL="39688" algn="ctr"/>
            <a:endParaRPr lang="en-US" sz="1800" dirty="0" smtClean="0">
              <a:solidFill>
                <a:schemeClr val="tx1"/>
              </a:solidFill>
            </a:endParaRPr>
          </a:p>
          <a:p>
            <a:pPr marL="39688" algn="ctr"/>
            <a:endParaRPr lang="en-US" sz="1800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RITA-10</a:t>
              </a:r>
            </a:p>
            <a:p>
              <a:pPr algn="ctr"/>
              <a:r>
                <a:rPr lang="en-US" sz="1600"/>
                <a:t>Project</a:t>
              </a: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Geohazards and Assets</a:t>
              </a:r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2209800" y="30480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The views, opinions, findings, and conclusions reflected in this paper are the responsibility of the authors only and do not represent the official policy or position of the </a:t>
            </a:r>
          </a:p>
          <a:p>
            <a:pPr algn="ctr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USDOT/RITA, or any state or other entity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0" name="Rectangle 3"/>
          <p:cNvSpPr>
            <a:spLocks/>
          </p:cNvSpPr>
          <p:nvPr/>
        </p:nvSpPr>
        <p:spPr bwMode="auto">
          <a:xfrm>
            <a:off x="2209800" y="381000"/>
            <a:ext cx="647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Infrastructure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grpSp>
        <p:nvGrpSpPr>
          <p:cNvPr id="15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6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32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Infrastructure</a:t>
              </a:r>
              <a:endParaRPr lang="en-US" dirty="0"/>
            </a:p>
          </p:txBody>
        </p:sp>
        <p:sp>
          <p:nvSpPr>
            <p:cNvPr id="33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8" name="Picture 17" descr="Confirmation Table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2" descr="Route 600 Image 001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143000"/>
            <a:ext cx="6757416" cy="449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7892" name="Rectangle 3"/>
          <p:cNvSpPr>
            <a:spLocks/>
          </p:cNvSpPr>
          <p:nvPr/>
        </p:nvSpPr>
        <p:spPr bwMode="auto">
          <a:xfrm>
            <a:off x="1752600" y="381000"/>
            <a:ext cx="739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Rock </a:t>
            </a:r>
            <a:r>
              <a:rPr lang="en-US" sz="360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Slopes</a:t>
            </a:r>
            <a:endParaRPr lang="en-US" sz="36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8382000" y="4419600"/>
            <a:ext cx="381000" cy="0"/>
          </a:xfrm>
          <a:prstGeom prst="line">
            <a:avLst/>
          </a:prstGeom>
          <a:solidFill>
            <a:srgbClr val="B3E0E3"/>
          </a:solidFill>
          <a:ln w="444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cxnSp>
      <p:grpSp>
        <p:nvGrpSpPr>
          <p:cNvPr id="15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6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Rock Slopes</a:t>
              </a:r>
              <a:endParaRPr lang="en-US" dirty="0"/>
            </a:p>
          </p:txBody>
        </p:sp>
      </p:grp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5410200" y="5257800"/>
            <a:ext cx="3352800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Route 600 Slope (Bruckno)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1" descr="Photogrammetry 00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09800"/>
            <a:ext cx="7223125" cy="441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8916" name="TextBox 17"/>
          <p:cNvSpPr txBox="1">
            <a:spLocks noChangeArrowheads="1"/>
          </p:cNvSpPr>
          <p:nvPr/>
        </p:nvSpPr>
        <p:spPr bwMode="auto">
          <a:xfrm>
            <a:off x="1981200" y="6172200"/>
            <a:ext cx="5257800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ESRI ArcMap10.0, Niemann raw data, Bruckno DEM, VAGISP Base </a:t>
            </a:r>
          </a:p>
        </p:txBody>
      </p:sp>
      <p:pic>
        <p:nvPicPr>
          <p:cNvPr id="38917" name="Picture 22" descr="Route 600 Image 0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49338"/>
            <a:ext cx="4330700" cy="28844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>
            <a:off x="3127375" y="3497263"/>
            <a:ext cx="606425" cy="145573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127375" y="3497263"/>
            <a:ext cx="1063625" cy="107473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8926" idx="2"/>
          </p:cNvCxnSpPr>
          <p:nvPr/>
        </p:nvCxnSpPr>
        <p:spPr>
          <a:xfrm flipH="1">
            <a:off x="5181600" y="3886200"/>
            <a:ext cx="2649538" cy="12192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127375" y="3497263"/>
            <a:ext cx="1444625" cy="92233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919538" y="2273300"/>
            <a:ext cx="1512887" cy="93503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919538" y="2200275"/>
            <a:ext cx="2376487" cy="100806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8926" idx="2"/>
          </p:cNvCxnSpPr>
          <p:nvPr/>
        </p:nvCxnSpPr>
        <p:spPr>
          <a:xfrm flipH="1">
            <a:off x="4724400" y="3886200"/>
            <a:ext cx="3106738" cy="19050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919538" y="2489200"/>
            <a:ext cx="3097212" cy="71913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6" name="TextBox 32"/>
          <p:cNvSpPr txBox="1">
            <a:spLocks noChangeArrowheads="1"/>
          </p:cNvSpPr>
          <p:nvPr/>
        </p:nvSpPr>
        <p:spPr bwMode="auto">
          <a:xfrm>
            <a:off x="6823075" y="3548063"/>
            <a:ext cx="2016125" cy="338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Broad Failure Mode</a:t>
            </a:r>
          </a:p>
        </p:txBody>
      </p:sp>
      <p:cxnSp>
        <p:nvCxnSpPr>
          <p:cNvPr id="34" name="Straight Arrow Connector 33"/>
          <p:cNvCxnSpPr>
            <a:stCxn id="38926" idx="0"/>
          </p:cNvCxnSpPr>
          <p:nvPr/>
        </p:nvCxnSpPr>
        <p:spPr>
          <a:xfrm flipH="1">
            <a:off x="5257800" y="3548063"/>
            <a:ext cx="2573338" cy="4127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8926" idx="0"/>
          </p:cNvCxnSpPr>
          <p:nvPr/>
        </p:nvCxnSpPr>
        <p:spPr>
          <a:xfrm flipV="1">
            <a:off x="7831138" y="3124200"/>
            <a:ext cx="322262" cy="42386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9" name="TextBox 38"/>
          <p:cNvSpPr txBox="1">
            <a:spLocks noChangeArrowheads="1"/>
          </p:cNvSpPr>
          <p:nvPr/>
        </p:nvSpPr>
        <p:spPr bwMode="auto">
          <a:xfrm>
            <a:off x="4711700" y="1265238"/>
            <a:ext cx="1800225" cy="368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Field Conditions </a:t>
            </a:r>
          </a:p>
        </p:txBody>
      </p:sp>
      <p:sp>
        <p:nvSpPr>
          <p:cNvPr id="38930" name="Rectangle 3"/>
          <p:cNvSpPr>
            <a:spLocks/>
          </p:cNvSpPr>
          <p:nvPr/>
        </p:nvSpPr>
        <p:spPr bwMode="auto">
          <a:xfrm>
            <a:off x="1752600" y="381000"/>
            <a:ext cx="739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Rock </a:t>
            </a:r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Slopes</a:t>
            </a:r>
            <a:endParaRPr lang="en-US" sz="36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sp>
        <p:nvSpPr>
          <p:cNvPr id="38931" name="TextBox 23"/>
          <p:cNvSpPr txBox="1">
            <a:spLocks noChangeArrowheads="1"/>
          </p:cNvSpPr>
          <p:nvPr/>
        </p:nvSpPr>
        <p:spPr bwMode="auto">
          <a:xfrm>
            <a:off x="2286000" y="2898648"/>
            <a:ext cx="1655763" cy="58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Low-angle Wedge Failures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8610600" y="3200400"/>
            <a:ext cx="152400" cy="0"/>
          </a:xfrm>
          <a:prstGeom prst="line">
            <a:avLst/>
          </a:prstGeom>
          <a:solidFill>
            <a:srgbClr val="B3E0E3"/>
          </a:solidFill>
          <a:ln w="444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0" descr="Photogrammetry 007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2212975"/>
            <a:ext cx="7223125" cy="4416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9940" name="TextBox 17"/>
          <p:cNvSpPr txBox="1">
            <a:spLocks noChangeArrowheads="1"/>
          </p:cNvSpPr>
          <p:nvPr/>
        </p:nvSpPr>
        <p:spPr bwMode="auto">
          <a:xfrm>
            <a:off x="1143000" y="6172200"/>
            <a:ext cx="6096000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ESRI ArcMap10.0, Niemann raw data/</a:t>
            </a:r>
            <a:r>
              <a:rPr lang="en-US" dirty="0" err="1">
                <a:solidFill>
                  <a:schemeClr val="tx1"/>
                </a:solidFill>
              </a:rPr>
              <a:t>SiroJoint</a:t>
            </a:r>
            <a:r>
              <a:rPr lang="en-US" dirty="0">
                <a:solidFill>
                  <a:schemeClr val="tx1"/>
                </a:solidFill>
              </a:rPr>
              <a:t>, Bruckno DEM, VAGISP Base </a:t>
            </a:r>
          </a:p>
        </p:txBody>
      </p:sp>
      <p:cxnSp>
        <p:nvCxnSpPr>
          <p:cNvPr id="27" name="Straight Arrow Connector 26"/>
          <p:cNvCxnSpPr>
            <a:stCxn id="39946" idx="2"/>
          </p:cNvCxnSpPr>
          <p:nvPr/>
        </p:nvCxnSpPr>
        <p:spPr>
          <a:xfrm>
            <a:off x="3113881" y="3480375"/>
            <a:ext cx="989807" cy="10201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2" name="Picture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1052513"/>
            <a:ext cx="3352800" cy="31051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42" name="Straight Arrow Connector 41"/>
          <p:cNvCxnSpPr>
            <a:stCxn id="39946" idx="3"/>
          </p:cNvCxnSpPr>
          <p:nvPr/>
        </p:nvCxnSpPr>
        <p:spPr>
          <a:xfrm flipV="1">
            <a:off x="3941762" y="2997200"/>
            <a:ext cx="3509963" cy="1907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4" name="TextBox 43"/>
          <p:cNvSpPr txBox="1">
            <a:spLocks noChangeArrowheads="1"/>
          </p:cNvSpPr>
          <p:nvPr/>
        </p:nvSpPr>
        <p:spPr bwMode="auto">
          <a:xfrm>
            <a:off x="7524750" y="3716338"/>
            <a:ext cx="1079500" cy="369887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SiroJoint</a:t>
            </a:r>
          </a:p>
        </p:txBody>
      </p:sp>
      <p:sp>
        <p:nvSpPr>
          <p:cNvPr id="39945" name="Rectangle 3"/>
          <p:cNvSpPr>
            <a:spLocks/>
          </p:cNvSpPr>
          <p:nvPr/>
        </p:nvSpPr>
        <p:spPr bwMode="auto">
          <a:xfrm>
            <a:off x="1752600" y="381000"/>
            <a:ext cx="739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Rock </a:t>
            </a:r>
            <a:r>
              <a:rPr lang="en-US" sz="360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Slopes</a:t>
            </a:r>
            <a:endParaRPr lang="en-US" sz="36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sp>
        <p:nvSpPr>
          <p:cNvPr id="39946" name="TextBox 25"/>
          <p:cNvSpPr txBox="1">
            <a:spLocks noChangeArrowheads="1"/>
          </p:cNvSpPr>
          <p:nvPr/>
        </p:nvSpPr>
        <p:spPr bwMode="auto">
          <a:xfrm>
            <a:off x="2286000" y="2895600"/>
            <a:ext cx="1655762" cy="584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Low-angle Wedge Failures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oute_600_Slope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40968" name="Rectangle 3"/>
          <p:cNvSpPr>
            <a:spLocks/>
          </p:cNvSpPr>
          <p:nvPr/>
        </p:nvSpPr>
        <p:spPr bwMode="auto">
          <a:xfrm>
            <a:off x="1752600" y="381000"/>
            <a:ext cx="739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Rock </a:t>
            </a:r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Slopes</a:t>
            </a:r>
            <a:endParaRPr lang="en-US" sz="36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grpSp>
        <p:nvGrpSpPr>
          <p:cNvPr id="19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23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4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6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Rock Slopes</a:t>
              </a:r>
              <a:endParaRPr lang="en-US" dirty="0"/>
            </a:p>
          </p:txBody>
        </p:sp>
      </p:grp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4800600" y="6245352"/>
            <a:ext cx="3581400" cy="307777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Route_600_Slope_W_PS_and_DS_Point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40968" name="Rectangle 3"/>
          <p:cNvSpPr>
            <a:spLocks/>
          </p:cNvSpPr>
          <p:nvPr/>
        </p:nvSpPr>
        <p:spPr bwMode="auto">
          <a:xfrm>
            <a:off x="1752600" y="381000"/>
            <a:ext cx="739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Rock </a:t>
            </a:r>
            <a:r>
              <a:rPr lang="en-US" sz="360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Slopes</a:t>
            </a:r>
            <a:endParaRPr lang="en-US" sz="36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2362200" y="1219200"/>
            <a:ext cx="1371600" cy="120032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EA :724</a:t>
            </a:r>
          </a:p>
          <a:p>
            <a:r>
              <a:rPr lang="en-US" sz="1800" dirty="0"/>
              <a:t>C : .89</a:t>
            </a:r>
          </a:p>
          <a:p>
            <a:r>
              <a:rPr lang="en-US" sz="1800" dirty="0" err="1"/>
              <a:t>Vel</a:t>
            </a:r>
            <a:r>
              <a:rPr lang="en-US" sz="1800" dirty="0"/>
              <a:t>: -2.12</a:t>
            </a:r>
          </a:p>
          <a:p>
            <a:r>
              <a:rPr lang="en-US" sz="1800" dirty="0"/>
              <a:t>Acc: -23.65</a:t>
            </a:r>
          </a:p>
        </p:txBody>
      </p:sp>
      <p:cxnSp>
        <p:nvCxnSpPr>
          <p:cNvPr id="23" name="Straight Arrow Connector 22"/>
          <p:cNvCxnSpPr>
            <a:stCxn id="19" idx="3"/>
          </p:cNvCxnSpPr>
          <p:nvPr/>
        </p:nvCxnSpPr>
        <p:spPr>
          <a:xfrm>
            <a:off x="3733800" y="1819365"/>
            <a:ext cx="1219200" cy="2371635"/>
          </a:xfrm>
          <a:prstGeom prst="straightConnector1">
            <a:avLst/>
          </a:prstGeom>
          <a:ln>
            <a:solidFill>
              <a:srgbClr val="C00000"/>
            </a:solidFill>
            <a:headEnd type="none"/>
            <a:tailEnd type="oval" w="lg" len="lg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6781800" y="1219200"/>
            <a:ext cx="1371600" cy="1219200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EA :491</a:t>
            </a:r>
          </a:p>
          <a:p>
            <a:r>
              <a:rPr lang="en-US" sz="1800" dirty="0"/>
              <a:t>C : .88</a:t>
            </a:r>
          </a:p>
          <a:p>
            <a:r>
              <a:rPr lang="en-US" sz="1800" dirty="0" err="1"/>
              <a:t>Vel</a:t>
            </a:r>
            <a:r>
              <a:rPr lang="en-US" sz="1800" dirty="0"/>
              <a:t>: -5.1</a:t>
            </a:r>
          </a:p>
          <a:p>
            <a:r>
              <a:rPr lang="en-US" sz="1800" dirty="0"/>
              <a:t>Acc: -22.51</a:t>
            </a:r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>
            <a:off x="5943600" y="1828800"/>
            <a:ext cx="838200" cy="1143000"/>
          </a:xfrm>
          <a:prstGeom prst="straightConnector1">
            <a:avLst/>
          </a:prstGeom>
          <a:ln>
            <a:solidFill>
              <a:srgbClr val="C00000"/>
            </a:solidFill>
            <a:tailEnd type="oval" w="lg" len="lg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4" idx="2"/>
          </p:cNvCxnSpPr>
          <p:nvPr/>
        </p:nvCxnSpPr>
        <p:spPr>
          <a:xfrm>
            <a:off x="5143500" y="2419529"/>
            <a:ext cx="190500" cy="933271"/>
          </a:xfrm>
          <a:prstGeom prst="straightConnector1">
            <a:avLst/>
          </a:prstGeom>
          <a:ln>
            <a:solidFill>
              <a:srgbClr val="C00000"/>
            </a:solidFill>
            <a:tailEnd type="oval" w="lg" len="lg"/>
          </a:ln>
          <a:effectLst>
            <a:outerShdw blurRad="50800" dist="50800" dir="5400000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16"/>
          <p:cNvSpPr txBox="1">
            <a:spLocks noChangeArrowheads="1"/>
          </p:cNvSpPr>
          <p:nvPr/>
        </p:nvSpPr>
        <p:spPr bwMode="auto">
          <a:xfrm>
            <a:off x="4495800" y="1219200"/>
            <a:ext cx="1295400" cy="120032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EA :624</a:t>
            </a:r>
          </a:p>
          <a:p>
            <a:r>
              <a:rPr lang="en-US" sz="1800" dirty="0"/>
              <a:t>C : .89</a:t>
            </a:r>
          </a:p>
          <a:p>
            <a:r>
              <a:rPr lang="en-US" sz="1800" dirty="0" err="1"/>
              <a:t>Vel</a:t>
            </a:r>
            <a:r>
              <a:rPr lang="en-US" sz="1800" dirty="0"/>
              <a:t>: -7.32</a:t>
            </a:r>
          </a:p>
          <a:p>
            <a:r>
              <a:rPr lang="en-US" sz="1800" dirty="0"/>
              <a:t>Acc: -19.84</a:t>
            </a:r>
          </a:p>
        </p:txBody>
      </p:sp>
      <p:grpSp>
        <p:nvGrpSpPr>
          <p:cNvPr id="24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8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31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32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35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6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Rock Slopes</a:t>
              </a:r>
              <a:endParaRPr lang="en-US" dirty="0"/>
            </a:p>
          </p:txBody>
        </p:sp>
      </p:grp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4800600" y="6245352"/>
            <a:ext cx="3581400" cy="307777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oute_600_Slope_W_TS_Points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40968" name="Rectangle 3"/>
          <p:cNvSpPr>
            <a:spLocks/>
          </p:cNvSpPr>
          <p:nvPr/>
        </p:nvSpPr>
        <p:spPr bwMode="auto">
          <a:xfrm>
            <a:off x="1752600" y="381000"/>
            <a:ext cx="739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Rock </a:t>
            </a:r>
            <a:r>
              <a:rPr lang="en-US" sz="360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Slopes</a:t>
            </a:r>
            <a:endParaRPr lang="en-US" sz="36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grpSp>
        <p:nvGrpSpPr>
          <p:cNvPr id="19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23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Rock Slopes</a:t>
              </a:r>
              <a:endParaRPr lang="en-US" dirty="0"/>
            </a:p>
          </p:txBody>
        </p:sp>
      </p:grp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4800600" y="6245352"/>
            <a:ext cx="3581400" cy="307777"/>
          </a:xfrm>
          <a:prstGeom prst="rect">
            <a:avLst/>
          </a:prstGeom>
          <a:solidFill>
            <a:srgbClr val="B3E0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  <p:pic>
        <p:nvPicPr>
          <p:cNvPr id="20" name="Picture 19" descr="TS_Points_Legend_Area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0" y="1219200"/>
            <a:ext cx="2571750" cy="19042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/>
          </p:cNvSpPr>
          <p:nvPr/>
        </p:nvSpPr>
        <p:spPr bwMode="auto">
          <a:xfrm>
            <a:off x="2209800" y="381000"/>
            <a:ext cx="6184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Conclusions</a:t>
            </a:r>
            <a:endParaRPr lang="en-US" sz="36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  <a:p>
            <a:pPr marL="39688" algn="ctr"/>
            <a:endParaRPr lang="en-US" sz="36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  <a:p>
            <a:pPr marL="39688" algn="ctr"/>
            <a:endParaRPr lang="en-US" sz="1800" dirty="0">
              <a:solidFill>
                <a:schemeClr val="tx1"/>
              </a:solidFill>
            </a:endParaRPr>
          </a:p>
          <a:p>
            <a:pPr lvl="0" algn="ctr"/>
            <a:r>
              <a:rPr lang="en-US" sz="1800" b="1" dirty="0" smtClean="0">
                <a:solidFill>
                  <a:schemeClr val="tx1"/>
                </a:solidFill>
              </a:rPr>
              <a:t>Increased availability of civilian radar satellites</a:t>
            </a:r>
          </a:p>
          <a:p>
            <a:pPr lvl="0" algn="ctr"/>
            <a:r>
              <a:rPr lang="en-US" sz="4800" b="1" dirty="0" smtClean="0">
                <a:solidFill>
                  <a:schemeClr val="tx1"/>
                </a:solidFill>
              </a:rPr>
              <a:t>+</a:t>
            </a:r>
          </a:p>
          <a:p>
            <a:pPr lvl="0" algn="ctr"/>
            <a:r>
              <a:rPr lang="en-US" sz="1800" b="1" dirty="0" smtClean="0">
                <a:solidFill>
                  <a:schemeClr val="tx1"/>
                </a:solidFill>
              </a:rPr>
              <a:t>Near-continuous, millimeter range deformation measurements over large land masses </a:t>
            </a:r>
          </a:p>
          <a:p>
            <a:pPr lvl="0" algn="ctr"/>
            <a:r>
              <a:rPr lang="en-US" sz="4800" b="1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The validation of InSAR for karst detection, bridge deformation monitoring, infrastructure quality assessment, and slope stability evaluation</a:t>
            </a:r>
          </a:p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=</a:t>
            </a:r>
          </a:p>
          <a:p>
            <a:pPr lvl="0" algn="ctr"/>
            <a:r>
              <a:rPr lang="en-US" sz="2800" b="1" dirty="0" smtClean="0">
                <a:solidFill>
                  <a:schemeClr val="tx1"/>
                </a:solidFill>
              </a:rPr>
              <a:t>An emerging, potentially very valuable, remote sensing technology.</a:t>
            </a:r>
          </a:p>
          <a:p>
            <a:pPr lvl="0"/>
            <a:endParaRPr lang="en-US" sz="1800" dirty="0" smtClean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grpSp>
        <p:nvGrpSpPr>
          <p:cNvPr id="27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28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Geohazards and Assets</a:t>
              </a:r>
            </a:p>
          </p:txBody>
        </p:sp>
        <p:sp>
          <p:nvSpPr>
            <p:cNvPr id="31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Conclusion</a:t>
              </a:r>
            </a:p>
          </p:txBody>
        </p:sp>
        <p:sp>
          <p:nvSpPr>
            <p:cNvPr id="32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33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4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Route 629 Oranda April 2011 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3"/>
          <p:cNvSpPr>
            <a:spLocks/>
          </p:cNvSpPr>
          <p:nvPr/>
        </p:nvSpPr>
        <p:spPr bwMode="auto">
          <a:xfrm>
            <a:off x="2209800" y="381000"/>
            <a:ext cx="61849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endParaRPr lang="en-US" sz="36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  <a:p>
            <a:pPr marL="39688" algn="ctr"/>
            <a:endParaRPr lang="en-US" sz="1800" dirty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>
              <a:buFont typeface="Arial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39688"/>
            <a:endParaRPr lang="en-US" sz="18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4800" y="2819402"/>
            <a:ext cx="5066522" cy="3886199"/>
            <a:chOff x="1943878" y="3561973"/>
            <a:chExt cx="3694922" cy="2838827"/>
          </a:xfrm>
        </p:grpSpPr>
        <p:pic>
          <p:nvPicPr>
            <p:cNvPr id="13" name="Picture 3" descr="Route 629 Oranda April 2011 002.jpg"/>
            <p:cNvPicPr>
              <a:picLocks noChangeAspect="1"/>
            </p:cNvPicPr>
            <p:nvPr/>
          </p:nvPicPr>
          <p:blipFill>
            <a:blip r:embed="rId3" cstate="print"/>
            <a:srcRect l="41666" t="32222" r="34167" b="45557"/>
            <a:stretch>
              <a:fillRect/>
            </a:stretch>
          </p:blipFill>
          <p:spPr bwMode="auto">
            <a:xfrm>
              <a:off x="1943878" y="3886200"/>
              <a:ext cx="3694922" cy="2514600"/>
            </a:xfrm>
            <a:prstGeom prst="rect">
              <a:avLst/>
            </a:prstGeom>
            <a:noFill/>
            <a:ln w="44450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14" name="Straight Arrow Connector 13"/>
            <p:cNvCxnSpPr>
              <a:stCxn id="13" idx="0"/>
            </p:cNvCxnSpPr>
            <p:nvPr/>
          </p:nvCxnSpPr>
          <p:spPr bwMode="auto">
            <a:xfrm flipV="1">
              <a:off x="3791339" y="3561973"/>
              <a:ext cx="1486815" cy="324227"/>
            </a:xfrm>
            <a:prstGeom prst="straightConnector1">
              <a:avLst/>
            </a:prstGeom>
            <a:solidFill>
              <a:srgbClr val="B3E0E3"/>
            </a:solidFill>
            <a:ln w="44450" cap="flat" cmpd="sng" algn="ctr">
              <a:solidFill>
                <a:schemeClr val="bg1"/>
              </a:solidFill>
              <a:prstDash val="solid"/>
              <a:round/>
              <a:headEnd type="oval" w="med" len="med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/>
          </p:cNvSpPr>
          <p:nvPr/>
        </p:nvSpPr>
        <p:spPr bwMode="auto">
          <a:xfrm>
            <a:off x="2209800" y="381000"/>
            <a:ext cx="6184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RITA-10 Project</a:t>
            </a:r>
          </a:p>
          <a:p>
            <a:pPr marL="39688" algn="ctr"/>
            <a:endParaRPr lang="en-US" sz="1200" dirty="0" smtClean="0">
              <a:solidFill>
                <a:schemeClr val="tx1"/>
              </a:solidFill>
            </a:endParaRPr>
          </a:p>
          <a:p>
            <a:pPr marL="39688" algn="ctr"/>
            <a:r>
              <a:rPr lang="en-US" sz="1600" dirty="0" smtClean="0">
                <a:solidFill>
                  <a:schemeClr val="tx1"/>
                </a:solidFill>
              </a:rPr>
              <a:t>United Stated Department of Transportation Research and Innovative Technology Administration No. RITARS-11-H-UVA “Sinkhole Detection and Bridge/Landslide Monitoring for Transportation </a:t>
            </a:r>
          </a:p>
          <a:p>
            <a:pPr marL="39688" algn="ctr"/>
            <a:r>
              <a:rPr lang="en-US" sz="1600" dirty="0" smtClean="0">
                <a:solidFill>
                  <a:schemeClr val="tx1"/>
                </a:solidFill>
              </a:rPr>
              <a:t>Infrastructure by Automated Analysis of Interferometric </a:t>
            </a:r>
          </a:p>
          <a:p>
            <a:pPr marL="39688" algn="ctr"/>
            <a:r>
              <a:rPr lang="en-US" sz="1600" dirty="0" smtClean="0">
                <a:solidFill>
                  <a:schemeClr val="tx1"/>
                </a:solidFill>
              </a:rPr>
              <a:t>Synthetic Aperture Radar Images”</a:t>
            </a:r>
          </a:p>
          <a:p>
            <a:pPr marL="39688" algn="ctr"/>
            <a:endParaRPr lang="en-US" sz="1800" dirty="0" smtClean="0">
              <a:solidFill>
                <a:schemeClr val="tx1"/>
              </a:solidFill>
            </a:endParaRPr>
          </a:p>
          <a:p>
            <a:pPr marL="39688" algn="ctr"/>
            <a:endParaRPr lang="en-US" sz="1800" dirty="0" smtClean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/>
            <a:endParaRPr lang="en-US" sz="2000" dirty="0">
              <a:solidFill>
                <a:schemeClr val="tx1"/>
              </a:solidFill>
            </a:endParaRPr>
          </a:p>
          <a:p>
            <a:pPr marL="39688" algn="ctr"/>
            <a:endParaRPr lang="en-US" sz="1600" dirty="0">
              <a:solidFill>
                <a:schemeClr val="tx1"/>
              </a:solidFill>
            </a:endParaRPr>
          </a:p>
          <a:p>
            <a:pPr marL="39688" algn="ctr"/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charset="0"/>
              </a:rPr>
              <a:t> </a:t>
            </a:r>
          </a:p>
          <a:p>
            <a:pPr marL="39688" algn="ctr"/>
            <a:endParaRPr lang="en-US" sz="4000" dirty="0">
              <a:solidFill>
                <a:schemeClr val="tx1"/>
              </a:solidFill>
              <a:cs typeface="Times New Roman" pitchFamily="18" charset="0"/>
              <a:sym typeface="Arial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RITA-10</a:t>
              </a:r>
            </a:p>
            <a:p>
              <a:pPr algn="ctr"/>
              <a:r>
                <a:rPr lang="en-US" sz="1600"/>
                <a:t>Project</a:t>
              </a: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Geohazards and Assets</a:t>
              </a:r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2209800" y="3048000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The views, opinions, findings, and conclusions reflected in this paper are the responsibility of the authors only and do not represent the official policy or position of the </a:t>
            </a:r>
          </a:p>
          <a:p>
            <a:pPr algn="ctr"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USDOT/RITA, or any state or other entity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7400" y="4592802"/>
            <a:ext cx="6477000" cy="142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057400" y="4598988"/>
            <a:ext cx="6477000" cy="1420812"/>
          </a:xfrm>
        </p:spPr>
      </p:pic>
      <p:grpSp>
        <p:nvGrpSpPr>
          <p:cNvPr id="111" name="Group 110"/>
          <p:cNvGrpSpPr/>
          <p:nvPr/>
        </p:nvGrpSpPr>
        <p:grpSpPr>
          <a:xfrm>
            <a:off x="5576150" y="2640735"/>
            <a:ext cx="2712195" cy="2159865"/>
            <a:chOff x="5576150" y="2640735"/>
            <a:chExt cx="2712195" cy="2159865"/>
          </a:xfrm>
        </p:grpSpPr>
        <p:pic>
          <p:nvPicPr>
            <p:cNvPr id="181" name="Picture 34" descr="satellite_sfondo giall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EEDD73"/>
                </a:clrFrom>
                <a:clrTo>
                  <a:srgbClr val="EEDD7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6404410">
              <a:off x="7405576" y="2484274"/>
              <a:ext cx="679751" cy="992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8" name="Group 107"/>
            <p:cNvGrpSpPr/>
            <p:nvPr/>
          </p:nvGrpSpPr>
          <p:grpSpPr>
            <a:xfrm>
              <a:off x="5576150" y="3657131"/>
              <a:ext cx="2712195" cy="1143469"/>
              <a:chOff x="5576150" y="3651481"/>
              <a:chExt cx="2712195" cy="1143469"/>
            </a:xfrm>
          </p:grpSpPr>
          <p:cxnSp>
            <p:nvCxnSpPr>
              <p:cNvPr id="183" name="Straight Arrow Connector 96"/>
              <p:cNvCxnSpPr>
                <a:cxnSpLocks noChangeShapeType="1"/>
              </p:cNvCxnSpPr>
              <p:nvPr/>
            </p:nvCxnSpPr>
            <p:spPr bwMode="auto">
              <a:xfrm rot="20617562" flipH="1">
                <a:off x="5695312" y="3651481"/>
                <a:ext cx="2470768" cy="1143469"/>
              </a:xfrm>
              <a:prstGeom prst="straightConnector1">
                <a:avLst/>
              </a:prstGeom>
              <a:noFill/>
              <a:ln w="57150" algn="ctr">
                <a:solidFill>
                  <a:srgbClr val="3333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185" name="TextBox 99"/>
              <p:cNvSpPr txBox="1">
                <a:spLocks noChangeArrowheads="1"/>
              </p:cNvSpPr>
              <p:nvPr/>
            </p:nvSpPr>
            <p:spPr bwMode="auto">
              <a:xfrm>
                <a:off x="6758340" y="3695705"/>
                <a:ext cx="471973" cy="3492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3333FF"/>
                    </a:solidFill>
                  </a:rPr>
                  <a:t>R1</a:t>
                </a:r>
              </a:p>
            </p:txBody>
          </p:sp>
          <p:grpSp>
            <p:nvGrpSpPr>
              <p:cNvPr id="3" name="Group 35"/>
              <p:cNvGrpSpPr>
                <a:grpSpLocks/>
              </p:cNvGrpSpPr>
              <p:nvPr/>
            </p:nvGrpSpPr>
            <p:grpSpPr bwMode="auto">
              <a:xfrm rot="8381325">
                <a:off x="5576150" y="3947101"/>
                <a:ext cx="2712195" cy="562790"/>
                <a:chOff x="2664" y="1297"/>
                <a:chExt cx="2422" cy="253"/>
              </a:xfrm>
            </p:grpSpPr>
            <p:grpSp>
              <p:nvGrpSpPr>
                <p:cNvPr id="4" name="Group 36"/>
                <p:cNvGrpSpPr>
                  <a:grpSpLocks/>
                </p:cNvGrpSpPr>
                <p:nvPr/>
              </p:nvGrpSpPr>
              <p:grpSpPr bwMode="auto">
                <a:xfrm>
                  <a:off x="2664" y="1297"/>
                  <a:ext cx="442" cy="243"/>
                  <a:chOff x="2982" y="1717"/>
                  <a:chExt cx="442" cy="243"/>
                </a:xfrm>
              </p:grpSpPr>
              <p:sp>
                <p:nvSpPr>
                  <p:cNvPr id="224" name="Freeform 37"/>
                  <p:cNvSpPr>
                    <a:spLocks/>
                  </p:cNvSpPr>
                  <p:nvPr/>
                </p:nvSpPr>
                <p:spPr bwMode="auto">
                  <a:xfrm>
                    <a:off x="2982" y="1717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5" name="Freeform 38"/>
                  <p:cNvSpPr>
                    <a:spLocks/>
                  </p:cNvSpPr>
                  <p:nvPr/>
                </p:nvSpPr>
                <p:spPr bwMode="auto">
                  <a:xfrm flipV="1">
                    <a:off x="3202" y="1835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" name="Group 39"/>
                <p:cNvGrpSpPr>
                  <a:grpSpLocks/>
                </p:cNvGrpSpPr>
                <p:nvPr/>
              </p:nvGrpSpPr>
              <p:grpSpPr bwMode="auto">
                <a:xfrm>
                  <a:off x="3106" y="1297"/>
                  <a:ext cx="442" cy="243"/>
                  <a:chOff x="2982" y="1717"/>
                  <a:chExt cx="442" cy="243"/>
                </a:xfrm>
              </p:grpSpPr>
              <p:sp>
                <p:nvSpPr>
                  <p:cNvPr id="222" name="Freeform 40"/>
                  <p:cNvSpPr>
                    <a:spLocks/>
                  </p:cNvSpPr>
                  <p:nvPr/>
                </p:nvSpPr>
                <p:spPr bwMode="auto">
                  <a:xfrm>
                    <a:off x="2982" y="1717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3" name="Freeform 41"/>
                  <p:cNvSpPr>
                    <a:spLocks/>
                  </p:cNvSpPr>
                  <p:nvPr/>
                </p:nvSpPr>
                <p:spPr bwMode="auto">
                  <a:xfrm flipV="1">
                    <a:off x="3202" y="1835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" name="Group 42"/>
                <p:cNvGrpSpPr>
                  <a:grpSpLocks/>
                </p:cNvGrpSpPr>
                <p:nvPr/>
              </p:nvGrpSpPr>
              <p:grpSpPr bwMode="auto">
                <a:xfrm>
                  <a:off x="3548" y="1297"/>
                  <a:ext cx="442" cy="243"/>
                  <a:chOff x="2982" y="1717"/>
                  <a:chExt cx="442" cy="243"/>
                </a:xfrm>
              </p:grpSpPr>
              <p:sp>
                <p:nvSpPr>
                  <p:cNvPr id="220" name="Freeform 43"/>
                  <p:cNvSpPr>
                    <a:spLocks/>
                  </p:cNvSpPr>
                  <p:nvPr/>
                </p:nvSpPr>
                <p:spPr bwMode="auto">
                  <a:xfrm>
                    <a:off x="2982" y="1717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1" name="Freeform 44"/>
                  <p:cNvSpPr>
                    <a:spLocks/>
                  </p:cNvSpPr>
                  <p:nvPr/>
                </p:nvSpPr>
                <p:spPr bwMode="auto">
                  <a:xfrm flipV="1">
                    <a:off x="3202" y="1835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45"/>
                <p:cNvGrpSpPr>
                  <a:grpSpLocks/>
                </p:cNvGrpSpPr>
                <p:nvPr/>
              </p:nvGrpSpPr>
              <p:grpSpPr bwMode="auto">
                <a:xfrm>
                  <a:off x="3990" y="1297"/>
                  <a:ext cx="442" cy="243"/>
                  <a:chOff x="2982" y="1717"/>
                  <a:chExt cx="442" cy="243"/>
                </a:xfrm>
              </p:grpSpPr>
              <p:sp>
                <p:nvSpPr>
                  <p:cNvPr id="218" name="Freeform 46"/>
                  <p:cNvSpPr>
                    <a:spLocks/>
                  </p:cNvSpPr>
                  <p:nvPr/>
                </p:nvSpPr>
                <p:spPr bwMode="auto">
                  <a:xfrm>
                    <a:off x="2982" y="1717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9" name="Freeform 47"/>
                  <p:cNvSpPr>
                    <a:spLocks/>
                  </p:cNvSpPr>
                  <p:nvPr/>
                </p:nvSpPr>
                <p:spPr bwMode="auto">
                  <a:xfrm flipV="1">
                    <a:off x="3202" y="1835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" name="Group 48"/>
                <p:cNvGrpSpPr>
                  <a:grpSpLocks/>
                </p:cNvGrpSpPr>
                <p:nvPr/>
              </p:nvGrpSpPr>
              <p:grpSpPr bwMode="auto">
                <a:xfrm>
                  <a:off x="4422" y="1307"/>
                  <a:ext cx="442" cy="243"/>
                  <a:chOff x="2982" y="1717"/>
                  <a:chExt cx="442" cy="243"/>
                </a:xfrm>
              </p:grpSpPr>
              <p:sp>
                <p:nvSpPr>
                  <p:cNvPr id="216" name="Freeform 49"/>
                  <p:cNvSpPr>
                    <a:spLocks/>
                  </p:cNvSpPr>
                  <p:nvPr/>
                </p:nvSpPr>
                <p:spPr bwMode="auto">
                  <a:xfrm>
                    <a:off x="2982" y="1717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7" name="Freeform 50"/>
                  <p:cNvSpPr>
                    <a:spLocks/>
                  </p:cNvSpPr>
                  <p:nvPr/>
                </p:nvSpPr>
                <p:spPr bwMode="auto">
                  <a:xfrm flipV="1">
                    <a:off x="3202" y="1835"/>
                    <a:ext cx="222" cy="125"/>
                  </a:xfrm>
                  <a:custGeom>
                    <a:avLst/>
                    <a:gdLst>
                      <a:gd name="T0" fmla="*/ 0 w 222"/>
                      <a:gd name="T1" fmla="*/ 125 h 125"/>
                      <a:gd name="T2" fmla="*/ 66 w 222"/>
                      <a:gd name="T3" fmla="*/ 17 h 125"/>
                      <a:gd name="T4" fmla="*/ 156 w 222"/>
                      <a:gd name="T5" fmla="*/ 23 h 125"/>
                      <a:gd name="T6" fmla="*/ 222 w 222"/>
                      <a:gd name="T7" fmla="*/ 119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3366FF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5" name="Freeform 51"/>
                <p:cNvSpPr>
                  <a:spLocks/>
                </p:cNvSpPr>
                <p:nvPr/>
              </p:nvSpPr>
              <p:spPr bwMode="auto">
                <a:xfrm>
                  <a:off x="4864" y="1307"/>
                  <a:ext cx="222" cy="125"/>
                </a:xfrm>
                <a:custGeom>
                  <a:avLst/>
                  <a:gdLst>
                    <a:gd name="T0" fmla="*/ 0 w 222"/>
                    <a:gd name="T1" fmla="*/ 125 h 125"/>
                    <a:gd name="T2" fmla="*/ 66 w 222"/>
                    <a:gd name="T3" fmla="*/ 17 h 125"/>
                    <a:gd name="T4" fmla="*/ 156 w 222"/>
                    <a:gd name="T5" fmla="*/ 23 h 125"/>
                    <a:gd name="T6" fmla="*/ 222 w 222"/>
                    <a:gd name="T7" fmla="*/ 119 h 1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2"/>
                    <a:gd name="T13" fmla="*/ 0 h 125"/>
                    <a:gd name="T14" fmla="*/ 222 w 222"/>
                    <a:gd name="T15" fmla="*/ 125 h 1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2" h="125">
                      <a:moveTo>
                        <a:pt x="0" y="125"/>
                      </a:moveTo>
                      <a:cubicBezTo>
                        <a:pt x="20" y="79"/>
                        <a:pt x="40" y="34"/>
                        <a:pt x="66" y="17"/>
                      </a:cubicBezTo>
                      <a:cubicBezTo>
                        <a:pt x="92" y="0"/>
                        <a:pt x="130" y="6"/>
                        <a:pt x="156" y="23"/>
                      </a:cubicBezTo>
                      <a:cubicBezTo>
                        <a:pt x="182" y="40"/>
                        <a:pt x="208" y="99"/>
                        <a:pt x="222" y="119"/>
                      </a:cubicBezTo>
                    </a:path>
                  </a:pathLst>
                </a:custGeom>
                <a:noFill/>
                <a:ln w="19050">
                  <a:solidFill>
                    <a:srgbClr val="3366FF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860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Interferometric Synthetic Aperture Radar</a:t>
            </a:r>
          </a:p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58" name="Rectangle 3"/>
          <p:cNvSpPr>
            <a:spLocks/>
          </p:cNvSpPr>
          <p:nvPr/>
        </p:nvSpPr>
        <p:spPr bwMode="auto">
          <a:xfrm>
            <a:off x="2895600" y="1600200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buFont typeface="Arial" pitchFamily="34" charset="0"/>
              <a:buChar char="•"/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COSMO-</a:t>
            </a:r>
            <a:r>
              <a:rPr lang="en-US" sz="2000" dirty="0" err="1" smtClean="0">
                <a:solidFill>
                  <a:schemeClr val="tx1"/>
                </a:solidFill>
              </a:rPr>
              <a:t>SkyMed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smtClean="0">
                <a:solidFill>
                  <a:schemeClr val="tx1"/>
                </a:solidFill>
              </a:rPr>
              <a:t>Italian Space Agency)</a:t>
            </a:r>
            <a:endParaRPr lang="en-US" sz="20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32 images collected over ~1 year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X-band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el-GR" sz="2000" dirty="0" smtClean="0">
                <a:solidFill>
                  <a:schemeClr val="tx1"/>
                </a:solidFill>
              </a:rPr>
              <a:t>λ</a:t>
            </a:r>
            <a:r>
              <a:rPr lang="en-US" sz="2000" dirty="0" smtClean="0">
                <a:solidFill>
                  <a:schemeClr val="tx1"/>
                </a:solidFill>
              </a:rPr>
              <a:t> = 3.1 cm)</a:t>
            </a:r>
            <a:endParaRPr lang="en-US" sz="2000" dirty="0">
              <a:solidFill>
                <a:schemeClr val="tx1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Millimeter-scale accuracy in elevation measurements</a:t>
            </a:r>
          </a:p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17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67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68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/>
                <a:t>InSAR</a:t>
              </a:r>
            </a:p>
            <a:p>
              <a:pPr algn="ctr"/>
              <a:endParaRPr lang="en-US" sz="2000"/>
            </a:p>
          </p:txBody>
        </p:sp>
        <p:sp>
          <p:nvSpPr>
            <p:cNvPr id="69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Geohazards and Assets</a:t>
              </a:r>
            </a:p>
          </p:txBody>
        </p:sp>
        <p:sp>
          <p:nvSpPr>
            <p:cNvPr id="70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71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72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3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234604" y="2819400"/>
            <a:ext cx="3128607" cy="2410027"/>
            <a:chOff x="760326" y="280957"/>
            <a:chExt cx="3128607" cy="2410027"/>
          </a:xfrm>
        </p:grpSpPr>
        <p:grpSp>
          <p:nvGrpSpPr>
            <p:cNvPr id="59" name="Group 89"/>
            <p:cNvGrpSpPr/>
            <p:nvPr/>
          </p:nvGrpSpPr>
          <p:grpSpPr>
            <a:xfrm rot="4417562">
              <a:off x="1563936" y="368252"/>
              <a:ext cx="1519122" cy="3126341"/>
              <a:chOff x="3697275" y="1633538"/>
              <a:chExt cx="1752601" cy="3864764"/>
            </a:xfrm>
          </p:grpSpPr>
          <p:cxnSp>
            <p:nvCxnSpPr>
              <p:cNvPr id="61" name="Straight Arrow Connector 97"/>
              <p:cNvCxnSpPr>
                <a:cxnSpLocks noChangeShapeType="1"/>
              </p:cNvCxnSpPr>
              <p:nvPr/>
            </p:nvCxnSpPr>
            <p:spPr bwMode="auto">
              <a:xfrm rot="16200000" flipH="1">
                <a:off x="2719376" y="2767801"/>
                <a:ext cx="3708400" cy="1752601"/>
              </a:xfrm>
              <a:prstGeom prst="straightConnector1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63" name="TextBox 100"/>
              <p:cNvSpPr txBox="1">
                <a:spLocks noChangeArrowheads="1"/>
              </p:cNvSpPr>
              <p:nvPr/>
            </p:nvSpPr>
            <p:spPr bwMode="auto">
              <a:xfrm rot="17182438">
                <a:off x="4286799" y="2139898"/>
                <a:ext cx="583450" cy="40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R2</a:t>
                </a:r>
              </a:p>
            </p:txBody>
          </p:sp>
          <p:grpSp>
            <p:nvGrpSpPr>
              <p:cNvPr id="65" name="Group 63"/>
              <p:cNvGrpSpPr>
                <a:grpSpLocks/>
              </p:cNvGrpSpPr>
              <p:nvPr/>
            </p:nvGrpSpPr>
            <p:grpSpPr bwMode="auto">
              <a:xfrm>
                <a:off x="4114804" y="1633538"/>
                <a:ext cx="1330437" cy="3655913"/>
                <a:chOff x="3545679" y="1634245"/>
                <a:chExt cx="1331317" cy="3654930"/>
              </a:xfrm>
            </p:grpSpPr>
            <p:grpSp>
              <p:nvGrpSpPr>
                <p:cNvPr id="66" name="Group 59"/>
                <p:cNvGrpSpPr>
                  <a:grpSpLocks/>
                </p:cNvGrpSpPr>
                <p:nvPr/>
              </p:nvGrpSpPr>
              <p:grpSpPr bwMode="auto">
                <a:xfrm rot="-1479567">
                  <a:off x="3545679" y="1634245"/>
                  <a:ext cx="657225" cy="3628122"/>
                  <a:chOff x="5767352" y="453047"/>
                  <a:chExt cx="657225" cy="4194176"/>
                </a:xfrm>
              </p:grpSpPr>
              <p:grpSp>
                <p:nvGrpSpPr>
                  <p:cNvPr id="75" name="Group 56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761795" y="491941"/>
                    <a:ext cx="701675" cy="623888"/>
                    <a:chOff x="2982" y="1717"/>
                    <a:chExt cx="442" cy="243"/>
                  </a:xfrm>
                </p:grpSpPr>
                <p:sp>
                  <p:nvSpPr>
                    <p:cNvPr id="9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982" y="1717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Freeform 139"/>
                    <p:cNvSpPr>
                      <a:spLocks/>
                    </p:cNvSpPr>
                    <p:nvPr/>
                  </p:nvSpPr>
                  <p:spPr bwMode="auto">
                    <a:xfrm flipV="1">
                      <a:off x="3202" y="1835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6" name="Group 59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761795" y="1193616"/>
                    <a:ext cx="701675" cy="623888"/>
                    <a:chOff x="2982" y="1717"/>
                    <a:chExt cx="442" cy="243"/>
                  </a:xfrm>
                </p:grpSpPr>
                <p:sp>
                  <p:nvSpPr>
                    <p:cNvPr id="88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2982" y="1717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Freeform 61"/>
                    <p:cNvSpPr>
                      <a:spLocks/>
                    </p:cNvSpPr>
                    <p:nvPr/>
                  </p:nvSpPr>
                  <p:spPr bwMode="auto">
                    <a:xfrm flipV="1">
                      <a:off x="3202" y="1835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7" name="Group 62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761795" y="1895291"/>
                    <a:ext cx="701675" cy="623888"/>
                    <a:chOff x="2982" y="1717"/>
                    <a:chExt cx="442" cy="243"/>
                  </a:xfrm>
                </p:grpSpPr>
                <p:sp>
                  <p:nvSpPr>
                    <p:cNvPr id="86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2982" y="1717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Freeform 64"/>
                    <p:cNvSpPr>
                      <a:spLocks/>
                    </p:cNvSpPr>
                    <p:nvPr/>
                  </p:nvSpPr>
                  <p:spPr bwMode="auto">
                    <a:xfrm flipV="1">
                      <a:off x="3202" y="1835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8" name="Group 6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761795" y="2596967"/>
                    <a:ext cx="701675" cy="623888"/>
                    <a:chOff x="2982" y="1717"/>
                    <a:chExt cx="442" cy="243"/>
                  </a:xfrm>
                </p:grpSpPr>
                <p:sp>
                  <p:nvSpPr>
                    <p:cNvPr id="84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2982" y="1717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 67"/>
                    <p:cNvSpPr>
                      <a:spLocks/>
                    </p:cNvSpPr>
                    <p:nvPr/>
                  </p:nvSpPr>
                  <p:spPr bwMode="auto">
                    <a:xfrm flipV="1">
                      <a:off x="3202" y="1835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9" name="Group 68"/>
                  <p:cNvGrpSpPr>
                    <a:grpSpLocks/>
                  </p:cNvGrpSpPr>
                  <p:nvPr/>
                </p:nvGrpSpPr>
                <p:grpSpPr bwMode="auto">
                  <a:xfrm rot="5400000">
                    <a:off x="5736395" y="3282767"/>
                    <a:ext cx="701675" cy="623888"/>
                    <a:chOff x="2982" y="1717"/>
                    <a:chExt cx="442" cy="243"/>
                  </a:xfrm>
                </p:grpSpPr>
                <p:sp>
                  <p:nvSpPr>
                    <p:cNvPr id="82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2982" y="1717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 70"/>
                    <p:cNvSpPr>
                      <a:spLocks/>
                    </p:cNvSpPr>
                    <p:nvPr/>
                  </p:nvSpPr>
                  <p:spPr bwMode="auto">
                    <a:xfrm flipV="1">
                      <a:off x="3202" y="1835"/>
                      <a:ext cx="222" cy="125"/>
                    </a:xfrm>
                    <a:custGeom>
                      <a:avLst/>
                      <a:gdLst>
                        <a:gd name="T0" fmla="*/ 0 w 222"/>
                        <a:gd name="T1" fmla="*/ 125 h 125"/>
                        <a:gd name="T2" fmla="*/ 66 w 222"/>
                        <a:gd name="T3" fmla="*/ 17 h 125"/>
                        <a:gd name="T4" fmla="*/ 156 w 222"/>
                        <a:gd name="T5" fmla="*/ 23 h 125"/>
                        <a:gd name="T6" fmla="*/ 222 w 222"/>
                        <a:gd name="T7" fmla="*/ 119 h 12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22"/>
                        <a:gd name="T13" fmla="*/ 0 h 125"/>
                        <a:gd name="T14" fmla="*/ 222 w 222"/>
                        <a:gd name="T15" fmla="*/ 125 h 12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22" h="125">
                          <a:moveTo>
                            <a:pt x="0" y="125"/>
                          </a:moveTo>
                          <a:cubicBezTo>
                            <a:pt x="20" y="79"/>
                            <a:pt x="40" y="34"/>
                            <a:pt x="66" y="17"/>
                          </a:cubicBezTo>
                          <a:cubicBezTo>
                            <a:pt x="92" y="0"/>
                            <a:pt x="130" y="6"/>
                            <a:pt x="156" y="23"/>
                          </a:cubicBezTo>
                          <a:cubicBezTo>
                            <a:pt x="182" y="40"/>
                            <a:pt x="208" y="99"/>
                            <a:pt x="222" y="119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>
                      <a:spAutoFit/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0" name="Freeform 71"/>
                  <p:cNvSpPr>
                    <a:spLocks/>
                  </p:cNvSpPr>
                  <p:nvPr/>
                </p:nvSpPr>
                <p:spPr bwMode="auto">
                  <a:xfrm rot="5400000">
                    <a:off x="6062627" y="3961423"/>
                    <a:ext cx="352425" cy="320675"/>
                  </a:xfrm>
                  <a:custGeom>
                    <a:avLst/>
                    <a:gdLst>
                      <a:gd name="T0" fmla="*/ 0 w 222"/>
                      <a:gd name="T1" fmla="*/ 2147483647 h 125"/>
                      <a:gd name="T2" fmla="*/ 2147483647 w 222"/>
                      <a:gd name="T3" fmla="*/ 2147483647 h 125"/>
                      <a:gd name="T4" fmla="*/ 2147483647 w 222"/>
                      <a:gd name="T5" fmla="*/ 2147483647 h 125"/>
                      <a:gd name="T6" fmla="*/ 2147483647 w 222"/>
                      <a:gd name="T7" fmla="*/ 2147483647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" name="Freeform 73"/>
                  <p:cNvSpPr>
                    <a:spLocks/>
                  </p:cNvSpPr>
                  <p:nvPr/>
                </p:nvSpPr>
                <p:spPr bwMode="auto">
                  <a:xfrm rot="5400000" flipV="1">
                    <a:off x="5751477" y="4310673"/>
                    <a:ext cx="352425" cy="320675"/>
                  </a:xfrm>
                  <a:custGeom>
                    <a:avLst/>
                    <a:gdLst>
                      <a:gd name="T0" fmla="*/ 0 w 222"/>
                      <a:gd name="T1" fmla="*/ 2147483647 h 125"/>
                      <a:gd name="T2" fmla="*/ 2147483647 w 222"/>
                      <a:gd name="T3" fmla="*/ 2147483647 h 125"/>
                      <a:gd name="T4" fmla="*/ 2147483647 w 222"/>
                      <a:gd name="T5" fmla="*/ 2147483647 h 125"/>
                      <a:gd name="T6" fmla="*/ 2147483647 w 222"/>
                      <a:gd name="T7" fmla="*/ 2147483647 h 12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2"/>
                      <a:gd name="T13" fmla="*/ 0 h 125"/>
                      <a:gd name="T14" fmla="*/ 222 w 222"/>
                      <a:gd name="T15" fmla="*/ 125 h 12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2" h="125">
                        <a:moveTo>
                          <a:pt x="0" y="125"/>
                        </a:moveTo>
                        <a:cubicBezTo>
                          <a:pt x="20" y="79"/>
                          <a:pt x="40" y="34"/>
                          <a:pt x="66" y="17"/>
                        </a:cubicBezTo>
                        <a:cubicBezTo>
                          <a:pt x="92" y="0"/>
                          <a:pt x="130" y="6"/>
                          <a:pt x="156" y="23"/>
                        </a:cubicBezTo>
                        <a:cubicBezTo>
                          <a:pt x="182" y="40"/>
                          <a:pt x="208" y="99"/>
                          <a:pt x="222" y="11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74" name="Freeform 57"/>
                <p:cNvSpPr>
                  <a:spLocks/>
                </p:cNvSpPr>
                <p:nvPr/>
              </p:nvSpPr>
              <p:spPr bwMode="auto">
                <a:xfrm rot="3909172">
                  <a:off x="4595560" y="5007739"/>
                  <a:ext cx="241942" cy="320930"/>
                </a:xfrm>
                <a:custGeom>
                  <a:avLst/>
                  <a:gdLst>
                    <a:gd name="T0" fmla="*/ 0 w 222"/>
                    <a:gd name="T1" fmla="*/ 125 h 125"/>
                    <a:gd name="T2" fmla="*/ 66 w 222"/>
                    <a:gd name="T3" fmla="*/ 17 h 125"/>
                    <a:gd name="T4" fmla="*/ 156 w 222"/>
                    <a:gd name="T5" fmla="*/ 23 h 125"/>
                    <a:gd name="T6" fmla="*/ 222 w 222"/>
                    <a:gd name="T7" fmla="*/ 119 h 1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2"/>
                    <a:gd name="T13" fmla="*/ 0 h 125"/>
                    <a:gd name="T14" fmla="*/ 222 w 222"/>
                    <a:gd name="T15" fmla="*/ 125 h 1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2" h="125">
                      <a:moveTo>
                        <a:pt x="0" y="125"/>
                      </a:moveTo>
                      <a:cubicBezTo>
                        <a:pt x="20" y="79"/>
                        <a:pt x="40" y="34"/>
                        <a:pt x="66" y="17"/>
                      </a:cubicBezTo>
                      <a:cubicBezTo>
                        <a:pt x="92" y="0"/>
                        <a:pt x="130" y="6"/>
                        <a:pt x="156" y="23"/>
                      </a:cubicBezTo>
                      <a:cubicBezTo>
                        <a:pt x="182" y="40"/>
                        <a:pt x="208" y="99"/>
                        <a:pt x="222" y="119"/>
                      </a:cubicBez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pic>
          <p:nvPicPr>
            <p:cNvPr id="110" name="Picture 34" descr="satellite_sfondo giall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EEDD73"/>
                </a:clrFrom>
                <a:clrTo>
                  <a:srgbClr val="EEDD7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6404410">
              <a:off x="3052721" y="124496"/>
              <a:ext cx="679751" cy="992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5" name="Group 94"/>
          <p:cNvGrpSpPr/>
          <p:nvPr/>
        </p:nvGrpSpPr>
        <p:grpSpPr>
          <a:xfrm>
            <a:off x="3752850" y="3505200"/>
            <a:ext cx="2921826" cy="2133600"/>
            <a:chOff x="3752850" y="3505200"/>
            <a:chExt cx="2921826" cy="2133600"/>
          </a:xfrm>
        </p:grpSpPr>
        <p:sp>
          <p:nvSpPr>
            <p:cNvPr id="64" name="Rectangle 63"/>
            <p:cNvSpPr/>
            <p:nvPr/>
          </p:nvSpPr>
          <p:spPr>
            <a:xfrm>
              <a:off x="3752850" y="3505200"/>
              <a:ext cx="2921826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Scatterer = A detectable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surface expression of varying 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size and behavior, defined by </a:t>
              </a:r>
              <a:r>
                <a:rPr lang="en-US" dirty="0" err="1" smtClean="0">
                  <a:solidFill>
                    <a:schemeClr val="tx1"/>
                  </a:solidFill>
                </a:rPr>
                <a:t>centroid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3" name="Straight Arrow Connector 92"/>
            <p:cNvCxnSpPr>
              <a:stCxn id="64" idx="2"/>
            </p:cNvCxnSpPr>
            <p:nvPr/>
          </p:nvCxnSpPr>
          <p:spPr bwMode="auto">
            <a:xfrm>
              <a:off x="5213763" y="4243864"/>
              <a:ext cx="272637" cy="1394936"/>
            </a:xfrm>
            <a:prstGeom prst="straightConnector1">
              <a:avLst/>
            </a:prstGeom>
            <a:solidFill>
              <a:srgbClr val="B3E0E3"/>
            </a:solidFill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oval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OI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9464" name="TextBox 26"/>
          <p:cNvSpPr txBox="1">
            <a:spLocks noChangeArrowheads="1"/>
          </p:cNvSpPr>
          <p:nvPr/>
        </p:nvSpPr>
        <p:spPr bwMode="auto">
          <a:xfrm>
            <a:off x="7162800" y="2590800"/>
            <a:ext cx="1066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7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29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/>
                <a:t>InSAR</a:t>
              </a:r>
            </a:p>
            <a:p>
              <a:pPr algn="ctr"/>
              <a:endParaRPr lang="en-US" sz="2000"/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Geohazards and Assets</a:t>
              </a:r>
            </a:p>
          </p:txBody>
        </p:sp>
        <p:sp>
          <p:nvSpPr>
            <p:cNvPr id="32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33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36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262997" y="1219200"/>
            <a:ext cx="6119003" cy="5263551"/>
            <a:chOff x="2262997" y="1219200"/>
            <a:chExt cx="6119003" cy="5263551"/>
          </a:xfrm>
        </p:grpSpPr>
        <p:grpSp>
          <p:nvGrpSpPr>
            <p:cNvPr id="25" name="Group 24"/>
            <p:cNvGrpSpPr/>
            <p:nvPr/>
          </p:nvGrpSpPr>
          <p:grpSpPr>
            <a:xfrm>
              <a:off x="2879725" y="1219200"/>
              <a:ext cx="5502275" cy="990600"/>
              <a:chOff x="2879725" y="1219200"/>
              <a:chExt cx="5502275" cy="990600"/>
            </a:xfrm>
          </p:grpSpPr>
          <p:grpSp>
            <p:nvGrpSpPr>
              <p:cNvPr id="19462" name="Group 34"/>
              <p:cNvGrpSpPr>
                <a:grpSpLocks/>
              </p:cNvGrpSpPr>
              <p:nvPr/>
            </p:nvGrpSpPr>
            <p:grpSpPr bwMode="auto">
              <a:xfrm rot="-1022230">
                <a:off x="2879725" y="1392238"/>
                <a:ext cx="3852863" cy="463550"/>
                <a:chOff x="2314084" y="2880034"/>
                <a:chExt cx="914400" cy="371272"/>
              </a:xfrm>
            </p:grpSpPr>
            <p:cxnSp>
              <p:nvCxnSpPr>
                <p:cNvPr id="34" name="Straight Arrow Connector 33"/>
                <p:cNvCxnSpPr/>
                <p:nvPr/>
              </p:nvCxnSpPr>
              <p:spPr bwMode="auto">
                <a:xfrm rot="370623">
                  <a:off x="2312760" y="3245159"/>
                  <a:ext cx="914400" cy="0"/>
                </a:xfrm>
                <a:prstGeom prst="straightConnector1">
                  <a:avLst/>
                </a:prstGeom>
                <a:solidFill>
                  <a:srgbClr val="B3E0E3"/>
                </a:solidFill>
                <a:ln w="60325" cap="flat" cmpd="tri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oval" w="sm" len="sm"/>
                  <a:tailEnd type="oval" w="sm" len="sm"/>
                </a:ln>
                <a:effectLst>
                  <a:outerShdw blurRad="50800" dist="50800" dir="5400000" algn="ctr" rotWithShape="0">
                    <a:schemeClr val="bg1"/>
                  </a:outerShdw>
                </a:effectLst>
              </p:spPr>
            </p:cxnSp>
            <p:sp>
              <p:nvSpPr>
                <p:cNvPr id="35" name="TextBox 34"/>
                <p:cNvSpPr txBox="1"/>
                <p:nvPr/>
              </p:nvSpPr>
              <p:spPr>
                <a:xfrm rot="370623">
                  <a:off x="2670428" y="2872738"/>
                  <a:ext cx="218522" cy="370000"/>
                </a:xfrm>
                <a:prstGeom prst="rect">
                  <a:avLst/>
                </a:prstGeom>
                <a:noFill/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 dirty="0">
                      <a:solidFill>
                        <a:srgbClr val="FF0000"/>
                      </a:solidFill>
                    </a:rPr>
                    <a:t>40 km</a:t>
                  </a:r>
                </a:p>
              </p:txBody>
            </p:sp>
          </p:grpSp>
          <p:pic>
            <p:nvPicPr>
              <p:cNvPr id="20" name="Picture 19" descr="Index MAp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210425" y="1219200"/>
                <a:ext cx="1171575" cy="990600"/>
              </a:xfrm>
              <a:prstGeom prst="rect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</p:pic>
        </p:grpSp>
        <p:pic>
          <p:nvPicPr>
            <p:cNvPr id="22" name="Picture 21" descr="n5.gif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2997" y="5867400"/>
              <a:ext cx="632603" cy="615351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7239000" y="2286000"/>
            <a:ext cx="1143000" cy="307975"/>
          </a:xfrm>
          <a:prstGeom prst="rect">
            <a:avLst/>
          </a:prstGeom>
          <a:solidFill>
            <a:srgbClr val="81D5FF">
              <a:alpha val="9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PS: 167,801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39000" y="2667000"/>
            <a:ext cx="1143000" cy="307975"/>
          </a:xfrm>
          <a:prstGeom prst="rect">
            <a:avLst/>
          </a:prstGeom>
          <a:solidFill>
            <a:srgbClr val="FF9933">
              <a:alpha val="89804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DS: 131,285</a:t>
            </a:r>
          </a:p>
        </p:txBody>
      </p:sp>
      <p:grpSp>
        <p:nvGrpSpPr>
          <p:cNvPr id="46" name="Group 25"/>
          <p:cNvGrpSpPr/>
          <p:nvPr/>
        </p:nvGrpSpPr>
        <p:grpSpPr>
          <a:xfrm>
            <a:off x="2262997" y="1219200"/>
            <a:ext cx="6119003" cy="5263551"/>
            <a:chOff x="2262997" y="1219200"/>
            <a:chExt cx="6119003" cy="5263551"/>
          </a:xfrm>
        </p:grpSpPr>
        <p:grpSp>
          <p:nvGrpSpPr>
            <p:cNvPr id="47" name="Group 24"/>
            <p:cNvGrpSpPr/>
            <p:nvPr/>
          </p:nvGrpSpPr>
          <p:grpSpPr>
            <a:xfrm>
              <a:off x="2879725" y="1219200"/>
              <a:ext cx="5502275" cy="990600"/>
              <a:chOff x="2879725" y="1219200"/>
              <a:chExt cx="5502275" cy="990600"/>
            </a:xfrm>
          </p:grpSpPr>
          <p:grpSp>
            <p:nvGrpSpPr>
              <p:cNvPr id="49" name="Group 34"/>
              <p:cNvGrpSpPr>
                <a:grpSpLocks/>
              </p:cNvGrpSpPr>
              <p:nvPr/>
            </p:nvGrpSpPr>
            <p:grpSpPr bwMode="auto">
              <a:xfrm rot="-1022230">
                <a:off x="2879725" y="1392238"/>
                <a:ext cx="3852863" cy="463550"/>
                <a:chOff x="2314084" y="2880034"/>
                <a:chExt cx="914400" cy="371272"/>
              </a:xfrm>
            </p:grpSpPr>
            <p:cxnSp>
              <p:nvCxnSpPr>
                <p:cNvPr id="51" name="Straight Arrow Connector 50"/>
                <p:cNvCxnSpPr/>
                <p:nvPr/>
              </p:nvCxnSpPr>
              <p:spPr bwMode="auto">
                <a:xfrm rot="370623">
                  <a:off x="2312760" y="3245159"/>
                  <a:ext cx="914400" cy="0"/>
                </a:xfrm>
                <a:prstGeom prst="straightConnector1">
                  <a:avLst/>
                </a:prstGeom>
                <a:solidFill>
                  <a:srgbClr val="B3E0E3"/>
                </a:solidFill>
                <a:ln w="60325" cap="flat" cmpd="tri" algn="ctr">
                  <a:solidFill>
                    <a:schemeClr val="accent1">
                      <a:lumMod val="75000"/>
                    </a:schemeClr>
                  </a:solidFill>
                  <a:prstDash val="solid"/>
                  <a:round/>
                  <a:headEnd type="oval" w="sm" len="sm"/>
                  <a:tailEnd type="oval" w="sm" len="sm"/>
                </a:ln>
                <a:effectLst>
                  <a:outerShdw blurRad="50800" dist="50800" dir="5400000" algn="ctr" rotWithShape="0">
                    <a:schemeClr val="bg1"/>
                  </a:outerShdw>
                </a:effectLst>
              </p:spPr>
            </p:cxnSp>
            <p:sp>
              <p:nvSpPr>
                <p:cNvPr id="52" name="TextBox 51"/>
                <p:cNvSpPr txBox="1"/>
                <p:nvPr/>
              </p:nvSpPr>
              <p:spPr>
                <a:xfrm rot="370623">
                  <a:off x="2670428" y="2872738"/>
                  <a:ext cx="218522" cy="370000"/>
                </a:xfrm>
                <a:prstGeom prst="rect">
                  <a:avLst/>
                </a:prstGeom>
                <a:noFill/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400" b="1" dirty="0">
                      <a:solidFill>
                        <a:srgbClr val="FF0000"/>
                      </a:solidFill>
                    </a:rPr>
                    <a:t>40 km</a:t>
                  </a:r>
                </a:p>
              </p:txBody>
            </p:sp>
          </p:grpSp>
          <p:pic>
            <p:nvPicPr>
              <p:cNvPr id="50" name="Picture 49" descr="Index MAp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210425" y="1219200"/>
                <a:ext cx="1171575" cy="990600"/>
              </a:xfrm>
              <a:prstGeom prst="rect">
                <a:avLst/>
              </a:prstGeom>
              <a:ln w="6350">
                <a:solidFill>
                  <a:schemeClr val="bg1">
                    <a:lumMod val="50000"/>
                  </a:schemeClr>
                </a:solidFill>
              </a:ln>
            </p:spPr>
          </p:pic>
        </p:grpSp>
        <p:pic>
          <p:nvPicPr>
            <p:cNvPr id="48" name="Picture 47" descr="n5.gif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2997" y="5867400"/>
              <a:ext cx="632603" cy="615351"/>
            </a:xfrm>
            <a:prstGeom prst="rect">
              <a:avLst/>
            </a:prstGeom>
          </p:spPr>
        </p:pic>
      </p:grpSp>
      <p:pic>
        <p:nvPicPr>
          <p:cNvPr id="58" name="Picture 57" descr="PS_Points_in_AOI_Points_Only.gif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9" name="Picture 58" descr="DS_Points_in_AOI_Points_Only.gif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TextBox 59"/>
          <p:cNvSpPr txBox="1"/>
          <p:nvPr/>
        </p:nvSpPr>
        <p:spPr>
          <a:xfrm>
            <a:off x="7239000" y="3425825"/>
            <a:ext cx="1143000" cy="30797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N: 1,023,968</a:t>
            </a:r>
          </a:p>
        </p:txBody>
      </p:sp>
      <p:pic>
        <p:nvPicPr>
          <p:cNvPr id="62" name="Picture 61" descr="TS_Points_in_AOI_Points_Only.gif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TextBox 16"/>
          <p:cNvSpPr txBox="1">
            <a:spLocks noChangeArrowheads="1"/>
          </p:cNvSpPr>
          <p:nvPr/>
        </p:nvSpPr>
        <p:spPr bwMode="auto">
          <a:xfrm>
            <a:off x="2133600" y="1219200"/>
            <a:ext cx="5029200" cy="1631216"/>
          </a:xfrm>
          <a:prstGeom prst="rect">
            <a:avLst/>
          </a:prstGeom>
          <a:solidFill>
            <a:srgbClr val="B3E0E3">
              <a:alpha val="90000"/>
            </a:srgb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Each scatterer is associated with a </a:t>
            </a:r>
            <a:r>
              <a:rPr lang="en-US" sz="1800" dirty="0" smtClean="0">
                <a:solidFill>
                  <a:schemeClr val="tx1"/>
                </a:solidFill>
              </a:rPr>
              <a:t>set of metadata:  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Velocity Towards or Away from 	Satellite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Acceleration Rate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Coherence Value 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Effective Area</a:t>
            </a:r>
          </a:p>
        </p:txBody>
      </p:sp>
      <p:sp>
        <p:nvSpPr>
          <p:cNvPr id="64" name="TextBox 21"/>
          <p:cNvSpPr txBox="1">
            <a:spLocks noChangeArrowheads="1"/>
          </p:cNvSpPr>
          <p:nvPr/>
        </p:nvSpPr>
        <p:spPr bwMode="auto">
          <a:xfrm>
            <a:off x="4679950" y="6243638"/>
            <a:ext cx="374173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39000" y="3044825"/>
            <a:ext cx="1143000" cy="307975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21001">
                <a:srgbClr val="81D5FF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FF171C"/>
              </a:gs>
            </a:gsLst>
            <a:lin ang="0" scaled="0"/>
            <a:tileRect/>
          </a:gra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TS: 724,882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uckstone_Quarry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16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/>
                <a:t>InSAR</a:t>
              </a:r>
            </a:p>
            <a:p>
              <a:pPr algn="ctr"/>
              <a:endParaRPr lang="en-US" sz="2000"/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Geohazards and Assets</a:t>
              </a:r>
            </a:p>
          </p:txBody>
        </p:sp>
        <p:sp>
          <p:nvSpPr>
            <p:cNvPr id="27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4679950" y="6243638"/>
            <a:ext cx="374173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uckstone_Quarry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/>
                <a:t>InSAR</a:t>
              </a:r>
            </a:p>
            <a:p>
              <a:pPr algn="ctr"/>
              <a:endParaRPr lang="en-US" sz="2000"/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Geohazards and Assets</a:t>
              </a:r>
            </a:p>
          </p:txBody>
        </p:sp>
        <p:sp>
          <p:nvSpPr>
            <p:cNvPr id="27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pic>
        <p:nvPicPr>
          <p:cNvPr id="16" name="Picture 15" descr="PS_Points_Over_Luckstone_Quarry.gif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pic>
        <p:nvPicPr>
          <p:cNvPr id="20" name="Picture 19" descr="DS_Points_Over_Luckstone_Quarry.gif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4679950" y="6243638"/>
            <a:ext cx="374173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362200" y="1371600"/>
            <a:ext cx="1143000" cy="533400"/>
            <a:chOff x="2895600" y="2209800"/>
            <a:chExt cx="1143000" cy="533400"/>
          </a:xfrm>
        </p:grpSpPr>
        <p:sp>
          <p:nvSpPr>
            <p:cNvPr id="22" name="Oval 21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33600" y="3429000"/>
            <a:ext cx="2787545" cy="2746248"/>
            <a:chOff x="2133600" y="3429000"/>
            <a:chExt cx="2787545" cy="2746248"/>
          </a:xfrm>
        </p:grpSpPr>
        <p:pic>
          <p:nvPicPr>
            <p:cNvPr id="33" name="Picture 32" descr="Time Series Production Wal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33600" y="4191000"/>
              <a:ext cx="2787545" cy="198424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34" name="Straight Arrow Connector 33"/>
            <p:cNvCxnSpPr>
              <a:stCxn id="33" idx="0"/>
            </p:cNvCxnSpPr>
            <p:nvPr/>
          </p:nvCxnSpPr>
          <p:spPr bwMode="auto">
            <a:xfrm flipV="1">
              <a:off x="3527373" y="3429000"/>
              <a:ext cx="54027" cy="762000"/>
            </a:xfrm>
            <a:prstGeom prst="straightConnector1">
              <a:avLst/>
            </a:prstGeom>
            <a:solidFill>
              <a:srgbClr val="B3E0E3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5638800" y="1524000"/>
            <a:ext cx="2743199" cy="3429000"/>
            <a:chOff x="5638800" y="1524000"/>
            <a:chExt cx="2743199" cy="3429000"/>
          </a:xfrm>
        </p:grpSpPr>
        <p:pic>
          <p:nvPicPr>
            <p:cNvPr id="36" name="Picture 35" descr="Time Series Stockpile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8800" y="1524000"/>
              <a:ext cx="2743199" cy="195268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37" name="Straight Arrow Connector 36"/>
            <p:cNvCxnSpPr>
              <a:stCxn id="36" idx="2"/>
            </p:cNvCxnSpPr>
            <p:nvPr/>
          </p:nvCxnSpPr>
          <p:spPr bwMode="auto">
            <a:xfrm>
              <a:off x="7010400" y="3476682"/>
              <a:ext cx="76200" cy="1476318"/>
            </a:xfrm>
            <a:prstGeom prst="straightConnector1">
              <a:avLst/>
            </a:prstGeom>
            <a:solidFill>
              <a:srgbClr val="B3E0E3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uckstone_Quarry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InSAR</a:t>
            </a: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/>
                <a:t>InSAR</a:t>
              </a:r>
            </a:p>
            <a:p>
              <a:pPr algn="ctr"/>
              <a:endParaRPr lang="en-US" sz="2000"/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Geohazards and Assets</a:t>
              </a:r>
            </a:p>
          </p:txBody>
        </p:sp>
        <p:sp>
          <p:nvSpPr>
            <p:cNvPr id="27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8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Karst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pic>
        <p:nvPicPr>
          <p:cNvPr id="16" name="Picture 15" descr="PS_Points_Over_Luckstone_Quarry.gif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pic>
        <p:nvPicPr>
          <p:cNvPr id="20" name="Picture 19" descr="DS_Points_Over_Luckstone_Quarry.gif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pic>
        <p:nvPicPr>
          <p:cNvPr id="19" name="Picture 18" descr="TS_Points_Over_Luckstone_Quarry.gif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79950" y="6243638"/>
            <a:ext cx="374173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VAGISP Base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362200" y="1371600"/>
            <a:ext cx="1752600" cy="533400"/>
            <a:chOff x="2895600" y="2209800"/>
            <a:chExt cx="1752600" cy="533400"/>
          </a:xfrm>
        </p:grpSpPr>
        <p:sp>
          <p:nvSpPr>
            <p:cNvPr id="23" name="Oval 22"/>
            <p:cNvSpPr/>
            <p:nvPr/>
          </p:nvSpPr>
          <p:spPr bwMode="auto">
            <a:xfrm>
              <a:off x="2895600" y="220980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0" flipV="1">
              <a:off x="28956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3505200" y="2209800"/>
              <a:ext cx="533400" cy="533400"/>
            </a:xfrm>
            <a:prstGeom prst="ellipse">
              <a:avLst/>
            </a:prstGeom>
            <a:solidFill>
              <a:srgbClr val="FF33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rot="10800000" flipV="1">
              <a:off x="35052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4114800" y="2209800"/>
              <a:ext cx="533400" cy="533400"/>
            </a:xfrm>
            <a:prstGeom prst="ellipse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rgbClr val="FF171C"/>
                </a:solidFill>
                <a:effectLst/>
                <a:latin typeface="Times New Roman" pitchFamily="18" charset="0"/>
                <a:ea typeface="ヒラギノ角ゴ Pro W3" pitchFamily="84" charset="-128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10800000" flipV="1">
              <a:off x="4114800" y="2286000"/>
              <a:ext cx="5334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</a:t>
              </a:r>
              <a:r>
                <a:rPr lang="en-US" sz="2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</a:t>
              </a:r>
              <a:endParaRPr lang="en-US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Karst_Map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143000"/>
            <a:ext cx="640080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484" name="Rectangle 3"/>
          <p:cNvSpPr>
            <a:spLocks/>
          </p:cNvSpPr>
          <p:nvPr/>
        </p:nvSpPr>
        <p:spPr bwMode="auto">
          <a:xfrm>
            <a:off x="2209800" y="381000"/>
            <a:ext cx="6184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15" name="Rectangle 3"/>
          <p:cNvSpPr>
            <a:spLocks/>
          </p:cNvSpPr>
          <p:nvPr/>
        </p:nvSpPr>
        <p:spPr bwMode="auto">
          <a:xfrm>
            <a:off x="2209800" y="381000"/>
            <a:ext cx="6184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36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Karst</a:t>
            </a: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endParaRPr lang="en-US" sz="1600" dirty="0">
              <a:solidFill>
                <a:schemeClr val="tx1"/>
              </a:solidFill>
            </a:endParaRPr>
          </a:p>
          <a:p>
            <a:pPr marL="39688" algn="ctr">
              <a:defRPr/>
            </a:pPr>
            <a:r>
              <a:rPr lang="en-US" sz="4000" dirty="0">
                <a:solidFill>
                  <a:schemeClr val="tx1"/>
                </a:solidFill>
                <a:cs typeface="Times New Roman" pitchFamily="18" charset="0"/>
                <a:sym typeface="Arial" pitchFamily="34" charset="0"/>
              </a:rPr>
              <a:t> </a:t>
            </a:r>
          </a:p>
          <a:p>
            <a:pPr marL="39688" algn="ctr">
              <a:defRPr/>
            </a:pPr>
            <a:endParaRPr lang="en-US" sz="4000" dirty="0">
              <a:solidFill>
                <a:schemeClr val="tx1"/>
              </a:solidFill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5606" name="TextBox 21"/>
          <p:cNvSpPr txBox="1">
            <a:spLocks noChangeArrowheads="1"/>
          </p:cNvSpPr>
          <p:nvPr/>
        </p:nvSpPr>
        <p:spPr bwMode="auto">
          <a:xfrm>
            <a:off x="3505200" y="6243638"/>
            <a:ext cx="4916488" cy="307777"/>
          </a:xfrm>
          <a:prstGeom prst="rect">
            <a:avLst/>
          </a:prstGeom>
          <a:solidFill>
            <a:srgbClr val="B3E0E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ESRI ArcMap10.0, TRE dataset, DMME VA Data, </a:t>
            </a:r>
            <a:r>
              <a:rPr lang="en-US" dirty="0" smtClean="0">
                <a:solidFill>
                  <a:schemeClr val="tx1"/>
                </a:solidFill>
              </a:rPr>
              <a:t>VAGISP </a:t>
            </a:r>
            <a:r>
              <a:rPr lang="en-US" dirty="0">
                <a:solidFill>
                  <a:schemeClr val="tx1"/>
                </a:solidFill>
              </a:rPr>
              <a:t>Base </a:t>
            </a:r>
          </a:p>
        </p:txBody>
      </p:sp>
      <p:grpSp>
        <p:nvGrpSpPr>
          <p:cNvPr id="21" name="Group 39"/>
          <p:cNvGrpSpPr>
            <a:grpSpLocks/>
          </p:cNvGrpSpPr>
          <p:nvPr/>
        </p:nvGrpSpPr>
        <p:grpSpPr bwMode="auto">
          <a:xfrm>
            <a:off x="76200" y="304800"/>
            <a:ext cx="1828800" cy="5715000"/>
            <a:chOff x="76200" y="304800"/>
            <a:chExt cx="1828800" cy="5715000"/>
          </a:xfrm>
        </p:grpSpPr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152400" y="3048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RITA-10</a:t>
              </a: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Project</a:t>
              </a: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152400" y="13716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</a:rPr>
                <a:t>InSAR</a:t>
              </a:r>
            </a:p>
            <a:p>
              <a:pPr algn="ctr"/>
              <a:endParaRPr lang="en-US" sz="2000" dirty="0"/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152400" y="2438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/>
                <a:t>Geohazards and Assets</a:t>
              </a:r>
            </a:p>
          </p:txBody>
        </p:sp>
        <p:sp>
          <p:nvSpPr>
            <p:cNvPr id="28" name="Oval 13"/>
            <p:cNvSpPr>
              <a:spLocks noChangeArrowheads="1"/>
            </p:cNvSpPr>
            <p:nvPr/>
          </p:nvSpPr>
          <p:spPr bwMode="auto">
            <a:xfrm>
              <a:off x="152400" y="5105400"/>
              <a:ext cx="1676400" cy="9144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Conclusion</a:t>
              </a:r>
            </a:p>
          </p:txBody>
        </p:sp>
        <p:sp>
          <p:nvSpPr>
            <p:cNvPr id="29" name="Oval 12"/>
            <p:cNvSpPr>
              <a:spLocks noChangeArrowheads="1"/>
            </p:cNvSpPr>
            <p:nvPr/>
          </p:nvSpPr>
          <p:spPr bwMode="auto">
            <a:xfrm>
              <a:off x="76200" y="35052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/>
                <a:t>Karst</a:t>
              </a: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76200" y="40386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Infrastructure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76200" y="4572000"/>
              <a:ext cx="1828800" cy="381000"/>
            </a:xfrm>
            <a:prstGeom prst="ellipse">
              <a:avLst/>
            </a:prstGeom>
            <a:solidFill>
              <a:schemeClr val="bg1"/>
            </a:solidFill>
            <a:ln w="222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Rock Slopes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4" name="Picture 13" descr="n5.g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2997" y="5867400"/>
            <a:ext cx="632603" cy="61535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172200" y="1295400"/>
            <a:ext cx="2133600" cy="830997"/>
            <a:chOff x="4419600" y="2590801"/>
            <a:chExt cx="2133600" cy="830997"/>
          </a:xfrm>
        </p:grpSpPr>
        <p:sp>
          <p:nvSpPr>
            <p:cNvPr id="19" name="TextBox 18"/>
            <p:cNvSpPr txBox="1"/>
            <p:nvPr/>
          </p:nvSpPr>
          <p:spPr bwMode="auto">
            <a:xfrm>
              <a:off x="4419600" y="2590801"/>
              <a:ext cx="2133600" cy="830997"/>
            </a:xfrm>
            <a:prstGeom prst="rect">
              <a:avLst/>
            </a:prstGeom>
            <a:solidFill>
              <a:srgbClr val="B3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            Sinkhole</a:t>
              </a: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  <a:p>
              <a:pPr algn="r"/>
              <a:endParaRPr lang="en-US" sz="1200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 descr="Karst_Map.jpg"/>
            <p:cNvPicPr>
              <a:picLocks/>
            </p:cNvPicPr>
            <p:nvPr/>
          </p:nvPicPr>
          <p:blipFill>
            <a:blip r:embed="rId3" cstate="print"/>
            <a:srcRect l="35715" t="18056" r="55952" b="75000"/>
            <a:stretch>
              <a:fillRect/>
            </a:stretch>
          </p:blipFill>
          <p:spPr>
            <a:xfrm>
              <a:off x="4495800" y="2743200"/>
              <a:ext cx="838200" cy="53340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3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6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171C"/>
            </a:solidFill>
            <a:effectLst/>
            <a:latin typeface="Times New Roman" pitchFamily="18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3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171C"/>
            </a:solidFill>
            <a:effectLst/>
            <a:latin typeface="Times New Roman" pitchFamily="18" charset="0"/>
            <a:ea typeface="ヒラギノ角ゴ Pro W3" pitchFamily="84" charset="-128"/>
          </a:defRPr>
        </a:defPPr>
      </a:lstStyle>
    </a:lnDef>
    <a:txDef>
      <a:spPr bwMode="auto">
        <a:solidFill>
          <a:srgbClr val="B3E0E3"/>
        </a:solidFill>
        <a:ln w="9525">
          <a:solidFill>
            <a:schemeClr val="tx1"/>
          </a:solidFill>
          <a:miter lim="800000"/>
          <a:headEnd/>
          <a:tailEnd/>
        </a:ln>
      </a:spPr>
      <a:bodyPr>
        <a:spAutoFit/>
      </a:bodyPr>
      <a:lstStyle>
        <a:defPPr algn="r">
          <a:defRPr sz="1200">
            <a:solidFill>
              <a:schemeClr val="tx1"/>
            </a:solidFill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23883</TotalTime>
  <Pages>0</Pages>
  <Words>1004</Words>
  <Characters>0</Characters>
  <Application>Microsoft Office PowerPoint</Application>
  <PresentationFormat>On-screen Show (4:3)</PresentationFormat>
  <Lines>0</Lines>
  <Paragraphs>919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Title &amp; Bullets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Bruckno</dc:creator>
  <cp:lastModifiedBy>Brian.Bruckno</cp:lastModifiedBy>
  <cp:revision>508</cp:revision>
  <dcterms:modified xsi:type="dcterms:W3CDTF">2014-04-09T20:21:10Z</dcterms:modified>
</cp:coreProperties>
</file>