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0"/>
  </p:notesMasterIdLst>
  <p:sldIdLst>
    <p:sldId id="256" r:id="rId2"/>
    <p:sldId id="293" r:id="rId3"/>
    <p:sldId id="281" r:id="rId4"/>
    <p:sldId id="275" r:id="rId5"/>
    <p:sldId id="277" r:id="rId6"/>
    <p:sldId id="276" r:id="rId7"/>
    <p:sldId id="280" r:id="rId8"/>
    <p:sldId id="273" r:id="rId9"/>
    <p:sldId id="285" r:id="rId10"/>
    <p:sldId id="284" r:id="rId11"/>
    <p:sldId id="257" r:id="rId12"/>
    <p:sldId id="267" r:id="rId13"/>
    <p:sldId id="259" r:id="rId14"/>
    <p:sldId id="287" r:id="rId15"/>
    <p:sldId id="260" r:id="rId16"/>
    <p:sldId id="295" r:id="rId17"/>
    <p:sldId id="288" r:id="rId18"/>
    <p:sldId id="290" r:id="rId19"/>
    <p:sldId id="291" r:id="rId20"/>
    <p:sldId id="261" r:id="rId21"/>
    <p:sldId id="263" r:id="rId22"/>
    <p:sldId id="298" r:id="rId23"/>
    <p:sldId id="299" r:id="rId24"/>
    <p:sldId id="271" r:id="rId25"/>
    <p:sldId id="262" r:id="rId26"/>
    <p:sldId id="304" r:id="rId27"/>
    <p:sldId id="301" r:id="rId28"/>
    <p:sldId id="30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588" autoAdjust="0"/>
  </p:normalViewPr>
  <p:slideViewPr>
    <p:cSldViewPr>
      <p:cViewPr varScale="1">
        <p:scale>
          <a:sx n="85" d="100"/>
          <a:sy n="85" d="100"/>
        </p:scale>
        <p:origin x="-112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nrnas\geology\Geousr\BroadRiver\ALL\MODELS\Compiled%20model%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nrnas\geology\Geousr\BroadRiver\ALL\ALL%20DATA\ISOTOPIC%20data\Results_working.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nrnas\Geology\Geousr\BroadRiver\ALL\ALL%20DATA\ISOTOPIC%20data\IsoSource\NC,%25N,%25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solidFill>
                  <a:schemeClr val="tx2">
                    <a:lumMod val="50000"/>
                  </a:schemeClr>
                </a:solidFill>
              </a:defRPr>
            </a:pPr>
            <a:r>
              <a:rPr lang="en-US" dirty="0" smtClean="0">
                <a:solidFill>
                  <a:schemeClr val="tx2">
                    <a:lumMod val="50000"/>
                  </a:schemeClr>
                </a:solidFill>
              </a:rPr>
              <a:t>Preliminary </a:t>
            </a:r>
            <a:r>
              <a:rPr lang="en-US" dirty="0">
                <a:solidFill>
                  <a:schemeClr val="tx2">
                    <a:lumMod val="50000"/>
                  </a:schemeClr>
                </a:solidFill>
              </a:rPr>
              <a:t>SPARROW results for sediment yield</a:t>
            </a:r>
          </a:p>
        </c:rich>
      </c:tx>
      <c:layout>
        <c:manualLayout>
          <c:xMode val="edge"/>
          <c:yMode val="edge"/>
          <c:x val="0.15988269214559453"/>
          <c:y val="1.6112788504553121E-2"/>
        </c:manualLayout>
      </c:layout>
      <c:overlay val="1"/>
    </c:title>
    <c:plotArea>
      <c:layout/>
      <c:barChart>
        <c:barDir val="col"/>
        <c:grouping val="clustered"/>
        <c:ser>
          <c:idx val="1"/>
          <c:order val="1"/>
          <c:tx>
            <c:v>Sediment yield</c:v>
          </c:tx>
          <c:spPr>
            <a:solidFill>
              <a:schemeClr val="bg1">
                <a:lumMod val="50000"/>
              </a:schemeClr>
            </a:solidFill>
          </c:spPr>
          <c:dPt>
            <c:idx val="1"/>
            <c:spPr>
              <a:solidFill>
                <a:srgbClr val="FF0000"/>
              </a:solidFill>
              <a:ln>
                <a:solidFill>
                  <a:prstClr val="black"/>
                </a:solidFill>
              </a:ln>
            </c:spPr>
          </c:dPt>
          <c:cat>
            <c:strRef>
              <c:f>Sheet1!$C$109:$C$119</c:f>
              <c:strCache>
                <c:ptCount val="11"/>
                <c:pt idx="0">
                  <c:v>Kings</c:v>
                </c:pt>
                <c:pt idx="1">
                  <c:v>Lawsons</c:v>
                </c:pt>
                <c:pt idx="2">
                  <c:v>Bullock</c:v>
                </c:pt>
                <c:pt idx="3">
                  <c:v>Duncan</c:v>
                </c:pt>
                <c:pt idx="4">
                  <c:v>Turkey</c:v>
                </c:pt>
                <c:pt idx="5">
                  <c:v>Sandy</c:v>
                </c:pt>
                <c:pt idx="6">
                  <c:v>Thicketty</c:v>
                </c:pt>
                <c:pt idx="7">
                  <c:v>Buffalo</c:v>
                </c:pt>
                <c:pt idx="8">
                  <c:v>Pacolet</c:v>
                </c:pt>
                <c:pt idx="9">
                  <c:v>Enoree</c:v>
                </c:pt>
                <c:pt idx="10">
                  <c:v>Tyger</c:v>
                </c:pt>
              </c:strCache>
            </c:strRef>
          </c:cat>
          <c:val>
            <c:numRef>
              <c:f>Sheet1!$E$109:$E$119</c:f>
              <c:numCache>
                <c:formatCode>0.0</c:formatCode>
                <c:ptCount val="11"/>
                <c:pt idx="0">
                  <c:v>103.23856424581054</c:v>
                </c:pt>
                <c:pt idx="1">
                  <c:v>305.81930208333432</c:v>
                </c:pt>
                <c:pt idx="2">
                  <c:v>103.13334713375737</c:v>
                </c:pt>
                <c:pt idx="3">
                  <c:v>150.83308653846154</c:v>
                </c:pt>
                <c:pt idx="4">
                  <c:v>125.08681034482758</c:v>
                </c:pt>
                <c:pt idx="5">
                  <c:v>111.34458371040726</c:v>
                </c:pt>
                <c:pt idx="6">
                  <c:v>181.22144029850745</c:v>
                </c:pt>
                <c:pt idx="7">
                  <c:v>146.46476680672268</c:v>
                </c:pt>
                <c:pt idx="8">
                  <c:v>188.04103582089553</c:v>
                </c:pt>
                <c:pt idx="9">
                  <c:v>195.74089893048128</c:v>
                </c:pt>
                <c:pt idx="10">
                  <c:v>176.1239761347677</c:v>
                </c:pt>
              </c:numCache>
            </c:numRef>
          </c:val>
        </c:ser>
        <c:axId val="53708672"/>
        <c:axId val="53706752"/>
      </c:barChart>
      <c:lineChart>
        <c:grouping val="standard"/>
        <c:ser>
          <c:idx val="0"/>
          <c:order val="0"/>
          <c:tx>
            <c:v>Basin size</c:v>
          </c:tx>
          <c:spPr>
            <a:ln>
              <a:solidFill>
                <a:schemeClr val="tx1"/>
              </a:solidFill>
            </a:ln>
          </c:spPr>
          <c:marker>
            <c:symbol val="none"/>
          </c:marker>
          <c:cat>
            <c:strRef>
              <c:f>Sheet1!$C$109:$C$119</c:f>
              <c:strCache>
                <c:ptCount val="11"/>
                <c:pt idx="0">
                  <c:v>Kings</c:v>
                </c:pt>
                <c:pt idx="1">
                  <c:v>Lawsons</c:v>
                </c:pt>
                <c:pt idx="2">
                  <c:v>Bullock</c:v>
                </c:pt>
                <c:pt idx="3">
                  <c:v>Duncan</c:v>
                </c:pt>
                <c:pt idx="4">
                  <c:v>Turkey</c:v>
                </c:pt>
                <c:pt idx="5">
                  <c:v>Sandy</c:v>
                </c:pt>
                <c:pt idx="6">
                  <c:v>Thicketty</c:v>
                </c:pt>
                <c:pt idx="7">
                  <c:v>Buffalo</c:v>
                </c:pt>
                <c:pt idx="8">
                  <c:v>Pacolet</c:v>
                </c:pt>
                <c:pt idx="9">
                  <c:v>Enoree</c:v>
                </c:pt>
                <c:pt idx="10">
                  <c:v>Tyger</c:v>
                </c:pt>
              </c:strCache>
            </c:strRef>
          </c:cat>
          <c:val>
            <c:numRef>
              <c:f>Sheet1!$D$109:$D$119</c:f>
              <c:numCache>
                <c:formatCode>General</c:formatCode>
                <c:ptCount val="11"/>
                <c:pt idx="0">
                  <c:v>175</c:v>
                </c:pt>
                <c:pt idx="1">
                  <c:v>216</c:v>
                </c:pt>
                <c:pt idx="2">
                  <c:v>296</c:v>
                </c:pt>
                <c:pt idx="3">
                  <c:v>307</c:v>
                </c:pt>
                <c:pt idx="4">
                  <c:v>375</c:v>
                </c:pt>
                <c:pt idx="5">
                  <c:v>401</c:v>
                </c:pt>
                <c:pt idx="6">
                  <c:v>404</c:v>
                </c:pt>
                <c:pt idx="7">
                  <c:v>458</c:v>
                </c:pt>
                <c:pt idx="8">
                  <c:v>1327</c:v>
                </c:pt>
                <c:pt idx="9">
                  <c:v>1879</c:v>
                </c:pt>
                <c:pt idx="10">
                  <c:v>2080</c:v>
                </c:pt>
              </c:numCache>
            </c:numRef>
          </c:val>
        </c:ser>
        <c:marker val="1"/>
        <c:axId val="53698560"/>
        <c:axId val="53700480"/>
      </c:lineChart>
      <c:catAx>
        <c:axId val="53698560"/>
        <c:scaling>
          <c:orientation val="minMax"/>
        </c:scaling>
        <c:axPos val="b"/>
        <c:title>
          <c:tx>
            <c:rich>
              <a:bodyPr/>
              <a:lstStyle/>
              <a:p>
                <a:pPr>
                  <a:defRPr sz="1200"/>
                </a:pPr>
                <a:r>
                  <a:rPr lang="en-US" sz="1200"/>
                  <a:t>Broad River tributaries</a:t>
                </a:r>
              </a:p>
            </c:rich>
          </c:tx>
        </c:title>
        <c:tickLblPos val="nextTo"/>
        <c:crossAx val="53700480"/>
        <c:crosses val="autoZero"/>
        <c:auto val="1"/>
        <c:lblAlgn val="ctr"/>
        <c:lblOffset val="100"/>
      </c:catAx>
      <c:valAx>
        <c:axId val="53700480"/>
        <c:scaling>
          <c:orientation val="minMax"/>
        </c:scaling>
        <c:axPos val="l"/>
        <c:title>
          <c:tx>
            <c:rich>
              <a:bodyPr rot="-5400000" vert="horz"/>
              <a:lstStyle/>
              <a:p>
                <a:pPr>
                  <a:defRPr sz="1200" b="1"/>
                </a:pPr>
                <a:r>
                  <a:rPr lang="en-US" sz="1200" b="1"/>
                  <a:t>Basin area (km2)</a:t>
                </a:r>
              </a:p>
            </c:rich>
          </c:tx>
        </c:title>
        <c:numFmt formatCode="General" sourceLinked="1"/>
        <c:tickLblPos val="nextTo"/>
        <c:crossAx val="53698560"/>
        <c:crosses val="autoZero"/>
        <c:crossBetween val="between"/>
      </c:valAx>
      <c:valAx>
        <c:axId val="53706752"/>
        <c:scaling>
          <c:orientation val="minMax"/>
        </c:scaling>
        <c:axPos val="r"/>
        <c:title>
          <c:tx>
            <c:rich>
              <a:bodyPr rot="-5400000" vert="horz"/>
              <a:lstStyle/>
              <a:p>
                <a:pPr>
                  <a:defRPr sz="1200"/>
                </a:pPr>
                <a:r>
                  <a:rPr lang="en-US" sz="1200"/>
                  <a:t>Sediment yield (tons/km2/yr)</a:t>
                </a:r>
              </a:p>
            </c:rich>
          </c:tx>
        </c:title>
        <c:numFmt formatCode="0" sourceLinked="0"/>
        <c:tickLblPos val="nextTo"/>
        <c:crossAx val="53708672"/>
        <c:crosses val="max"/>
        <c:crossBetween val="between"/>
      </c:valAx>
      <c:catAx>
        <c:axId val="53708672"/>
        <c:scaling>
          <c:orientation val="minMax"/>
        </c:scaling>
        <c:delete val="1"/>
        <c:axPos val="b"/>
        <c:tickLblPos val="none"/>
        <c:crossAx val="53706752"/>
        <c:crosses val="autoZero"/>
        <c:auto val="1"/>
        <c:lblAlgn val="ctr"/>
        <c:lblOffset val="100"/>
      </c:catAx>
    </c:plotArea>
    <c:legend>
      <c:legendPos val="r"/>
      <c:layout>
        <c:manualLayout>
          <c:xMode val="edge"/>
          <c:yMode val="edge"/>
          <c:x val="0.30234819274038188"/>
          <c:y val="0.28059875629572328"/>
          <c:w val="0.2112173185453512"/>
          <c:h val="0.13214770276041246"/>
        </c:manualLayout>
      </c:layout>
      <c:overlay val="1"/>
      <c:txPr>
        <a:bodyPr/>
        <a:lstStyle/>
        <a:p>
          <a:pPr>
            <a:defRPr sz="1200"/>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Nitrogen!$AV$1</c:f>
              <c:strCache>
                <c:ptCount val="1"/>
                <c:pt idx="0">
                  <c:v>Average δ N15</c:v>
                </c:pt>
              </c:strCache>
            </c:strRef>
          </c:tx>
          <c:spPr>
            <a:solidFill>
              <a:srgbClr val="C00000"/>
            </a:solidFill>
          </c:spPr>
          <c:cat>
            <c:strRef>
              <c:f>Nitrogen!$AS$2:$AS$5</c:f>
              <c:strCache>
                <c:ptCount val="4"/>
                <c:pt idx="0">
                  <c:v>Forested</c:v>
                </c:pt>
                <c:pt idx="1">
                  <c:v>Urban</c:v>
                </c:pt>
                <c:pt idx="2">
                  <c:v>Pasture</c:v>
                </c:pt>
                <c:pt idx="3">
                  <c:v>Bank</c:v>
                </c:pt>
              </c:strCache>
            </c:strRef>
          </c:cat>
          <c:val>
            <c:numRef>
              <c:f>Nitrogen!$AV$2:$AV$5</c:f>
              <c:numCache>
                <c:formatCode>General</c:formatCode>
                <c:ptCount val="4"/>
                <c:pt idx="0">
                  <c:v>-1.1015999999999977</c:v>
                </c:pt>
                <c:pt idx="1">
                  <c:v>2.2704090909090904</c:v>
                </c:pt>
                <c:pt idx="2">
                  <c:v>3.1225714285714292</c:v>
                </c:pt>
                <c:pt idx="3">
                  <c:v>3.9633103448275913</c:v>
                </c:pt>
              </c:numCache>
            </c:numRef>
          </c:val>
        </c:ser>
        <c:axId val="54142848"/>
        <c:axId val="54144384"/>
      </c:barChart>
      <c:catAx>
        <c:axId val="54142848"/>
        <c:scaling>
          <c:orientation val="minMax"/>
        </c:scaling>
        <c:axPos val="b"/>
        <c:numFmt formatCode="General" sourceLinked="1"/>
        <c:tickLblPos val="nextTo"/>
        <c:txPr>
          <a:bodyPr rot="0" vert="horz"/>
          <a:lstStyle/>
          <a:p>
            <a:pPr>
              <a:defRPr sz="1000" b="1" i="0" u="none" strike="noStrike" baseline="0">
                <a:solidFill>
                  <a:srgbClr val="000000"/>
                </a:solidFill>
                <a:latin typeface="Calibri"/>
                <a:ea typeface="Calibri"/>
                <a:cs typeface="Calibri"/>
              </a:defRPr>
            </a:pPr>
            <a:endParaRPr lang="en-US"/>
          </a:p>
        </c:txPr>
        <c:crossAx val="54144384"/>
        <c:crosses val="autoZero"/>
        <c:auto val="1"/>
        <c:lblAlgn val="ctr"/>
        <c:lblOffset val="100"/>
      </c:catAx>
      <c:valAx>
        <c:axId val="54144384"/>
        <c:scaling>
          <c:orientation val="minMax"/>
        </c:scaling>
        <c:axPos val="l"/>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4142848"/>
        <c:crosses val="autoZero"/>
        <c:crossBetween val="between"/>
      </c:valAx>
    </c:plotArea>
    <c:legend>
      <c:legendPos val="r"/>
      <c:layout>
        <c:manualLayout>
          <c:xMode val="edge"/>
          <c:yMode val="edge"/>
          <c:x val="0.27293525809273783"/>
          <c:y val="3.7833333333333413E-2"/>
          <c:w val="0.51662583843686338"/>
          <c:h val="0.13386307961504787"/>
        </c:manualLayout>
      </c:layout>
      <c:overlay val="1"/>
      <c:txPr>
        <a:bodyPr/>
        <a:lstStyle/>
        <a:p>
          <a:pPr>
            <a:defRPr sz="1600" b="1" i="0" u="none" strike="noStrike" baseline="0">
              <a:solidFill>
                <a:srgbClr val="000000"/>
              </a:solidFill>
              <a:latin typeface="Calibri"/>
              <a:ea typeface="Calibri"/>
              <a:cs typeface="Calibri"/>
            </a:defRPr>
          </a:pPr>
          <a:endParaRPr lang="en-US"/>
        </a:p>
      </c:txPr>
    </c:legend>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3218937255484575"/>
          <c:y val="3.9858269607740755E-2"/>
          <c:w val="0.81646337839845451"/>
          <c:h val="0.85768089813552428"/>
        </c:manualLayout>
      </c:layout>
      <c:barChart>
        <c:barDir val="bar"/>
        <c:grouping val="clustered"/>
        <c:ser>
          <c:idx val="0"/>
          <c:order val="0"/>
          <c:tx>
            <c:strRef>
              <c:f>'(NC;1%;1)'!$B$15</c:f>
              <c:strCache>
                <c:ptCount val="1"/>
                <c:pt idx="0">
                  <c:v>Forested</c:v>
                </c:pt>
              </c:strCache>
            </c:strRef>
          </c:tx>
          <c:cat>
            <c:numRef>
              <c:f>'(NC;1%;1)'!$A$17:$A$117</c:f>
              <c:numCache>
                <c:formatCode>General</c:formatCode>
                <c:ptCount val="101"/>
                <c:pt idx="0">
                  <c:v>0</c:v>
                </c:pt>
                <c:pt idx="1">
                  <c:v>1</c:v>
                </c:pt>
                <c:pt idx="2">
                  <c:v>2</c:v>
                </c:pt>
                <c:pt idx="3">
                  <c:v>3</c:v>
                </c:pt>
                <c:pt idx="4">
                  <c:v>4</c:v>
                </c:pt>
                <c:pt idx="5">
                  <c:v>5</c:v>
                </c:pt>
                <c:pt idx="6">
                  <c:v>6</c:v>
                </c:pt>
                <c:pt idx="7">
                  <c:v>7.0000000000000009</c:v>
                </c:pt>
                <c:pt idx="8">
                  <c:v>8</c:v>
                </c:pt>
                <c:pt idx="9">
                  <c:v>9</c:v>
                </c:pt>
                <c:pt idx="10">
                  <c:v>10</c:v>
                </c:pt>
                <c:pt idx="11">
                  <c:v>11</c:v>
                </c:pt>
                <c:pt idx="12">
                  <c:v>12</c:v>
                </c:pt>
                <c:pt idx="13">
                  <c:v>13</c:v>
                </c:pt>
                <c:pt idx="14">
                  <c:v>14.000000000000002</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28.000000000000004</c:v>
                </c:pt>
                <c:pt idx="29">
                  <c:v>28.999999999999989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55.000000000000007</c:v>
                </c:pt>
                <c:pt idx="56">
                  <c:v>56.000000000000007</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'(NC;1%;1)'!$B$17:$B$117</c:f>
              <c:numCache>
                <c:formatCode>0.0</c:formatCode>
                <c:ptCount val="101"/>
                <c:pt idx="0">
                  <c:v>18.75</c:v>
                </c:pt>
                <c:pt idx="1">
                  <c:v>20.72368421052628</c:v>
                </c:pt>
                <c:pt idx="2">
                  <c:v>22.697368421052683</c:v>
                </c:pt>
                <c:pt idx="3">
                  <c:v>20.394736842105218</c:v>
                </c:pt>
                <c:pt idx="4">
                  <c:v>13.486842105263159</c:v>
                </c:pt>
                <c:pt idx="5">
                  <c:v>3.9473684210526314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er>
        <c:ser>
          <c:idx val="1"/>
          <c:order val="1"/>
          <c:tx>
            <c:strRef>
              <c:f>'(NC;1%;1)'!$C$15</c:f>
              <c:strCache>
                <c:ptCount val="1"/>
                <c:pt idx="0">
                  <c:v>Urban</c:v>
                </c:pt>
              </c:strCache>
            </c:strRef>
          </c:tx>
          <c:cat>
            <c:numRef>
              <c:f>'(NC;1%;1)'!$A$17:$A$117</c:f>
              <c:numCache>
                <c:formatCode>General</c:formatCode>
                <c:ptCount val="101"/>
                <c:pt idx="0">
                  <c:v>0</c:v>
                </c:pt>
                <c:pt idx="1">
                  <c:v>1</c:v>
                </c:pt>
                <c:pt idx="2">
                  <c:v>2</c:v>
                </c:pt>
                <c:pt idx="3">
                  <c:v>3</c:v>
                </c:pt>
                <c:pt idx="4">
                  <c:v>4</c:v>
                </c:pt>
                <c:pt idx="5">
                  <c:v>5</c:v>
                </c:pt>
                <c:pt idx="6">
                  <c:v>6</c:v>
                </c:pt>
                <c:pt idx="7">
                  <c:v>7.0000000000000009</c:v>
                </c:pt>
                <c:pt idx="8">
                  <c:v>8</c:v>
                </c:pt>
                <c:pt idx="9">
                  <c:v>9</c:v>
                </c:pt>
                <c:pt idx="10">
                  <c:v>10</c:v>
                </c:pt>
                <c:pt idx="11">
                  <c:v>11</c:v>
                </c:pt>
                <c:pt idx="12">
                  <c:v>12</c:v>
                </c:pt>
                <c:pt idx="13">
                  <c:v>13</c:v>
                </c:pt>
                <c:pt idx="14">
                  <c:v>14.000000000000002</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28.000000000000004</c:v>
                </c:pt>
                <c:pt idx="29">
                  <c:v>28.999999999999989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55.000000000000007</c:v>
                </c:pt>
                <c:pt idx="56">
                  <c:v>56.000000000000007</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'(NC;1%;1)'!$C$17:$C$117</c:f>
              <c:numCache>
                <c:formatCode>0.0</c:formatCode>
                <c:ptCount val="101"/>
                <c:pt idx="0">
                  <c:v>18.092105263157887</c:v>
                </c:pt>
                <c:pt idx="1">
                  <c:v>15.789473684210511</c:v>
                </c:pt>
                <c:pt idx="2">
                  <c:v>13.815789473684234</c:v>
                </c:pt>
                <c:pt idx="3">
                  <c:v>11.184210526315788</c:v>
                </c:pt>
                <c:pt idx="4">
                  <c:v>9.8684210526315699</c:v>
                </c:pt>
                <c:pt idx="5">
                  <c:v>8.5526315789473912</c:v>
                </c:pt>
                <c:pt idx="6">
                  <c:v>6.5789473684210495</c:v>
                </c:pt>
                <c:pt idx="7">
                  <c:v>5.5921052631578867</c:v>
                </c:pt>
                <c:pt idx="8">
                  <c:v>3.9473684210526314</c:v>
                </c:pt>
                <c:pt idx="9">
                  <c:v>2.6315789473684208</c:v>
                </c:pt>
                <c:pt idx="10">
                  <c:v>2.3026315789473712</c:v>
                </c:pt>
                <c:pt idx="11">
                  <c:v>1.3157894736842104</c:v>
                </c:pt>
                <c:pt idx="12">
                  <c:v>0.32894736842105282</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er>
        <c:ser>
          <c:idx val="2"/>
          <c:order val="2"/>
          <c:tx>
            <c:strRef>
              <c:f>'(NC;1%;1)'!$D$15</c:f>
              <c:strCache>
                <c:ptCount val="1"/>
                <c:pt idx="0">
                  <c:v>Pasture</c:v>
                </c:pt>
              </c:strCache>
            </c:strRef>
          </c:tx>
          <c:cat>
            <c:numRef>
              <c:f>'(NC;1%;1)'!$A$17:$A$117</c:f>
              <c:numCache>
                <c:formatCode>General</c:formatCode>
                <c:ptCount val="101"/>
                <c:pt idx="0">
                  <c:v>0</c:v>
                </c:pt>
                <c:pt idx="1">
                  <c:v>1</c:v>
                </c:pt>
                <c:pt idx="2">
                  <c:v>2</c:v>
                </c:pt>
                <c:pt idx="3">
                  <c:v>3</c:v>
                </c:pt>
                <c:pt idx="4">
                  <c:v>4</c:v>
                </c:pt>
                <c:pt idx="5">
                  <c:v>5</c:v>
                </c:pt>
                <c:pt idx="6">
                  <c:v>6</c:v>
                </c:pt>
                <c:pt idx="7">
                  <c:v>7.0000000000000009</c:v>
                </c:pt>
                <c:pt idx="8">
                  <c:v>8</c:v>
                </c:pt>
                <c:pt idx="9">
                  <c:v>9</c:v>
                </c:pt>
                <c:pt idx="10">
                  <c:v>10</c:v>
                </c:pt>
                <c:pt idx="11">
                  <c:v>11</c:v>
                </c:pt>
                <c:pt idx="12">
                  <c:v>12</c:v>
                </c:pt>
                <c:pt idx="13">
                  <c:v>13</c:v>
                </c:pt>
                <c:pt idx="14">
                  <c:v>14.000000000000002</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28.000000000000004</c:v>
                </c:pt>
                <c:pt idx="29">
                  <c:v>28.999999999999989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55.000000000000007</c:v>
                </c:pt>
                <c:pt idx="56">
                  <c:v>56.000000000000007</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'(NC;1%;1)'!$D$17:$D$117</c:f>
              <c:numCache>
                <c:formatCode>0.0</c:formatCode>
                <c:ptCount val="101"/>
                <c:pt idx="0">
                  <c:v>18.092105263157887</c:v>
                </c:pt>
                <c:pt idx="1">
                  <c:v>17.105263157894758</c:v>
                </c:pt>
                <c:pt idx="2">
                  <c:v>14.802631578947389</c:v>
                </c:pt>
                <c:pt idx="3">
                  <c:v>13.157894736842104</c:v>
                </c:pt>
                <c:pt idx="4">
                  <c:v>10.855263157894749</c:v>
                </c:pt>
                <c:pt idx="5">
                  <c:v>9.5394736842105115</c:v>
                </c:pt>
                <c:pt idx="6">
                  <c:v>6.9078947368421062</c:v>
                </c:pt>
                <c:pt idx="7">
                  <c:v>4.9342105263157832</c:v>
                </c:pt>
                <c:pt idx="8">
                  <c:v>2.9605263157894752</c:v>
                </c:pt>
                <c:pt idx="9">
                  <c:v>1.3157894736842104</c:v>
                </c:pt>
                <c:pt idx="10">
                  <c:v>0.32894736842105282</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ser>
        <c:ser>
          <c:idx val="3"/>
          <c:order val="3"/>
          <c:tx>
            <c:strRef>
              <c:f>'(NC;1%;1)'!$E$15</c:f>
              <c:strCache>
                <c:ptCount val="1"/>
                <c:pt idx="0">
                  <c:v>Bank</c:v>
                </c:pt>
              </c:strCache>
            </c:strRef>
          </c:tx>
          <c:spPr>
            <a:scene3d>
              <a:camera prst="orthographicFront"/>
              <a:lightRig rig="threePt" dir="t"/>
            </a:scene3d>
            <a:sp3d/>
          </c:spPr>
          <c:cat>
            <c:numRef>
              <c:f>'(NC;1%;1)'!$A$17:$A$117</c:f>
              <c:numCache>
                <c:formatCode>General</c:formatCode>
                <c:ptCount val="101"/>
                <c:pt idx="0">
                  <c:v>0</c:v>
                </c:pt>
                <c:pt idx="1">
                  <c:v>1</c:v>
                </c:pt>
                <c:pt idx="2">
                  <c:v>2</c:v>
                </c:pt>
                <c:pt idx="3">
                  <c:v>3</c:v>
                </c:pt>
                <c:pt idx="4">
                  <c:v>4</c:v>
                </c:pt>
                <c:pt idx="5">
                  <c:v>5</c:v>
                </c:pt>
                <c:pt idx="6">
                  <c:v>6</c:v>
                </c:pt>
                <c:pt idx="7">
                  <c:v>7.0000000000000009</c:v>
                </c:pt>
                <c:pt idx="8">
                  <c:v>8</c:v>
                </c:pt>
                <c:pt idx="9">
                  <c:v>9</c:v>
                </c:pt>
                <c:pt idx="10">
                  <c:v>10</c:v>
                </c:pt>
                <c:pt idx="11">
                  <c:v>11</c:v>
                </c:pt>
                <c:pt idx="12">
                  <c:v>12</c:v>
                </c:pt>
                <c:pt idx="13">
                  <c:v>13</c:v>
                </c:pt>
                <c:pt idx="14">
                  <c:v>14.000000000000002</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28.000000000000004</c:v>
                </c:pt>
                <c:pt idx="29">
                  <c:v>28.999999999999989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55.000000000000007</c:v>
                </c:pt>
                <c:pt idx="56">
                  <c:v>56.000000000000007</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'(NC;1%;1)'!$E$17:$E$117</c:f>
              <c:numCache>
                <c:formatCode>0.0</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1.9736842105263157</c:v>
                </c:pt>
                <c:pt idx="87">
                  <c:v>4.9342105263157832</c:v>
                </c:pt>
                <c:pt idx="88">
                  <c:v>7.5657894736842106</c:v>
                </c:pt>
                <c:pt idx="89">
                  <c:v>10.526315789473671</c:v>
                </c:pt>
                <c:pt idx="90">
                  <c:v>11.842105263157894</c:v>
                </c:pt>
                <c:pt idx="91">
                  <c:v>12.5</c:v>
                </c:pt>
                <c:pt idx="92">
                  <c:v>12.5</c:v>
                </c:pt>
                <c:pt idx="93">
                  <c:v>10.855263157894749</c:v>
                </c:pt>
                <c:pt idx="94">
                  <c:v>8.8815789473684212</c:v>
                </c:pt>
                <c:pt idx="95">
                  <c:v>6.9078947368421062</c:v>
                </c:pt>
                <c:pt idx="96">
                  <c:v>4.9342105263157832</c:v>
                </c:pt>
                <c:pt idx="97">
                  <c:v>3.2894736842105261</c:v>
                </c:pt>
                <c:pt idx="98">
                  <c:v>1.9736842105263157</c:v>
                </c:pt>
                <c:pt idx="99">
                  <c:v>0.98684210526315752</c:v>
                </c:pt>
                <c:pt idx="100">
                  <c:v>0.32894736842105282</c:v>
                </c:pt>
              </c:numCache>
            </c:numRef>
          </c:val>
        </c:ser>
        <c:gapWidth val="0"/>
        <c:overlap val="90"/>
        <c:axId val="54260480"/>
        <c:axId val="54262400"/>
      </c:barChart>
      <c:catAx>
        <c:axId val="54260480"/>
        <c:scaling>
          <c:orientation val="minMax"/>
        </c:scaling>
        <c:axPos val="l"/>
        <c:title>
          <c:tx>
            <c:rich>
              <a:bodyPr rot="-5400000" vert="horz"/>
              <a:lstStyle/>
              <a:p>
                <a:pPr>
                  <a:defRPr/>
                </a:pPr>
                <a:r>
                  <a:rPr lang="en-US" sz="1400" dirty="0"/>
                  <a:t>Amount of Source</a:t>
                </a:r>
                <a:r>
                  <a:rPr lang="en-US" sz="1400" baseline="0" dirty="0"/>
                  <a:t> in a given combination (%)</a:t>
                </a:r>
              </a:p>
            </c:rich>
          </c:tx>
        </c:title>
        <c:numFmt formatCode="#,##0" sourceLinked="0"/>
        <c:tickLblPos val="nextTo"/>
        <c:crossAx val="54262400"/>
        <c:crosses val="autoZero"/>
        <c:auto val="1"/>
        <c:lblAlgn val="ctr"/>
        <c:lblOffset val="100"/>
        <c:tickLblSkip val="5"/>
        <c:tickMarkSkip val="1"/>
      </c:catAx>
      <c:valAx>
        <c:axId val="54262400"/>
        <c:scaling>
          <c:orientation val="minMax"/>
        </c:scaling>
        <c:axPos val="b"/>
        <c:majorGridlines/>
        <c:minorGridlines/>
        <c:title>
          <c:tx>
            <c:rich>
              <a:bodyPr/>
              <a:lstStyle/>
              <a:p>
                <a:pPr>
                  <a:defRPr/>
                </a:pPr>
                <a:r>
                  <a:rPr lang="en-US" sz="1200"/>
                  <a:t>Frequency of occurance (%)</a:t>
                </a:r>
              </a:p>
            </c:rich>
          </c:tx>
        </c:title>
        <c:numFmt formatCode="0.0" sourceLinked="1"/>
        <c:tickLblPos val="nextTo"/>
        <c:crossAx val="54260480"/>
        <c:crosses val="autoZero"/>
        <c:crossBetween val="between"/>
      </c:valAx>
      <c:spPr>
        <a:solidFill>
          <a:schemeClr val="accent1">
            <a:lumMod val="20000"/>
            <a:lumOff val="80000"/>
          </a:schemeClr>
        </a:solidFill>
      </c:spPr>
    </c:plotArea>
    <c:legend>
      <c:legendPos val="r"/>
      <c:layout>
        <c:manualLayout>
          <c:xMode val="edge"/>
          <c:yMode val="edge"/>
          <c:x val="0.77036200663596299"/>
          <c:y val="0.12520120926957487"/>
          <c:w val="0.17440647749220062"/>
          <c:h val="0.20899887514060744"/>
        </c:manualLayout>
      </c:layout>
    </c:legend>
    <c:plotVisOnly val="1"/>
  </c:chart>
  <c:spPr>
    <a:solidFill>
      <a:schemeClr val="accent3">
        <a:lumMod val="40000"/>
        <a:lumOff val="60000"/>
      </a:schemeClr>
    </a:solidFill>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64230-7688-4248-A775-7D7AE57D8BF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D0A5DFD-0149-4528-B807-A92596A78296}">
      <dgm:prSet phldrT="[Text]" custT="1"/>
      <dgm:spPr/>
      <dgm:t>
        <a:bodyPr/>
        <a:lstStyle/>
        <a:p>
          <a:r>
            <a:rPr lang="en-US" sz="2000" dirty="0" smtClean="0"/>
            <a:t>Stable</a:t>
          </a:r>
          <a:endParaRPr lang="en-US" sz="2000" dirty="0"/>
        </a:p>
      </dgm:t>
    </dgm:pt>
    <dgm:pt modelId="{2F10D543-DA88-4998-ACAD-8E8D000C050B}" type="parTrans" cxnId="{6682FE6A-3B99-4FF6-BB63-5ABA39266602}">
      <dgm:prSet/>
      <dgm:spPr/>
      <dgm:t>
        <a:bodyPr/>
        <a:lstStyle/>
        <a:p>
          <a:endParaRPr lang="en-US"/>
        </a:p>
      </dgm:t>
    </dgm:pt>
    <dgm:pt modelId="{8451004F-C772-410E-826D-5D606BA4B3DC}" type="sibTrans" cxnId="{6682FE6A-3B99-4FF6-BB63-5ABA39266602}">
      <dgm:prSet/>
      <dgm:spPr/>
      <dgm:t>
        <a:bodyPr/>
        <a:lstStyle/>
        <a:p>
          <a:endParaRPr lang="en-US"/>
        </a:p>
      </dgm:t>
    </dgm:pt>
    <dgm:pt modelId="{9741DD2E-347D-4F9E-861C-2A6CDE07043C}">
      <dgm:prSet phldrT="[Text]"/>
      <dgm:spPr/>
      <dgm:t>
        <a:bodyPr/>
        <a:lstStyle/>
        <a:p>
          <a:r>
            <a:rPr lang="en-US" dirty="0" smtClean="0"/>
            <a:t>0.20 T/ha/yr</a:t>
          </a:r>
          <a:endParaRPr lang="en-US" dirty="0"/>
        </a:p>
      </dgm:t>
    </dgm:pt>
    <dgm:pt modelId="{B8E4EC80-927E-4505-BEC5-4D3868F8066E}" type="parTrans" cxnId="{6ED13C4C-42DC-4BC7-9C30-25AA128D7856}">
      <dgm:prSet/>
      <dgm:spPr/>
      <dgm:t>
        <a:bodyPr/>
        <a:lstStyle/>
        <a:p>
          <a:endParaRPr lang="en-US"/>
        </a:p>
      </dgm:t>
    </dgm:pt>
    <dgm:pt modelId="{33096B0F-80C0-4F16-B496-4B4798139BB3}" type="sibTrans" cxnId="{6ED13C4C-42DC-4BC7-9C30-25AA128D7856}">
      <dgm:prSet/>
      <dgm:spPr/>
      <dgm:t>
        <a:bodyPr/>
        <a:lstStyle/>
        <a:p>
          <a:endParaRPr lang="en-US"/>
        </a:p>
      </dgm:t>
    </dgm:pt>
    <dgm:pt modelId="{6C00FFAC-63B7-4F14-BEEA-2BC13B6519EC}">
      <dgm:prSet phldrT="[Text]"/>
      <dgm:spPr/>
      <dgm:t>
        <a:bodyPr/>
        <a:lstStyle/>
        <a:p>
          <a:r>
            <a:rPr lang="en-US" dirty="0" smtClean="0"/>
            <a:t>Unstable</a:t>
          </a:r>
          <a:endParaRPr lang="en-US" dirty="0"/>
        </a:p>
      </dgm:t>
    </dgm:pt>
    <dgm:pt modelId="{A62ACE36-6D1B-461E-A506-EA2BC692C06C}" type="parTrans" cxnId="{EF2D2AD2-6C2A-4C03-9E15-14911A43AB95}">
      <dgm:prSet/>
      <dgm:spPr/>
      <dgm:t>
        <a:bodyPr/>
        <a:lstStyle/>
        <a:p>
          <a:endParaRPr lang="en-US"/>
        </a:p>
      </dgm:t>
    </dgm:pt>
    <dgm:pt modelId="{2F641C63-9906-40DD-9532-FA6511E4E542}" type="sibTrans" cxnId="{EF2D2AD2-6C2A-4C03-9E15-14911A43AB95}">
      <dgm:prSet/>
      <dgm:spPr/>
      <dgm:t>
        <a:bodyPr/>
        <a:lstStyle/>
        <a:p>
          <a:endParaRPr lang="en-US"/>
        </a:p>
      </dgm:t>
    </dgm:pt>
    <dgm:pt modelId="{C8455598-8465-4A27-8A89-00F21180EBDC}">
      <dgm:prSet phldrT="[Text]"/>
      <dgm:spPr/>
      <dgm:t>
        <a:bodyPr/>
        <a:lstStyle/>
        <a:p>
          <a:r>
            <a:rPr lang="en-US" dirty="0" smtClean="0"/>
            <a:t>0.48 T/ha/yr</a:t>
          </a:r>
          <a:endParaRPr lang="en-US" dirty="0"/>
        </a:p>
      </dgm:t>
    </dgm:pt>
    <dgm:pt modelId="{4EA44B08-83D2-4DC5-8AC2-331D592988DF}" type="parTrans" cxnId="{53F74EE7-3DDC-47E2-8078-9987872320B6}">
      <dgm:prSet/>
      <dgm:spPr/>
      <dgm:t>
        <a:bodyPr/>
        <a:lstStyle/>
        <a:p>
          <a:endParaRPr lang="en-US"/>
        </a:p>
      </dgm:t>
    </dgm:pt>
    <dgm:pt modelId="{3180C091-8F7F-4AFE-AE71-79915D5B5C0A}" type="sibTrans" cxnId="{53F74EE7-3DDC-47E2-8078-9987872320B6}">
      <dgm:prSet/>
      <dgm:spPr/>
      <dgm:t>
        <a:bodyPr/>
        <a:lstStyle/>
        <a:p>
          <a:endParaRPr lang="en-US"/>
        </a:p>
      </dgm:t>
    </dgm:pt>
    <dgm:pt modelId="{F1284D7B-E461-4E96-9C4D-0D98DED08F46}">
      <dgm:prSet phldrT="[Text]"/>
      <dgm:spPr/>
      <dgm:t>
        <a:bodyPr/>
        <a:lstStyle/>
        <a:p>
          <a:r>
            <a:rPr lang="en-US" dirty="0" smtClean="0"/>
            <a:t> </a:t>
          </a:r>
          <a:r>
            <a:rPr lang="en-US" dirty="0" smtClean="0">
              <a:solidFill>
                <a:srgbClr val="FF0000"/>
              </a:solidFill>
            </a:rPr>
            <a:t>Lawsons Fork</a:t>
          </a:r>
          <a:endParaRPr lang="en-US" dirty="0">
            <a:solidFill>
              <a:srgbClr val="FF0000"/>
            </a:solidFill>
          </a:endParaRPr>
        </a:p>
      </dgm:t>
    </dgm:pt>
    <dgm:pt modelId="{7F34CA1F-AFF7-46A4-AE41-15D1BD35EB6D}" type="parTrans" cxnId="{D8E39695-DBC5-409A-970F-71B5797D266D}">
      <dgm:prSet/>
      <dgm:spPr/>
      <dgm:t>
        <a:bodyPr/>
        <a:lstStyle/>
        <a:p>
          <a:endParaRPr lang="en-US"/>
        </a:p>
      </dgm:t>
    </dgm:pt>
    <dgm:pt modelId="{8883770A-19FE-4F03-A19F-F392D5CB7889}" type="sibTrans" cxnId="{D8E39695-DBC5-409A-970F-71B5797D266D}">
      <dgm:prSet/>
      <dgm:spPr/>
      <dgm:t>
        <a:bodyPr/>
        <a:lstStyle/>
        <a:p>
          <a:endParaRPr lang="en-US"/>
        </a:p>
      </dgm:t>
    </dgm:pt>
    <dgm:pt modelId="{FC53C8E7-2013-49D8-941F-DDBE5F156079}">
      <dgm:prSet phldrT="[Text]"/>
      <dgm:spPr/>
      <dgm:t>
        <a:bodyPr/>
        <a:lstStyle/>
        <a:p>
          <a:r>
            <a:rPr lang="en-US" dirty="0" smtClean="0">
              <a:solidFill>
                <a:srgbClr val="FF0000"/>
              </a:solidFill>
            </a:rPr>
            <a:t>2.5 – 3.8 T/ha/yr</a:t>
          </a:r>
          <a:endParaRPr lang="en-US" dirty="0">
            <a:solidFill>
              <a:srgbClr val="FF0000"/>
            </a:solidFill>
          </a:endParaRPr>
        </a:p>
      </dgm:t>
    </dgm:pt>
    <dgm:pt modelId="{CE78AB47-FBED-45E2-901B-A40E2D1FF363}" type="parTrans" cxnId="{E83127E9-DBA7-4523-99DA-B82D6E486AED}">
      <dgm:prSet/>
      <dgm:spPr/>
      <dgm:t>
        <a:bodyPr/>
        <a:lstStyle/>
        <a:p>
          <a:endParaRPr lang="en-US"/>
        </a:p>
      </dgm:t>
    </dgm:pt>
    <dgm:pt modelId="{FB2C3108-6474-4A21-A549-F9B9DA627A1C}" type="sibTrans" cxnId="{E83127E9-DBA7-4523-99DA-B82D6E486AED}">
      <dgm:prSet/>
      <dgm:spPr/>
      <dgm:t>
        <a:bodyPr/>
        <a:lstStyle/>
        <a:p>
          <a:endParaRPr lang="en-US"/>
        </a:p>
      </dgm:t>
    </dgm:pt>
    <dgm:pt modelId="{E4C0BF97-9CCD-4125-ABCB-0621AF2FAFBF}" type="pres">
      <dgm:prSet presAssocID="{32364230-7688-4248-A775-7D7AE57D8BF1}" presName="Name0" presStyleCnt="0">
        <dgm:presLayoutVars>
          <dgm:dir/>
          <dgm:animLvl val="lvl"/>
          <dgm:resizeHandles val="exact"/>
        </dgm:presLayoutVars>
      </dgm:prSet>
      <dgm:spPr/>
      <dgm:t>
        <a:bodyPr/>
        <a:lstStyle/>
        <a:p>
          <a:endParaRPr lang="en-US"/>
        </a:p>
      </dgm:t>
    </dgm:pt>
    <dgm:pt modelId="{F5C40BEF-89C0-433B-8341-51D133420A97}" type="pres">
      <dgm:prSet presAssocID="{0D0A5DFD-0149-4528-B807-A92596A78296}" presName="linNode" presStyleCnt="0"/>
      <dgm:spPr/>
    </dgm:pt>
    <dgm:pt modelId="{DBCEFB06-9315-4168-8175-213AE7DAFB40}" type="pres">
      <dgm:prSet presAssocID="{0D0A5DFD-0149-4528-B807-A92596A78296}" presName="parentText" presStyleLbl="node1" presStyleIdx="0" presStyleCnt="3">
        <dgm:presLayoutVars>
          <dgm:chMax val="1"/>
          <dgm:bulletEnabled val="1"/>
        </dgm:presLayoutVars>
      </dgm:prSet>
      <dgm:spPr/>
      <dgm:t>
        <a:bodyPr/>
        <a:lstStyle/>
        <a:p>
          <a:endParaRPr lang="en-US"/>
        </a:p>
      </dgm:t>
    </dgm:pt>
    <dgm:pt modelId="{5E9096FB-51A9-4B30-A0C2-0DC733E9F987}" type="pres">
      <dgm:prSet presAssocID="{0D0A5DFD-0149-4528-B807-A92596A78296}" presName="descendantText" presStyleLbl="alignAccFollowNode1" presStyleIdx="0" presStyleCnt="3">
        <dgm:presLayoutVars>
          <dgm:bulletEnabled val="1"/>
        </dgm:presLayoutVars>
      </dgm:prSet>
      <dgm:spPr/>
      <dgm:t>
        <a:bodyPr/>
        <a:lstStyle/>
        <a:p>
          <a:endParaRPr lang="en-US"/>
        </a:p>
      </dgm:t>
    </dgm:pt>
    <dgm:pt modelId="{2045AECE-C3EF-4517-84B4-7C1287FFA672}" type="pres">
      <dgm:prSet presAssocID="{8451004F-C772-410E-826D-5D606BA4B3DC}" presName="sp" presStyleCnt="0"/>
      <dgm:spPr/>
    </dgm:pt>
    <dgm:pt modelId="{51845E56-D039-4B36-BEFC-9DCF02CD553B}" type="pres">
      <dgm:prSet presAssocID="{6C00FFAC-63B7-4F14-BEEA-2BC13B6519EC}" presName="linNode" presStyleCnt="0"/>
      <dgm:spPr/>
    </dgm:pt>
    <dgm:pt modelId="{9C23F7AE-9458-4577-A2E7-8DC25A38A84E}" type="pres">
      <dgm:prSet presAssocID="{6C00FFAC-63B7-4F14-BEEA-2BC13B6519EC}" presName="parentText" presStyleLbl="node1" presStyleIdx="1" presStyleCnt="3">
        <dgm:presLayoutVars>
          <dgm:chMax val="1"/>
          <dgm:bulletEnabled val="1"/>
        </dgm:presLayoutVars>
      </dgm:prSet>
      <dgm:spPr/>
      <dgm:t>
        <a:bodyPr/>
        <a:lstStyle/>
        <a:p>
          <a:endParaRPr lang="en-US"/>
        </a:p>
      </dgm:t>
    </dgm:pt>
    <dgm:pt modelId="{3C816319-E2C4-4514-9D5A-25AFEF45D9F7}" type="pres">
      <dgm:prSet presAssocID="{6C00FFAC-63B7-4F14-BEEA-2BC13B6519EC}" presName="descendantText" presStyleLbl="alignAccFollowNode1" presStyleIdx="1" presStyleCnt="3">
        <dgm:presLayoutVars>
          <dgm:bulletEnabled val="1"/>
        </dgm:presLayoutVars>
      </dgm:prSet>
      <dgm:spPr/>
      <dgm:t>
        <a:bodyPr/>
        <a:lstStyle/>
        <a:p>
          <a:endParaRPr lang="en-US"/>
        </a:p>
      </dgm:t>
    </dgm:pt>
    <dgm:pt modelId="{F06655D3-65FF-491D-A656-BD57428867F5}" type="pres">
      <dgm:prSet presAssocID="{2F641C63-9906-40DD-9532-FA6511E4E542}" presName="sp" presStyleCnt="0"/>
      <dgm:spPr/>
    </dgm:pt>
    <dgm:pt modelId="{5AC90B2C-8673-4F0E-A809-2975412F765E}" type="pres">
      <dgm:prSet presAssocID="{F1284D7B-E461-4E96-9C4D-0D98DED08F46}" presName="linNode" presStyleCnt="0"/>
      <dgm:spPr/>
    </dgm:pt>
    <dgm:pt modelId="{816DC2FC-23EF-4C6F-B1EB-F40815482CC4}" type="pres">
      <dgm:prSet presAssocID="{F1284D7B-E461-4E96-9C4D-0D98DED08F46}" presName="parentText" presStyleLbl="node1" presStyleIdx="2" presStyleCnt="3">
        <dgm:presLayoutVars>
          <dgm:chMax val="1"/>
          <dgm:bulletEnabled val="1"/>
        </dgm:presLayoutVars>
      </dgm:prSet>
      <dgm:spPr/>
      <dgm:t>
        <a:bodyPr/>
        <a:lstStyle/>
        <a:p>
          <a:endParaRPr lang="en-US"/>
        </a:p>
      </dgm:t>
    </dgm:pt>
    <dgm:pt modelId="{C33A8922-054F-4773-A1A2-0DD7FEF5BCAC}" type="pres">
      <dgm:prSet presAssocID="{F1284D7B-E461-4E96-9C4D-0D98DED08F46}" presName="descendantText" presStyleLbl="alignAccFollowNode1" presStyleIdx="2" presStyleCnt="3">
        <dgm:presLayoutVars>
          <dgm:bulletEnabled val="1"/>
        </dgm:presLayoutVars>
      </dgm:prSet>
      <dgm:spPr/>
      <dgm:t>
        <a:bodyPr/>
        <a:lstStyle/>
        <a:p>
          <a:endParaRPr lang="en-US"/>
        </a:p>
      </dgm:t>
    </dgm:pt>
  </dgm:ptLst>
  <dgm:cxnLst>
    <dgm:cxn modelId="{826C9D6B-88FE-444F-852D-CE7B2E5C07FF}" type="presOf" srcId="{F1284D7B-E461-4E96-9C4D-0D98DED08F46}" destId="{816DC2FC-23EF-4C6F-B1EB-F40815482CC4}" srcOrd="0" destOrd="0" presId="urn:microsoft.com/office/officeart/2005/8/layout/vList5"/>
    <dgm:cxn modelId="{6ED13C4C-42DC-4BC7-9C30-25AA128D7856}" srcId="{0D0A5DFD-0149-4528-B807-A92596A78296}" destId="{9741DD2E-347D-4F9E-861C-2A6CDE07043C}" srcOrd="0" destOrd="0" parTransId="{B8E4EC80-927E-4505-BEC5-4D3868F8066E}" sibTransId="{33096B0F-80C0-4F16-B496-4B4798139BB3}"/>
    <dgm:cxn modelId="{2488B056-3B28-4B71-91B1-70A4D5079638}" type="presOf" srcId="{FC53C8E7-2013-49D8-941F-DDBE5F156079}" destId="{C33A8922-054F-4773-A1A2-0DD7FEF5BCAC}" srcOrd="0" destOrd="0" presId="urn:microsoft.com/office/officeart/2005/8/layout/vList5"/>
    <dgm:cxn modelId="{972B188A-1775-4B25-913F-B5BB1E9EFF16}" type="presOf" srcId="{6C00FFAC-63B7-4F14-BEEA-2BC13B6519EC}" destId="{9C23F7AE-9458-4577-A2E7-8DC25A38A84E}" srcOrd="0" destOrd="0" presId="urn:microsoft.com/office/officeart/2005/8/layout/vList5"/>
    <dgm:cxn modelId="{53F74EE7-3DDC-47E2-8078-9987872320B6}" srcId="{6C00FFAC-63B7-4F14-BEEA-2BC13B6519EC}" destId="{C8455598-8465-4A27-8A89-00F21180EBDC}" srcOrd="0" destOrd="0" parTransId="{4EA44B08-83D2-4DC5-8AC2-331D592988DF}" sibTransId="{3180C091-8F7F-4AFE-AE71-79915D5B5C0A}"/>
    <dgm:cxn modelId="{6682FE6A-3B99-4FF6-BB63-5ABA39266602}" srcId="{32364230-7688-4248-A775-7D7AE57D8BF1}" destId="{0D0A5DFD-0149-4528-B807-A92596A78296}" srcOrd="0" destOrd="0" parTransId="{2F10D543-DA88-4998-ACAD-8E8D000C050B}" sibTransId="{8451004F-C772-410E-826D-5D606BA4B3DC}"/>
    <dgm:cxn modelId="{D8E39695-DBC5-409A-970F-71B5797D266D}" srcId="{32364230-7688-4248-A775-7D7AE57D8BF1}" destId="{F1284D7B-E461-4E96-9C4D-0D98DED08F46}" srcOrd="2" destOrd="0" parTransId="{7F34CA1F-AFF7-46A4-AE41-15D1BD35EB6D}" sibTransId="{8883770A-19FE-4F03-A19F-F392D5CB7889}"/>
    <dgm:cxn modelId="{B387BA4D-62F3-4053-8AF2-F78DEAF23712}" type="presOf" srcId="{9741DD2E-347D-4F9E-861C-2A6CDE07043C}" destId="{5E9096FB-51A9-4B30-A0C2-0DC733E9F987}" srcOrd="0" destOrd="0" presId="urn:microsoft.com/office/officeart/2005/8/layout/vList5"/>
    <dgm:cxn modelId="{E83127E9-DBA7-4523-99DA-B82D6E486AED}" srcId="{F1284D7B-E461-4E96-9C4D-0D98DED08F46}" destId="{FC53C8E7-2013-49D8-941F-DDBE5F156079}" srcOrd="0" destOrd="0" parTransId="{CE78AB47-FBED-45E2-901B-A40E2D1FF363}" sibTransId="{FB2C3108-6474-4A21-A549-F9B9DA627A1C}"/>
    <dgm:cxn modelId="{B7CBE5DD-4AE5-472C-905A-E309BC7B824D}" type="presOf" srcId="{32364230-7688-4248-A775-7D7AE57D8BF1}" destId="{E4C0BF97-9CCD-4125-ABCB-0621AF2FAFBF}" srcOrd="0" destOrd="0" presId="urn:microsoft.com/office/officeart/2005/8/layout/vList5"/>
    <dgm:cxn modelId="{EF2D2AD2-6C2A-4C03-9E15-14911A43AB95}" srcId="{32364230-7688-4248-A775-7D7AE57D8BF1}" destId="{6C00FFAC-63B7-4F14-BEEA-2BC13B6519EC}" srcOrd="1" destOrd="0" parTransId="{A62ACE36-6D1B-461E-A506-EA2BC692C06C}" sibTransId="{2F641C63-9906-40DD-9532-FA6511E4E542}"/>
    <dgm:cxn modelId="{85D295A3-F206-4AD7-AE1D-EE1B68D81951}" type="presOf" srcId="{0D0A5DFD-0149-4528-B807-A92596A78296}" destId="{DBCEFB06-9315-4168-8175-213AE7DAFB40}" srcOrd="0" destOrd="0" presId="urn:microsoft.com/office/officeart/2005/8/layout/vList5"/>
    <dgm:cxn modelId="{2E13BCE6-11F9-4842-9A3B-C16F3CFABD61}" type="presOf" srcId="{C8455598-8465-4A27-8A89-00F21180EBDC}" destId="{3C816319-E2C4-4514-9D5A-25AFEF45D9F7}" srcOrd="0" destOrd="0" presId="urn:microsoft.com/office/officeart/2005/8/layout/vList5"/>
    <dgm:cxn modelId="{CB5D498E-E285-44DD-BA17-210520FF01BA}" type="presParOf" srcId="{E4C0BF97-9CCD-4125-ABCB-0621AF2FAFBF}" destId="{F5C40BEF-89C0-433B-8341-51D133420A97}" srcOrd="0" destOrd="0" presId="urn:microsoft.com/office/officeart/2005/8/layout/vList5"/>
    <dgm:cxn modelId="{A051398F-668D-4825-AE69-8C7AEC218375}" type="presParOf" srcId="{F5C40BEF-89C0-433B-8341-51D133420A97}" destId="{DBCEFB06-9315-4168-8175-213AE7DAFB40}" srcOrd="0" destOrd="0" presId="urn:microsoft.com/office/officeart/2005/8/layout/vList5"/>
    <dgm:cxn modelId="{6D5A4C11-8D31-4857-8CDE-8B2F16C38DB5}" type="presParOf" srcId="{F5C40BEF-89C0-433B-8341-51D133420A97}" destId="{5E9096FB-51A9-4B30-A0C2-0DC733E9F987}" srcOrd="1" destOrd="0" presId="urn:microsoft.com/office/officeart/2005/8/layout/vList5"/>
    <dgm:cxn modelId="{9BDCC39D-08B3-4669-860C-DB107ACDC158}" type="presParOf" srcId="{E4C0BF97-9CCD-4125-ABCB-0621AF2FAFBF}" destId="{2045AECE-C3EF-4517-84B4-7C1287FFA672}" srcOrd="1" destOrd="0" presId="urn:microsoft.com/office/officeart/2005/8/layout/vList5"/>
    <dgm:cxn modelId="{1D8C007F-7E2C-4A53-92E7-F47664661B6C}" type="presParOf" srcId="{E4C0BF97-9CCD-4125-ABCB-0621AF2FAFBF}" destId="{51845E56-D039-4B36-BEFC-9DCF02CD553B}" srcOrd="2" destOrd="0" presId="urn:microsoft.com/office/officeart/2005/8/layout/vList5"/>
    <dgm:cxn modelId="{F4AC86E1-6D1B-44D1-AA62-94578C77A5B6}" type="presParOf" srcId="{51845E56-D039-4B36-BEFC-9DCF02CD553B}" destId="{9C23F7AE-9458-4577-A2E7-8DC25A38A84E}" srcOrd="0" destOrd="0" presId="urn:microsoft.com/office/officeart/2005/8/layout/vList5"/>
    <dgm:cxn modelId="{0D96A61A-F3F8-476C-A936-89B3C4BFCCFF}" type="presParOf" srcId="{51845E56-D039-4B36-BEFC-9DCF02CD553B}" destId="{3C816319-E2C4-4514-9D5A-25AFEF45D9F7}" srcOrd="1" destOrd="0" presId="urn:microsoft.com/office/officeart/2005/8/layout/vList5"/>
    <dgm:cxn modelId="{CE42AD02-07ED-4AA7-8747-58529A5A2CF9}" type="presParOf" srcId="{E4C0BF97-9CCD-4125-ABCB-0621AF2FAFBF}" destId="{F06655D3-65FF-491D-A656-BD57428867F5}" srcOrd="3" destOrd="0" presId="urn:microsoft.com/office/officeart/2005/8/layout/vList5"/>
    <dgm:cxn modelId="{AA5C5F90-6B5C-46AB-8BCA-CC02E56B00B8}" type="presParOf" srcId="{E4C0BF97-9CCD-4125-ABCB-0621AF2FAFBF}" destId="{5AC90B2C-8673-4F0E-A809-2975412F765E}" srcOrd="4" destOrd="0" presId="urn:microsoft.com/office/officeart/2005/8/layout/vList5"/>
    <dgm:cxn modelId="{E0956615-D3BB-4D88-922D-742316F6FA60}" type="presParOf" srcId="{5AC90B2C-8673-4F0E-A809-2975412F765E}" destId="{816DC2FC-23EF-4C6F-B1EB-F40815482CC4}" srcOrd="0" destOrd="0" presId="urn:microsoft.com/office/officeart/2005/8/layout/vList5"/>
    <dgm:cxn modelId="{4D460B08-074F-4BAB-855B-6F7D48A2D6D3}" type="presParOf" srcId="{5AC90B2C-8673-4F0E-A809-2975412F765E}" destId="{C33A8922-054F-4773-A1A2-0DD7FEF5BCA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954E1-E323-476E-A178-F286A64A12EE}" type="datetimeFigureOut">
              <a:rPr lang="en-US" smtClean="0"/>
              <a:pPr/>
              <a:t>4/14/2014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31EE28-0DEE-48EC-8DC1-58FE5365A3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942B6-82C9-478A-8B51-5669F900FDAE}" type="slidenum">
              <a:rPr lang="en-US"/>
              <a:pPr/>
              <a:t>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31EE28-0DEE-48EC-8DC1-58FE5365A3FE}"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6FF287-7DFA-475E-932A-15FCA025AF15}"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F287-7DFA-475E-932A-15FCA025AF15}"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F287-7DFA-475E-932A-15FCA025AF15}"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FF287-7DFA-475E-932A-15FCA025AF15}"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FF287-7DFA-475E-932A-15FCA025AF15}"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FF287-7DFA-475E-932A-15FCA025AF15}" type="datetimeFigureOut">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FF287-7DFA-475E-932A-15FCA025AF15}" type="datetimeFigureOut">
              <a:rPr lang="en-US" smtClean="0"/>
              <a:pPr/>
              <a:t>4/14/2014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FF287-7DFA-475E-932A-15FCA025AF15}" type="datetimeFigureOut">
              <a:rPr lang="en-US" smtClean="0"/>
              <a:pPr/>
              <a:t>4/14/2014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FF287-7DFA-475E-932A-15FCA025AF15}" type="datetimeFigureOut">
              <a:rPr lang="en-US" smtClean="0"/>
              <a:pPr/>
              <a:t>4/14/2014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FF287-7DFA-475E-932A-15FCA025AF15}" type="datetimeFigureOut">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FF287-7DFA-475E-932A-15FCA025AF15}" type="datetimeFigureOut">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F86B2-1375-495A-8FB5-540E1DBFAD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alpha val="8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FF287-7DFA-475E-932A-15FCA025AF15}" type="datetimeFigureOut">
              <a:rPr lang="en-US" smtClean="0"/>
              <a:pPr/>
              <a:t>4/14/2014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F86B2-1375-495A-8FB5-540E1DBFA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dnrnas\geology\Geousr\BroadRiver\ALL\PICS\All Sites\Lawsons Fork\RGA 1-9-13\Looking upstream 2.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4" name="Rectangle 3"/>
          <p:cNvSpPr/>
          <p:nvPr/>
        </p:nvSpPr>
        <p:spPr>
          <a:xfrm>
            <a:off x="0" y="0"/>
            <a:ext cx="9144000" cy="1754326"/>
          </a:xfrm>
          <a:prstGeom prst="rect">
            <a:avLst/>
          </a:prstGeom>
          <a:solidFill>
            <a:schemeClr val="bg2">
              <a:lumMod val="50000"/>
              <a:alpha val="33000"/>
            </a:schemeClr>
          </a:solidFill>
        </p:spPr>
        <p:txBody>
          <a:bodyPr wrap="square">
            <a:spAutoFit/>
          </a:bodyPr>
          <a:lstStyle/>
          <a:p>
            <a:r>
              <a:rPr lang="en-US" sz="3600" b="1" dirty="0"/>
              <a:t>Sediment source tracking using stable </a:t>
            </a:r>
            <a:r>
              <a:rPr lang="en-US" sz="3600" b="1" dirty="0" smtClean="0"/>
              <a:t>  isotopes </a:t>
            </a:r>
            <a:r>
              <a:rPr lang="en-US" sz="3600" b="1" dirty="0"/>
              <a:t>in a mixed-use watershed, </a:t>
            </a:r>
            <a:r>
              <a:rPr lang="en-US" sz="3600" b="1" dirty="0" smtClean="0"/>
              <a:t>           South </a:t>
            </a:r>
            <a:r>
              <a:rPr lang="en-US" sz="3600" b="1" dirty="0"/>
              <a:t>Carolina</a:t>
            </a:r>
            <a:endParaRPr lang="en-US" sz="3600" dirty="0"/>
          </a:p>
        </p:txBody>
      </p:sp>
      <p:pic>
        <p:nvPicPr>
          <p:cNvPr id="22530" name="Picture 2" descr="\\Dnrnas\Geology\GeoGraphic\DOCUMENTS\All_LOGOS\Geological_Survey\clipped_geologicsurvey.gif"/>
          <p:cNvPicPr>
            <a:picLocks noChangeAspect="1" noChangeArrowheads="1"/>
          </p:cNvPicPr>
          <p:nvPr/>
        </p:nvPicPr>
        <p:blipFill>
          <a:blip r:embed="rId4" cstate="print"/>
          <a:srcRect/>
          <a:stretch>
            <a:fillRect/>
          </a:stretch>
        </p:blipFill>
        <p:spPr bwMode="auto">
          <a:xfrm>
            <a:off x="7391400" y="5105400"/>
            <a:ext cx="1581150" cy="1581150"/>
          </a:xfrm>
          <a:prstGeom prst="rect">
            <a:avLst/>
          </a:prstGeom>
          <a:noFill/>
        </p:spPr>
      </p:pic>
      <p:pic>
        <p:nvPicPr>
          <p:cNvPr id="22532" name="Picture 4" descr="\\Dnrnas\Geology\GeoGraphic\DOCUMENTS\All_LOGOS\DNR\clipped_DNR4c-new.gif"/>
          <p:cNvPicPr>
            <a:picLocks noChangeAspect="1" noChangeArrowheads="1"/>
          </p:cNvPicPr>
          <p:nvPr/>
        </p:nvPicPr>
        <p:blipFill>
          <a:blip r:embed="rId5" cstate="print"/>
          <a:srcRect/>
          <a:stretch>
            <a:fillRect/>
          </a:stretch>
        </p:blipFill>
        <p:spPr bwMode="auto">
          <a:xfrm>
            <a:off x="152400" y="5105400"/>
            <a:ext cx="1572651" cy="1567374"/>
          </a:xfrm>
          <a:prstGeom prst="rect">
            <a:avLst/>
          </a:prstGeom>
          <a:noFill/>
        </p:spPr>
      </p:pic>
      <p:sp>
        <p:nvSpPr>
          <p:cNvPr id="9" name="TextBox 8"/>
          <p:cNvSpPr txBox="1"/>
          <p:nvPr/>
        </p:nvSpPr>
        <p:spPr>
          <a:xfrm>
            <a:off x="1371600" y="4180344"/>
            <a:ext cx="6096000" cy="2369880"/>
          </a:xfrm>
          <a:prstGeom prst="rect">
            <a:avLst/>
          </a:prstGeom>
          <a:noFill/>
        </p:spPr>
        <p:txBody>
          <a:bodyPr wrap="square" rtlCol="0">
            <a:spAutoFit/>
          </a:bodyPr>
          <a:lstStyle/>
          <a:p>
            <a:pPr algn="ctr"/>
            <a:r>
              <a:rPr lang="en-US" sz="2400" b="1" dirty="0" smtClean="0"/>
              <a:t>South Carolina Geological Survey              </a:t>
            </a:r>
          </a:p>
          <a:p>
            <a:pPr algn="ctr"/>
            <a:r>
              <a:rPr lang="en-US" sz="2000" b="1" i="1" dirty="0" smtClean="0"/>
              <a:t>Land Water and Conservation District, </a:t>
            </a:r>
          </a:p>
          <a:p>
            <a:pPr algn="ctr"/>
            <a:r>
              <a:rPr lang="en-US" sz="2000" b="1" i="1" dirty="0" smtClean="0"/>
              <a:t>Dept. Nat. Resources</a:t>
            </a:r>
          </a:p>
          <a:p>
            <a:pPr algn="ctr"/>
            <a:endParaRPr lang="en-US" sz="2400" b="1" dirty="0" smtClean="0"/>
          </a:p>
          <a:p>
            <a:pPr algn="ctr"/>
            <a:r>
              <a:rPr lang="en-US" sz="2000" b="1" dirty="0" smtClean="0">
                <a:latin typeface="Aharoni" pitchFamily="2" charset="-79"/>
                <a:cs typeface="Aharoni" pitchFamily="2" charset="-79"/>
              </a:rPr>
              <a:t>Kerry McCarney-Castle, PhD</a:t>
            </a:r>
          </a:p>
          <a:p>
            <a:pPr algn="ctr"/>
            <a:r>
              <a:rPr lang="en-US" sz="2000" b="1" dirty="0" smtClean="0">
                <a:latin typeface="Aharoni" pitchFamily="2" charset="-79"/>
                <a:cs typeface="Aharoni" pitchFamily="2" charset="-79"/>
              </a:rPr>
              <a:t>Tristan Childress</a:t>
            </a:r>
          </a:p>
          <a:p>
            <a:pPr algn="ctr"/>
            <a:r>
              <a:rPr lang="en-US" sz="2000" b="1" dirty="0" smtClean="0">
                <a:latin typeface="Aharoni" pitchFamily="2" charset="-79"/>
                <a:cs typeface="Aharoni" pitchFamily="2" charset="-79"/>
              </a:rPr>
              <a:t>Reid Heaton</a:t>
            </a:r>
            <a:endParaRPr lang="en-US" sz="2000" b="1" dirty="0">
              <a:latin typeface="Aharoni" pitchFamily="2" charset="-79"/>
              <a:cs typeface="Aharoni" pitchFamily="2" charset="-79"/>
            </a:endParaRPr>
          </a:p>
        </p:txBody>
      </p:sp>
      <p:sp>
        <p:nvSpPr>
          <p:cNvPr id="10" name="TextBox 9"/>
          <p:cNvSpPr txBox="1"/>
          <p:nvPr/>
        </p:nvSpPr>
        <p:spPr>
          <a:xfrm>
            <a:off x="8077200" y="0"/>
            <a:ext cx="1066800" cy="584775"/>
          </a:xfrm>
          <a:prstGeom prst="rect">
            <a:avLst/>
          </a:prstGeom>
          <a:noFill/>
        </p:spPr>
        <p:txBody>
          <a:bodyPr wrap="square" rtlCol="0">
            <a:spAutoFit/>
          </a:bodyPr>
          <a:lstStyle/>
          <a:p>
            <a:pPr algn="ctr"/>
            <a:r>
              <a:rPr lang="en-US" sz="1600" i="1" dirty="0" smtClean="0"/>
              <a:t>SEGSA, 2014</a:t>
            </a:r>
            <a:endParaRPr lang="en-US" sz="16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Objectives</a:t>
            </a:r>
            <a:endParaRPr lang="en-US" sz="4000" b="1" dirty="0">
              <a:solidFill>
                <a:schemeClr val="bg1">
                  <a:lumMod val="85000"/>
                </a:schemeClr>
              </a:solidFill>
            </a:endParaRPr>
          </a:p>
        </p:txBody>
      </p:sp>
      <p:sp>
        <p:nvSpPr>
          <p:cNvPr id="5" name="Rectangle 4"/>
          <p:cNvSpPr/>
          <p:nvPr/>
        </p:nvSpPr>
        <p:spPr>
          <a:xfrm>
            <a:off x="0" y="1600200"/>
            <a:ext cx="9144000" cy="2954655"/>
          </a:xfrm>
          <a:prstGeom prst="rect">
            <a:avLst/>
          </a:prstGeom>
        </p:spPr>
        <p:txBody>
          <a:bodyPr wrap="square">
            <a:spAutoFit/>
          </a:bodyPr>
          <a:lstStyle/>
          <a:p>
            <a:pPr>
              <a:buFont typeface="Calibri" pitchFamily="34" charset="0"/>
              <a:buChar char="δ"/>
            </a:pPr>
            <a:r>
              <a:rPr lang="en-US" sz="2400" b="1" dirty="0" smtClean="0">
                <a:solidFill>
                  <a:schemeClr val="tx2">
                    <a:lumMod val="50000"/>
                  </a:schemeClr>
                </a:solidFill>
              </a:rPr>
              <a:t>  </a:t>
            </a:r>
            <a:r>
              <a:rPr lang="en-US" sz="2800" b="1" dirty="0" smtClean="0">
                <a:solidFill>
                  <a:schemeClr val="tx2">
                    <a:lumMod val="50000"/>
                  </a:schemeClr>
                </a:solidFill>
                <a:latin typeface="+mj-lt"/>
                <a:cs typeface="Aharoni" pitchFamily="2" charset="-79"/>
              </a:rPr>
              <a:t>Measure and assess suspended sediment loads  and turbidity in the Lawson’s Fork Creek watershed.</a:t>
            </a:r>
          </a:p>
          <a:p>
            <a:pPr>
              <a:buFont typeface="Calibri" pitchFamily="34" charset="0"/>
              <a:buChar char="δ"/>
            </a:pPr>
            <a:endParaRPr lang="en-US" sz="2800" b="1" dirty="0" smtClean="0">
              <a:solidFill>
                <a:schemeClr val="tx2">
                  <a:lumMod val="50000"/>
                </a:schemeClr>
              </a:solidFill>
              <a:latin typeface="+mj-lt"/>
            </a:endParaRPr>
          </a:p>
          <a:p>
            <a:pPr>
              <a:buFont typeface="Calibri" pitchFamily="34" charset="0"/>
              <a:buChar char="δ"/>
            </a:pPr>
            <a:endParaRPr lang="en-US" sz="2800" b="1" dirty="0" smtClean="0">
              <a:solidFill>
                <a:schemeClr val="tx2">
                  <a:lumMod val="50000"/>
                </a:schemeClr>
              </a:solidFill>
              <a:latin typeface="+mj-lt"/>
            </a:endParaRPr>
          </a:p>
          <a:p>
            <a:pPr>
              <a:buFont typeface="Calibri" pitchFamily="34" charset="0"/>
              <a:buChar char="δ"/>
            </a:pPr>
            <a:r>
              <a:rPr lang="en-US" sz="2800" b="1" dirty="0" smtClean="0">
                <a:solidFill>
                  <a:schemeClr val="tx2">
                    <a:lumMod val="50000"/>
                  </a:schemeClr>
                </a:solidFill>
                <a:latin typeface="+mj-lt"/>
                <a:cs typeface="Aharoni" pitchFamily="2" charset="-79"/>
              </a:rPr>
              <a:t>  Determine the source of suspended sediment using sediment fingerprinting.</a:t>
            </a:r>
          </a:p>
          <a:p>
            <a:pPr algn="ctr">
              <a:buFont typeface="Calibri" pitchFamily="34" charset="0"/>
              <a:buChar char="δ"/>
            </a:pPr>
            <a:endParaRPr lang="en-US" b="1" dirty="0">
              <a:solidFill>
                <a:schemeClr val="bg2">
                  <a:lumMod val="9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Location: Lawson’s Fork Creek watershed</a:t>
            </a:r>
            <a:endParaRPr lang="en-US" sz="3200" b="1" dirty="0">
              <a:solidFill>
                <a:schemeClr val="bg1">
                  <a:lumMod val="85000"/>
                </a:schemeClr>
              </a:solidFill>
            </a:endParaRPr>
          </a:p>
        </p:txBody>
      </p:sp>
      <p:sp>
        <p:nvSpPr>
          <p:cNvPr id="7" name="Rectangle 6"/>
          <p:cNvSpPr/>
          <p:nvPr/>
        </p:nvSpPr>
        <p:spPr>
          <a:xfrm>
            <a:off x="0" y="304800"/>
            <a:ext cx="4648200" cy="3170099"/>
          </a:xfrm>
          <a:prstGeom prst="rect">
            <a:avLst/>
          </a:prstGeom>
        </p:spPr>
        <p:txBody>
          <a:bodyPr wrap="square">
            <a:spAutoFit/>
          </a:bodyPr>
          <a:lstStyle/>
          <a:p>
            <a:pPr>
              <a:buFont typeface="Wingdings" pitchFamily="2" charset="2"/>
              <a:buChar char="§"/>
            </a:pPr>
            <a:endParaRPr lang="en-US" sz="2000" dirty="0" smtClean="0">
              <a:solidFill>
                <a:schemeClr val="bg1"/>
              </a:solidFill>
            </a:endParaRPr>
          </a:p>
          <a:p>
            <a:pPr>
              <a:buFont typeface="Wingdings" pitchFamily="2" charset="2"/>
              <a:buChar char="§"/>
            </a:pPr>
            <a:r>
              <a:rPr lang="en-US" b="1" dirty="0" smtClean="0">
                <a:solidFill>
                  <a:schemeClr val="tx2">
                    <a:lumMod val="50000"/>
                  </a:schemeClr>
                </a:solidFill>
              </a:rPr>
              <a:t>  Lawsons Fork Creek watershed located in the Broad River sub-basin (Santee Basin) in the Piedmont of South Carolina (HUC 03050105)</a:t>
            </a:r>
          </a:p>
          <a:p>
            <a:pPr>
              <a:buFont typeface="Wingdings" pitchFamily="2" charset="2"/>
              <a:buChar char="§"/>
            </a:pPr>
            <a:endParaRPr lang="en-US" b="1" dirty="0" smtClean="0">
              <a:solidFill>
                <a:schemeClr val="tx2">
                  <a:lumMod val="50000"/>
                </a:schemeClr>
              </a:solidFill>
            </a:endParaRPr>
          </a:p>
          <a:p>
            <a:pPr>
              <a:buFont typeface="Wingdings" pitchFamily="2" charset="2"/>
              <a:buChar char="§"/>
            </a:pPr>
            <a:r>
              <a:rPr lang="en-US" b="1" dirty="0" smtClean="0">
                <a:solidFill>
                  <a:schemeClr val="tx2">
                    <a:lumMod val="50000"/>
                  </a:schemeClr>
                </a:solidFill>
              </a:rPr>
              <a:t>  Spartanburg Co. (288,745 pop); Population </a:t>
            </a:r>
          </a:p>
          <a:p>
            <a:r>
              <a:rPr lang="en-US" b="1" dirty="0" smtClean="0">
                <a:solidFill>
                  <a:schemeClr val="tx2">
                    <a:lumMod val="50000"/>
                  </a:schemeClr>
                </a:solidFill>
              </a:rPr>
              <a:t>has increased ~70% over the last 40 years; this trend is expected to continue</a:t>
            </a:r>
            <a:endParaRPr lang="en-US" dirty="0" smtClean="0">
              <a:solidFill>
                <a:schemeClr val="bg1"/>
              </a:solidFill>
            </a:endParaRPr>
          </a:p>
          <a:p>
            <a:pPr>
              <a:buFont typeface="Wingdings" pitchFamily="2" charset="2"/>
              <a:buChar char="§"/>
            </a:pPr>
            <a:endParaRPr lang="en-US" dirty="0" smtClean="0">
              <a:solidFill>
                <a:schemeClr val="bg1"/>
              </a:solidFill>
            </a:endParaRPr>
          </a:p>
          <a:p>
            <a:pPr>
              <a:buFont typeface="Wingdings" pitchFamily="2" charset="2"/>
              <a:buChar char="§"/>
            </a:pPr>
            <a:r>
              <a:rPr lang="en-US" b="1" dirty="0" smtClean="0">
                <a:solidFill>
                  <a:schemeClr val="tx2">
                    <a:lumMod val="50000"/>
                  </a:schemeClr>
                </a:solidFill>
              </a:rPr>
              <a:t> Basin area 217 km</a:t>
            </a:r>
            <a:r>
              <a:rPr lang="en-US" b="1" baseline="30000" dirty="0" smtClean="0">
                <a:solidFill>
                  <a:schemeClr val="tx2">
                    <a:lumMod val="50000"/>
                  </a:schemeClr>
                </a:solidFill>
              </a:rPr>
              <a:t>2</a:t>
            </a:r>
            <a:r>
              <a:rPr lang="en-US" b="1" dirty="0" smtClean="0">
                <a:solidFill>
                  <a:schemeClr val="tx2">
                    <a:lumMod val="50000"/>
                  </a:schemeClr>
                </a:solidFill>
              </a:rPr>
              <a:t>; Max elevation 357m; Min elevation 161 m</a:t>
            </a:r>
            <a:endParaRPr lang="en-US" sz="2000" dirty="0" smtClean="0">
              <a:solidFill>
                <a:schemeClr val="bg1"/>
              </a:solidFill>
            </a:endParaRPr>
          </a:p>
        </p:txBody>
      </p:sp>
      <p:grpSp>
        <p:nvGrpSpPr>
          <p:cNvPr id="15" name="Group 14"/>
          <p:cNvGrpSpPr/>
          <p:nvPr/>
        </p:nvGrpSpPr>
        <p:grpSpPr>
          <a:xfrm>
            <a:off x="4724400" y="1143000"/>
            <a:ext cx="4267200" cy="5257800"/>
            <a:chOff x="4191000" y="990600"/>
            <a:chExt cx="4800600" cy="5644029"/>
          </a:xfrm>
        </p:grpSpPr>
        <p:pic>
          <p:nvPicPr>
            <p:cNvPr id="4" name="Picture 1"/>
            <p:cNvPicPr>
              <a:picLocks noChangeAspect="1" noChangeArrowheads="1"/>
            </p:cNvPicPr>
            <p:nvPr/>
          </p:nvPicPr>
          <p:blipFill>
            <a:blip r:embed="rId3" cstate="print"/>
            <a:srcRect l="10203" t="20816" r="13814" b="14203"/>
            <a:stretch>
              <a:fillRect/>
            </a:stretch>
          </p:blipFill>
          <p:spPr bwMode="auto">
            <a:xfrm>
              <a:off x="4191000" y="990600"/>
              <a:ext cx="4800600" cy="56440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5-Point Star 7"/>
            <p:cNvSpPr/>
            <p:nvPr/>
          </p:nvSpPr>
          <p:spPr>
            <a:xfrm>
              <a:off x="5838825" y="2286000"/>
              <a:ext cx="152400" cy="1524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629400" y="3352800"/>
              <a:ext cx="152400" cy="1524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3600" y="2209800"/>
              <a:ext cx="1247775" cy="297347"/>
            </a:xfrm>
            <a:prstGeom prst="rect">
              <a:avLst/>
            </a:prstGeom>
            <a:noFill/>
          </p:spPr>
          <p:txBody>
            <a:bodyPr wrap="square" rtlCol="0">
              <a:spAutoFit/>
            </a:bodyPr>
            <a:lstStyle/>
            <a:p>
              <a:r>
                <a:rPr lang="en-US" sz="1200" b="1" dirty="0" smtClean="0">
                  <a:solidFill>
                    <a:schemeClr val="tx2"/>
                  </a:solidFill>
                </a:rPr>
                <a:t>Spartanburg</a:t>
              </a:r>
              <a:endParaRPr lang="en-US" sz="1200" b="1" dirty="0">
                <a:solidFill>
                  <a:schemeClr val="tx2"/>
                </a:solidFill>
              </a:endParaRPr>
            </a:p>
          </p:txBody>
        </p:sp>
        <p:sp>
          <p:nvSpPr>
            <p:cNvPr id="11" name="TextBox 10"/>
            <p:cNvSpPr txBox="1"/>
            <p:nvPr/>
          </p:nvSpPr>
          <p:spPr>
            <a:xfrm>
              <a:off x="6705600" y="3276600"/>
              <a:ext cx="1066800" cy="276999"/>
            </a:xfrm>
            <a:prstGeom prst="rect">
              <a:avLst/>
            </a:prstGeom>
            <a:noFill/>
          </p:spPr>
          <p:txBody>
            <a:bodyPr wrap="square" rtlCol="0">
              <a:spAutoFit/>
            </a:bodyPr>
            <a:lstStyle/>
            <a:p>
              <a:r>
                <a:rPr lang="en-US" sz="1200" b="1" dirty="0" smtClean="0">
                  <a:solidFill>
                    <a:schemeClr val="tx2"/>
                  </a:solidFill>
                </a:rPr>
                <a:t>Columbia</a:t>
              </a:r>
              <a:endParaRPr lang="en-US" sz="1200" b="1" dirty="0">
                <a:solidFill>
                  <a:schemeClr val="tx2"/>
                </a:solidFill>
              </a:endParaRPr>
            </a:p>
          </p:txBody>
        </p:sp>
      </p:grpSp>
      <p:pic>
        <p:nvPicPr>
          <p:cNvPr id="12" name="Picture 3" descr="\\dnrnas\geology\Geousr\BroadRiver\ALL\GIS\All_Subasins\LawsonsFork\RTFIGS\elev_2.jpg"/>
          <p:cNvPicPr>
            <a:picLocks noChangeAspect="1" noChangeArrowheads="1"/>
          </p:cNvPicPr>
          <p:nvPr/>
        </p:nvPicPr>
        <p:blipFill>
          <a:blip r:embed="rId4" cstate="print"/>
          <a:srcRect/>
          <a:stretch>
            <a:fillRect/>
          </a:stretch>
        </p:blipFill>
        <p:spPr bwMode="auto">
          <a:xfrm>
            <a:off x="304800" y="4038600"/>
            <a:ext cx="4114800" cy="2577357"/>
          </a:xfrm>
          <a:prstGeom prst="rect">
            <a:avLst/>
          </a:prstGeom>
          <a:ln>
            <a:noFill/>
          </a:ln>
          <a:effectLst>
            <a:outerShdw blurRad="190500" algn="tl" rotWithShape="0">
              <a:srgbClr val="000000">
                <a:alpha val="70000"/>
              </a:srgbClr>
            </a:outerShdw>
          </a:effectLst>
        </p:spPr>
      </p:pic>
      <p:cxnSp>
        <p:nvCxnSpPr>
          <p:cNvPr id="27" name="Straight Connector 26"/>
          <p:cNvCxnSpPr>
            <a:endCxn id="10" idx="1"/>
          </p:cNvCxnSpPr>
          <p:nvPr/>
        </p:nvCxnSpPr>
        <p:spPr>
          <a:xfrm flipV="1">
            <a:off x="304800" y="2417268"/>
            <a:ext cx="5977467" cy="162133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0" idx="1"/>
          </p:cNvCxnSpPr>
          <p:nvPr/>
        </p:nvCxnSpPr>
        <p:spPr>
          <a:xfrm flipV="1">
            <a:off x="4419600" y="2417268"/>
            <a:ext cx="1862667" cy="162133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4267200" y="6248400"/>
            <a:ext cx="152400" cy="152400"/>
          </a:xfrm>
          <a:prstGeom prst="star5">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3733800" y="6172200"/>
            <a:ext cx="152400" cy="152400"/>
          </a:xfrm>
          <a:prstGeom prst="star5">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rnas\geology\Geousr\BroadRiver\ALL\Fingerprinting sites\Lawsons\Lawsons land use.jpg"/>
          <p:cNvPicPr/>
          <p:nvPr/>
        </p:nvPicPr>
        <p:blipFill>
          <a:blip r:embed="rId3" cstate="print"/>
          <a:srcRect l="833" t="1220" r="1667" b="1220"/>
          <a:stretch>
            <a:fillRect/>
          </a:stretch>
        </p:blipFill>
        <p:spPr bwMode="auto">
          <a:xfrm>
            <a:off x="1066800" y="838200"/>
            <a:ext cx="7162800" cy="4876800"/>
          </a:xfrm>
          <a:prstGeom prst="rect">
            <a:avLst/>
          </a:prstGeom>
          <a:ln>
            <a:noFill/>
          </a:ln>
          <a:effectLst>
            <a:outerShdw blurRad="190500" algn="tl" rotWithShape="0">
              <a:srgbClr val="000000">
                <a:alpha val="70000"/>
              </a:srgbClr>
            </a:outerShdw>
          </a:effectLst>
        </p:spPr>
      </p:pic>
      <p:graphicFrame>
        <p:nvGraphicFramePr>
          <p:cNvPr id="3" name="Table 2"/>
          <p:cNvGraphicFramePr>
            <a:graphicFrameLocks noGrp="1"/>
          </p:cNvGraphicFramePr>
          <p:nvPr/>
        </p:nvGraphicFramePr>
        <p:xfrm>
          <a:off x="838200" y="5867400"/>
          <a:ext cx="7467600" cy="847217"/>
        </p:xfrm>
        <a:graphic>
          <a:graphicData uri="http://schemas.openxmlformats.org/drawingml/2006/table">
            <a:tbl>
              <a:tblPr/>
              <a:tblGrid>
                <a:gridCol w="873868"/>
                <a:gridCol w="474448"/>
                <a:gridCol w="769687"/>
                <a:gridCol w="545877"/>
                <a:gridCol w="752531"/>
                <a:gridCol w="732255"/>
                <a:gridCol w="520923"/>
                <a:gridCol w="856247"/>
                <a:gridCol w="719778"/>
                <a:gridCol w="595007"/>
                <a:gridCol w="626979"/>
              </a:tblGrid>
              <a:tr h="0">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HUC 0305010514</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Open water</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Developed</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Barren</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Arial Narrow"/>
                          <a:ea typeface="Calibri"/>
                          <a:cs typeface="Times New Roman"/>
                        </a:rPr>
                        <a:t>Deciduous</a:t>
                      </a:r>
                      <a:endParaRPr lang="en-US" sz="11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Arial Narrow"/>
                          <a:ea typeface="Calibri"/>
                          <a:cs typeface="Times New Roman"/>
                        </a:rPr>
                        <a:t>Evergreen</a:t>
                      </a:r>
                      <a:endParaRPr lang="en-US" sz="11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Arial Narrow"/>
                          <a:ea typeface="Calibri"/>
                          <a:cs typeface="Times New Roman"/>
                        </a:rPr>
                        <a:t>Mixed</a:t>
                      </a:r>
                      <a:endParaRPr lang="en-US" sz="11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Arial Narrow"/>
                          <a:ea typeface="Calibri"/>
                          <a:cs typeface="Times New Roman"/>
                        </a:rPr>
                        <a:t>Shrub/scrub</a:t>
                      </a:r>
                      <a:endParaRPr lang="en-US" sz="11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Grassland</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Arial Narrow"/>
                          <a:ea typeface="Calibri"/>
                          <a:cs typeface="Times New Roman"/>
                        </a:rPr>
                        <a:t>Pasture</a:t>
                      </a:r>
                      <a:endParaRPr lang="en-US" sz="1100" b="1">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Arial Narrow"/>
                          <a:ea typeface="Calibri"/>
                          <a:cs typeface="Times New Roman"/>
                        </a:rPr>
                        <a:t>Woody wetland</a:t>
                      </a:r>
                      <a:endParaRPr lang="en-US" sz="1100" b="1" dirty="0">
                        <a:solidFill>
                          <a:srgbClr val="000000"/>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250">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Area (km2)</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dirty="0">
                          <a:solidFill>
                            <a:srgbClr val="000000"/>
                          </a:solidFill>
                          <a:latin typeface="Calibri"/>
                          <a:ea typeface="Calibri"/>
                          <a:cs typeface="Times New Roman"/>
                        </a:rPr>
                        <a:t>1.35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dirty="0">
                          <a:solidFill>
                            <a:srgbClr val="000000"/>
                          </a:solidFill>
                          <a:latin typeface="Calibri"/>
                          <a:ea typeface="Calibri"/>
                          <a:cs typeface="Times New Roman"/>
                        </a:rPr>
                        <a:t>94.18</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dirty="0">
                          <a:solidFill>
                            <a:srgbClr val="000000"/>
                          </a:solidFill>
                          <a:latin typeface="Calibri"/>
                          <a:ea typeface="Calibri"/>
                          <a:cs typeface="Times New Roman"/>
                        </a:rPr>
                        <a:t>0.91</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dirty="0">
                          <a:solidFill>
                            <a:srgbClr val="000000"/>
                          </a:solidFill>
                          <a:latin typeface="Calibri"/>
                          <a:ea typeface="Calibri"/>
                          <a:cs typeface="Times New Roman"/>
                        </a:rPr>
                        <a:t>49.76</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20.75</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0.90</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1.13</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8.62</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38.07</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lnSpc>
                          <a:spcPct val="115000"/>
                        </a:lnSpc>
                        <a:spcBef>
                          <a:spcPts val="0"/>
                        </a:spcBef>
                        <a:spcAft>
                          <a:spcPts val="0"/>
                        </a:spcAft>
                      </a:pPr>
                      <a:r>
                        <a:rPr lang="en-US" sz="1100">
                          <a:solidFill>
                            <a:srgbClr val="000000"/>
                          </a:solidFill>
                          <a:latin typeface="Calibri"/>
                          <a:ea typeface="Calibri"/>
                          <a:cs typeface="Times New Roman"/>
                        </a:rPr>
                        <a:t>4.50</a:t>
                      </a: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239395">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 of basin</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0.61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42.74</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0.41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22.58</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9.42</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0.41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0.51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3.91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17.28</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Calibri"/>
                          <a:cs typeface="Times New Roman"/>
                        </a:rPr>
                        <a:t>2.04</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 name="Oval 3"/>
          <p:cNvSpPr/>
          <p:nvPr/>
        </p:nvSpPr>
        <p:spPr>
          <a:xfrm>
            <a:off x="2286000" y="6400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81400" y="6400800"/>
            <a:ext cx="609600" cy="304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086600" y="6400800"/>
            <a:ext cx="609600" cy="304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62800" y="2667000"/>
            <a:ext cx="990600" cy="830997"/>
          </a:xfrm>
          <a:prstGeom prst="rect">
            <a:avLst/>
          </a:prstGeom>
          <a:solidFill>
            <a:schemeClr val="accent1">
              <a:alpha val="29000"/>
            </a:schemeClr>
          </a:solidFill>
        </p:spPr>
        <p:txBody>
          <a:bodyPr wrap="square" rtlCol="0">
            <a:spAutoFit/>
          </a:bodyPr>
          <a:lstStyle/>
          <a:p>
            <a:pPr algn="ctr"/>
            <a:r>
              <a:rPr lang="en-US" sz="1200" dirty="0" smtClean="0"/>
              <a:t>National Land Cover Database, 2006</a:t>
            </a:r>
            <a:endParaRPr lang="en-US" sz="1200" dirty="0"/>
          </a:p>
        </p:txBody>
      </p:sp>
      <p:sp>
        <p:nvSpPr>
          <p:cNvPr id="9" name="TextBox 8"/>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Location: Lawson’s Fork Creek watershed</a:t>
            </a:r>
            <a:endParaRPr lang="en-US" sz="3200" b="1" dirty="0">
              <a:solidFill>
                <a:schemeClr val="bg1">
                  <a:lumMod val="85000"/>
                </a:schemeClr>
              </a:solidFill>
            </a:endParaRPr>
          </a:p>
        </p:txBody>
      </p:sp>
      <p:sp>
        <p:nvSpPr>
          <p:cNvPr id="12" name="TextBox 11"/>
          <p:cNvSpPr txBox="1"/>
          <p:nvPr/>
        </p:nvSpPr>
        <p:spPr>
          <a:xfrm>
            <a:off x="1066800" y="838200"/>
            <a:ext cx="1524000" cy="646331"/>
          </a:xfrm>
          <a:prstGeom prst="rect">
            <a:avLst/>
          </a:prstGeom>
          <a:solidFill>
            <a:schemeClr val="accent1">
              <a:alpha val="41000"/>
            </a:schemeClr>
          </a:solidFill>
        </p:spPr>
        <p:txBody>
          <a:bodyPr wrap="square" rtlCol="0">
            <a:spAutoFit/>
          </a:bodyPr>
          <a:lstStyle/>
          <a:p>
            <a:r>
              <a:rPr lang="en-US" b="1" dirty="0" smtClean="0"/>
              <a:t>Current land use is mixed</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Why this watershed?</a:t>
            </a:r>
            <a:endParaRPr lang="en-US" sz="3200" b="1" dirty="0">
              <a:solidFill>
                <a:schemeClr val="bg1">
                  <a:lumMod val="85000"/>
                </a:schemeClr>
              </a:solidFill>
            </a:endParaRPr>
          </a:p>
        </p:txBody>
      </p:sp>
      <p:grpSp>
        <p:nvGrpSpPr>
          <p:cNvPr id="10" name="Group 9"/>
          <p:cNvGrpSpPr/>
          <p:nvPr/>
        </p:nvGrpSpPr>
        <p:grpSpPr>
          <a:xfrm>
            <a:off x="5105400" y="1066800"/>
            <a:ext cx="4038600" cy="3048000"/>
            <a:chOff x="152400" y="3505200"/>
            <a:chExt cx="4462463" cy="3352800"/>
          </a:xfrm>
        </p:grpSpPr>
        <p:pic>
          <p:nvPicPr>
            <p:cNvPr id="5" name="Picture 4" descr="\\dnrnas\geology\Geousr\BroadRiver\ALL\PICS\All Sites\Lawsons Fork\8-23-13 BP + sed tiles\DSCN1311.jpg"/>
            <p:cNvPicPr>
              <a:picLocks noChangeAspect="1" noChangeArrowheads="1"/>
            </p:cNvPicPr>
            <p:nvPr/>
          </p:nvPicPr>
          <p:blipFill>
            <a:blip r:embed="rId3" cstate="print"/>
            <a:srcRect/>
            <a:stretch>
              <a:fillRect/>
            </a:stretch>
          </p:blipFill>
          <p:spPr bwMode="auto">
            <a:xfrm>
              <a:off x="152400" y="3511331"/>
              <a:ext cx="4462463" cy="3346669"/>
            </a:xfrm>
            <a:prstGeom prst="rect">
              <a:avLst/>
            </a:prstGeom>
            <a:noFill/>
          </p:spPr>
        </p:pic>
        <p:sp>
          <p:nvSpPr>
            <p:cNvPr id="6" name="TextBox 5"/>
            <p:cNvSpPr txBox="1"/>
            <p:nvPr/>
          </p:nvSpPr>
          <p:spPr>
            <a:xfrm>
              <a:off x="161926" y="3505200"/>
              <a:ext cx="4452937" cy="338555"/>
            </a:xfrm>
            <a:prstGeom prst="rect">
              <a:avLst/>
            </a:prstGeom>
            <a:solidFill>
              <a:schemeClr val="bg2">
                <a:lumMod val="50000"/>
                <a:alpha val="74000"/>
              </a:schemeClr>
            </a:solidFill>
          </p:spPr>
          <p:txBody>
            <a:bodyPr wrap="square" rtlCol="0">
              <a:spAutoFit/>
            </a:bodyPr>
            <a:lstStyle/>
            <a:p>
              <a:pPr algn="ctr"/>
              <a:r>
                <a:rPr lang="en-US" sz="1400" dirty="0" smtClean="0">
                  <a:solidFill>
                    <a:schemeClr val="bg1"/>
                  </a:solidFill>
                </a:rPr>
                <a:t>8-23-13 Upper left bank </a:t>
              </a:r>
              <a:endParaRPr lang="en-US" dirty="0">
                <a:solidFill>
                  <a:schemeClr val="bg1"/>
                </a:solidFill>
              </a:endParaRPr>
            </a:p>
          </p:txBody>
        </p:sp>
      </p:grpSp>
      <p:grpSp>
        <p:nvGrpSpPr>
          <p:cNvPr id="11" name="Group 10"/>
          <p:cNvGrpSpPr/>
          <p:nvPr/>
        </p:nvGrpSpPr>
        <p:grpSpPr>
          <a:xfrm>
            <a:off x="1066800" y="1066800"/>
            <a:ext cx="3886200" cy="3046012"/>
            <a:chOff x="4648200" y="3505201"/>
            <a:chExt cx="4495800" cy="3352800"/>
          </a:xfrm>
        </p:grpSpPr>
        <p:pic>
          <p:nvPicPr>
            <p:cNvPr id="7" name="Picture 2" descr="\\dnrnas\geology\Geousr\BroadRiver\ALL\PICS\All Sites\Lawsons Fork\6-14-13 sed tiles, piper\DSCN1176.JPG"/>
            <p:cNvPicPr>
              <a:picLocks noChangeAspect="1" noChangeArrowheads="1"/>
            </p:cNvPicPr>
            <p:nvPr/>
          </p:nvPicPr>
          <p:blipFill>
            <a:blip r:embed="rId4" cstate="print"/>
            <a:srcRect/>
            <a:stretch>
              <a:fillRect/>
            </a:stretch>
          </p:blipFill>
          <p:spPr bwMode="auto">
            <a:xfrm>
              <a:off x="4673363" y="3505201"/>
              <a:ext cx="4470637" cy="3352800"/>
            </a:xfrm>
            <a:prstGeom prst="rect">
              <a:avLst/>
            </a:prstGeom>
            <a:noFill/>
          </p:spPr>
        </p:pic>
        <p:sp>
          <p:nvSpPr>
            <p:cNvPr id="9" name="TextBox 8"/>
            <p:cNvSpPr txBox="1"/>
            <p:nvPr/>
          </p:nvSpPr>
          <p:spPr>
            <a:xfrm>
              <a:off x="4648200" y="6488668"/>
              <a:ext cx="4495800" cy="338776"/>
            </a:xfrm>
            <a:prstGeom prst="rect">
              <a:avLst/>
            </a:prstGeom>
            <a:solidFill>
              <a:schemeClr val="bg2">
                <a:lumMod val="50000"/>
                <a:alpha val="74000"/>
              </a:schemeClr>
            </a:solidFill>
          </p:spPr>
          <p:txBody>
            <a:bodyPr wrap="square" rtlCol="0">
              <a:spAutoFit/>
            </a:bodyPr>
            <a:lstStyle/>
            <a:p>
              <a:pPr algn="ctr"/>
              <a:r>
                <a:rPr lang="en-US" sz="1400" dirty="0" smtClean="0">
                  <a:solidFill>
                    <a:schemeClr val="bg2"/>
                  </a:solidFill>
                </a:rPr>
                <a:t>6/14/13 Lower right bank </a:t>
              </a:r>
              <a:endParaRPr lang="en-US" sz="1400" dirty="0">
                <a:solidFill>
                  <a:schemeClr val="bg2"/>
                </a:solidFill>
              </a:endParaRPr>
            </a:p>
          </p:txBody>
        </p:sp>
      </p:grpSp>
      <p:sp>
        <p:nvSpPr>
          <p:cNvPr id="12" name="Rectangle 11"/>
          <p:cNvSpPr/>
          <p:nvPr/>
        </p:nvSpPr>
        <p:spPr>
          <a:xfrm>
            <a:off x="0" y="609600"/>
            <a:ext cx="9144000" cy="400110"/>
          </a:xfrm>
          <a:prstGeom prst="rect">
            <a:avLst/>
          </a:prstGeom>
        </p:spPr>
        <p:txBody>
          <a:bodyPr wrap="square">
            <a:spAutoFit/>
          </a:bodyPr>
          <a:lstStyle/>
          <a:p>
            <a:pPr marL="342900" indent="-342900">
              <a:buFont typeface="+mj-lt"/>
              <a:buAutoNum type="arabicPeriod"/>
            </a:pPr>
            <a:r>
              <a:rPr lang="en-US" sz="2000" b="1" dirty="0" smtClean="0">
                <a:solidFill>
                  <a:schemeClr val="tx2">
                    <a:lumMod val="50000"/>
                  </a:schemeClr>
                </a:solidFill>
              </a:rPr>
              <a:t>Field evidence: excessive flood deposits in the downstream reach</a:t>
            </a:r>
          </a:p>
        </p:txBody>
      </p:sp>
      <p:grpSp>
        <p:nvGrpSpPr>
          <p:cNvPr id="23" name="Group 10"/>
          <p:cNvGrpSpPr/>
          <p:nvPr/>
        </p:nvGrpSpPr>
        <p:grpSpPr>
          <a:xfrm>
            <a:off x="6934200" y="4191000"/>
            <a:ext cx="2209800" cy="2590800"/>
            <a:chOff x="304800" y="3530281"/>
            <a:chExt cx="2781391" cy="3327719"/>
          </a:xfrm>
        </p:grpSpPr>
        <p:pic>
          <p:nvPicPr>
            <p:cNvPr id="26" name="Picture 4" descr="\\dnrnas\geology\Geousr\BroadRiver\ALL\PICS\All Sites\Lawsons Fork\5-14-13 sed tiles\Upper LB depo 2.JPG"/>
            <p:cNvPicPr>
              <a:picLocks noChangeAspect="1" noChangeArrowheads="1"/>
            </p:cNvPicPr>
            <p:nvPr/>
          </p:nvPicPr>
          <p:blipFill>
            <a:blip r:embed="rId5" cstate="print"/>
            <a:srcRect b="10273"/>
            <a:stretch>
              <a:fillRect/>
            </a:stretch>
          </p:blipFill>
          <p:spPr bwMode="auto">
            <a:xfrm>
              <a:off x="304800" y="3530281"/>
              <a:ext cx="2781391" cy="3327719"/>
            </a:xfrm>
            <a:prstGeom prst="rect">
              <a:avLst/>
            </a:prstGeom>
            <a:noFill/>
          </p:spPr>
        </p:pic>
        <p:sp>
          <p:nvSpPr>
            <p:cNvPr id="27" name="Oval 26"/>
            <p:cNvSpPr/>
            <p:nvPr/>
          </p:nvSpPr>
          <p:spPr>
            <a:xfrm>
              <a:off x="914400" y="4419600"/>
              <a:ext cx="1828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334000" y="4648200"/>
            <a:ext cx="1600200" cy="1754326"/>
          </a:xfrm>
          <a:prstGeom prst="rect">
            <a:avLst/>
          </a:prstGeom>
          <a:solidFill>
            <a:schemeClr val="bg2">
              <a:lumMod val="50000"/>
              <a:alpha val="30000"/>
            </a:schemeClr>
          </a:solidFill>
        </p:spPr>
        <p:txBody>
          <a:bodyPr wrap="square" rtlCol="0">
            <a:spAutoFit/>
          </a:bodyPr>
          <a:lstStyle/>
          <a:p>
            <a:r>
              <a:rPr lang="en-US" dirty="0" smtClean="0"/>
              <a:t>Slumped bank with up to 7” of deposited sediment: 7’ above water surface</a:t>
            </a:r>
            <a:endParaRPr lang="en-US" dirty="0"/>
          </a:p>
        </p:txBody>
      </p:sp>
      <p:pic>
        <p:nvPicPr>
          <p:cNvPr id="29" name="Picture 3" descr="\\dnrnas\geology\Geousr\BroadRiver\ALL\PICS\All Sites\Lawsons Fork\5-14-13 sed tiles\tree stuck on pier 2.JPG"/>
          <p:cNvPicPr>
            <a:picLocks noChangeAspect="1" noChangeArrowheads="1"/>
          </p:cNvPicPr>
          <p:nvPr/>
        </p:nvPicPr>
        <p:blipFill>
          <a:blip r:embed="rId6" cstate="print"/>
          <a:srcRect t="11794"/>
          <a:stretch>
            <a:fillRect/>
          </a:stretch>
        </p:blipFill>
        <p:spPr bwMode="auto">
          <a:xfrm>
            <a:off x="1143000" y="4578350"/>
            <a:ext cx="3446117" cy="2279650"/>
          </a:xfrm>
          <a:prstGeom prst="rect">
            <a:avLst/>
          </a:prstGeom>
          <a:noFill/>
        </p:spPr>
      </p:pic>
      <p:sp>
        <p:nvSpPr>
          <p:cNvPr id="30" name="TextBox 29"/>
          <p:cNvSpPr txBox="1"/>
          <p:nvPr/>
        </p:nvSpPr>
        <p:spPr>
          <a:xfrm>
            <a:off x="1143000" y="4267200"/>
            <a:ext cx="3429000" cy="338554"/>
          </a:xfrm>
          <a:prstGeom prst="rect">
            <a:avLst/>
          </a:prstGeom>
          <a:solidFill>
            <a:schemeClr val="bg2">
              <a:lumMod val="50000"/>
              <a:alpha val="61000"/>
            </a:schemeClr>
          </a:solidFill>
        </p:spPr>
        <p:txBody>
          <a:bodyPr wrap="square" rtlCol="0">
            <a:spAutoFit/>
          </a:bodyPr>
          <a:lstStyle/>
          <a:p>
            <a:pPr algn="ctr"/>
            <a:r>
              <a:rPr lang="en-US" sz="1600" dirty="0" smtClean="0"/>
              <a:t>Evidence of active erosion/high flows </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838200"/>
            <a:ext cx="9144000" cy="1015663"/>
          </a:xfrm>
          <a:prstGeom prst="rect">
            <a:avLst/>
          </a:prstGeom>
        </p:spPr>
        <p:txBody>
          <a:bodyPr wrap="square">
            <a:spAutoFit/>
          </a:bodyPr>
          <a:lstStyle/>
          <a:p>
            <a:pPr marL="457200" indent="-457200"/>
            <a:r>
              <a:rPr lang="en-US" sz="2000" b="1" dirty="0" smtClean="0">
                <a:solidFill>
                  <a:schemeClr val="tx2">
                    <a:lumMod val="50000"/>
                  </a:schemeClr>
                </a:solidFill>
              </a:rPr>
              <a:t>2.   Preliminary 1-D modeling: </a:t>
            </a:r>
            <a:r>
              <a:rPr lang="en-US" sz="2000" dirty="0" smtClean="0">
                <a:solidFill>
                  <a:schemeClr val="tx2">
                    <a:lumMod val="50000"/>
                  </a:schemeClr>
                </a:solidFill>
              </a:rPr>
              <a:t>resulted in extremely high sediment loads.  </a:t>
            </a:r>
          </a:p>
          <a:p>
            <a:pPr marL="342900" indent="-342900"/>
            <a:r>
              <a:rPr lang="en-US" sz="2000" dirty="0" smtClean="0">
                <a:solidFill>
                  <a:schemeClr val="tx2">
                    <a:lumMod val="50000"/>
                  </a:schemeClr>
                </a:solidFill>
              </a:rPr>
              <a:t>	</a:t>
            </a:r>
            <a:r>
              <a:rPr lang="en-US" sz="2000" dirty="0" smtClean="0">
                <a:solidFill>
                  <a:schemeClr val="tx2">
                    <a:lumMod val="50000"/>
                  </a:schemeClr>
                </a:solidFill>
                <a:latin typeface="Times New Roman" pitchFamily="18" charset="0"/>
                <a:cs typeface="Times New Roman" pitchFamily="18" charset="0"/>
              </a:rPr>
              <a:t>SPARROW</a:t>
            </a:r>
            <a:r>
              <a:rPr lang="en-US" sz="2000" dirty="0" smtClean="0">
                <a:solidFill>
                  <a:schemeClr val="tx2">
                    <a:lumMod val="50000"/>
                  </a:schemeClr>
                </a:solidFill>
              </a:rPr>
              <a:t> (USGS) was used to determine sediment yields throughout the Broad River basin.  Lawsons Creek yielded the highest sediment load per basin area.</a:t>
            </a:r>
            <a:endParaRPr lang="en-US" dirty="0" smtClean="0">
              <a:solidFill>
                <a:schemeClr val="tx2">
                  <a:lumMod val="50000"/>
                </a:schemeClr>
              </a:solidFill>
            </a:endParaRPr>
          </a:p>
        </p:txBody>
      </p:sp>
      <p:sp>
        <p:nvSpPr>
          <p:cNvPr id="15" name="TextBox 14"/>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Why this watershed?</a:t>
            </a:r>
            <a:endParaRPr lang="en-US" sz="3200" b="1" dirty="0">
              <a:solidFill>
                <a:schemeClr val="bg1">
                  <a:lumMod val="85000"/>
                </a:schemeClr>
              </a:solidFill>
            </a:endParaRPr>
          </a:p>
        </p:txBody>
      </p:sp>
      <p:graphicFrame>
        <p:nvGraphicFramePr>
          <p:cNvPr id="17" name="Chart 16"/>
          <p:cNvGraphicFramePr/>
          <p:nvPr/>
        </p:nvGraphicFramePr>
        <p:xfrm>
          <a:off x="838200" y="2286000"/>
          <a:ext cx="7467600" cy="457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Why this watershed?</a:t>
            </a:r>
            <a:endParaRPr lang="en-US" sz="3200" b="1" dirty="0">
              <a:solidFill>
                <a:schemeClr val="bg1">
                  <a:lumMod val="85000"/>
                </a:schemeClr>
              </a:solidFill>
            </a:endParaRPr>
          </a:p>
        </p:txBody>
      </p:sp>
      <p:sp>
        <p:nvSpPr>
          <p:cNvPr id="7" name="Rectangle 6"/>
          <p:cNvSpPr/>
          <p:nvPr/>
        </p:nvSpPr>
        <p:spPr>
          <a:xfrm>
            <a:off x="0" y="838200"/>
            <a:ext cx="9144000" cy="1015663"/>
          </a:xfrm>
          <a:prstGeom prst="rect">
            <a:avLst/>
          </a:prstGeom>
        </p:spPr>
        <p:txBody>
          <a:bodyPr wrap="square">
            <a:spAutoFit/>
          </a:bodyPr>
          <a:lstStyle/>
          <a:p>
            <a:pPr marL="342900" indent="-342900"/>
            <a:r>
              <a:rPr lang="en-US" sz="2000" b="1" dirty="0" smtClean="0">
                <a:solidFill>
                  <a:schemeClr val="tx2">
                    <a:lumMod val="50000"/>
                  </a:schemeClr>
                </a:solidFill>
              </a:rPr>
              <a:t>3.  Extremely high turbidity: </a:t>
            </a:r>
            <a:r>
              <a:rPr lang="en-US" sz="2000" dirty="0" smtClean="0">
                <a:solidFill>
                  <a:schemeClr val="tx2">
                    <a:lumMod val="50000"/>
                  </a:schemeClr>
                </a:solidFill>
              </a:rPr>
              <a:t>Routine basin-wide water samples yielded the highest range of turbidity (NTU) from Lawsons than in </a:t>
            </a:r>
            <a:r>
              <a:rPr lang="en-US" sz="2000" b="1" i="1" u="sng" dirty="0" smtClean="0">
                <a:solidFill>
                  <a:schemeClr val="tx2">
                    <a:lumMod val="50000"/>
                  </a:schemeClr>
                </a:solidFill>
              </a:rPr>
              <a:t>any</a:t>
            </a:r>
            <a:r>
              <a:rPr lang="en-US" sz="2000" dirty="0" smtClean="0">
                <a:solidFill>
                  <a:schemeClr val="tx2">
                    <a:lumMod val="50000"/>
                  </a:schemeClr>
                </a:solidFill>
              </a:rPr>
              <a:t> stream, even the main Broad River, EXAMPLE:</a:t>
            </a:r>
            <a:endParaRPr lang="en-US" dirty="0" smtClean="0">
              <a:solidFill>
                <a:schemeClr val="tx2">
                  <a:lumMod val="50000"/>
                </a:schemeClr>
              </a:solidFill>
            </a:endParaRPr>
          </a:p>
        </p:txBody>
      </p:sp>
      <p:sp>
        <p:nvSpPr>
          <p:cNvPr id="12" name="TextBox 11"/>
          <p:cNvSpPr txBox="1"/>
          <p:nvPr/>
        </p:nvSpPr>
        <p:spPr>
          <a:xfrm>
            <a:off x="228600" y="2133600"/>
            <a:ext cx="4343400" cy="923330"/>
          </a:xfrm>
          <a:prstGeom prst="rect">
            <a:avLst/>
          </a:prstGeom>
          <a:noFill/>
        </p:spPr>
        <p:txBody>
          <a:bodyPr wrap="square" rtlCol="0">
            <a:spAutoFit/>
          </a:bodyPr>
          <a:lstStyle/>
          <a:p>
            <a:r>
              <a:rPr lang="en-US" b="1" dirty="0" smtClean="0">
                <a:solidFill>
                  <a:schemeClr val="tx2">
                    <a:lumMod val="50000"/>
                  </a:schemeClr>
                </a:solidFill>
              </a:rPr>
              <a:t>5/6/2013  Flood Broad River (10,000 km</a:t>
            </a:r>
            <a:r>
              <a:rPr lang="en-US" b="1" baseline="30000" dirty="0" smtClean="0">
                <a:solidFill>
                  <a:schemeClr val="tx2">
                    <a:lumMod val="50000"/>
                  </a:schemeClr>
                </a:solidFill>
              </a:rPr>
              <a:t>2</a:t>
            </a:r>
            <a:r>
              <a:rPr lang="en-US" b="1" dirty="0" smtClean="0">
                <a:solidFill>
                  <a:schemeClr val="tx2">
                    <a:lumMod val="50000"/>
                  </a:schemeClr>
                </a:solidFill>
              </a:rPr>
              <a:t>) </a:t>
            </a:r>
          </a:p>
          <a:p>
            <a:pPr lvl="1"/>
            <a:r>
              <a:rPr lang="en-US" b="1" dirty="0" smtClean="0">
                <a:solidFill>
                  <a:schemeClr val="tx2">
                    <a:lumMod val="50000"/>
                  </a:schemeClr>
                </a:solidFill>
              </a:rPr>
              <a:t>Discharge = 41,200 </a:t>
            </a:r>
            <a:r>
              <a:rPr lang="en-US" b="1" dirty="0" err="1" smtClean="0">
                <a:solidFill>
                  <a:schemeClr val="tx2">
                    <a:lumMod val="50000"/>
                  </a:schemeClr>
                </a:solidFill>
              </a:rPr>
              <a:t>cfs</a:t>
            </a:r>
            <a:endParaRPr lang="en-US" b="1" dirty="0" smtClean="0">
              <a:solidFill>
                <a:schemeClr val="tx2">
                  <a:lumMod val="50000"/>
                </a:schemeClr>
              </a:solidFill>
            </a:endParaRPr>
          </a:p>
          <a:p>
            <a:pPr lvl="1"/>
            <a:r>
              <a:rPr lang="en-US" b="1" dirty="0" smtClean="0">
                <a:solidFill>
                  <a:schemeClr val="tx2">
                    <a:lumMod val="50000"/>
                  </a:schemeClr>
                </a:solidFill>
              </a:rPr>
              <a:t>Turbidity = </a:t>
            </a:r>
            <a:r>
              <a:rPr lang="en-US" b="1" u="sng" dirty="0" smtClean="0">
                <a:solidFill>
                  <a:schemeClr val="tx2">
                    <a:lumMod val="50000"/>
                  </a:schemeClr>
                </a:solidFill>
              </a:rPr>
              <a:t>119 NTU</a:t>
            </a:r>
          </a:p>
        </p:txBody>
      </p:sp>
      <p:pic>
        <p:nvPicPr>
          <p:cNvPr id="1027" name="Picture 3" descr="\\Dnrnas\geology\Geousr\BroadRiver\ALL\PICS\All Sites\Lawsons Fork\looking us.JPG"/>
          <p:cNvPicPr>
            <a:picLocks noChangeAspect="1" noChangeArrowheads="1"/>
          </p:cNvPicPr>
          <p:nvPr/>
        </p:nvPicPr>
        <p:blipFill>
          <a:blip r:embed="rId3" cstate="print"/>
          <a:srcRect b="22495"/>
          <a:stretch>
            <a:fillRect/>
          </a:stretch>
        </p:blipFill>
        <p:spPr bwMode="auto">
          <a:xfrm>
            <a:off x="5105400" y="3156261"/>
            <a:ext cx="3581400" cy="3701740"/>
          </a:xfrm>
          <a:prstGeom prst="rect">
            <a:avLst/>
          </a:prstGeom>
          <a:ln>
            <a:noFill/>
          </a:ln>
          <a:effectLst>
            <a:outerShdw blurRad="190500" algn="tl" rotWithShape="0">
              <a:srgbClr val="000000">
                <a:alpha val="70000"/>
              </a:srgbClr>
            </a:outerShdw>
          </a:effectLst>
        </p:spPr>
      </p:pic>
      <p:pic>
        <p:nvPicPr>
          <p:cNvPr id="1028" name="Picture 4" descr="\\Dnrnas\geology\Geousr\BroadRiver\ALL\PICS\All Sites\Carlisle\8-20-13\DSCN1290.jpg"/>
          <p:cNvPicPr>
            <a:picLocks noChangeAspect="1" noChangeArrowheads="1"/>
          </p:cNvPicPr>
          <p:nvPr/>
        </p:nvPicPr>
        <p:blipFill>
          <a:blip r:embed="rId4" cstate="print"/>
          <a:srcRect/>
          <a:stretch>
            <a:fillRect/>
          </a:stretch>
        </p:blipFill>
        <p:spPr bwMode="auto">
          <a:xfrm>
            <a:off x="152400" y="3130550"/>
            <a:ext cx="4495800" cy="3727450"/>
          </a:xfrm>
          <a:prstGeom prst="rect">
            <a:avLst/>
          </a:prstGeom>
          <a:ln>
            <a:noFill/>
          </a:ln>
          <a:effectLst>
            <a:outerShdw blurRad="190500" algn="tl" rotWithShape="0">
              <a:srgbClr val="000000">
                <a:alpha val="70000"/>
              </a:srgbClr>
            </a:outerShdw>
          </a:effectLst>
        </p:spPr>
      </p:pic>
      <p:sp>
        <p:nvSpPr>
          <p:cNvPr id="9" name="TextBox 8"/>
          <p:cNvSpPr txBox="1"/>
          <p:nvPr/>
        </p:nvSpPr>
        <p:spPr>
          <a:xfrm>
            <a:off x="4876800" y="2133600"/>
            <a:ext cx="4038600" cy="923330"/>
          </a:xfrm>
          <a:prstGeom prst="rect">
            <a:avLst/>
          </a:prstGeom>
          <a:noFill/>
        </p:spPr>
        <p:txBody>
          <a:bodyPr wrap="square" rtlCol="0">
            <a:spAutoFit/>
          </a:bodyPr>
          <a:lstStyle/>
          <a:p>
            <a:pPr algn="ctr"/>
            <a:r>
              <a:rPr lang="en-US" b="1" dirty="0" smtClean="0">
                <a:solidFill>
                  <a:schemeClr val="tx2">
                    <a:lumMod val="50000"/>
                  </a:schemeClr>
                </a:solidFill>
              </a:rPr>
              <a:t>5/6/2013  Flood Lawsons Fork (217 km</a:t>
            </a:r>
            <a:r>
              <a:rPr lang="en-US" b="1" baseline="30000" dirty="0" smtClean="0">
                <a:solidFill>
                  <a:schemeClr val="tx2">
                    <a:lumMod val="50000"/>
                  </a:schemeClr>
                </a:solidFill>
              </a:rPr>
              <a:t>2</a:t>
            </a:r>
            <a:r>
              <a:rPr lang="en-US" b="1" dirty="0" smtClean="0">
                <a:solidFill>
                  <a:schemeClr val="tx2">
                    <a:lumMod val="50000"/>
                  </a:schemeClr>
                </a:solidFill>
              </a:rPr>
              <a:t>) Discharge = 4,594 </a:t>
            </a:r>
            <a:r>
              <a:rPr lang="en-US" b="1" dirty="0" err="1" smtClean="0">
                <a:solidFill>
                  <a:schemeClr val="tx2">
                    <a:lumMod val="50000"/>
                  </a:schemeClr>
                </a:solidFill>
              </a:rPr>
              <a:t>cfs</a:t>
            </a:r>
            <a:endParaRPr lang="en-US" b="1" dirty="0" smtClean="0">
              <a:solidFill>
                <a:schemeClr val="tx2">
                  <a:lumMod val="50000"/>
                </a:schemeClr>
              </a:solidFill>
            </a:endParaRPr>
          </a:p>
          <a:p>
            <a:pPr algn="ctr"/>
            <a:r>
              <a:rPr lang="en-US" b="1" dirty="0" smtClean="0">
                <a:solidFill>
                  <a:schemeClr val="tx2">
                    <a:lumMod val="50000"/>
                  </a:schemeClr>
                </a:solidFill>
              </a:rPr>
              <a:t>Turbidity = </a:t>
            </a:r>
            <a:r>
              <a:rPr lang="en-US" b="1" u="sng" dirty="0" smtClean="0">
                <a:solidFill>
                  <a:schemeClr val="tx2">
                    <a:lumMod val="50000"/>
                  </a:schemeClr>
                </a:solidFill>
              </a:rPr>
              <a:t>147 NTU</a:t>
            </a:r>
            <a:endParaRPr lang="en-US" b="1" u="sng" dirty="0">
              <a:solidFill>
                <a:schemeClr val="tx2">
                  <a:lumMod val="50000"/>
                </a:schemeClr>
              </a:solidFill>
            </a:endParaRPr>
          </a:p>
        </p:txBody>
      </p:sp>
      <p:cxnSp>
        <p:nvCxnSpPr>
          <p:cNvPr id="11" name="Straight Connector 10"/>
          <p:cNvCxnSpPr/>
          <p:nvPr/>
        </p:nvCxnSpPr>
        <p:spPr>
          <a:xfrm flipV="1">
            <a:off x="457200" y="4724400"/>
            <a:ext cx="39624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0" y="50292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33600" y="4419600"/>
            <a:ext cx="1066800" cy="369332"/>
          </a:xfrm>
          <a:prstGeom prst="rect">
            <a:avLst/>
          </a:prstGeom>
          <a:noFill/>
        </p:spPr>
        <p:txBody>
          <a:bodyPr wrap="square" rtlCol="0">
            <a:spAutoFit/>
          </a:bodyPr>
          <a:lstStyle/>
          <a:p>
            <a:r>
              <a:rPr lang="en-US" dirty="0" smtClean="0">
                <a:solidFill>
                  <a:srgbClr val="FF0000"/>
                </a:solidFill>
              </a:rPr>
              <a:t>385 ft</a:t>
            </a:r>
            <a:endParaRPr lang="en-US" dirty="0">
              <a:solidFill>
                <a:srgbClr val="FF0000"/>
              </a:solidFill>
            </a:endParaRPr>
          </a:p>
        </p:txBody>
      </p:sp>
      <p:sp>
        <p:nvSpPr>
          <p:cNvPr id="19" name="TextBox 18"/>
          <p:cNvSpPr txBox="1"/>
          <p:nvPr/>
        </p:nvSpPr>
        <p:spPr>
          <a:xfrm>
            <a:off x="6553200" y="4648200"/>
            <a:ext cx="1066800" cy="369332"/>
          </a:xfrm>
          <a:prstGeom prst="rect">
            <a:avLst/>
          </a:prstGeom>
          <a:noFill/>
        </p:spPr>
        <p:txBody>
          <a:bodyPr wrap="square" rtlCol="0">
            <a:spAutoFit/>
          </a:bodyPr>
          <a:lstStyle/>
          <a:p>
            <a:r>
              <a:rPr lang="en-US" dirty="0" smtClean="0">
                <a:solidFill>
                  <a:srgbClr val="FF0000"/>
                </a:solidFill>
              </a:rPr>
              <a:t>50 ft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9144000" cy="2286000"/>
          </a:xfrm>
        </p:spPr>
        <p:txBody>
          <a:bodyPr>
            <a:normAutofit/>
          </a:bodyPr>
          <a:lstStyle/>
          <a:p>
            <a:pPr>
              <a:buFont typeface="Calibri" pitchFamily="34" charset="0"/>
              <a:buChar char="δ"/>
            </a:pPr>
            <a:r>
              <a:rPr lang="en-US" sz="2800" b="1" dirty="0" smtClean="0">
                <a:solidFill>
                  <a:schemeClr val="tx2">
                    <a:lumMod val="50000"/>
                  </a:schemeClr>
                </a:solidFill>
              </a:rPr>
              <a:t>We hypothesize that urban expansion has reduced soil infiltration and increased peak flows, which has led to increased bank erosion.</a:t>
            </a:r>
          </a:p>
          <a:p>
            <a:endParaRPr lang="en-US" sz="2800" dirty="0" smtClean="0"/>
          </a:p>
        </p:txBody>
      </p:sp>
      <p:sp>
        <p:nvSpPr>
          <p:cNvPr id="4" name="TextBox 3"/>
          <p:cNvSpPr txBox="1"/>
          <p:nvPr/>
        </p:nvSpPr>
        <p:spPr>
          <a:xfrm>
            <a:off x="0" y="0"/>
            <a:ext cx="9144000" cy="584775"/>
          </a:xfrm>
          <a:prstGeom prst="rect">
            <a:avLst/>
          </a:prstGeom>
          <a:solidFill>
            <a:schemeClr val="tx2">
              <a:lumMod val="50000"/>
              <a:alpha val="65000"/>
            </a:schemeClr>
          </a:solidFill>
        </p:spPr>
        <p:txBody>
          <a:bodyPr wrap="square" rtlCol="0">
            <a:spAutoFit/>
          </a:bodyPr>
          <a:lstStyle/>
          <a:p>
            <a:r>
              <a:rPr lang="en-US" sz="3200" b="1" dirty="0" smtClean="0">
                <a:solidFill>
                  <a:schemeClr val="bg1">
                    <a:lumMod val="85000"/>
                  </a:schemeClr>
                </a:solidFill>
              </a:rPr>
              <a:t>Hypothesis</a:t>
            </a:r>
            <a:endParaRPr lang="en-US" sz="3200" b="1" dirty="0">
              <a:solidFill>
                <a:schemeClr val="bg1">
                  <a:lumMod val="85000"/>
                </a:schemeClr>
              </a:solidFill>
            </a:endParaRPr>
          </a:p>
        </p:txBody>
      </p:sp>
      <p:pic>
        <p:nvPicPr>
          <p:cNvPr id="2052" name="Picture 4" descr="\\Dnrnas\geology\Geousr\BroadRiver\ALL\PICS\All Sites\Lawsons Fork\3-21-13 BP\DSCN0619.jpg"/>
          <p:cNvPicPr>
            <a:picLocks noChangeAspect="1" noChangeArrowheads="1"/>
          </p:cNvPicPr>
          <p:nvPr/>
        </p:nvPicPr>
        <p:blipFill>
          <a:blip r:embed="rId2" cstate="print"/>
          <a:srcRect/>
          <a:stretch>
            <a:fillRect/>
          </a:stretch>
        </p:blipFill>
        <p:spPr bwMode="auto">
          <a:xfrm>
            <a:off x="1339248" y="2819400"/>
            <a:ext cx="6128352" cy="3962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dnrnas\geology\Geousr\BroadRiver\ALL\PICS\All Sites\Lake Forest\1-16-14\DSCN1632.jpg"/>
          <p:cNvPicPr>
            <a:picLocks noChangeAspect="1" noChangeArrowheads="1"/>
          </p:cNvPicPr>
          <p:nvPr/>
        </p:nvPicPr>
        <p:blipFill>
          <a:blip r:embed="rId3" cstate="print"/>
          <a:srcRect t="2886" r="32895"/>
          <a:stretch>
            <a:fillRect/>
          </a:stretch>
        </p:blipFill>
        <p:spPr bwMode="auto">
          <a:xfrm>
            <a:off x="152400" y="1752600"/>
            <a:ext cx="2362200" cy="2563766"/>
          </a:xfrm>
          <a:prstGeom prst="rect">
            <a:avLst/>
          </a:prstGeom>
          <a:noFill/>
        </p:spPr>
      </p:pic>
      <p:sp>
        <p:nvSpPr>
          <p:cNvPr id="8" name="TextBox 7"/>
          <p:cNvSpPr txBox="1"/>
          <p:nvPr/>
        </p:nvSpPr>
        <p:spPr>
          <a:xfrm>
            <a:off x="0" y="685800"/>
            <a:ext cx="2971800" cy="1077218"/>
          </a:xfrm>
          <a:prstGeom prst="rect">
            <a:avLst/>
          </a:prstGeom>
          <a:noFill/>
        </p:spPr>
        <p:txBody>
          <a:bodyPr wrap="square" rtlCol="0">
            <a:spAutoFit/>
          </a:bodyPr>
          <a:lstStyle/>
          <a:p>
            <a:pPr algn="ctr"/>
            <a:r>
              <a:rPr lang="en-US" sz="1600" b="1" dirty="0" smtClean="0">
                <a:solidFill>
                  <a:schemeClr val="tx2">
                    <a:lumMod val="50000"/>
                  </a:schemeClr>
                </a:solidFill>
                <a:latin typeface="+mj-lt"/>
              </a:rPr>
              <a:t>Passive sediment sampler (Phillips, 2000) deployed to capture time-integrated  samples during flooding events.</a:t>
            </a:r>
            <a:endParaRPr lang="en-US" sz="1600" b="1" dirty="0">
              <a:solidFill>
                <a:schemeClr val="tx2">
                  <a:lumMod val="50000"/>
                </a:schemeClr>
              </a:solidFill>
              <a:latin typeface="+mj-lt"/>
            </a:endParaRPr>
          </a:p>
        </p:txBody>
      </p:sp>
      <p:sp>
        <p:nvSpPr>
          <p:cNvPr id="9" name="TextBox 8"/>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M</a:t>
            </a:r>
            <a:r>
              <a:rPr lang="en-US" sz="3200" b="1" dirty="0" smtClean="0">
                <a:solidFill>
                  <a:schemeClr val="bg1">
                    <a:lumMod val="85000"/>
                  </a:schemeClr>
                </a:solidFill>
              </a:rPr>
              <a:t>ethods: Field</a:t>
            </a:r>
            <a:endParaRPr lang="en-US" sz="3200" b="1" dirty="0">
              <a:solidFill>
                <a:schemeClr val="bg1">
                  <a:lumMod val="85000"/>
                </a:schemeClr>
              </a:solidFill>
            </a:endParaRPr>
          </a:p>
        </p:txBody>
      </p:sp>
      <p:pic>
        <p:nvPicPr>
          <p:cNvPr id="5" name="Picture 4" descr="\\dnrnas\geology\Geousr\BroadRiver\ALL\PICS\All Sites\Lawsons Fork\3-21-13 BP\DSCN0615.jpg"/>
          <p:cNvPicPr>
            <a:picLocks noChangeAspect="1" noChangeArrowheads="1"/>
          </p:cNvPicPr>
          <p:nvPr/>
        </p:nvPicPr>
        <p:blipFill>
          <a:blip r:embed="rId4" cstate="print"/>
          <a:srcRect b="20317"/>
          <a:stretch>
            <a:fillRect/>
          </a:stretch>
        </p:blipFill>
        <p:spPr bwMode="auto">
          <a:xfrm>
            <a:off x="2895600" y="1676400"/>
            <a:ext cx="2362200" cy="2590800"/>
          </a:xfrm>
          <a:prstGeom prst="rect">
            <a:avLst/>
          </a:prstGeom>
          <a:noFill/>
        </p:spPr>
      </p:pic>
      <p:sp>
        <p:nvSpPr>
          <p:cNvPr id="6" name="TextBox 5"/>
          <p:cNvSpPr txBox="1"/>
          <p:nvPr/>
        </p:nvSpPr>
        <p:spPr>
          <a:xfrm>
            <a:off x="3048000" y="685800"/>
            <a:ext cx="2209800" cy="830997"/>
          </a:xfrm>
          <a:prstGeom prst="rect">
            <a:avLst/>
          </a:prstGeom>
          <a:noFill/>
        </p:spPr>
        <p:txBody>
          <a:bodyPr wrap="square" rtlCol="0">
            <a:spAutoFit/>
          </a:bodyPr>
          <a:lstStyle/>
          <a:p>
            <a:pPr algn="ctr"/>
            <a:r>
              <a:rPr lang="en-US" sz="1600" b="1" dirty="0" smtClean="0">
                <a:solidFill>
                  <a:schemeClr val="tx2">
                    <a:lumMod val="50000"/>
                  </a:schemeClr>
                </a:solidFill>
              </a:rPr>
              <a:t>6 sets of bank pins were installed at the 2  cross-sections </a:t>
            </a:r>
            <a:endParaRPr lang="en-US" sz="1600" b="1" dirty="0">
              <a:solidFill>
                <a:schemeClr val="tx2">
                  <a:lumMod val="50000"/>
                </a:schemeClr>
              </a:solidFill>
            </a:endParaRPr>
          </a:p>
        </p:txBody>
      </p:sp>
      <p:sp>
        <p:nvSpPr>
          <p:cNvPr id="7" name="TextBox 6"/>
          <p:cNvSpPr txBox="1"/>
          <p:nvPr/>
        </p:nvSpPr>
        <p:spPr>
          <a:xfrm>
            <a:off x="0" y="4491097"/>
            <a:ext cx="2133600" cy="2062103"/>
          </a:xfrm>
          <a:prstGeom prst="rect">
            <a:avLst/>
          </a:prstGeom>
          <a:solidFill>
            <a:schemeClr val="bg2">
              <a:lumMod val="50000"/>
              <a:alpha val="34000"/>
            </a:schemeClr>
          </a:solidFill>
        </p:spPr>
        <p:txBody>
          <a:bodyPr wrap="square" rtlCol="0">
            <a:spAutoFit/>
          </a:bodyPr>
          <a:lstStyle/>
          <a:p>
            <a:r>
              <a:rPr lang="en-US" sz="1600" b="1" dirty="0" smtClean="0">
                <a:solidFill>
                  <a:schemeClr val="tx2">
                    <a:lumMod val="50000"/>
                  </a:schemeClr>
                </a:solidFill>
              </a:rPr>
              <a:t>Manual collection of depth-integrated suspended sediment samples and velocity profiles for two years under all flow regimes to establish sediment rating curve.</a:t>
            </a:r>
            <a:endParaRPr lang="en-US" sz="1600" b="1" dirty="0">
              <a:solidFill>
                <a:schemeClr val="tx2">
                  <a:lumMod val="50000"/>
                </a:schemeClr>
              </a:solidFill>
            </a:endParaRPr>
          </a:p>
        </p:txBody>
      </p:sp>
      <p:pic>
        <p:nvPicPr>
          <p:cNvPr id="2050" name="Picture 2"/>
          <p:cNvPicPr>
            <a:picLocks noChangeAspect="1" noChangeArrowheads="1"/>
          </p:cNvPicPr>
          <p:nvPr/>
        </p:nvPicPr>
        <p:blipFill>
          <a:blip r:embed="rId5" cstate="print"/>
          <a:srcRect/>
          <a:stretch>
            <a:fillRect/>
          </a:stretch>
        </p:blipFill>
        <p:spPr bwMode="auto">
          <a:xfrm>
            <a:off x="2133600" y="4495800"/>
            <a:ext cx="1626054" cy="1143000"/>
          </a:xfrm>
          <a:prstGeom prst="rect">
            <a:avLst/>
          </a:prstGeom>
          <a:noFill/>
          <a:ln w="9525">
            <a:no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2133600" y="5791200"/>
            <a:ext cx="1633538" cy="800100"/>
          </a:xfrm>
          <a:prstGeom prst="rect">
            <a:avLst/>
          </a:prstGeom>
          <a:noFill/>
          <a:ln w="9525">
            <a:noFill/>
            <a:miter lim="800000"/>
            <a:headEnd/>
            <a:tailEnd/>
          </a:ln>
        </p:spPr>
      </p:pic>
      <p:sp>
        <p:nvSpPr>
          <p:cNvPr id="10" name="TextBox 9"/>
          <p:cNvSpPr txBox="1"/>
          <p:nvPr/>
        </p:nvSpPr>
        <p:spPr>
          <a:xfrm>
            <a:off x="3124200" y="5257800"/>
            <a:ext cx="762000" cy="381000"/>
          </a:xfrm>
          <a:prstGeom prst="rect">
            <a:avLst/>
          </a:prstGeom>
          <a:noFill/>
        </p:spPr>
        <p:txBody>
          <a:bodyPr wrap="square" rtlCol="0">
            <a:spAutoFit/>
          </a:bodyPr>
          <a:lstStyle/>
          <a:p>
            <a:r>
              <a:rPr lang="en-US" dirty="0" smtClean="0">
                <a:solidFill>
                  <a:schemeClr val="bg2"/>
                </a:solidFill>
              </a:rPr>
              <a:t>D-74</a:t>
            </a:r>
            <a:endParaRPr lang="en-US" dirty="0">
              <a:solidFill>
                <a:schemeClr val="bg2"/>
              </a:solidFill>
            </a:endParaRPr>
          </a:p>
        </p:txBody>
      </p:sp>
      <p:sp>
        <p:nvSpPr>
          <p:cNvPr id="11" name="TextBox 10"/>
          <p:cNvSpPr txBox="1"/>
          <p:nvPr/>
        </p:nvSpPr>
        <p:spPr>
          <a:xfrm>
            <a:off x="2209800" y="6248400"/>
            <a:ext cx="762000" cy="338554"/>
          </a:xfrm>
          <a:prstGeom prst="rect">
            <a:avLst/>
          </a:prstGeom>
          <a:noFill/>
        </p:spPr>
        <p:txBody>
          <a:bodyPr wrap="square" rtlCol="0">
            <a:spAutoFit/>
          </a:bodyPr>
          <a:lstStyle/>
          <a:p>
            <a:r>
              <a:rPr lang="en-US" sz="1600" dirty="0" smtClean="0">
                <a:solidFill>
                  <a:schemeClr val="bg2"/>
                </a:solidFill>
              </a:rPr>
              <a:t>DH-48</a:t>
            </a:r>
            <a:endParaRPr lang="en-US" sz="1600" dirty="0">
              <a:solidFill>
                <a:schemeClr val="bg2"/>
              </a:solidFill>
            </a:endParaRPr>
          </a:p>
        </p:txBody>
      </p:sp>
      <p:pic>
        <p:nvPicPr>
          <p:cNvPr id="2052" name="Picture 4"/>
          <p:cNvPicPr>
            <a:picLocks noChangeAspect="1" noChangeArrowheads="1"/>
          </p:cNvPicPr>
          <p:nvPr/>
        </p:nvPicPr>
        <p:blipFill>
          <a:blip r:embed="rId7" cstate="print"/>
          <a:srcRect/>
          <a:stretch>
            <a:fillRect/>
          </a:stretch>
        </p:blipFill>
        <p:spPr bwMode="auto">
          <a:xfrm>
            <a:off x="4114800" y="5029200"/>
            <a:ext cx="2041779" cy="876300"/>
          </a:xfrm>
          <a:prstGeom prst="rect">
            <a:avLst/>
          </a:prstGeom>
          <a:noFill/>
          <a:ln w="9525">
            <a:noFill/>
            <a:miter lim="800000"/>
            <a:headEnd/>
            <a:tailEnd/>
          </a:ln>
        </p:spPr>
      </p:pic>
      <p:sp>
        <p:nvSpPr>
          <p:cNvPr id="13" name="TextBox 12"/>
          <p:cNvSpPr txBox="1"/>
          <p:nvPr/>
        </p:nvSpPr>
        <p:spPr>
          <a:xfrm>
            <a:off x="4114800" y="4419600"/>
            <a:ext cx="2209800" cy="646331"/>
          </a:xfrm>
          <a:prstGeom prst="rect">
            <a:avLst/>
          </a:prstGeom>
          <a:noFill/>
        </p:spPr>
        <p:txBody>
          <a:bodyPr wrap="square" rtlCol="0">
            <a:spAutoFit/>
          </a:bodyPr>
          <a:lstStyle/>
          <a:p>
            <a:r>
              <a:rPr lang="en-US" b="1" dirty="0" smtClean="0">
                <a:solidFill>
                  <a:schemeClr val="tx2">
                    <a:lumMod val="50000"/>
                  </a:schemeClr>
                </a:solidFill>
              </a:rPr>
              <a:t>HOBO data loggers (temp and pressure)</a:t>
            </a:r>
            <a:endParaRPr lang="en-US" b="1" dirty="0">
              <a:solidFill>
                <a:schemeClr val="tx2">
                  <a:lumMod val="50000"/>
                </a:schemeClr>
              </a:solidFill>
            </a:endParaRPr>
          </a:p>
        </p:txBody>
      </p:sp>
      <p:pic>
        <p:nvPicPr>
          <p:cNvPr id="14" name="Picture 4" descr="\\dnrnas\geology\Geousr\BroadRiver\ALL\PICS\LAB\sonde\2013-03-27_15-12-27_877.jpg"/>
          <p:cNvPicPr>
            <a:picLocks noChangeAspect="1" noChangeArrowheads="1"/>
          </p:cNvPicPr>
          <p:nvPr/>
        </p:nvPicPr>
        <p:blipFill>
          <a:blip r:embed="rId8" cstate="print"/>
          <a:srcRect r="11538"/>
          <a:stretch>
            <a:fillRect/>
          </a:stretch>
        </p:blipFill>
        <p:spPr bwMode="auto">
          <a:xfrm>
            <a:off x="5562600" y="1676400"/>
            <a:ext cx="1752600" cy="2641600"/>
          </a:xfrm>
          <a:prstGeom prst="rect">
            <a:avLst/>
          </a:prstGeom>
          <a:noFill/>
        </p:spPr>
      </p:pic>
      <p:sp>
        <p:nvSpPr>
          <p:cNvPr id="15" name="TextBox 14"/>
          <p:cNvSpPr txBox="1"/>
          <p:nvPr/>
        </p:nvSpPr>
        <p:spPr>
          <a:xfrm>
            <a:off x="5181600" y="685800"/>
            <a:ext cx="2514600" cy="830997"/>
          </a:xfrm>
          <a:prstGeom prst="rect">
            <a:avLst/>
          </a:prstGeom>
          <a:noFill/>
        </p:spPr>
        <p:txBody>
          <a:bodyPr wrap="square" rtlCol="0">
            <a:spAutoFit/>
          </a:bodyPr>
          <a:lstStyle/>
          <a:p>
            <a:pPr algn="ctr"/>
            <a:r>
              <a:rPr lang="en-US" sz="1600" b="1" dirty="0" smtClean="0">
                <a:solidFill>
                  <a:schemeClr val="tx2">
                    <a:lumMod val="50000"/>
                  </a:schemeClr>
                </a:solidFill>
              </a:rPr>
              <a:t>YSI </a:t>
            </a:r>
            <a:r>
              <a:rPr lang="en-US" sz="1600" b="1" dirty="0" err="1" smtClean="0">
                <a:solidFill>
                  <a:schemeClr val="tx2">
                    <a:lumMod val="50000"/>
                  </a:schemeClr>
                </a:solidFill>
              </a:rPr>
              <a:t>sonde</a:t>
            </a:r>
            <a:r>
              <a:rPr lang="en-US" sz="1600" b="1" dirty="0" smtClean="0">
                <a:solidFill>
                  <a:schemeClr val="tx2">
                    <a:lumMod val="50000"/>
                  </a:schemeClr>
                </a:solidFill>
              </a:rPr>
              <a:t> deployed for continuous turbidity  (stolen!!)</a:t>
            </a:r>
            <a:endParaRPr lang="en-US" sz="1600" b="1" dirty="0">
              <a:solidFill>
                <a:schemeClr val="tx2">
                  <a:lumMod val="50000"/>
                </a:schemeClr>
              </a:solidFill>
            </a:endParaRPr>
          </a:p>
        </p:txBody>
      </p:sp>
      <p:pic>
        <p:nvPicPr>
          <p:cNvPr id="2053" name="Picture 5"/>
          <p:cNvPicPr>
            <a:picLocks noChangeAspect="1" noChangeArrowheads="1"/>
          </p:cNvPicPr>
          <p:nvPr/>
        </p:nvPicPr>
        <p:blipFill>
          <a:blip r:embed="rId9" cstate="print"/>
          <a:srcRect t="2941"/>
          <a:stretch>
            <a:fillRect/>
          </a:stretch>
        </p:blipFill>
        <p:spPr bwMode="auto">
          <a:xfrm>
            <a:off x="7772400" y="1752600"/>
            <a:ext cx="1165045" cy="2514600"/>
          </a:xfrm>
          <a:prstGeom prst="rect">
            <a:avLst/>
          </a:prstGeom>
          <a:noFill/>
          <a:ln w="9525">
            <a:noFill/>
            <a:miter lim="800000"/>
            <a:headEnd/>
            <a:tailEnd/>
          </a:ln>
        </p:spPr>
      </p:pic>
      <p:sp>
        <p:nvSpPr>
          <p:cNvPr id="17" name="TextBox 16"/>
          <p:cNvSpPr txBox="1"/>
          <p:nvPr/>
        </p:nvSpPr>
        <p:spPr>
          <a:xfrm>
            <a:off x="7467600" y="685800"/>
            <a:ext cx="1752600" cy="1077218"/>
          </a:xfrm>
          <a:prstGeom prst="rect">
            <a:avLst/>
          </a:prstGeom>
          <a:noFill/>
        </p:spPr>
        <p:txBody>
          <a:bodyPr wrap="square" rtlCol="0">
            <a:spAutoFit/>
          </a:bodyPr>
          <a:lstStyle/>
          <a:p>
            <a:pPr algn="ctr"/>
            <a:r>
              <a:rPr lang="en-US" sz="1600" b="1" dirty="0" smtClean="0">
                <a:solidFill>
                  <a:schemeClr val="tx2">
                    <a:lumMod val="50000"/>
                  </a:schemeClr>
                </a:solidFill>
              </a:rPr>
              <a:t>Campbell Sci. OBS-3A for continuous turbidity</a:t>
            </a:r>
            <a:endParaRPr lang="en-US" sz="1600" b="1" dirty="0">
              <a:solidFill>
                <a:schemeClr val="tx2">
                  <a:lumMod val="50000"/>
                </a:schemeClr>
              </a:solidFill>
            </a:endParaRPr>
          </a:p>
        </p:txBody>
      </p:sp>
      <p:pic>
        <p:nvPicPr>
          <p:cNvPr id="18" name="Picture 2" descr="\\dnrnas\geology\Geousr\BroadRiver\ALL\PICS\All Sites\Lake Forest\Flood Jan 11 2014.jpg"/>
          <p:cNvPicPr>
            <a:picLocks noChangeAspect="1" noChangeArrowheads="1"/>
          </p:cNvPicPr>
          <p:nvPr/>
        </p:nvPicPr>
        <p:blipFill>
          <a:blip r:embed="rId10" cstate="print"/>
          <a:srcRect/>
          <a:stretch>
            <a:fillRect/>
          </a:stretch>
        </p:blipFill>
        <p:spPr bwMode="auto">
          <a:xfrm>
            <a:off x="6248400" y="4461933"/>
            <a:ext cx="1347788" cy="2396067"/>
          </a:xfrm>
          <a:prstGeom prst="rect">
            <a:avLst/>
          </a:prstGeom>
          <a:noFill/>
        </p:spPr>
      </p:pic>
      <p:sp>
        <p:nvSpPr>
          <p:cNvPr id="19" name="TextBox 18"/>
          <p:cNvSpPr txBox="1"/>
          <p:nvPr/>
        </p:nvSpPr>
        <p:spPr>
          <a:xfrm>
            <a:off x="3962400" y="6211669"/>
            <a:ext cx="2362200" cy="646331"/>
          </a:xfrm>
          <a:prstGeom prst="rect">
            <a:avLst/>
          </a:prstGeom>
          <a:noFill/>
        </p:spPr>
        <p:txBody>
          <a:bodyPr wrap="square" rtlCol="0">
            <a:spAutoFit/>
          </a:bodyPr>
          <a:lstStyle/>
          <a:p>
            <a:pPr algn="ctr"/>
            <a:r>
              <a:rPr lang="en-US" b="1" dirty="0" smtClean="0">
                <a:solidFill>
                  <a:schemeClr val="tx2">
                    <a:lumMod val="50000"/>
                  </a:schemeClr>
                </a:solidFill>
              </a:rPr>
              <a:t>ISCO automatic pump sampler</a:t>
            </a:r>
            <a:endParaRPr lang="en-US" b="1" dirty="0">
              <a:solidFill>
                <a:schemeClr val="tx2">
                  <a:lumMod val="50000"/>
                </a:schemeClr>
              </a:solidFill>
            </a:endParaRPr>
          </a:p>
        </p:txBody>
      </p:sp>
      <p:pic>
        <p:nvPicPr>
          <p:cNvPr id="1026" name="Picture 2" descr="\\Dnrnas\geology\Geousr\BroadRiver\ALL\PICS\All Sites\Lawsons Fork\3-21-13 BP\DSCN0594.jpg"/>
          <p:cNvPicPr>
            <a:picLocks noChangeAspect="1" noChangeArrowheads="1"/>
          </p:cNvPicPr>
          <p:nvPr/>
        </p:nvPicPr>
        <p:blipFill>
          <a:blip r:embed="rId11" cstate="print"/>
          <a:srcRect l="19166"/>
          <a:stretch>
            <a:fillRect/>
          </a:stretch>
        </p:blipFill>
        <p:spPr bwMode="auto">
          <a:xfrm>
            <a:off x="7747760" y="4648200"/>
            <a:ext cx="1396240" cy="1295400"/>
          </a:xfrm>
          <a:prstGeom prst="rect">
            <a:avLst/>
          </a:prstGeom>
          <a:noFill/>
        </p:spPr>
      </p:pic>
      <p:sp>
        <p:nvSpPr>
          <p:cNvPr id="21" name="TextBox 20"/>
          <p:cNvSpPr txBox="1"/>
          <p:nvPr/>
        </p:nvSpPr>
        <p:spPr>
          <a:xfrm>
            <a:off x="7772400" y="6019800"/>
            <a:ext cx="1371600" cy="646331"/>
          </a:xfrm>
          <a:prstGeom prst="rect">
            <a:avLst/>
          </a:prstGeom>
          <a:noFill/>
        </p:spPr>
        <p:txBody>
          <a:bodyPr wrap="square" rtlCol="0">
            <a:spAutoFit/>
          </a:bodyPr>
          <a:lstStyle/>
          <a:p>
            <a:pPr algn="ctr"/>
            <a:r>
              <a:rPr lang="en-US" b="1" dirty="0" smtClean="0">
                <a:solidFill>
                  <a:schemeClr val="tx2">
                    <a:lumMod val="50000"/>
                  </a:schemeClr>
                </a:solidFill>
              </a:rPr>
              <a:t>Sediment tiles</a:t>
            </a:r>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Methods: The fingerprinting approach</a:t>
            </a:r>
            <a:endParaRPr lang="en-US" sz="2800" b="1" dirty="0">
              <a:solidFill>
                <a:schemeClr val="bg1">
                  <a:lumMod val="85000"/>
                </a:schemeClr>
              </a:solidFill>
            </a:endParaRPr>
          </a:p>
        </p:txBody>
      </p:sp>
      <p:sp>
        <p:nvSpPr>
          <p:cNvPr id="3" name="TextBox 2"/>
          <p:cNvSpPr txBox="1"/>
          <p:nvPr/>
        </p:nvSpPr>
        <p:spPr>
          <a:xfrm>
            <a:off x="0" y="2438400"/>
            <a:ext cx="3810000" cy="2862322"/>
          </a:xfrm>
          <a:prstGeom prst="rect">
            <a:avLst/>
          </a:prstGeom>
          <a:noFill/>
        </p:spPr>
        <p:txBody>
          <a:bodyPr wrap="square" rtlCol="0">
            <a:spAutoFit/>
          </a:bodyPr>
          <a:lstStyle/>
          <a:p>
            <a:pPr algn="just">
              <a:buFont typeface="Calibri" pitchFamily="34" charset="0"/>
              <a:buChar char="δ"/>
            </a:pPr>
            <a:r>
              <a:rPr lang="en-US" dirty="0" smtClean="0">
                <a:solidFill>
                  <a:schemeClr val="tx2">
                    <a:lumMod val="50000"/>
                  </a:schemeClr>
                </a:solidFill>
              </a:rPr>
              <a:t>  </a:t>
            </a:r>
            <a:r>
              <a:rPr lang="en-US" b="1" dirty="0" smtClean="0">
                <a:solidFill>
                  <a:schemeClr val="tx2">
                    <a:lumMod val="50000"/>
                  </a:schemeClr>
                </a:solidFill>
              </a:rPr>
              <a:t>Nearly 100 samples were collected (stratified by land use) throughout the basin to determine isotopic ratios of </a:t>
            </a:r>
            <a:r>
              <a:rPr lang="el-GR" b="1" dirty="0" smtClean="0">
                <a:solidFill>
                  <a:schemeClr val="tx2">
                    <a:lumMod val="50000"/>
                  </a:schemeClr>
                </a:solidFill>
                <a:latin typeface="Calibri"/>
              </a:rPr>
              <a:t>δ</a:t>
            </a:r>
            <a:r>
              <a:rPr lang="en-US" b="1" baseline="30000" dirty="0" smtClean="0">
                <a:solidFill>
                  <a:schemeClr val="tx2">
                    <a:lumMod val="50000"/>
                  </a:schemeClr>
                </a:solidFill>
              </a:rPr>
              <a:t>15</a:t>
            </a:r>
            <a:r>
              <a:rPr lang="en-US" b="1" dirty="0" smtClean="0">
                <a:solidFill>
                  <a:schemeClr val="tx2">
                    <a:lumMod val="50000"/>
                  </a:schemeClr>
                </a:solidFill>
              </a:rPr>
              <a:t>N and </a:t>
            </a:r>
            <a:r>
              <a:rPr lang="el-GR" b="1" dirty="0" smtClean="0">
                <a:solidFill>
                  <a:schemeClr val="tx2">
                    <a:lumMod val="50000"/>
                  </a:schemeClr>
                </a:solidFill>
                <a:latin typeface="Calibri"/>
              </a:rPr>
              <a:t>δ</a:t>
            </a:r>
            <a:r>
              <a:rPr lang="en-US" b="1" baseline="30000" dirty="0" smtClean="0">
                <a:solidFill>
                  <a:schemeClr val="tx2">
                    <a:lumMod val="50000"/>
                  </a:schemeClr>
                </a:solidFill>
              </a:rPr>
              <a:t>13</a:t>
            </a:r>
            <a:r>
              <a:rPr lang="en-US" b="1" dirty="0" smtClean="0">
                <a:solidFill>
                  <a:schemeClr val="tx2">
                    <a:lumMod val="50000"/>
                  </a:schemeClr>
                </a:solidFill>
              </a:rPr>
              <a:t>C plus Total C and N.  </a:t>
            </a:r>
          </a:p>
          <a:p>
            <a:pPr algn="just">
              <a:buFont typeface="Calibri" pitchFamily="34" charset="0"/>
              <a:buChar char="δ"/>
            </a:pPr>
            <a:endParaRPr lang="en-US" b="1" dirty="0" smtClean="0">
              <a:solidFill>
                <a:schemeClr val="tx2">
                  <a:lumMod val="50000"/>
                </a:schemeClr>
              </a:solidFill>
            </a:endParaRPr>
          </a:p>
          <a:p>
            <a:pPr algn="just">
              <a:buFont typeface="Calibri" pitchFamily="34" charset="0"/>
              <a:buChar char="δ"/>
            </a:pPr>
            <a:r>
              <a:rPr lang="en-US" b="1" dirty="0" smtClean="0">
                <a:solidFill>
                  <a:schemeClr val="tx2">
                    <a:lumMod val="50000"/>
                  </a:schemeClr>
                </a:solidFill>
              </a:rPr>
              <a:t>  This suite of isotopes was chosen based on Mukundan (2009), who found that these signatures were most suitable in a similar watershed in the Piedmont.  </a:t>
            </a:r>
          </a:p>
        </p:txBody>
      </p:sp>
      <p:sp>
        <p:nvSpPr>
          <p:cNvPr id="4" name="Rectangle 3"/>
          <p:cNvSpPr/>
          <p:nvPr/>
        </p:nvSpPr>
        <p:spPr>
          <a:xfrm>
            <a:off x="1371600" y="762000"/>
            <a:ext cx="7391400" cy="1200329"/>
          </a:xfrm>
          <a:prstGeom prst="rect">
            <a:avLst/>
          </a:prstGeom>
        </p:spPr>
        <p:txBody>
          <a:bodyPr wrap="square">
            <a:spAutoFit/>
          </a:bodyPr>
          <a:lstStyle/>
          <a:p>
            <a:pPr lvl="0"/>
            <a:r>
              <a:rPr lang="en-US" b="1" dirty="0" smtClean="0">
                <a:solidFill>
                  <a:schemeClr val="tx2">
                    <a:lumMod val="50000"/>
                  </a:schemeClr>
                </a:solidFill>
              </a:rPr>
              <a:t>To determine </a:t>
            </a:r>
            <a:r>
              <a:rPr lang="en-US" b="1" i="1" dirty="0" smtClean="0">
                <a:solidFill>
                  <a:schemeClr val="tx2">
                    <a:lumMod val="50000"/>
                  </a:schemeClr>
                </a:solidFill>
              </a:rPr>
              <a:t>source</a:t>
            </a:r>
            <a:r>
              <a:rPr lang="en-US" b="1" dirty="0" smtClean="0">
                <a:solidFill>
                  <a:schemeClr val="tx2">
                    <a:lumMod val="50000"/>
                  </a:schemeClr>
                </a:solidFill>
              </a:rPr>
              <a:t> of sediment: The fingerprinting approach compares source with in-stream suspended sediment to establish relative source contribution.    </a:t>
            </a:r>
          </a:p>
          <a:p>
            <a:pPr lvl="0">
              <a:buFont typeface="Arial" pitchFamily="34" charset="0"/>
              <a:buChar char="•"/>
            </a:pPr>
            <a:endParaRPr lang="en-US" b="1" dirty="0" smtClean="0">
              <a:solidFill>
                <a:schemeClr val="tx2">
                  <a:lumMod val="50000"/>
                </a:schemeClr>
              </a:solidFill>
            </a:endParaRPr>
          </a:p>
        </p:txBody>
      </p:sp>
      <p:pic>
        <p:nvPicPr>
          <p:cNvPr id="41986" name="Picture 2" descr="\\dnrnas\geology\Geousr\BroadRiver\ALL\FIGS\GSA\Fingerprinting sites.jpg"/>
          <p:cNvPicPr>
            <a:picLocks noChangeAspect="1" noChangeArrowheads="1"/>
          </p:cNvPicPr>
          <p:nvPr/>
        </p:nvPicPr>
        <p:blipFill>
          <a:blip r:embed="rId3" cstate="print"/>
          <a:srcRect l="3448" t="4462" r="3448" b="4057"/>
          <a:stretch>
            <a:fillRect/>
          </a:stretch>
        </p:blipFill>
        <p:spPr bwMode="auto">
          <a:xfrm>
            <a:off x="3873190" y="1676400"/>
            <a:ext cx="511841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cstate="print"/>
          <a:srcRect/>
          <a:stretch>
            <a:fillRect/>
          </a:stretch>
        </p:blipFill>
        <p:spPr bwMode="auto">
          <a:xfrm>
            <a:off x="152400" y="647217"/>
            <a:ext cx="1143000" cy="1562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Results</a:t>
            </a:r>
            <a:endParaRPr lang="en-US" sz="2800" b="1" dirty="0">
              <a:solidFill>
                <a:schemeClr val="bg1">
                  <a:lumMod val="85000"/>
                </a:schemeClr>
              </a:solidFill>
            </a:endParaRPr>
          </a:p>
        </p:txBody>
      </p:sp>
      <p:sp>
        <p:nvSpPr>
          <p:cNvPr id="9" name="TextBox 8"/>
          <p:cNvSpPr txBox="1"/>
          <p:nvPr/>
        </p:nvSpPr>
        <p:spPr>
          <a:xfrm>
            <a:off x="990600" y="685800"/>
            <a:ext cx="3657600" cy="461665"/>
          </a:xfrm>
          <a:prstGeom prst="rect">
            <a:avLst/>
          </a:prstGeom>
          <a:noFill/>
        </p:spPr>
        <p:txBody>
          <a:bodyPr wrap="square" rtlCol="0">
            <a:spAutoFit/>
          </a:bodyPr>
          <a:lstStyle/>
          <a:p>
            <a:r>
              <a:rPr lang="en-US" sz="2400" b="1" dirty="0" smtClean="0">
                <a:solidFill>
                  <a:schemeClr val="tx2">
                    <a:lumMod val="50000"/>
                  </a:schemeClr>
                </a:solidFill>
              </a:rPr>
              <a:t>Tracer concentrations</a:t>
            </a:r>
            <a:endParaRPr lang="en-US" sz="2400" b="1" dirty="0">
              <a:solidFill>
                <a:schemeClr val="tx2">
                  <a:lumMod val="50000"/>
                </a:schemeClr>
              </a:solidFill>
            </a:endParaRPr>
          </a:p>
        </p:txBody>
      </p:sp>
      <p:graphicFrame>
        <p:nvGraphicFramePr>
          <p:cNvPr id="13" name="Chart 12"/>
          <p:cNvGraphicFramePr>
            <a:graphicFrameLocks/>
          </p:cNvGraphicFramePr>
          <p:nvPr/>
        </p:nvGraphicFramePr>
        <p:xfrm>
          <a:off x="228600" y="2743200"/>
          <a:ext cx="4114800" cy="2286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4267200" y="4419600"/>
            <a:ext cx="4495800" cy="923330"/>
          </a:xfrm>
          <a:prstGeom prst="rect">
            <a:avLst/>
          </a:prstGeom>
          <a:noFill/>
        </p:spPr>
        <p:txBody>
          <a:bodyPr wrap="square" rtlCol="0">
            <a:spAutoFit/>
          </a:bodyPr>
          <a:lstStyle/>
          <a:p>
            <a:endParaRPr lang="en-US" b="1" dirty="0" smtClean="0">
              <a:solidFill>
                <a:schemeClr val="tx2">
                  <a:lumMod val="50000"/>
                </a:schemeClr>
              </a:solidFill>
            </a:endParaRPr>
          </a:p>
          <a:p>
            <a:endParaRPr lang="en-US" b="1" dirty="0" smtClean="0">
              <a:solidFill>
                <a:schemeClr val="tx2">
                  <a:lumMod val="50000"/>
                </a:schemeClr>
              </a:solidFill>
            </a:endParaRPr>
          </a:p>
          <a:p>
            <a:endParaRPr lang="en-US" b="1" dirty="0" smtClean="0">
              <a:solidFill>
                <a:schemeClr val="tx2">
                  <a:lumMod val="50000"/>
                </a:schemeClr>
              </a:solidFill>
            </a:endParaRPr>
          </a:p>
        </p:txBody>
      </p:sp>
      <p:sp>
        <p:nvSpPr>
          <p:cNvPr id="17" name="Rectangle 16"/>
          <p:cNvSpPr/>
          <p:nvPr/>
        </p:nvSpPr>
        <p:spPr>
          <a:xfrm>
            <a:off x="4343400" y="1225689"/>
            <a:ext cx="4800600" cy="4524315"/>
          </a:xfrm>
          <a:prstGeom prst="rect">
            <a:avLst/>
          </a:prstGeom>
        </p:spPr>
        <p:txBody>
          <a:bodyPr wrap="square">
            <a:spAutoFit/>
          </a:bodyPr>
          <a:lstStyle/>
          <a:p>
            <a:pPr marL="342900" indent="-342900" algn="just">
              <a:buFont typeface="+mj-lt"/>
              <a:buAutoNum type="arabicPeriod"/>
            </a:pPr>
            <a:r>
              <a:rPr lang="en-US" b="1" dirty="0" smtClean="0">
                <a:solidFill>
                  <a:schemeClr val="tx2">
                    <a:lumMod val="50000"/>
                  </a:schemeClr>
                </a:solidFill>
              </a:rPr>
              <a:t>Upland samples: collected from the upper 0-2 cm depth with stainless steel trowels, air dried and sieved to &lt;63um</a:t>
            </a:r>
          </a:p>
          <a:p>
            <a:pPr marL="342900" indent="-342900" algn="just">
              <a:buFont typeface="+mj-lt"/>
              <a:buAutoNum type="arabicPeriod"/>
            </a:pPr>
            <a:endParaRPr lang="en-US" b="1" dirty="0" smtClean="0">
              <a:solidFill>
                <a:schemeClr val="tx2">
                  <a:lumMod val="50000"/>
                </a:schemeClr>
              </a:solidFill>
            </a:endParaRPr>
          </a:p>
          <a:p>
            <a:pPr marL="342900" indent="-342900" algn="just">
              <a:buFont typeface="+mj-lt"/>
              <a:buAutoNum type="arabicPeriod"/>
            </a:pPr>
            <a:r>
              <a:rPr lang="en-US" b="1" dirty="0" smtClean="0">
                <a:solidFill>
                  <a:schemeClr val="tx2">
                    <a:lumMod val="50000"/>
                  </a:schemeClr>
                </a:solidFill>
              </a:rPr>
              <a:t>Bank samples: collected in areas of active erosion by scraping face of the bank</a:t>
            </a:r>
          </a:p>
          <a:p>
            <a:pPr marL="342900" indent="-342900" algn="just">
              <a:buFont typeface="+mj-lt"/>
              <a:buAutoNum type="arabicPeriod"/>
            </a:pPr>
            <a:endParaRPr lang="en-US" b="1" dirty="0" smtClean="0">
              <a:solidFill>
                <a:schemeClr val="tx2">
                  <a:lumMod val="50000"/>
                </a:schemeClr>
              </a:solidFill>
            </a:endParaRPr>
          </a:p>
          <a:p>
            <a:pPr marL="342900" indent="-342900" algn="just">
              <a:buFont typeface="+mj-lt"/>
              <a:buAutoNum type="arabicPeriod"/>
            </a:pPr>
            <a:r>
              <a:rPr lang="en-US" b="1" dirty="0" smtClean="0">
                <a:solidFill>
                  <a:schemeClr val="tx2">
                    <a:lumMod val="50000"/>
                  </a:schemeClr>
                </a:solidFill>
              </a:rPr>
              <a:t>Suspended sediment samples: retrieved either from the passive sediment sampler (Phillips, 2000) or manually during flooding events and filtered through a 63um sieve onto pre-combusted glass fiber filter. </a:t>
            </a:r>
          </a:p>
          <a:p>
            <a:pPr marL="342900" indent="-342900" algn="just">
              <a:buFont typeface="+mj-lt"/>
              <a:buAutoNum type="arabicPeriod"/>
            </a:pPr>
            <a:endParaRPr lang="en-US" b="1" dirty="0" smtClean="0">
              <a:solidFill>
                <a:schemeClr val="tx2">
                  <a:lumMod val="50000"/>
                </a:schemeClr>
              </a:solidFill>
            </a:endParaRPr>
          </a:p>
          <a:p>
            <a:pPr marL="342900" indent="-342900" algn="just">
              <a:buFont typeface="+mj-lt"/>
              <a:buAutoNum type="arabicPeriod"/>
            </a:pPr>
            <a:r>
              <a:rPr lang="en-US" b="1" dirty="0" smtClean="0">
                <a:solidFill>
                  <a:schemeClr val="tx2">
                    <a:lumMod val="50000"/>
                  </a:schemeClr>
                </a:solidFill>
              </a:rPr>
              <a:t>Analyzed the &lt;63um fraction of both source and target samples ensured standardized particle size.</a:t>
            </a:r>
          </a:p>
        </p:txBody>
      </p:sp>
      <p:sp>
        <p:nvSpPr>
          <p:cNvPr id="8" name="TextBox 7"/>
          <p:cNvSpPr txBox="1"/>
          <p:nvPr/>
        </p:nvSpPr>
        <p:spPr>
          <a:xfrm>
            <a:off x="4572000" y="685800"/>
            <a:ext cx="4343400" cy="381000"/>
          </a:xfrm>
          <a:prstGeom prst="rect">
            <a:avLst/>
          </a:prstGeom>
          <a:noFill/>
        </p:spPr>
        <p:txBody>
          <a:bodyPr wrap="square" rtlCol="0">
            <a:spAutoFit/>
          </a:bodyPr>
          <a:lstStyle/>
          <a:p>
            <a:pPr algn="ctr"/>
            <a:r>
              <a:rPr lang="en-US" b="1" dirty="0" smtClean="0">
                <a:solidFill>
                  <a:schemeClr val="tx2">
                    <a:lumMod val="50000"/>
                  </a:schemeClr>
                </a:solidFill>
              </a:rPr>
              <a:t>Field data collection</a:t>
            </a:r>
            <a:endParaRPr lang="en-US" b="1" dirty="0">
              <a:solidFill>
                <a:schemeClr val="tx2">
                  <a:lumMod val="50000"/>
                </a:schemeClr>
              </a:solidFill>
            </a:endParaRPr>
          </a:p>
        </p:txBody>
      </p:sp>
      <p:sp>
        <p:nvSpPr>
          <p:cNvPr id="10" name="Rectangle 9"/>
          <p:cNvSpPr/>
          <p:nvPr/>
        </p:nvSpPr>
        <p:spPr>
          <a:xfrm>
            <a:off x="228600" y="5638800"/>
            <a:ext cx="4038600" cy="923330"/>
          </a:xfrm>
          <a:prstGeom prst="rect">
            <a:avLst/>
          </a:prstGeom>
        </p:spPr>
        <p:txBody>
          <a:bodyPr wrap="square">
            <a:spAutoFit/>
          </a:bodyPr>
          <a:lstStyle/>
          <a:p>
            <a:pPr algn="ctr"/>
            <a:r>
              <a:rPr lang="en-US" b="1" i="1" dirty="0" smtClean="0">
                <a:solidFill>
                  <a:schemeClr val="tx2">
                    <a:lumMod val="50000"/>
                  </a:schemeClr>
                </a:solidFill>
              </a:rPr>
              <a:t> Stable isotope analysis was performed at the Stable Isotope and Soil Biology Lab at UGA.</a:t>
            </a:r>
            <a:endParaRPr lang="en-US"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3" name="Content Placeholder 2"/>
          <p:cNvSpPr>
            <a:spLocks noGrp="1"/>
          </p:cNvSpPr>
          <p:nvPr>
            <p:ph idx="1"/>
          </p:nvPr>
        </p:nvSpPr>
        <p:spPr>
          <a:xfrm>
            <a:off x="304800" y="1600200"/>
            <a:ext cx="8229600" cy="4525963"/>
          </a:xfrm>
        </p:spPr>
        <p:txBody>
          <a:bodyPr>
            <a:normAutofit lnSpcReduction="10000"/>
          </a:bodyPr>
          <a:lstStyle/>
          <a:p>
            <a:pPr>
              <a:buFont typeface="Calibri" pitchFamily="34" charset="0"/>
              <a:buChar char="δ"/>
            </a:pPr>
            <a:r>
              <a:rPr lang="en-US" b="1" dirty="0" smtClean="0"/>
              <a:t>Overview: sediment in streams</a:t>
            </a:r>
          </a:p>
          <a:p>
            <a:pPr>
              <a:buFont typeface="Calibri" pitchFamily="34" charset="0"/>
              <a:buChar char="δ"/>
            </a:pPr>
            <a:r>
              <a:rPr lang="en-US" b="1" dirty="0" smtClean="0"/>
              <a:t>Location of study</a:t>
            </a:r>
          </a:p>
          <a:p>
            <a:pPr>
              <a:buFont typeface="Calibri" pitchFamily="34" charset="0"/>
              <a:buChar char="δ"/>
            </a:pPr>
            <a:r>
              <a:rPr lang="en-US" b="1" dirty="0" smtClean="0"/>
              <a:t>Objectives of study</a:t>
            </a:r>
          </a:p>
          <a:p>
            <a:pPr>
              <a:buFont typeface="Calibri" pitchFamily="34" charset="0"/>
              <a:buChar char="δ"/>
            </a:pPr>
            <a:r>
              <a:rPr lang="en-US" b="1" dirty="0" smtClean="0"/>
              <a:t>Why this watershed?</a:t>
            </a:r>
          </a:p>
          <a:p>
            <a:pPr>
              <a:buFont typeface="Calibri" pitchFamily="34" charset="0"/>
              <a:buChar char="δ"/>
            </a:pPr>
            <a:r>
              <a:rPr lang="en-US" b="1" dirty="0" smtClean="0"/>
              <a:t>Hypothesis</a:t>
            </a:r>
          </a:p>
          <a:p>
            <a:pPr>
              <a:buFont typeface="Calibri" pitchFamily="34" charset="0"/>
              <a:buChar char="δ"/>
            </a:pPr>
            <a:r>
              <a:rPr lang="en-US" b="1" dirty="0" smtClean="0"/>
              <a:t>Methods</a:t>
            </a:r>
          </a:p>
          <a:p>
            <a:pPr>
              <a:buFont typeface="Calibri" pitchFamily="34" charset="0"/>
              <a:buChar char="δ"/>
            </a:pPr>
            <a:r>
              <a:rPr lang="en-US" b="1" dirty="0" smtClean="0"/>
              <a:t>Results</a:t>
            </a:r>
          </a:p>
          <a:p>
            <a:pPr>
              <a:buFont typeface="Calibri" pitchFamily="34" charset="0"/>
              <a:buChar char="δ"/>
            </a:pPr>
            <a:r>
              <a:rPr lang="en-US" b="1" dirty="0" smtClean="0"/>
              <a:t>Closing statement and future work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Results</a:t>
            </a:r>
            <a:endParaRPr lang="en-US" sz="2800" b="1" dirty="0">
              <a:solidFill>
                <a:schemeClr val="bg1">
                  <a:lumMod val="85000"/>
                </a:schemeClr>
              </a:solidFill>
            </a:endParaRPr>
          </a:p>
        </p:txBody>
      </p:sp>
      <p:sp>
        <p:nvSpPr>
          <p:cNvPr id="9" name="TextBox 8"/>
          <p:cNvSpPr txBox="1"/>
          <p:nvPr/>
        </p:nvSpPr>
        <p:spPr>
          <a:xfrm>
            <a:off x="304800" y="3124200"/>
            <a:ext cx="3657600" cy="646331"/>
          </a:xfrm>
          <a:prstGeom prst="rect">
            <a:avLst/>
          </a:prstGeom>
          <a:noFill/>
        </p:spPr>
        <p:txBody>
          <a:bodyPr wrap="square" rtlCol="0">
            <a:spAutoFit/>
          </a:bodyPr>
          <a:lstStyle/>
          <a:p>
            <a:pPr algn="ctr"/>
            <a:r>
              <a:rPr lang="en-US" b="1" dirty="0" smtClean="0">
                <a:solidFill>
                  <a:schemeClr val="tx2">
                    <a:lumMod val="50000"/>
                  </a:schemeClr>
                </a:solidFill>
              </a:rPr>
              <a:t>The following potential sediment sources were analyzed:</a:t>
            </a:r>
          </a:p>
        </p:txBody>
      </p:sp>
      <p:sp>
        <p:nvSpPr>
          <p:cNvPr id="10" name="TextBox 9"/>
          <p:cNvSpPr txBox="1"/>
          <p:nvPr/>
        </p:nvSpPr>
        <p:spPr>
          <a:xfrm>
            <a:off x="0" y="1143000"/>
            <a:ext cx="4572000" cy="1631216"/>
          </a:xfrm>
          <a:prstGeom prst="rect">
            <a:avLst/>
          </a:prstGeom>
          <a:noFill/>
        </p:spPr>
        <p:txBody>
          <a:bodyPr wrap="square" rtlCol="0">
            <a:spAutoFit/>
          </a:bodyPr>
          <a:lstStyle/>
          <a:p>
            <a:pPr algn="ctr"/>
            <a:r>
              <a:rPr lang="en-US" sz="2000" b="1" dirty="0" smtClean="0">
                <a:solidFill>
                  <a:schemeClr val="tx2">
                    <a:lumMod val="50000"/>
                  </a:schemeClr>
                </a:solidFill>
              </a:rPr>
              <a:t> Relative source contribution of suspended sediment was estimated using the isotopic mixing model </a:t>
            </a:r>
            <a:r>
              <a:rPr lang="en-US" sz="2000" b="1" dirty="0" err="1" smtClean="0">
                <a:solidFill>
                  <a:schemeClr val="tx2">
                    <a:lumMod val="50000"/>
                  </a:schemeClr>
                </a:solidFill>
              </a:rPr>
              <a:t>IsoSource</a:t>
            </a:r>
            <a:r>
              <a:rPr lang="en-US" sz="2000" b="1" dirty="0" smtClean="0">
                <a:solidFill>
                  <a:schemeClr val="tx2">
                    <a:lumMod val="50000"/>
                  </a:schemeClr>
                </a:solidFill>
              </a:rPr>
              <a:t> </a:t>
            </a:r>
          </a:p>
          <a:p>
            <a:pPr algn="ctr"/>
            <a:endParaRPr lang="en-US" sz="2000" b="1" dirty="0" smtClean="0">
              <a:solidFill>
                <a:schemeClr val="tx2">
                  <a:lumMod val="50000"/>
                </a:schemeClr>
              </a:solidFill>
            </a:endParaRPr>
          </a:p>
          <a:p>
            <a:pPr algn="ctr"/>
            <a:r>
              <a:rPr lang="en-US" sz="2000" b="1" i="1" dirty="0" smtClean="0">
                <a:solidFill>
                  <a:schemeClr val="tx2">
                    <a:lumMod val="50000"/>
                  </a:schemeClr>
                </a:solidFill>
              </a:rPr>
              <a:t>(Phillips and Gregg, 2001;2003)</a:t>
            </a:r>
          </a:p>
        </p:txBody>
      </p:sp>
      <p:pic>
        <p:nvPicPr>
          <p:cNvPr id="11" name="Picture 1"/>
          <p:cNvPicPr>
            <a:picLocks noChangeAspect="1" noChangeArrowheads="1"/>
          </p:cNvPicPr>
          <p:nvPr/>
        </p:nvPicPr>
        <p:blipFill>
          <a:blip r:embed="rId2" cstate="print"/>
          <a:srcRect/>
          <a:stretch>
            <a:fillRect/>
          </a:stretch>
        </p:blipFill>
        <p:spPr bwMode="auto">
          <a:xfrm>
            <a:off x="4724400" y="609600"/>
            <a:ext cx="4244477" cy="2971800"/>
          </a:xfrm>
          <a:prstGeom prst="rect">
            <a:avLst/>
          </a:prstGeom>
          <a:ln>
            <a:noFill/>
          </a:ln>
          <a:effectLst>
            <a:outerShdw blurRad="292100" dist="139700" dir="2700000" algn="tl" rotWithShape="0">
              <a:srgbClr val="333333">
                <a:alpha val="65000"/>
              </a:srgbClr>
            </a:outerShdw>
          </a:effectLst>
        </p:spPr>
      </p:pic>
      <p:sp>
        <p:nvSpPr>
          <p:cNvPr id="9218" name="AutoShape 2" descr="data:image/jpeg;base64,/9j/4AAQSkZJRgABAQAAAQABAAD/2wCEAAkGBxQSEhUUExQWFhUXGSAZGBgYGBwbHRwbHRobGhkaHiAfHCggHh0lGxgbITEhJSkrLi4uHSAzODMsNygtLywBCgoKDg0OGxAQGzQkICY0NC8vNCw0LCwsLywvNDQsLDQsNzQ0LCwsLCwsLCwsLCwsLCwsLCw0LCwsLCwsLCwsLP/AABEIALEBHAMBIgACEQEDEQH/xAAbAAACAgMBAAAAAAAAAAAAAAAEBQMGAAECB//EAEIQAAECBAQDBgQEBQIFBAMAAAECEQADITEEEkFRBSJhBhMycYGRobHB8ELR4fEUIzNScgeCNGJzkrIVQ6LCJFPS/8QAGQEAAwEBAQAAAAAAAAAAAAAAAQIDAAQF/8QAMREAAgIBAgMHAgUFAQAAAAAAAAECEQMhMQQSQRMiMlFhgfCxwUJxodHxFCMzkeEF/9oADAMBAAIRAxEAPwDx2Ul38o9F4ZipcqWlZIcBkpCa29KsX9BFCMrIWPwrF24BMSBzuJiUhgWYoL1sdC1rjeseT/6HegmGLaYk7W4hS8hmIKXzZA/+OYn4RW5VwIs/bWaVdySQSM4J1JdJBPmA/vFXlyyVWJ9I6OD/AMK+dQPVlp41PXMwWGQlNlCo15FC/m9PKOeBZpSwqaMpCWzZQp+ZJZvIGvSIuLz/AP8AEw6aOCRcu1b+ukR9lWXOJmKDJSTzVAqlz9H+V45+WsMvK39Q2i7pxktaSVTcqhdXdkUGgbW4d9PKE3EONqSTJlkKVQOpKuUMCVWzBqMOurw4MkITmCQEDwlIcnlAFwxJ5g5fTrGcH4RkBWVAzFMZhSQAkfhTd2Fut6R5+Dsl3mF6op8xIlzqlTq8WUKBIuTWr3P6QzwePQSTlSpwMgyE11JfpEvaaUM8mYH5VpTmU4LVUx6nKYimpMqaEHmBDhSWPKQQmhLgg71aOzIlkjfoBSo9B4GRNQvuyiUhIAUFIGdTigDEAi9TYgU1hX2WlSZOMmSgTMyTHQ1gV1SopKmbmFQaN0aEXCsVlWkpLk3HQdDV6C/nDPDY7uOKCazJXKyKSRmzAGpBpzMzPWjVgYn+HatSb31PWOHdmkS8xC1qKmck1LPrau1qR4721eW0mUoCZKUT3alZVFMxKFpKNCGuNf8AbX1VXaMKl8q2zAsvKzah3NmYOHjwz/UJv4hCnzZsyc1RRJTkNauMxHkOkd04Y58qj+6111+e4VPUI7PYpRnoSQp0oUVABILggXIYVO0evScGju+7lJFgO5fMSU1LkjlqBUctS4MeSdgJhOK8Kl5pC0lybEoBL6AUMev9n5/egrK2UpIC8qXtfYuVO4pcRFVCXL5/9A9Sg/6lmWMODLQZKxMImSyBUZgkAM6Szg0Ni9meb/RsTe8nIltlUEZyQKJBO5F7esD9vsKFlJUDmSoJBqxBJJvYg097w3/08nJlfxACTzBFRYNmJf3EVxOMYt7A3K/M4EmXxPESyRlKpv8A8kKO3idXvCmRIAVLCTQBw4Y3setIs+HnNxFRV/efHswYn0Yj0ivy0gTVJd8qilPkC36xVSV6BR6N2Vw7SR/zqqR55WO1id6xL2ZlvN1LFRYPs2ldY47LJ7qWhU1TpJUpINQCHAoG0q7/AEgzsYlgtgCWDOSGBu37xLEvE7Hb2LLMxZYD120+Bg7CTswgKcq3KQPsNBeCNDHRBswWI5QaRyuZQ+UD4adyjqYq5IwWRFW7Tz8qr6fnFinYgAOTFD7fY8cqkuzEOQQKHre8I8iMa47xhEnDS5ygiqVJJWWBKaANqSxLXpHkycXPmLSpJ7tJI5nyqLlmB/CDWt6aRZU5ZmEVOVMAUlZlupK1FOYAjIxZL5iDRzStIraiVKE2dOyhGVS1l7BQLISQylsaAilbmkcyypc1/cVqy7yuPYfDSykSQgJDkNnOWqSpSncOa5zVRDgx57isaVokGc6JYSgITlcqyhLzzRi4ZkKOvu6k8FxE4/zZUxMhRzIlqUUrWs+GbMISQMtCQpsqaAPSK1xvD4cKC8PMCkqqEMo6tmKlF3LksQGarGkcXC4oc71tvy1r36P/AH+Y+qQZJVLm4lAdS5ZJKnGW6gFEJcg0YgMPK7su0OPlFSky2AQ4JFAf7UhJrS1KRXuDTQmYnNY/mDrT94ddo5UtKVeFJd8qWa3KaGvy0q0dORKMlEneogTJIUMpTqQKhjTlFx70aHvD0juw0oVckkJLlzVyl7MK7ekVvE4g95MqwzEij+Q0YNT4Rcey3HcFKkZcVKmzJmYkFKgAE0YVWNXNtYfLCbjaZmyiA0O8O8PNWlKSl+VFSz8rc2vR9LdYUypaTZV9x+Tw7weIAABBpqAfeorf7eE4h6bWOka4jPBQCsObApoxa9aPFaAUC9fPeHvGnErmTy0Zj1pX0hIMhNAsHzBENwyqIZMLx095SEXINejvvr+XSH3YnBiZNyhAUAgsKGpUBXrr6esV4IeVbMSs7XFB50h92dxikTCiWAg5RmOUWcE2cBxQM9a2cRPiV/alGPqZFmRhO8mMAe5SSAUukKWHDnTKk0fzOgghPBsrqKyD4XOgB6tqbj9YYYriiTLSEJUhhQDenmS9TVy9axW5/End01BfremtmjxMfaT1WgWktCHtDmRKIDLUlQNHUDXK4Br4VKtoDZ4l4wxmgoQsvLcuRc5iANy7e51hfjJyyhih05gTWoYvShAbyjvELVkTmWzPlcORy2cnYnzeO+NpK/X5oDoPeHSU90lTIJygkF71ZidXHi0DXhdxhaETMPPdglRSoVLImBgokkggEAMKVjrBEzGUsqCUgEJYjMK0Dfhtcgt0jriUqXMQtLq5k0KizKKSQHaqQrLfY2ehUn2qfT5YtKhl/wCphQUiWc2WpLggEuC4Ie4dvsVHthhjmllb1BAU/QEFsvQBukOuzkpBSiYkMpScqqJYqd3IZyzLO5foYD7VSqI15qKDV6s1PKOjDCMMlIFEfZNIC0rd3SxS5Gqb1DpcClrPHqGGxJSgICQQPDozeE2BNr1MeY8BIlTRtRbPqaXFqsfQR6DhsYSHALbVO1moR+UDiYtv0B1FnbfEAhAdRdQZwbAGrkBy/npHfZVTd5d1ZWI/CwVeo3baIOPIMxBU6fEVMFAE0yp3eoDilLR3wicrDuUzEZjQ6jq3Xmv57wHKMcTitwrfUV8WxKpWJnKLKUg+YcJSBe+l4E4YFTCP7no5u5f9W845xyXVNq6So1YP4xS+lLw37NYYCYknVTfmPPpHUvBfWjdS84DDEBLhv5dWDk+HKH966w57G4cZVeQ+sLuHIdJAzWoSogeGo9DTy9YK7MYnK7qAoKanyEDh9FbGZapopYQPh1M4jcycSzBX/aR82gMTCHFvnHU3qYIx08JBdhQsLvSBcAVFILgCvU/l84GxqglCyf7SxuTT4COuETQZabP+phHMwwIGznc3ig/6nSlKk0D5SLO9XcBrWPiDUNbR6GiYHFOseb/6v4FU1JCF5WT3ikkkJIQF57AuQnm1szF3Cyg2rsDlR5ZNxipg7qUpKgFfzUsWzA5UlJAcitwBpVosXB+Gy5S5K50xCl5KAl0I0ACAWSXZ1EEXLiKTgpgTMC3HLXVyxFhru3SJ5WPl53Cnynkyg0B25CKP09Xc8mbBKScYvT9fn2CpFxmzDkXMRMI8SVJaooK5n5gTWgDjePNJDMCdIu83jCigoEqasEhTlAQXCdjRmY0GgijyiAAz+bD84rwUeW/b5/Io74CQJyHe+n6RYuMyJZoE5sxrY0cMyhZLHrqYq3BsWETEkhWtkqPyhxiuNSnRlICUnmCgxJqxs9Cz0/Iy4qM3lTigpCHjCMs1dBViG6jo2sGcNngIqHrC3H4kLW4L0AdmdunrGpSiBoPT9RHbGFwSYGcoPL97Q/w5l0cnNR2Ja2oNfhrCGWKQwl4sjJWwAYgGwtbf8o588XJaBO+MKCUKKRs9iDXUPCiUahuUKuAatqz2g3iCiUGlej7jSFaEkKtVopgj3KMNpywkJ7vMxLBLipIpXbrB/BJYWwYv5l7hwQRX7tCpGZagEkctX2N/l84a8DlFSlCYCCz1UwZxr0ezxHOkoNX+41lhQe78Vh/cGf4kAWOphfMxUouymNXTVwznca1qOkEzVDKA4qNhzAM6XyuCXNehjjiE+WmWvkGXKWSHaxZ6jVjTrHmwWu2rNzOqFfEVhSWSpIWlYLlmHiGU3vQ+cM8RJACSAMzsFEAFylwE2ZgDbreBeMN3Xd+HLlvRwLEjeg9Y1xNLoQCmiVAEA1sW8tRHXFcyVaCNhfCmoFEqCSGKWO4bTyatnh/JHeFATvVg/KK29RdjCHgbJdOQKc5k3LgaB2e9xDhMxRUSVZXcMHdqU9W1JZzvTZIpMG4Lw2TkmzJSTyonpLBrLBLVLlIffQecQ9tpWUSwXcKOjCoJod99aCOcZiFScQ4/91GQlYpmTrQjQfCIe0+K7yVKWplKUSSS+oFB5UfzA0hoW8kZef1GRxweUDOQAFfzZZS4bxJZTj0aL9wBUru0KUBlKReqS4oA9XBJIoHihypxThZawpQXLmOKGiVADxPq7t+cXjg+QykIU7BABSGNWABIB38xR43EukpWZKwTtJiwlAOUAKYgVSVDmCaV2VAvBAJkxQY5XcAh1V8iHtrSJO0gzIILMFpKbPl5g1BS+uzbQf2OAEwgUJAAJqL62hIQXZt0bqV+dhwFTtHWadM/0g3A5qADXM+145njMqa5DlaiST/zOYYcNwqBhlrznOVjkAVlyvQkjl1N/rHcnSAWzC8MJkBa1KUGJqeUNWwv6vDDsks5VMLMKdXaFmB4m0hmXVJD5FEWNBRgGgjs1jQlKgX5msCbP06wbrYKLj3hhbMWylU12jP4/ooDdj+8LMTj2Jyve+U7DpvCzyMbQ44zOaWuxZJvesa4Fiz3KQLVr61rCjjGIzSlAJUSRctremd7nb0jXD5q0y00QltyX1u1B7mjROOXu3YC0TsaWoK/ev5RWu0GHVMSpSlhYytlUpnzFsuZrmzHeDpWJmqZLJd/7yNtSjb7pCftLglKSrmQhOoCVLa1HJAA1sWuOks87jblQEjxBEjIQ7HmykEj8NFUIoD661iyYDCr7wkAJcFYY0UBzGpUAW12bqXTcfwp/i5wBUvmzPQE5k5iWS2r2GkFYCUClXLLYgPmDl0h6KILVrcO16ND5u9FNPf7m6jDiOMQM4SCo2OSoDaEjl030ilSpChQpI05g3zZo9PnyWw6pqJiLFBYu3K7jMkiopQv7RQETVpUf4pExR7spTm8QILpPMDyuCDQ0JoYnwU6TpfuGtCTAYRSlBjqASaNmLOwIcfpDbiqhLl8qSEBSSNiXegowLM7b9IUSJqTNzMySrNlv1YWcQ04rNUuUrMXGjBK3LDargkWLCh6RXLbyKzIR4zDjupS3SVLKypOoqG9IFRIB/tHnD3FSMqUpcMTlIIcAFN6ahQv9Lw4dUxKQAABsrKddCbiLxy6aGSFxQMrpL7jX9oyS+awI2eIZcMZJRkq4VcnK7afXTeBN0gdTUwIIZTy63DtCvEyckzKFhQZwRDLErRlLrzpZiBQ6DXrCVF7fbQcCe4WNsAtSClmI1pd6mGnDpiEzVqSWDkgVGod/j8ISzA6E0sfp1hjwBI7x1gmlDfUVbyifEQVNm6DybimYuhrvlpT0v6RErGpn/y0pBJKSwKfPfoQx8+sM/4cF8pVdnejPtvbex9ACnJMRmYFM0kVamRRf4gdLR5kHHotUY3xJIRKCmIzTLkhTuC9qvS4a2kFYnDZk0TboS5b51Z63iHtFNC0S8yCOdksDcA60faNY+cooYuAKf201/Ny0PjUnGL/ADA0GcMGSs1WRJsHBJZnoDblDbfNqnDZyVApSGGYqcqq1MovQdKecVvheIS751IZIGRIKnbV2I9OvpD/AIOhIUarKSKgqyv7MNtPONluOvX57fqFRbegt7SSwmUFJUCUKSoDKRZTa9CYV8bmkyZYBcFBJALMRkrlvv8AZhtxg586UEhCkkEFr6VADj/KK8rFFUlKBqkv6WHxjpwJuK66gsO4HLBws8G5FKjal63i+dlMOlWGlrucvMFVch6O70Fg2oii9n1ju5qS9U7+dW1i89icqsOHJADim9z6MRtC8Xai36/YMdyXtNIyyOVgM6XpVVVF3Z2cmltrxD2ZCgorYZWLuWLA1y7n9bQy7ULlowx7olysBy+dnPwam1IRcM4kZaMQoqr3JQDq6iEp2LuetonhcpYnXn1GktQHBB0uaufo/wBIvYw6hgVeHLkcF61Oa33pFHwpbKkM5D/T1o8ejpxbYJSOVTSbh6OlvcR0ZVKTVCRAuFLzYRYyhwFMqtKAgU9YJ7PLaWqrVFPdvjAXZ7Fq/hlpBDOXtqn5UjfZ1ZUkgED9IdKrNY7OKzEgPS4b3+/KAMROdTNrV6HTR4YzwkBwoFXQAbeR/aK+pOZSiHezMzUakcmTKhjfEpAMtVasKijBx8dPUxHh1pSlIs2hNTW7tcdP1iLj80yZKlEGiXA6Bv39oWYNa1yJa0uQXI2YKbydwfaOeOSTj6Wa6ZZcEpKrEjajNVn8zQvBGJSVpZUxJqb69LOT97RXf/UFp/CPZv0iGZxV8zhKioAEZSerkt0AZ9R6JkhlkFSiIu30pJShyb5ArLVSgFEVS+m4FqPSKhwzGd0oTAoBYVQk9Kh8ru56ekSdosfNnyZlVCXLWGQCSA1NSzh394q8hSydC+pe/wAY9Ph+Gax8s2LKSbtHp2OxCZ2HmKRlQMhKkoBGYgg5mL2Yaj4x51iJ+cp/mTF5QwCxUDYHMXEOxiJ/8PleVlSHKQK3NlnUXo1Yq8tZJ28w/wBYbhMKhdPqC9BtwwOtAVYka/WHHG5oRKUxAzAbWzVFb/G0V/BS8ykgqIBUBTlub2f9occUwUpEk5ACtRDLUSVXDhyXqKeukHOl2sbMgDEcWV3SUpBAFizA0DX01oIFVmXVU0A9E/pEmNkNLDq2qQzMLUvqInwuKmpQEpmZUiwzdan1LxRJRXcXz/TDfmK5d4lRLZWZw9PJmq/wiNN46nYgpcMCOo39aRR29gEuNU6DV66Gm/0+EASRSJ8cq1CCb/T5xxh0uB96tDYlUTE6jyCiujbsRYgveDeEozkh6NzFn1vcV0hfiFVS3U/T84P4QrLmU1AztpXyiefwujD+RJIAIUpQ/C6j7ZX+nW0awU0CeWSWAq4bxgetMu+sDIOxI+TDany/Q5IOWcQC4WkF9mJBevlrvvHAluYmxc9RnSgFhqnKLXDUrVuvtaDsXMStCipdrZAHFjqXudYTyMJ3mKUlRUcqbp5T4Mw9iqGeLwSciklE2gvnIFxuG12rAnypxXv06hUiLhCpSVEAKKtFkUU1QCPyg9Sp2Y1SEk0JNHYOBRwQNDeEuElqQa5XIBAJJJFnoCk/pSkOcIgZlHkIoychFRUKY0LVtv0iuSt9/wBf4F6hEuYQ7qAf4s1GvZzAE8SlTCnKxTUFIYsQ5LWV5UNDDJyqYMq8qxU8iQAGAqaUqN/KAeN4BYMuYuqFKyEh9QCP+XQ66xPE482rq/nuFKhXw/lmKSOqGPqx+Rj0PsHignDh05iVFmZ2DMHNjU+0ee4/DmVPZigkBTGht13bWLd2SxQRh5ZJbmtpepNQdBvpFuJ72K16BWjHHa+aThgSgoJmC6gXow0B/D5Uiqz5xTKWnU5R/wDIK+kFcS7RBYyqlu68zZiAwzAilRcfHpCbiWLUopBLvfoBQAbDmNIHDQlGPK0GWoz4fOOdJOiddnV8bR6tK4ef4TlSKygaZqukUbU6vHkmEmF3FAQB53/SPR8Rjf5KUoVnX3bMAoMwDCjOX+UUyOSfdEVdRR2YxbJxEshzkJ1plcaA1rDHsWULSoEsaFgfP4Wiqz8RMkYiYVgjvEEs+i5Z+ptDHsZj8qV2bV+j9a32iOXmUJSj6DKupdJywkE5UhtP33c6RXpk03Csrq0SSQXykbAUuK0iXE8QShz4jqWpQW6e8J5/EuQAhxf59S/31jzZc9Wx7RN2j4kg4PEIUFkiWohShRwKChoxahd4TdnJhXhUpSOcKNc+U1FGYEt7VgPjXFFGTNYcxSQzCtL0JBt+8ccBxyzIDOXBoEpvUbVFbCHxY5LE/wA/sI2PcmUjMQDRKsynYmgPsR7+sdzJZCAFJSArlqWsQB4aWYt1rWFGGxxXlzgEVTU1bqlz4taaRHi8YUozjM4tSzm51q7e2sVcJ3TAmhRLwhMhY/CvNmarFTUJbRx9vFNw6SHSbi/mLx6JKTmAzWVUUNNRcu3VhWKfxnAJlTlKehqAwABLgtUOHBsKPHbgzW3Fma0JsQSnDpyh7g3sS/qXiuo8SvM02rFkkTj3YGVRt4QCQL6xXT41b5j8zHRhVOSAg7CqqltFA/GGXElHJd1Eto7u43Zy0LJahRnvu+vlD7FzQEXDZgzDWpHrT5+cJmlUloFIAn4MqltYAgHVzR6M19XiWXwtQHKUneljtBWOxKQlykWB0DkNtSm3WEszHKUXv+TltIlj7Se2g9R6gSIkSAVgKtu/s8akrGUgjqDsfyiMrAUXGj+umsdj6kybG4EnnT4Rdq6xPg8CSnMgpWBfQj0hfhsQpIIBoRW+sS4MkAZXG5c/SMlJLcKO5uHWVcqFEBNwDuT9YYcGmAJNPzsbDeIJvElpWAFHKGcb/vD7CspGdIlsTdIIL18Qjkz5Hy1Jbha0shxJOV0IoTuxbqKOb33gjBTAMQSGBEtLEkAh1KcfneNnCpUP5YSJieZSFfiGuU60q35QNhOebMIBJ5AWIGhFafHy6xzNdx/PIVG5DpxpKBmCmYioAKct/wDIQ2xeNMpBzKym7AZh5vn1+9oWla1Y5GWh7sCtRdd2cGJO0EtOWYSpOZnbP5WSST8ughJRU5wUvJGYukcRUtTlRAagTQCtAGD67QfLnEL8Ra73sQNgN+sV7CMxezfWGOFnpFQ+tCSQzx6MsSS0QGywS5yFKOdSzenK4DCrtSu3taDuKYVc2SrIlUpISCEkKUlRSoFw7lJLAuAXTqBdDIxJKmTkvQEjpuX03iU8QOqJdVqLqQAw6CoanoQLRzSxSTTXT5+QyZHj8IVSJeJBCgSyi9Q9OZ+oA1vDPsbNICgUOxuKUNfI6UJ2hRg5xOFmIJUwKgwJyvcUB/uGo+UFdjMfknkZygKRonN6MxOgt+kVyKTxyRtC18bxaZcpK0MomYxsRZRykPlNC9X06RTuL4wrmg2ZDAPpWmgBoLCHvbSfL5Uy1pVzh2RlZkEXf4N8oqOPncw/x+phOExJJS6hkyw8Pfu3ezE/9zfUR6rN4hnw5TlC1BJSKEF8rACxzVjx/s+TMzS3qoDI5YXBJJNuVz6CPS5WAmCUll5WS9WFW3SGpep1rpEeNcU1bpmgmVzt7JShUlk+KUASXoUlzcV8YrXzgjsd3RlKzKIUGszMdDQsaedIW9sULKZC11qQVAFuYOK+SdoH4DxBUgKHMEM6stDV60rW3pBinLh6i9f+hejLZxSWEJUQEkAHmUog0vsDUA2/WpqUFhJmBycpc5iAKkhrAu+mvpE/E+MSFIUlGdJUkgEnNoXFRt0EI1YhwCFAhqAlNRuAdSD5WrHIoTrW0ZvyIOLqlJRMAVzZTlABDbC9NII7NYsiXTma6WsDq7sa6eUD4ydLEmakEPkIysmlN6k1bX84B4Li8g6a39qffuX9DHDnxtfUnsXGRMTMUpObLlY0UghrUADioIq+kR8SwQ7pMxCiClmCh+FxYqDWc26aQil8UAQQySSSkCtMzUHma0sfMxvjuOWpEtBKC6wcoL1AIrrrv8qc7wZFkSToZNFtmYECWZdVKYczUFE1sBp8fKKV2sTMAacFpTmsGArQFiAVOGLPT5WzB45ZQwU4Fu7UpIpQgjXpa9qmKd2hxJXNnSieUgFLkDmACg71u9TQCIcIprM09aGbTBuGTcp5CfOzhySfOkJZv9Rd/GqvqYYYFTM7Bw7DX8mEL8pK1N/cbkDWPbildiInk6fdoZYyZlZSWB0UzEO4IcasSDpC4IKRWn5H5w54ktJatyQctrBzu1dNtIlmfeQUc8VkpUhkqAZnpq1txWEOVt/jD3FJITlQQGGUvQ6DdxrUt6vCQTCAApShTc/SNguhmiL76RDOL+l/f84lenlWOU4RahmAd+ojptLcQgFn6QbIokdT8y0CKH4dXYwwRKcBixBf4xpPQY4xr94XLkAD4U+DRZ+yPdiVOVMIApdxv1AfobxVcUGWr0+QhvweUlaCFIzaAuzULj1jk4iKeKn6AO8Vi3m5k0I+9FGnqI1h1JExZyA0SQalr130raIcbLSFEMA1nLmvQJe+/nGsKCmYyZhSCipY/hPVt4HKuT2MkG8PWTigrYABk1ZtvUw17QqXkmHOkgpNDLKSbU3el4W4VSO9cuxSQVFRCiQxLML1paD+JqzIXQpBQascrMQ5cUtpHLkX9yLr6BaK9wwOrwlVDyjX4GGuEnpByrk5CQNBQttQ3q5s1oV8KIExLsRUWcGh06xZTwxK0LMskLSAQhkhIcuaJBUaWfyjrzTgpVIVkciawKZSiHJdIavkVG1bfnAMwTQQkpOoagobFTDoanXXSJcJIpVeV3rfz8PyiPHuGHeKPNd1EHX5fWBSUqQEc4GapK5iWqtGYBulae8D8MxBkzUKSWKVMCdiHBjEz8kyWpyRzJr1fbQ1jji6yDLVRylNt0mpNAAWI3iyWuq3GLJ2u78JQZys2ZTpfK7BOgFctdmtFUxMx1/7fo/1g7iywUylBQL0I1SU0L9DcQpZ1L+9AI2KNR+IxYuBTsiQsAFVL1AqE/I+7Rd+K8XmTJSmmBIykZTcsl6EH5x57w5xKYK/EH9FBut9osncnupmq8pplHhLM5Zwag3F45eIwxlJSe6MmRcUl5sKlSpjkZAkB6CnpQGNYNEwpHdk8wcssJFyzvCvGzz3KQagpDPoxDt6iJsNOSUoCk5mRYjWo29YrKEowfz9gLVEOOwakpIUJmZndJSRrfcfrAmHWSEoTnzADlfKOtXf1jrHY05VXSGYDJR/QhvaGAAyjNcUcOkV35vi8csskku8aqE/EkLQFpyFII/uJf0J6xDw/E5UtlZ3IUaHSgraJ+JiYJbqWC6sqUJUVGxrXo+sDolWYEtsCXLPVvMR34WnDUHQmAUpwEqWzq5XLNc00+EcsUrlJWkpZyzV0ah+USfw85KaJWxLGzMQQSatYxFg5f8AMQVUDD8QPm4GYi+0aTWupki04TFqykAIAc+FLDZjVydy3rCLHyJMyYoWWwUSCAMpCQC9X2/eHWCXJCTyqUk6qYJOtCEAm+8JOLz5eZQcoo7pceTV86NrHm4VWV1aGigKiFZs+ZNA12a9nDkN90iLFS0gliNCkM7gvZ7MX12pEU1hM5QSCysznMKAF7N5FqxJjwSmWrSqa3+xHpxToz0ZBLLR3jJ6j3Y2PlSIxQDziTFl8pOhFLMKCC13gI3PUaAvU1cvVnZ9bNWB04GZ/wDrJgpUpTJJFHHyPSn6wBiJykrUApQDuwUdfIxo30GOZjqq4pcn7rGpM9SQQkxBMSQSSGjqWIq0nuCiQHMU9TWCcQvKHHlXSIUXNHIGnWNGbmBBABIodN2/WA0Y3MU5NTo0FSwGq3r5U9YDkJY8zgE3AfzbekM5CU94UoOajpdtD11rAklRjZS43bV9bGI04d1hOpBL21Br7w5w+CQSytQLU9636RBiMIULCwOUOKtuDb6iIdotkNTB8AtRmCv4iAT6sfh8Yb8TmDKoqAPKXAUQCNqat7RX+HKNGc0Bp5HauotDPEKUZaksS9Bd9HYmJ5YPnTBQNw8y86CUkJLu6np0p84tWFKAAlIVlCXdwVOKuHHKXAYv6bIcLhwMrJJBr71NGvpV7Q6ly8oYp6UYH4UaJcQ4S3ZuVkHFMOmYcyUZTU5qAE2rzM9BVr+5T41LJQCAa3D7RYsTPATVgDo7A/KEXEiFZC4Yu1eg216Q3D5NKFp2cSZKVy5oJAIGZPmBm2prEeNWJmESsGqDUNXY19QW6RiMQQJrapAtoS31gSeTLE6XoQFjqCRS9nf2i9O9+v8AIQcTsxY+fuA/y+MdYGpPUk/An5tAU5XMS7afSGHCUuWeyTbb7eOhmLFI4aUSFLKgzJLA35xQh9q62EPpuDmCWFy5qQEjMUkuD+M8uUA3BIrZ3cwqxuHyynzFjkT75SB6Vh7IwSFSyy1HldylVKagO4YswLx5mXM13r6+QUr6FX4vnXJzrarMXNqMw2ptAEtTKQCKEVD3EWLtXjUjCy0ZJaTmSD3QVl1PK7lqA1J0isTF1knpX4UjpwT7SN0aUeXQm4hISiXMIStCm3KhlJB6Nb0jaJUwEEEF2NFXHk7wXjFvJmAuSEE3NAxr4j7Ugcy8rKCVVA1vQescql3df11BQBxAnvEJUS3ibmLbGp2e0ScMlGYnM4TUljrtp0jlP86dNJDAJIHoCH93PrBfZoKKSQsJCQ5DPmjqcuXH6r7ga0C5ozJyKmJIUAGAe5qfrAuFw4ROmOOU2KjlcUJqAd9oJx2FmLUOcjKQHBBYkPSg0a51gfg8kIxMxK1AkVflYlgfxPv5xFOoNryvQCi9iw43EFMtKSoClAC9PbRtRFO4klBm5gvKoocOm4L5W84sXEwSCtgosWL0FGD28v3io8SU08t+BIGpsBv5xLgYLVrcrJUciWU5SEvoalJIP4aHUF4PngqSRQNzX61ajtXbaFE+YVAuogZs1n/bSOsLOL3ua+dqR6iT6k2HzpJTf0NwWEbxEvlSfg77dfpAY1G0FT1tkG7t0ZjC8rtGsIxq/CAz5g7F/nbSEeMVzn6Q2xqCEBRAZ3FX0PrdoUcQostGxRSQzZLxChSNL/TYbGIpMaxqyVl/sbxtFPaKx2C9w/h6cxVQsLkB/f1hj3HOw5gNRQ8zsPc61gLhdBzJoqr1NRW2vrDGSpAVUKd7kkhlWDJJq5/eIZG+YvjS5SCWkPzlKRflUFFnN9ff2ESIwiCpWYg15VAs4AGwZqtv0jU0KCiyRlFcpKm6k+1qM/sTIn5SCkUSf7SGYu5Y2NBXcwjuhklYZh8Ol6505v7im4bNXKxalyfk5OIwstSQozCjI5UoirEF0sQAot6XgFWNsQshJPhSaaMHAvqK06XHKlTFZStSiCoUCgWZiBQvQtdmMRaknuV7rWxF/CSpE2kxdAA5llqihoXo220WRKCkJCZkvmPKVEpYjQBtNSHA3ZhCnEpTMJJW6nIU4NObLzDUEVpYEGOpmHQmnViUkFIdQNyl9FUb2rAk3KrYYxS6DKZiAMoCgc1w6TuwvcMzilT5QPNns1n3BBcs5dQqBUfuIHwwQoZilmJcpJ5Q4cqBIJSdq+cSdzKAd1BJo6UkDmtclQprpS8T5IodqxPi+GqUrMuaC9A8wU8nU+tm+TxFI4eQpLkqJOhpvXV7w1kTA57uW4epBDZbtrrpT4CCJKpayCoBxSjdGcmxYVd9ovzyWhDsosT4jh0wZgEMGDsoKsQwd2vW5iHtPIUEy1lBTTIonWji2jpVFyeUFcqglOzsQ7Ko5Z2p+sU/tFjTNlkuQlwzgcxzXtWhNRS8bFOU5LTb7i5cSghDjknO51AbqAGHygnATcpFvujQPMJJD6fZ+MalqI6dN6vHY9jkZdMUVLwycmZRdJAAUaJAT/a1Ga+0SmcsSVJMtebKdxVmatN432d4hLly05gXfKSK36OPd9bGGh4thwTyrdVEkTCBRPQ7A2BNSax5kluq62dUMSaTsp/EJh7nJzcqU3oBzbfXzhVIxNfIMPQD4Q947lmsUhgAyg5YgFxUswdmoNfVOOGEZSOvX4/COzDSjqTnDWkMkEqkKADulQzAFzc+zvBE9YRLJsoIs9Qpt7G8C4QKQihLGhpy3dg/vAnE8SqktQoauDUMSzjrtEuy5pelgcdNQrhLSpUyZmPhIYg3ZzVtTEnZ7EiWlZIBcMBapLJ+PwibDkBCUqBKWDhwxuagpLs4iTg2AkpmgzO8SmqWSasaAh+pZx1tGml3r6/YKxt0PMLh5BSm5UAMyjuRmNG+7dITBLYrOUukJDDU08RDuKksegi1jCYTKyZ0xLnlzJqGqxLu4cMfKF2M4TIYnvpSzlU53SGOVQN1OD6tXSOPG0m7vU6v6fQV45AWgEJPIRysKeEgMLEsB7HWFp4GslRPMVuXUwqTWrv6PoN4dEJIAExAA0KkpFKl+UioI1FKxCqWg8zobfMkMK1PNQmpt7xfG3FUjSwxK1j8GZaKnQhmA9dzCmWa6VP39IsnGMSmjFOzh9aE9Tc+kVeWvm8o78TbVs48kUnSDgSagP5B/vf1jWI8aFB/2MRoUzpFGqPsRPLnOWV8KGvzh7olWoXiFJmS3BAo5zE06a6tCbHA5n3APwD/ABh9JwiFAqvoDtpcsPe0dowYYOoOOh89POEU0i3ZsrZlnd2jtKqOdI6TOUQ2Zm9PeMALM/WKkw3DTwRYHRt+nx3hjgp+VbKAp0BOwbytR2pCbKLVBuANdIJAqzj1Yn06+0RkkysWHzMW6Tpmskh99HdPzjSppZLAli5ZyGagNaM4pGpuACcypc0Ly3zJA6apLxKmSpgVKSlJDBkCoG+9RCXFFakySUjMAohJOksgiruQl1PatSPRmhmmfJWTyBymxLF3AcgKNqF9dDcQu7uegDMtNXyuj3NxSt+vrHCs3KQpIJ/GirD+1IC3boetolJcz3KQfL0GSWdhkQo1BcHMwbKSCS58TNa7UjrEYvIhJKQ7F8qVc108wzCjgCpboxgNOKAAC5hyk5mIoaAEA1KVVqH8ohnKDkIUogkZQVqzC9NjTRtHrC8l7j89bDDD4pK/DLdwaFJLE3/Epiwbb3oOQkHI5SRoEuC70ZiAxy0fygeUpAQsKCwAWzhZLEO5D0J6dYjmYpLUKyqgL6UooZaAlmb2tDKPkI5vqETCpLh1kkOqg6hyxYAj62iNGG5iHUVM4JBy9Q5DPQCm0YVnRAWLvcBrVDkA2r09ehjlqZDslI/CCQkMWBIDkNTmNIbURNEUyrhdCAG8WoCq5gTc2I+cL8YjNQF6lzcVN93g8zErUQQCW0JN9gT5ae0cCUkO9CKAczE1rY/DrDqVCtWLF4M/hV5NV9bP5xyvBqrUPdvn7fWHiMKogK7xg1C5ABrdjrvEa0MqqgaUygl+qTRxrZ4Pai9kDYKYtAGZJANCemh+cFGaDZnenRi4u9bfYrCuQFCoWC1FvysDu1IiGZC+VVg+VTKZm3qzmNV6oy00Cwsu0xgW5SLHoRT26wUpCGOXxli2VTM77kt09NjCmdiypgohQBtYAkbPZonlzg3KbaX/AGpcfnAcGHmDCmtPCSS5NqMaEnb5VhKJnezTUM+rMw60DO8EY/HqSgJYVqk3uLv5eekD8MAdyQNALn2esNFUmxZNNpDeSSwBTY8pJIu1AN21OkTylBT5wSQ4LaVo7XGj1+kQy0FnpsAwYsAwBYsej+dolUpsoWxID9NAz1BIJdok2iqTOu8pyvlooAVBajPQsPpHUxRJzEuNiCACDrUXNX+kcd4MvKNWSp0u5ejAHc1b5UHWZi10yqbxFSSyWav4g1dB7NGSC2GTpgH9qWAGrUc7WLVDNq7xwggmrEkVZmPwcWvEMxKsmaZLKUvQjKSW8w7Ut+kciYl2TMUFHdgNWNBSht7wOU3MSYiYnmIbKXSSW9RQMNora8CUnereXQuBWHqZmYEMWTRxV9Fbg2f8oCM3Pm8RFHqQWBF9VC9NOkVxuiU9QFWGNCDUe/tcwUhbUU/WjNTf9ImWjNcllWIDWPkIkMpqGlGs5pWt970h3IVR8jeDxQASHYhyx1aw6N6m8NpHGEgMVsf+UsPYtWE60BRIWxKquQCLU/FfpGLWE0ykf401awI2iUoxkUUpRE+JlDxB33ofiKRLKwxXVKSa1LE28jG14OY2Wps3lo5dh7w44YBKZRUynYJBPyIrFpTSWhJQbeoplyCogJVU6AVpQhiXNrQbKky6EkoINUqBAV6hmg6dLlKVmoFKFXpTUn2iNWCegympqSSPJnzBm+xEu1KLGB49UtRARRRYEEkhw9uZ9PjeJpjLYqUUmzgh3pTMa23+EQyUBl0IJGYKuMtNqKEd4ViMqphe7FgmzOSeb23vGf0GWhKkg5gmYHGhLHWmoJ6xHhlGqsqiSK5hy1OntEc8y0rTl5gXelXFAXb7aMk4VayHWz35yfJwAQmnWNpQNbDpCwEpBBGYOxUHBAppy2PtGjJckpUU2qpT5TYhwC4gdPDyUknLnALqcqJahoBW4v8ASOcZJH/t8hSBmCnGlCPv2haDfoEYjEJQo53UCKMu/UvUO/ziH+IBICQpJO5DMNqAPQxBKwxCgFJBLkHQMGajaloLxEgmWqnNcuRVqNppGqKZm20YiZkDlaanxZQdWALEOemlYhlEcx5RlBcjc/YqR61g0AKH8tLFI5VZlZiwc5RXfWIe+SEliEF2OYByG8Qar+ukZOgONmKwyQlKlb1INCk9ah3r0cbQfJlBYYMUFxqD50qL+UJFoBAIDkqIcJKa0s5AJZn1qIY4UZU86CrKXzFIOWuhZ7taBKOlhi0mZOxBykEAhKmSzEsGO7gFtRGIxKSc4ABdnTeg1pU0F/PWNzUoKSnlANwyioWDippc19RHM0rKTRJQal0hnOzkXp7mkCKVUgz5ruwnEBK8oUoVFgWcaOwJDDaB52FQ1EFRq6iaGhIAfo3XyjufOP8AaVI6JoDsA+lvjHZUBysllCpIAYZXCrkE1uNukBWtA1YEvC8g8AVckMWHqXG+nrEmHUTmCGIoK2O9iWDO/wC0alyVXzLK2ZKSHLO5B1tsdDeO54VU1DNmALV1FRtv0hua9BXGtRCMKtSnUGroLeQp5w5kymy/2hinSrD7/eO5TZSCoEgMAkio2Ds5pp0iNCh+INW1iC9FdA6qAfURRyb0JpUF4KWylJKlIrYZqg1s7hh8PaJVTEJolSsgVlAJLvoAllOQRuKRCl0kAO5NeY1pWhS/qdzBk2VmRYFIYMkvuCCzkkEE6aUiTdvUtFVsDLUpczJUZfDUkGjU16OBTaA8RiVoUpl5aAKBS43AGYWpDFUnOgDNLCEHKy1B61LKFtHDVa+kKp2JSH5iqpH8oUOlb6E0hoKwT0OFrUU+OXzObEAdXJbfTSJcJiVoACTJN2qa+xZqb/OI5YlsQhSQQKklIo9lBWvQbCOpfDEswqomwLECmouLb7xR1RNWxfj8RMTMqplZalJoanYxF/FlThbFmY6htXg9XDSXBB5deXz1GYwHP4eUO4dNnTS77+UMuXbqI4y3DZCwtA0Q4dQHMD5OxJ3qYOUkAjNVIHIwABbpcF9Q/U0hXwyUUq8QDA8qgUlm8xBcvFJKcuZgDZLvX8T11+MLLceOqOVlTst0kDlFyRs7VMKpmIUDTM3lDCbPUM3MoitVCl/J4HUBqVA+R89TDR0BIsOK8Pqr5xF+FH+SfnGRkcs9kdEAkf11+Uz6wsmeM+X/APUZGQFsGO4JL08/ygbD+Ff+KoyMjrRzdThf9H/cPlDvgn9L0+qYyMhM3hGxbknAv+I/2K+UET/Cn/NPzMZGRDLuXx7A/HfH/s+ohbjv+HP/AFfpGRkVwbIjmN4f+l/sPzEDybJ/zV8oyMii3YvQd4H+gn/JPzibif8Aws7/AKif/OMjIkvF7jvZEXEP+H/7fkIB4f8Ai8/yjIyHWwkh5O8H+wxU1eP/AGj6xkZAh1D5D+X4JXkfkqC5P4/8v/qIyMiWTb3HhuVuf/T/ANv0MF8buP8AFP8A4iMjIr+OPv8AYn+B+w04l/QV/wBRPyg+f/Wmen1jIyIrYs/ERcM8P+//AOsJOK+M/wCafnGRkLh/ySGzeCIn4h/UX5n/AMjBXCv6kz/EfIRkZHdLwnLDxDHGf1Ff4p+a4hl+E/7IyMiT2RXzAcf4EfesEyrJ+/xKjIyDLwiR8QdIt6fQRX8f4h5CMjIGAb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data:image/jpeg;base64,/9j/4AAQSkZJRgABAQAAAQABAAD/2wCEAAkGBxQSEhUUExQWFhUXGSAZGBgYGBwbHRwbHRobGhkaHiAfHCggHh0lGxgbITEhJSkrLi4uHSAzODMsNygtLywBCgoKDg0OGxAQGzQkICY0NC8vNCw0LCwsLywvNDQsLDQsNzQ0LCwsLCwsLCwsLCwsLCwsLCw0LCwsLCwsLCwsLP/AABEIALEBHAMBIgACEQEDEQH/xAAbAAACAgMBAAAAAAAAAAAAAAAEBQMGAAECB//EAEIQAAECBAQDBgQEBQIFBAMAAAECEQADITEEEkFRBSJhBhMycYGRobHB8ELR4fEUIzNScgeCNGJzkrIVQ6LCJFPS/8QAGQEAAwEBAQAAAAAAAAAAAAAAAQIDAAQF/8QAMREAAgIBAgMHAgUFAQAAAAAAAAECEQMhMQQSQRMiMlFhgfCxwUJxodHxFCMzkeEF/9oADAMBAAIRAxEAPwDx2Ul38o9F4ZipcqWlZIcBkpCa29KsX9BFCMrIWPwrF24BMSBzuJiUhgWYoL1sdC1rjeseT/6HegmGLaYk7W4hS8hmIKXzZA/+OYn4RW5VwIs/bWaVdySQSM4J1JdJBPmA/vFXlyyVWJ9I6OD/AMK+dQPVlp41PXMwWGQlNlCo15FC/m9PKOeBZpSwqaMpCWzZQp+ZJZvIGvSIuLz/AP8AEw6aOCRcu1b+ukR9lWXOJmKDJSTzVAqlz9H+V45+WsMvK39Q2i7pxktaSVTcqhdXdkUGgbW4d9PKE3EONqSTJlkKVQOpKuUMCVWzBqMOurw4MkITmCQEDwlIcnlAFwxJ5g5fTrGcH4RkBWVAzFMZhSQAkfhTd2Fut6R5+Dsl3mF6op8xIlzqlTq8WUKBIuTWr3P6QzwePQSTlSpwMgyE11JfpEvaaUM8mYH5VpTmU4LVUx6nKYimpMqaEHmBDhSWPKQQmhLgg71aOzIlkjfoBSo9B4GRNQvuyiUhIAUFIGdTigDEAi9TYgU1hX2WlSZOMmSgTMyTHQ1gV1SopKmbmFQaN0aEXCsVlWkpLk3HQdDV6C/nDPDY7uOKCazJXKyKSRmzAGpBpzMzPWjVgYn+HatSb31PWOHdmkS8xC1qKmck1LPrau1qR4721eW0mUoCZKUT3alZVFMxKFpKNCGuNf8AbX1VXaMKl8q2zAsvKzah3NmYOHjwz/UJv4hCnzZsyc1RRJTkNauMxHkOkd04Y58qj+6111+e4VPUI7PYpRnoSQp0oUVABILggXIYVO0evScGju+7lJFgO5fMSU1LkjlqBUctS4MeSdgJhOK8Kl5pC0lybEoBL6AUMev9n5/egrK2UpIC8qXtfYuVO4pcRFVCXL5/9A9Sg/6lmWMODLQZKxMImSyBUZgkAM6Szg0Ni9meb/RsTe8nIltlUEZyQKJBO5F7esD9vsKFlJUDmSoJBqxBJJvYg097w3/08nJlfxACTzBFRYNmJf3EVxOMYt7A3K/M4EmXxPESyRlKpv8A8kKO3idXvCmRIAVLCTQBw4Y3setIs+HnNxFRV/efHswYn0Yj0ivy0gTVJd8qilPkC36xVSV6BR6N2Vw7SR/zqqR55WO1id6xL2ZlvN1LFRYPs2ldY47LJ7qWhU1TpJUpINQCHAoG0q7/AEgzsYlgtgCWDOSGBu37xLEvE7Hb2LLMxZYD120+Bg7CTswgKcq3KQPsNBeCNDHRBswWI5QaRyuZQ+UD4adyjqYq5IwWRFW7Tz8qr6fnFinYgAOTFD7fY8cqkuzEOQQKHre8I8iMa47xhEnDS5ygiqVJJWWBKaANqSxLXpHkycXPmLSpJ7tJI5nyqLlmB/CDWt6aRZU5ZmEVOVMAUlZlupK1FOYAjIxZL5iDRzStIraiVKE2dOyhGVS1l7BQLISQylsaAilbmkcyypc1/cVqy7yuPYfDSykSQgJDkNnOWqSpSncOa5zVRDgx57isaVokGc6JYSgITlcqyhLzzRi4ZkKOvu6k8FxE4/zZUxMhRzIlqUUrWs+GbMISQMtCQpsqaAPSK1xvD4cKC8PMCkqqEMo6tmKlF3LksQGarGkcXC4oc71tvy1r36P/AH+Y+qQZJVLm4lAdS5ZJKnGW6gFEJcg0YgMPK7su0OPlFSky2AQ4JFAf7UhJrS1KRXuDTQmYnNY/mDrT94ddo5UtKVeFJd8qWa3KaGvy0q0dORKMlEneogTJIUMpTqQKhjTlFx70aHvD0juw0oVckkJLlzVyl7MK7ekVvE4g95MqwzEij+Q0YNT4Rcey3HcFKkZcVKmzJmYkFKgAE0YVWNXNtYfLCbjaZmyiA0O8O8PNWlKSl+VFSz8rc2vR9LdYUypaTZV9x+Tw7weIAABBpqAfeorf7eE4h6bWOka4jPBQCsObApoxa9aPFaAUC9fPeHvGnErmTy0Zj1pX0hIMhNAsHzBENwyqIZMLx095SEXINejvvr+XSH3YnBiZNyhAUAgsKGpUBXrr6esV4IeVbMSs7XFB50h92dxikTCiWAg5RmOUWcE2cBxQM9a2cRPiV/alGPqZFmRhO8mMAe5SSAUukKWHDnTKk0fzOgghPBsrqKyD4XOgB6tqbj9YYYriiTLSEJUhhQDenmS9TVy9axW5/End01BfremtmjxMfaT1WgWktCHtDmRKIDLUlQNHUDXK4Br4VKtoDZ4l4wxmgoQsvLcuRc5iANy7e51hfjJyyhih05gTWoYvShAbyjvELVkTmWzPlcORy2cnYnzeO+NpK/X5oDoPeHSU90lTIJygkF71ZidXHi0DXhdxhaETMPPdglRSoVLImBgokkggEAMKVjrBEzGUsqCUgEJYjMK0Dfhtcgt0jriUqXMQtLq5k0KizKKSQHaqQrLfY2ehUn2qfT5YtKhl/wCphQUiWc2WpLggEuC4Ie4dvsVHthhjmllb1BAU/QEFsvQBukOuzkpBSiYkMpScqqJYqd3IZyzLO5foYD7VSqI15qKDV6s1PKOjDCMMlIFEfZNIC0rd3SxS5Gqb1DpcClrPHqGGxJSgICQQPDozeE2BNr1MeY8BIlTRtRbPqaXFqsfQR6DhsYSHALbVO1moR+UDiYtv0B1FnbfEAhAdRdQZwbAGrkBy/npHfZVTd5d1ZWI/CwVeo3baIOPIMxBU6fEVMFAE0yp3eoDilLR3wicrDuUzEZjQ6jq3Xmv57wHKMcTitwrfUV8WxKpWJnKLKUg+YcJSBe+l4E4YFTCP7no5u5f9W845xyXVNq6So1YP4xS+lLw37NYYCYknVTfmPPpHUvBfWjdS84DDEBLhv5dWDk+HKH966w57G4cZVeQ+sLuHIdJAzWoSogeGo9DTy9YK7MYnK7qAoKanyEDh9FbGZapopYQPh1M4jcycSzBX/aR82gMTCHFvnHU3qYIx08JBdhQsLvSBcAVFILgCvU/l84GxqglCyf7SxuTT4COuETQZabP+phHMwwIGznc3ig/6nSlKk0D5SLO9XcBrWPiDUNbR6GiYHFOseb/6v4FU1JCF5WT3ikkkJIQF57AuQnm1szF3Cyg2rsDlR5ZNxipg7qUpKgFfzUsWzA5UlJAcitwBpVosXB+Gy5S5K50xCl5KAl0I0ACAWSXZ1EEXLiKTgpgTMC3HLXVyxFhru3SJ5WPl53Cnynkyg0B25CKP09Xc8mbBKScYvT9fn2CpFxmzDkXMRMI8SVJaooK5n5gTWgDjePNJDMCdIu83jCigoEqasEhTlAQXCdjRmY0GgijyiAAz+bD84rwUeW/b5/Io74CQJyHe+n6RYuMyJZoE5sxrY0cMyhZLHrqYq3BsWETEkhWtkqPyhxiuNSnRlICUnmCgxJqxs9Cz0/Iy4qM3lTigpCHjCMs1dBViG6jo2sGcNngIqHrC3H4kLW4L0AdmdunrGpSiBoPT9RHbGFwSYGcoPL97Q/w5l0cnNR2Ja2oNfhrCGWKQwl4sjJWwAYgGwtbf8o588XJaBO+MKCUKKRs9iDXUPCiUahuUKuAatqz2g3iCiUGlej7jSFaEkKtVopgj3KMNpywkJ7vMxLBLipIpXbrB/BJYWwYv5l7hwQRX7tCpGZagEkctX2N/l84a8DlFSlCYCCz1UwZxr0ezxHOkoNX+41lhQe78Vh/cGf4kAWOphfMxUouymNXTVwznca1qOkEzVDKA4qNhzAM6XyuCXNehjjiE+WmWvkGXKWSHaxZ6jVjTrHmwWu2rNzOqFfEVhSWSpIWlYLlmHiGU3vQ+cM8RJACSAMzsFEAFylwE2ZgDbreBeMN3Xd+HLlvRwLEjeg9Y1xNLoQCmiVAEA1sW8tRHXFcyVaCNhfCmoFEqCSGKWO4bTyatnh/JHeFATvVg/KK29RdjCHgbJdOQKc5k3LgaB2e9xDhMxRUSVZXcMHdqU9W1JZzvTZIpMG4Lw2TkmzJSTyonpLBrLBLVLlIffQecQ9tpWUSwXcKOjCoJod99aCOcZiFScQ4/91GQlYpmTrQjQfCIe0+K7yVKWplKUSSS+oFB5UfzA0hoW8kZef1GRxweUDOQAFfzZZS4bxJZTj0aL9wBUru0KUBlKReqS4oA9XBJIoHihypxThZawpQXLmOKGiVADxPq7t+cXjg+QykIU7BABSGNWABIB38xR43EukpWZKwTtJiwlAOUAKYgVSVDmCaV2VAvBAJkxQY5XcAh1V8iHtrSJO0gzIILMFpKbPl5g1BS+uzbQf2OAEwgUJAAJqL62hIQXZt0bqV+dhwFTtHWadM/0g3A5qADXM+145njMqa5DlaiST/zOYYcNwqBhlrznOVjkAVlyvQkjl1N/rHcnSAWzC8MJkBa1KUGJqeUNWwv6vDDsks5VMLMKdXaFmB4m0hmXVJD5FEWNBRgGgjs1jQlKgX5msCbP06wbrYKLj3hhbMWylU12jP4/ooDdj+8LMTj2Jyve+U7DpvCzyMbQ44zOaWuxZJvesa4Fiz3KQLVr61rCjjGIzSlAJUSRctremd7nb0jXD5q0y00QltyX1u1B7mjROOXu3YC0TsaWoK/ev5RWu0GHVMSpSlhYytlUpnzFsuZrmzHeDpWJmqZLJd/7yNtSjb7pCftLglKSrmQhOoCVLa1HJAA1sWuOks87jblQEjxBEjIQ7HmykEj8NFUIoD661iyYDCr7wkAJcFYY0UBzGpUAW12bqXTcfwp/i5wBUvmzPQE5k5iWS2r2GkFYCUClXLLYgPmDl0h6KILVrcO16ND5u9FNPf7m6jDiOMQM4SCo2OSoDaEjl030ilSpChQpI05g3zZo9PnyWw6pqJiLFBYu3K7jMkiopQv7RQETVpUf4pExR7spTm8QILpPMDyuCDQ0JoYnwU6TpfuGtCTAYRSlBjqASaNmLOwIcfpDbiqhLl8qSEBSSNiXegowLM7b9IUSJqTNzMySrNlv1YWcQ04rNUuUrMXGjBK3LDargkWLCh6RXLbyKzIR4zDjupS3SVLKypOoqG9IFRIB/tHnD3FSMqUpcMTlIIcAFN6ahQv9Lw4dUxKQAABsrKddCbiLxy6aGSFxQMrpL7jX9oyS+awI2eIZcMZJRkq4VcnK7afXTeBN0gdTUwIIZTy63DtCvEyckzKFhQZwRDLErRlLrzpZiBQ6DXrCVF7fbQcCe4WNsAtSClmI1pd6mGnDpiEzVqSWDkgVGod/j8ISzA6E0sfp1hjwBI7x1gmlDfUVbyifEQVNm6DybimYuhrvlpT0v6RErGpn/y0pBJKSwKfPfoQx8+sM/4cF8pVdnejPtvbex9ACnJMRmYFM0kVamRRf4gdLR5kHHotUY3xJIRKCmIzTLkhTuC9qvS4a2kFYnDZk0TboS5b51Z63iHtFNC0S8yCOdksDcA60faNY+cooYuAKf201/Ny0PjUnGL/ADA0GcMGSs1WRJsHBJZnoDblDbfNqnDZyVApSGGYqcqq1MovQdKecVvheIS751IZIGRIKnbV2I9OvpD/AIOhIUarKSKgqyv7MNtPONluOvX57fqFRbegt7SSwmUFJUCUKSoDKRZTa9CYV8bmkyZYBcFBJALMRkrlvv8AZhtxg586UEhCkkEFr6VADj/KK8rFFUlKBqkv6WHxjpwJuK66gsO4HLBws8G5FKjal63i+dlMOlWGlrucvMFVch6O70Fg2oii9n1ju5qS9U7+dW1i89icqsOHJADim9z6MRtC8Xai36/YMdyXtNIyyOVgM6XpVVVF3Z2cmltrxD2ZCgorYZWLuWLA1y7n9bQy7ULlowx7olysBy+dnPwam1IRcM4kZaMQoqr3JQDq6iEp2LuetonhcpYnXn1GktQHBB0uaufo/wBIvYw6hgVeHLkcF61Oa33pFHwpbKkM5D/T1o8ejpxbYJSOVTSbh6OlvcR0ZVKTVCRAuFLzYRYyhwFMqtKAgU9YJ7PLaWqrVFPdvjAXZ7Fq/hlpBDOXtqn5UjfZ1ZUkgED9IdKrNY7OKzEgPS4b3+/KAMROdTNrV6HTR4YzwkBwoFXQAbeR/aK+pOZSiHezMzUakcmTKhjfEpAMtVasKijBx8dPUxHh1pSlIs2hNTW7tcdP1iLj80yZKlEGiXA6Bv39oWYNa1yJa0uQXI2YKbydwfaOeOSTj6Wa6ZZcEpKrEjajNVn8zQvBGJSVpZUxJqb69LOT97RXf/UFp/CPZv0iGZxV8zhKioAEZSerkt0AZ9R6JkhlkFSiIu30pJShyb5ArLVSgFEVS+m4FqPSKhwzGd0oTAoBYVQk9Kh8ru56ekSdosfNnyZlVCXLWGQCSA1NSzh394q8hSydC+pe/wAY9Ph+Gax8s2LKSbtHp2OxCZ2HmKRlQMhKkoBGYgg5mL2Yaj4x51iJ+cp/mTF5QwCxUDYHMXEOxiJ/8PleVlSHKQK3NlnUXo1Yq8tZJ28w/wBYbhMKhdPqC9BtwwOtAVYka/WHHG5oRKUxAzAbWzVFb/G0V/BS8ykgqIBUBTlub2f9occUwUpEk5ACtRDLUSVXDhyXqKeukHOl2sbMgDEcWV3SUpBAFizA0DX01oIFVmXVU0A9E/pEmNkNLDq2qQzMLUvqInwuKmpQEpmZUiwzdan1LxRJRXcXz/TDfmK5d4lRLZWZw9PJmq/wiNN46nYgpcMCOo39aRR29gEuNU6DV66Gm/0+EASRSJ8cq1CCb/T5xxh0uB96tDYlUTE6jyCiujbsRYgveDeEozkh6NzFn1vcV0hfiFVS3U/T84P4QrLmU1AztpXyiefwujD+RJIAIUpQ/C6j7ZX+nW0awU0CeWSWAq4bxgetMu+sDIOxI+TDany/Q5IOWcQC4WkF9mJBevlrvvHAluYmxc9RnSgFhqnKLXDUrVuvtaDsXMStCipdrZAHFjqXudYTyMJ3mKUlRUcqbp5T4Mw9iqGeLwSciklE2gvnIFxuG12rAnypxXv06hUiLhCpSVEAKKtFkUU1QCPyg9Sp2Y1SEk0JNHYOBRwQNDeEuElqQa5XIBAJJJFnoCk/pSkOcIgZlHkIoychFRUKY0LVtv0iuSt9/wBf4F6hEuYQ7qAf4s1GvZzAE8SlTCnKxTUFIYsQ5LWV5UNDDJyqYMq8qxU8iQAGAqaUqN/KAeN4BYMuYuqFKyEh9QCP+XQ66xPE482rq/nuFKhXw/lmKSOqGPqx+Rj0PsHignDh05iVFmZ2DMHNjU+0ee4/DmVPZigkBTGht13bWLd2SxQRh5ZJbmtpepNQdBvpFuJ72K16BWjHHa+aThgSgoJmC6gXow0B/D5Uiqz5xTKWnU5R/wDIK+kFcS7RBYyqlu68zZiAwzAilRcfHpCbiWLUopBLvfoBQAbDmNIHDQlGPK0GWoz4fOOdJOiddnV8bR6tK4ef4TlSKygaZqukUbU6vHkmEmF3FAQB53/SPR8Rjf5KUoVnX3bMAoMwDCjOX+UUyOSfdEVdRR2YxbJxEshzkJ1plcaA1rDHsWULSoEsaFgfP4Wiqz8RMkYiYVgjvEEs+i5Z+ptDHsZj8qV2bV+j9a32iOXmUJSj6DKupdJywkE5UhtP33c6RXpk03Csrq0SSQXykbAUuK0iXE8QShz4jqWpQW6e8J5/EuQAhxf59S/31jzZc9Wx7RN2j4kg4PEIUFkiWohShRwKChoxahd4TdnJhXhUpSOcKNc+U1FGYEt7VgPjXFFGTNYcxSQzCtL0JBt+8ccBxyzIDOXBoEpvUbVFbCHxY5LE/wA/sI2PcmUjMQDRKsynYmgPsR7+sdzJZCAFJSArlqWsQB4aWYt1rWFGGxxXlzgEVTU1bqlz4taaRHi8YUozjM4tSzm51q7e2sVcJ3TAmhRLwhMhY/CvNmarFTUJbRx9vFNw6SHSbi/mLx6JKTmAzWVUUNNRcu3VhWKfxnAJlTlKehqAwABLgtUOHBsKPHbgzW3Fma0JsQSnDpyh7g3sS/qXiuo8SvM02rFkkTj3YGVRt4QCQL6xXT41b5j8zHRhVOSAg7CqqltFA/GGXElHJd1Eto7u43Zy0LJahRnvu+vlD7FzQEXDZgzDWpHrT5+cJmlUloFIAn4MqltYAgHVzR6M19XiWXwtQHKUneljtBWOxKQlykWB0DkNtSm3WEszHKUXv+TltIlj7Se2g9R6gSIkSAVgKtu/s8akrGUgjqDsfyiMrAUXGj+umsdj6kybG4EnnT4Rdq6xPg8CSnMgpWBfQj0hfhsQpIIBoRW+sS4MkAZXG5c/SMlJLcKO5uHWVcqFEBNwDuT9YYcGmAJNPzsbDeIJvElpWAFHKGcb/vD7CspGdIlsTdIIL18Qjkz5Hy1Jbha0shxJOV0IoTuxbqKOb33gjBTAMQSGBEtLEkAh1KcfneNnCpUP5YSJieZSFfiGuU60q35QNhOebMIBJ5AWIGhFafHy6xzNdx/PIVG5DpxpKBmCmYioAKct/wDIQ2xeNMpBzKym7AZh5vn1+9oWla1Y5GWh7sCtRdd2cGJO0EtOWYSpOZnbP5WSST8ughJRU5wUvJGYukcRUtTlRAagTQCtAGD67QfLnEL8Ra73sQNgN+sV7CMxezfWGOFnpFQ+tCSQzx6MsSS0QGywS5yFKOdSzenK4DCrtSu3taDuKYVc2SrIlUpISCEkKUlRSoFw7lJLAuAXTqBdDIxJKmTkvQEjpuX03iU8QOqJdVqLqQAw6CoanoQLRzSxSTTXT5+QyZHj8IVSJeJBCgSyi9Q9OZ+oA1vDPsbNICgUOxuKUNfI6UJ2hRg5xOFmIJUwKgwJyvcUB/uGo+UFdjMfknkZygKRonN6MxOgt+kVyKTxyRtC18bxaZcpK0MomYxsRZRykPlNC9X06RTuL4wrmg2ZDAPpWmgBoLCHvbSfL5Uy1pVzh2RlZkEXf4N8oqOPncw/x+phOExJJS6hkyw8Pfu3ezE/9zfUR6rN4hnw5TlC1BJSKEF8rACxzVjx/s+TMzS3qoDI5YXBJJNuVz6CPS5WAmCUll5WS9WFW3SGpep1rpEeNcU1bpmgmVzt7JShUlk+KUASXoUlzcV8YrXzgjsd3RlKzKIUGszMdDQsaedIW9sULKZC11qQVAFuYOK+SdoH4DxBUgKHMEM6stDV60rW3pBinLh6i9f+hejLZxSWEJUQEkAHmUog0vsDUA2/WpqUFhJmBycpc5iAKkhrAu+mvpE/E+MSFIUlGdJUkgEnNoXFRt0EI1YhwCFAhqAlNRuAdSD5WrHIoTrW0ZvyIOLqlJRMAVzZTlABDbC9NII7NYsiXTma6WsDq7sa6eUD4ydLEmakEPkIysmlN6k1bX84B4Li8g6a39qffuX9DHDnxtfUnsXGRMTMUpObLlY0UghrUADioIq+kR8SwQ7pMxCiClmCh+FxYqDWc26aQil8UAQQySSSkCtMzUHma0sfMxvjuOWpEtBKC6wcoL1AIrrrv8qc7wZFkSToZNFtmYECWZdVKYczUFE1sBp8fKKV2sTMAacFpTmsGArQFiAVOGLPT5WzB45ZQwU4Fu7UpIpQgjXpa9qmKd2hxJXNnSieUgFLkDmACg71u9TQCIcIprM09aGbTBuGTcp5CfOzhySfOkJZv9Rd/GqvqYYYFTM7Bw7DX8mEL8pK1N/cbkDWPbildiInk6fdoZYyZlZSWB0UzEO4IcasSDpC4IKRWn5H5w54ktJatyQctrBzu1dNtIlmfeQUc8VkpUhkqAZnpq1txWEOVt/jD3FJITlQQGGUvQ6DdxrUt6vCQTCAApShTc/SNguhmiL76RDOL+l/f84lenlWOU4RahmAd+ojptLcQgFn6QbIokdT8y0CKH4dXYwwRKcBixBf4xpPQY4xr94XLkAD4U+DRZ+yPdiVOVMIApdxv1AfobxVcUGWr0+QhvweUlaCFIzaAuzULj1jk4iKeKn6AO8Vi3m5k0I+9FGnqI1h1JExZyA0SQalr130raIcbLSFEMA1nLmvQJe+/nGsKCmYyZhSCipY/hPVt4HKuT2MkG8PWTigrYABk1ZtvUw17QqXkmHOkgpNDLKSbU3el4W4VSO9cuxSQVFRCiQxLML1paD+JqzIXQpBQascrMQ5cUtpHLkX9yLr6BaK9wwOrwlVDyjX4GGuEnpByrk5CQNBQttQ3q5s1oV8KIExLsRUWcGh06xZTwxK0LMskLSAQhkhIcuaJBUaWfyjrzTgpVIVkciawKZSiHJdIavkVG1bfnAMwTQQkpOoagobFTDoanXXSJcJIpVeV3rfz8PyiPHuGHeKPNd1EHX5fWBSUqQEc4GapK5iWqtGYBulae8D8MxBkzUKSWKVMCdiHBjEz8kyWpyRzJr1fbQ1jji6yDLVRylNt0mpNAAWI3iyWuq3GLJ2u78JQZys2ZTpfK7BOgFctdmtFUxMx1/7fo/1g7iywUylBQL0I1SU0L9DcQpZ1L+9AI2KNR+IxYuBTsiQsAFVL1AqE/I+7Rd+K8XmTJSmmBIykZTcsl6EH5x57w5xKYK/EH9FBut9osncnupmq8pplHhLM5Zwag3F45eIwxlJSe6MmRcUl5sKlSpjkZAkB6CnpQGNYNEwpHdk8wcssJFyzvCvGzz3KQagpDPoxDt6iJsNOSUoCk5mRYjWo29YrKEowfz9gLVEOOwakpIUJmZndJSRrfcfrAmHWSEoTnzADlfKOtXf1jrHY05VXSGYDJR/QhvaGAAyjNcUcOkV35vi8csskku8aqE/EkLQFpyFII/uJf0J6xDw/E5UtlZ3IUaHSgraJ+JiYJbqWC6sqUJUVGxrXo+sDolWYEtsCXLPVvMR34WnDUHQmAUpwEqWzq5XLNc00+EcsUrlJWkpZyzV0ah+USfw85KaJWxLGzMQQSatYxFg5f8AMQVUDD8QPm4GYi+0aTWupki04TFqykAIAc+FLDZjVydy3rCLHyJMyYoWWwUSCAMpCQC9X2/eHWCXJCTyqUk6qYJOtCEAm+8JOLz5eZQcoo7pceTV86NrHm4VWV1aGigKiFZs+ZNA12a9nDkN90iLFS0gliNCkM7gvZ7MX12pEU1hM5QSCysznMKAF7N5FqxJjwSmWrSqa3+xHpxToz0ZBLLR3jJ6j3Y2PlSIxQDziTFl8pOhFLMKCC13gI3PUaAvU1cvVnZ9bNWB04GZ/wDrJgpUpTJJFHHyPSn6wBiJykrUApQDuwUdfIxo30GOZjqq4pcn7rGpM9SQQkxBMSQSSGjqWIq0nuCiQHMU9TWCcQvKHHlXSIUXNHIGnWNGbmBBABIodN2/WA0Y3MU5NTo0FSwGq3r5U9YDkJY8zgE3AfzbekM5CU94UoOajpdtD11rAklRjZS43bV9bGI04d1hOpBL21Br7w5w+CQSytQLU9636RBiMIULCwOUOKtuDb6iIdotkNTB8AtRmCv4iAT6sfh8Yb8TmDKoqAPKXAUQCNqat7RX+HKNGc0Bp5HauotDPEKUZaksS9Bd9HYmJ5YPnTBQNw8y86CUkJLu6np0p84tWFKAAlIVlCXdwVOKuHHKXAYv6bIcLhwMrJJBr71NGvpV7Q6ly8oYp6UYH4UaJcQ4S3ZuVkHFMOmYcyUZTU5qAE2rzM9BVr+5T41LJQCAa3D7RYsTPATVgDo7A/KEXEiFZC4Yu1eg216Q3D5NKFp2cSZKVy5oJAIGZPmBm2prEeNWJmESsGqDUNXY19QW6RiMQQJrapAtoS31gSeTLE6XoQFjqCRS9nf2i9O9+v8AIQcTsxY+fuA/y+MdYGpPUk/An5tAU5XMS7afSGHCUuWeyTbb7eOhmLFI4aUSFLKgzJLA35xQh9q62EPpuDmCWFy5qQEjMUkuD+M8uUA3BIrZ3cwqxuHyynzFjkT75SB6Vh7IwSFSyy1HldylVKagO4YswLx5mXM13r6+QUr6FX4vnXJzrarMXNqMw2ptAEtTKQCKEVD3EWLtXjUjCy0ZJaTmSD3QVl1PK7lqA1J0isTF1knpX4UjpwT7SN0aUeXQm4hISiXMIStCm3KhlJB6Nb0jaJUwEEEF2NFXHk7wXjFvJmAuSEE3NAxr4j7Ugcy8rKCVVA1vQescql3df11BQBxAnvEJUS3ibmLbGp2e0ScMlGYnM4TUljrtp0jlP86dNJDAJIHoCH93PrBfZoKKSQsJCQ5DPmjqcuXH6r7ga0C5ozJyKmJIUAGAe5qfrAuFw4ROmOOU2KjlcUJqAd9oJx2FmLUOcjKQHBBYkPSg0a51gfg8kIxMxK1AkVflYlgfxPv5xFOoNryvQCi9iw43EFMtKSoClAC9PbRtRFO4klBm5gvKoocOm4L5W84sXEwSCtgosWL0FGD28v3io8SU08t+BIGpsBv5xLgYLVrcrJUciWU5SEvoalJIP4aHUF4PngqSRQNzX61ajtXbaFE+YVAuogZs1n/bSOsLOL3ua+dqR6iT6k2HzpJTf0NwWEbxEvlSfg77dfpAY1G0FT1tkG7t0ZjC8rtGsIxq/CAz5g7F/nbSEeMVzn6Q2xqCEBRAZ3FX0PrdoUcQostGxRSQzZLxChSNL/TYbGIpMaxqyVl/sbxtFPaKx2C9w/h6cxVQsLkB/f1hj3HOw5gNRQ8zsPc61gLhdBzJoqr1NRW2vrDGSpAVUKd7kkhlWDJJq5/eIZG+YvjS5SCWkPzlKRflUFFnN9ff2ESIwiCpWYg15VAs4AGwZqtv0jU0KCiyRlFcpKm6k+1qM/sTIn5SCkUSf7SGYu5Y2NBXcwjuhklYZh8Ol6505v7im4bNXKxalyfk5OIwstSQozCjI5UoirEF0sQAot6XgFWNsQshJPhSaaMHAvqK06XHKlTFZStSiCoUCgWZiBQvQtdmMRaknuV7rWxF/CSpE2kxdAA5llqihoXo220WRKCkJCZkvmPKVEpYjQBtNSHA3ZhCnEpTMJJW6nIU4NObLzDUEVpYEGOpmHQmnViUkFIdQNyl9FUb2rAk3KrYYxS6DKZiAMoCgc1w6TuwvcMzilT5QPNns1n3BBcs5dQqBUfuIHwwQoZilmJcpJ5Q4cqBIJSdq+cSdzKAd1BJo6UkDmtclQprpS8T5IodqxPi+GqUrMuaC9A8wU8nU+tm+TxFI4eQpLkqJOhpvXV7w1kTA57uW4epBDZbtrrpT4CCJKpayCoBxSjdGcmxYVd9ovzyWhDsosT4jh0wZgEMGDsoKsQwd2vW5iHtPIUEy1lBTTIonWji2jpVFyeUFcqglOzsQ7Ko5Z2p+sU/tFjTNlkuQlwzgcxzXtWhNRS8bFOU5LTb7i5cSghDjknO51AbqAGHygnATcpFvujQPMJJD6fZ+MalqI6dN6vHY9jkZdMUVLwycmZRdJAAUaJAT/a1Ga+0SmcsSVJMtebKdxVmatN432d4hLly05gXfKSK36OPd9bGGh4thwTyrdVEkTCBRPQ7A2BNSax5kluq62dUMSaTsp/EJh7nJzcqU3oBzbfXzhVIxNfIMPQD4Q947lmsUhgAyg5YgFxUswdmoNfVOOGEZSOvX4/COzDSjqTnDWkMkEqkKADulQzAFzc+zvBE9YRLJsoIs9Qpt7G8C4QKQihLGhpy3dg/vAnE8SqktQoauDUMSzjrtEuy5pelgcdNQrhLSpUyZmPhIYg3ZzVtTEnZ7EiWlZIBcMBapLJ+PwibDkBCUqBKWDhwxuagpLs4iTg2AkpmgzO8SmqWSasaAh+pZx1tGml3r6/YKxt0PMLh5BSm5UAMyjuRmNG+7dITBLYrOUukJDDU08RDuKksegi1jCYTKyZ0xLnlzJqGqxLu4cMfKF2M4TIYnvpSzlU53SGOVQN1OD6tXSOPG0m7vU6v6fQV45AWgEJPIRysKeEgMLEsB7HWFp4GslRPMVuXUwqTWrv6PoN4dEJIAExAA0KkpFKl+UioI1FKxCqWg8zobfMkMK1PNQmpt7xfG3FUjSwxK1j8GZaKnQhmA9dzCmWa6VP39IsnGMSmjFOzh9aE9Tc+kVeWvm8o78TbVs48kUnSDgSagP5B/vf1jWI8aFB/2MRoUzpFGqPsRPLnOWV8KGvzh7olWoXiFJmS3BAo5zE06a6tCbHA5n3APwD/ABh9JwiFAqvoDtpcsPe0dowYYOoOOh89POEU0i3ZsrZlnd2jtKqOdI6TOUQ2Zm9PeMALM/WKkw3DTwRYHRt+nx3hjgp+VbKAp0BOwbytR2pCbKLVBuANdIJAqzj1Yn06+0RkkysWHzMW6Tpmskh99HdPzjSppZLAli5ZyGagNaM4pGpuACcypc0Ly3zJA6apLxKmSpgVKSlJDBkCoG+9RCXFFakySUjMAohJOksgiruQl1PatSPRmhmmfJWTyBymxLF3AcgKNqF9dDcQu7uegDMtNXyuj3NxSt+vrHCs3KQpIJ/GirD+1IC3boetolJcz3KQfL0GSWdhkQo1BcHMwbKSCS58TNa7UjrEYvIhJKQ7F8qVc108wzCjgCpboxgNOKAAC5hyk5mIoaAEA1KVVqH8ohnKDkIUogkZQVqzC9NjTRtHrC8l7j89bDDD4pK/DLdwaFJLE3/Epiwbb3oOQkHI5SRoEuC70ZiAxy0fygeUpAQsKCwAWzhZLEO5D0J6dYjmYpLUKyqgL6UooZaAlmb2tDKPkI5vqETCpLh1kkOqg6hyxYAj62iNGG5iHUVM4JBy9Q5DPQCm0YVnRAWLvcBrVDkA2r09ehjlqZDslI/CCQkMWBIDkNTmNIbURNEUyrhdCAG8WoCq5gTc2I+cL8YjNQF6lzcVN93g8zErUQQCW0JN9gT5ae0cCUkO9CKAczE1rY/DrDqVCtWLF4M/hV5NV9bP5xyvBqrUPdvn7fWHiMKogK7xg1C5ABrdjrvEa0MqqgaUygl+qTRxrZ4Pai9kDYKYtAGZJANCemh+cFGaDZnenRi4u9bfYrCuQFCoWC1FvysDu1IiGZC+VVg+VTKZm3qzmNV6oy00Cwsu0xgW5SLHoRT26wUpCGOXxli2VTM77kt09NjCmdiypgohQBtYAkbPZonlzg3KbaX/AGpcfnAcGHmDCmtPCSS5NqMaEnb5VhKJnezTUM+rMw60DO8EY/HqSgJYVqk3uLv5eekD8MAdyQNALn2esNFUmxZNNpDeSSwBTY8pJIu1AN21OkTylBT5wSQ4LaVo7XGj1+kQy0FnpsAwYsAwBYsej+dolUpsoWxID9NAz1BIJdok2iqTOu8pyvlooAVBajPQsPpHUxRJzEuNiCACDrUXNX+kcd4MvKNWSp0u5ejAHc1b5UHWZi10yqbxFSSyWav4g1dB7NGSC2GTpgH9qWAGrUc7WLVDNq7xwggmrEkVZmPwcWvEMxKsmaZLKUvQjKSW8w7Ut+kciYl2TMUFHdgNWNBSht7wOU3MSYiYnmIbKXSSW9RQMNora8CUnereXQuBWHqZmYEMWTRxV9Fbg2f8oCM3Pm8RFHqQWBF9VC9NOkVxuiU9QFWGNCDUe/tcwUhbUU/WjNTf9ImWjNcllWIDWPkIkMpqGlGs5pWt970h3IVR8jeDxQASHYhyx1aw6N6m8NpHGEgMVsf+UsPYtWE60BRIWxKquQCLU/FfpGLWE0ykf401awI2iUoxkUUpRE+JlDxB33ofiKRLKwxXVKSa1LE28jG14OY2Wps3lo5dh7w44YBKZRUynYJBPyIrFpTSWhJQbeoplyCogJVU6AVpQhiXNrQbKky6EkoINUqBAV6hmg6dLlKVmoFKFXpTUn2iNWCegympqSSPJnzBm+xEu1KLGB49UtRARRRYEEkhw9uZ9PjeJpjLYqUUmzgh3pTMa23+EQyUBl0IJGYKuMtNqKEd4ViMqphe7FgmzOSeb23vGf0GWhKkg5gmYHGhLHWmoJ6xHhlGqsqiSK5hy1OntEc8y0rTl5gXelXFAXb7aMk4VayHWz35yfJwAQmnWNpQNbDpCwEpBBGYOxUHBAppy2PtGjJckpUU2qpT5TYhwC4gdPDyUknLnALqcqJahoBW4v8ASOcZJH/t8hSBmCnGlCPv2haDfoEYjEJQo53UCKMu/UvUO/ziH+IBICQpJO5DMNqAPQxBKwxCgFJBLkHQMGajaloLxEgmWqnNcuRVqNppGqKZm20YiZkDlaanxZQdWALEOemlYhlEcx5RlBcjc/YqR61g0AKH8tLFI5VZlZiwc5RXfWIe+SEliEF2OYByG8Qar+ukZOgONmKwyQlKlb1INCk9ah3r0cbQfJlBYYMUFxqD50qL+UJFoBAIDkqIcJKa0s5AJZn1qIY4UZU86CrKXzFIOWuhZ7taBKOlhi0mZOxBykEAhKmSzEsGO7gFtRGIxKSc4ABdnTeg1pU0F/PWNzUoKSnlANwyioWDippc19RHM0rKTRJQal0hnOzkXp7mkCKVUgz5ruwnEBK8oUoVFgWcaOwJDDaB52FQ1EFRq6iaGhIAfo3XyjufOP8AaVI6JoDsA+lvjHZUBysllCpIAYZXCrkE1uNukBWtA1YEvC8g8AVckMWHqXG+nrEmHUTmCGIoK2O9iWDO/wC0alyVXzLK2ZKSHLO5B1tsdDeO54VU1DNmALV1FRtv0hua9BXGtRCMKtSnUGroLeQp5w5kymy/2hinSrD7/eO5TZSCoEgMAkio2Ds5pp0iNCh+INW1iC9FdA6qAfURRyb0JpUF4KWylJKlIrYZqg1s7hh8PaJVTEJolSsgVlAJLvoAllOQRuKRCl0kAO5NeY1pWhS/qdzBk2VmRYFIYMkvuCCzkkEE6aUiTdvUtFVsDLUpczJUZfDUkGjU16OBTaA8RiVoUpl5aAKBS43AGYWpDFUnOgDNLCEHKy1B61LKFtHDVa+kKp2JSH5iqpH8oUOlb6E0hoKwT0OFrUU+OXzObEAdXJbfTSJcJiVoACTJN2qa+xZqb/OI5YlsQhSQQKklIo9lBWvQbCOpfDEswqomwLECmouLb7xR1RNWxfj8RMTMqplZalJoanYxF/FlThbFmY6htXg9XDSXBB5deXz1GYwHP4eUO4dNnTS77+UMuXbqI4y3DZCwtA0Q4dQHMD5OxJ3qYOUkAjNVIHIwABbpcF9Q/U0hXwyUUq8QDA8qgUlm8xBcvFJKcuZgDZLvX8T11+MLLceOqOVlTst0kDlFyRs7VMKpmIUDTM3lDCbPUM3MoitVCl/J4HUBqVA+R89TDR0BIsOK8Pqr5xF+FH+SfnGRkcs9kdEAkf11+Uz6wsmeM+X/APUZGQFsGO4JL08/ygbD+Ff+KoyMjrRzdThf9H/cPlDvgn9L0+qYyMhM3hGxbknAv+I/2K+UET/Cn/NPzMZGRDLuXx7A/HfH/s+ohbjv+HP/AFfpGRkVwbIjmN4f+l/sPzEDybJ/zV8oyMii3YvQd4H+gn/JPzibif8Aws7/AKif/OMjIkvF7jvZEXEP+H/7fkIB4f8Ai8/yjIyHWwkh5O8H+wxU1eP/AGj6xkZAh1D5D+X4JXkfkqC5P4/8v/qIyMiWTb3HhuVuf/T/ANv0MF8buP8AFP8A4iMjIr+OPv8AYn+B+w04l/QV/wBRPyg+f/Wmen1jIyIrYs/ERcM8P+//AOsJOK+M/wCafnGRkLh/ySGzeCIn4h/UX5n/AMjBXCv6kz/EfIRkZHdLwnLDxDHGf1Ff4p+a4hl+E/7IyMiT2RXzAcf4EfesEyrJ+/xKjIyDLwiR8QdIt6fQRX8f4h5CMjIGAb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6" descr="http://miriadna.com/desctopwalls/images/max/Fairy-forest.jpg"/>
          <p:cNvPicPr>
            <a:picLocks noChangeAspect="1" noChangeArrowheads="1"/>
          </p:cNvPicPr>
          <p:nvPr/>
        </p:nvPicPr>
        <p:blipFill>
          <a:blip r:embed="rId3" cstate="print"/>
          <a:srcRect/>
          <a:stretch>
            <a:fillRect/>
          </a:stretch>
        </p:blipFill>
        <p:spPr bwMode="auto">
          <a:xfrm>
            <a:off x="0" y="4267200"/>
            <a:ext cx="23622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4" name="Picture 8" descr="Parking Lot Construction"/>
          <p:cNvPicPr>
            <a:picLocks noChangeAspect="1" noChangeArrowheads="1"/>
          </p:cNvPicPr>
          <p:nvPr/>
        </p:nvPicPr>
        <p:blipFill>
          <a:blip r:embed="rId4" cstate="print"/>
          <a:srcRect/>
          <a:stretch>
            <a:fillRect/>
          </a:stretch>
        </p:blipFill>
        <p:spPr bwMode="auto">
          <a:xfrm>
            <a:off x="2362200" y="4267200"/>
            <a:ext cx="2400300" cy="16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6" name="Picture 10" descr="http://www.photo-dictionary.com/photofiles/list/3339/4434pasture.jpg"/>
          <p:cNvPicPr>
            <a:picLocks noChangeAspect="1" noChangeArrowheads="1"/>
          </p:cNvPicPr>
          <p:nvPr/>
        </p:nvPicPr>
        <p:blipFill>
          <a:blip r:embed="rId5" cstate="print"/>
          <a:srcRect/>
          <a:stretch>
            <a:fillRect/>
          </a:stretch>
        </p:blipFill>
        <p:spPr bwMode="auto">
          <a:xfrm>
            <a:off x="4724400" y="4267200"/>
            <a:ext cx="220980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4" descr="\\Dnrnas\geology\Geousr\BroadRiver\ALL\PICS\All Sites\Lawsons Fork\3-21-13 BP\DSCN0619.jpg"/>
          <p:cNvPicPr>
            <a:picLocks noChangeAspect="1" noChangeArrowheads="1"/>
          </p:cNvPicPr>
          <p:nvPr/>
        </p:nvPicPr>
        <p:blipFill>
          <a:blip r:embed="rId6" cstate="print"/>
          <a:srcRect/>
          <a:stretch>
            <a:fillRect/>
          </a:stretch>
        </p:blipFill>
        <p:spPr bwMode="auto">
          <a:xfrm>
            <a:off x="6934200" y="4267200"/>
            <a:ext cx="220980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13"/>
          <p:cNvSpPr/>
          <p:nvPr/>
        </p:nvSpPr>
        <p:spPr>
          <a:xfrm>
            <a:off x="457200" y="3886200"/>
            <a:ext cx="845103" cy="369332"/>
          </a:xfrm>
          <a:prstGeom prst="rect">
            <a:avLst/>
          </a:prstGeom>
        </p:spPr>
        <p:txBody>
          <a:bodyPr wrap="none">
            <a:spAutoFit/>
          </a:bodyPr>
          <a:lstStyle/>
          <a:p>
            <a:pPr marL="342900" indent="-342900"/>
            <a:r>
              <a:rPr lang="en-US" b="1" dirty="0" smtClean="0">
                <a:solidFill>
                  <a:schemeClr val="tx2">
                    <a:lumMod val="50000"/>
                  </a:schemeClr>
                </a:solidFill>
                <a:latin typeface="Aharoni" pitchFamily="2" charset="-79"/>
                <a:cs typeface="Aharoni" pitchFamily="2" charset="-79"/>
              </a:rPr>
              <a:t>Forest</a:t>
            </a:r>
          </a:p>
        </p:txBody>
      </p:sp>
      <p:sp>
        <p:nvSpPr>
          <p:cNvPr id="15" name="Rectangle 14"/>
          <p:cNvSpPr/>
          <p:nvPr/>
        </p:nvSpPr>
        <p:spPr>
          <a:xfrm>
            <a:off x="2590800" y="3886200"/>
            <a:ext cx="1571264" cy="369332"/>
          </a:xfrm>
          <a:prstGeom prst="rect">
            <a:avLst/>
          </a:prstGeom>
        </p:spPr>
        <p:txBody>
          <a:bodyPr wrap="none">
            <a:spAutoFit/>
          </a:bodyPr>
          <a:lstStyle/>
          <a:p>
            <a:pPr marL="342900" indent="-342900"/>
            <a:r>
              <a:rPr lang="en-US" b="1" dirty="0" smtClean="0">
                <a:solidFill>
                  <a:schemeClr val="tx2">
                    <a:lumMod val="50000"/>
                  </a:schemeClr>
                </a:solidFill>
                <a:latin typeface="Aharoni" pitchFamily="2" charset="-79"/>
                <a:cs typeface="Aharoni" pitchFamily="2" charset="-79"/>
              </a:rPr>
              <a:t>Urban/roads</a:t>
            </a:r>
          </a:p>
        </p:txBody>
      </p:sp>
      <p:sp>
        <p:nvSpPr>
          <p:cNvPr id="16" name="Rectangle 15"/>
          <p:cNvSpPr/>
          <p:nvPr/>
        </p:nvSpPr>
        <p:spPr>
          <a:xfrm>
            <a:off x="5257800" y="3886200"/>
            <a:ext cx="1007007" cy="369332"/>
          </a:xfrm>
          <a:prstGeom prst="rect">
            <a:avLst/>
          </a:prstGeom>
        </p:spPr>
        <p:txBody>
          <a:bodyPr wrap="none">
            <a:spAutoFit/>
          </a:bodyPr>
          <a:lstStyle/>
          <a:p>
            <a:pPr marL="342900" indent="-342900"/>
            <a:r>
              <a:rPr lang="en-US" b="1" dirty="0" smtClean="0">
                <a:solidFill>
                  <a:schemeClr val="tx2">
                    <a:lumMod val="50000"/>
                  </a:schemeClr>
                </a:solidFill>
                <a:latin typeface="Aharoni" pitchFamily="2" charset="-79"/>
                <a:cs typeface="Aharoni" pitchFamily="2" charset="-79"/>
              </a:rPr>
              <a:t>Pasture</a:t>
            </a:r>
          </a:p>
        </p:txBody>
      </p:sp>
      <p:sp>
        <p:nvSpPr>
          <p:cNvPr id="17" name="Rectangle 16"/>
          <p:cNvSpPr/>
          <p:nvPr/>
        </p:nvSpPr>
        <p:spPr>
          <a:xfrm>
            <a:off x="7315200" y="3886200"/>
            <a:ext cx="1590500" cy="369332"/>
          </a:xfrm>
          <a:prstGeom prst="rect">
            <a:avLst/>
          </a:prstGeom>
        </p:spPr>
        <p:txBody>
          <a:bodyPr wrap="none">
            <a:spAutoFit/>
          </a:bodyPr>
          <a:lstStyle/>
          <a:p>
            <a:pPr marL="342900" indent="-342900"/>
            <a:r>
              <a:rPr lang="en-US" b="1" dirty="0" smtClean="0">
                <a:solidFill>
                  <a:schemeClr val="tx2">
                    <a:lumMod val="50000"/>
                  </a:schemeClr>
                </a:solidFill>
                <a:latin typeface="Aharoni" pitchFamily="2" charset="-79"/>
                <a:cs typeface="Aharoni" pitchFamily="2" charset="-79"/>
              </a:rPr>
              <a:t>Stream bank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190999" y="3733800"/>
          <a:ext cx="4953001" cy="2926080"/>
        </p:xfrm>
        <a:graphic>
          <a:graphicData uri="http://schemas.openxmlformats.org/drawingml/2006/table">
            <a:tbl>
              <a:tblPr firstRow="1" bandRow="1">
                <a:tableStyleId>{5C22544A-7EE6-4342-B048-85BDC9FD1C3A}</a:tableStyleId>
              </a:tblPr>
              <a:tblGrid>
                <a:gridCol w="1415143"/>
                <a:gridCol w="900545"/>
                <a:gridCol w="900545"/>
                <a:gridCol w="964870"/>
                <a:gridCol w="771898"/>
              </a:tblGrid>
              <a:tr h="326875">
                <a:tc>
                  <a:txBody>
                    <a:bodyPr/>
                    <a:lstStyle/>
                    <a:p>
                      <a:pPr algn="ctr"/>
                      <a:r>
                        <a:rPr lang="en-US" sz="1600" b="1" dirty="0" smtClean="0">
                          <a:solidFill>
                            <a:schemeClr val="tx1"/>
                          </a:solidFill>
                        </a:rPr>
                        <a:t>Contribution %</a:t>
                      </a:r>
                      <a:endParaRPr lang="en-US" sz="1600" b="1" dirty="0">
                        <a:solidFill>
                          <a:schemeClr val="tx1"/>
                        </a:solidFill>
                      </a:endParaRPr>
                    </a:p>
                  </a:txBody>
                  <a:tcPr>
                    <a:noFill/>
                  </a:tcPr>
                </a:tc>
                <a:tc>
                  <a:txBody>
                    <a:bodyPr/>
                    <a:lstStyle/>
                    <a:p>
                      <a:pPr algn="ctr"/>
                      <a:r>
                        <a:rPr lang="en-US" sz="1500" b="1" dirty="0" smtClean="0">
                          <a:solidFill>
                            <a:schemeClr val="tx1"/>
                          </a:solidFill>
                        </a:rPr>
                        <a:t>Forested</a:t>
                      </a:r>
                      <a:endParaRPr lang="en-US" sz="1500" b="1" dirty="0">
                        <a:solidFill>
                          <a:schemeClr val="tx1"/>
                        </a:solidFill>
                      </a:endParaRPr>
                    </a:p>
                  </a:txBody>
                  <a:tcPr>
                    <a:solidFill>
                      <a:schemeClr val="tx2">
                        <a:lumMod val="40000"/>
                        <a:lumOff val="60000"/>
                      </a:schemeClr>
                    </a:solidFill>
                  </a:tcPr>
                </a:tc>
                <a:tc>
                  <a:txBody>
                    <a:bodyPr/>
                    <a:lstStyle/>
                    <a:p>
                      <a:pPr algn="ctr"/>
                      <a:r>
                        <a:rPr lang="en-US" sz="1600" b="1" dirty="0" smtClean="0">
                          <a:solidFill>
                            <a:schemeClr val="tx1"/>
                          </a:solidFill>
                        </a:rPr>
                        <a:t>Urban </a:t>
                      </a:r>
                      <a:endParaRPr lang="en-US" sz="1600" b="1" dirty="0">
                        <a:solidFill>
                          <a:schemeClr val="tx1"/>
                        </a:solidFill>
                      </a:endParaRPr>
                    </a:p>
                  </a:txBody>
                  <a:tcPr>
                    <a:solidFill>
                      <a:srgbClr val="C00000"/>
                    </a:solidFill>
                  </a:tcPr>
                </a:tc>
                <a:tc>
                  <a:txBody>
                    <a:bodyPr/>
                    <a:lstStyle/>
                    <a:p>
                      <a:pPr algn="ctr"/>
                      <a:r>
                        <a:rPr lang="en-US" sz="1600" b="1" dirty="0" smtClean="0">
                          <a:solidFill>
                            <a:schemeClr val="tx1"/>
                          </a:solidFill>
                        </a:rPr>
                        <a:t>Pasture</a:t>
                      </a:r>
                      <a:endParaRPr lang="en-US" sz="1600" b="1" dirty="0">
                        <a:solidFill>
                          <a:schemeClr val="tx1"/>
                        </a:solidFill>
                      </a:endParaRPr>
                    </a:p>
                  </a:txBody>
                  <a:tcPr>
                    <a:solidFill>
                      <a:schemeClr val="accent3">
                        <a:lumMod val="60000"/>
                        <a:lumOff val="40000"/>
                      </a:schemeClr>
                    </a:solidFill>
                  </a:tcPr>
                </a:tc>
                <a:tc>
                  <a:txBody>
                    <a:bodyPr/>
                    <a:lstStyle/>
                    <a:p>
                      <a:pPr algn="ctr"/>
                      <a:r>
                        <a:rPr lang="en-US" sz="1600" b="1" dirty="0" smtClean="0">
                          <a:solidFill>
                            <a:schemeClr val="tx1"/>
                          </a:solidFill>
                        </a:rPr>
                        <a:t>Bank</a:t>
                      </a:r>
                      <a:endParaRPr lang="en-US" sz="1600" b="1" dirty="0">
                        <a:solidFill>
                          <a:schemeClr val="tx1"/>
                        </a:solidFill>
                      </a:endParaRPr>
                    </a:p>
                  </a:txBody>
                  <a:tcPr>
                    <a:solidFill>
                      <a:schemeClr val="accent4">
                        <a:lumMod val="60000"/>
                        <a:lumOff val="40000"/>
                      </a:schemeClr>
                    </a:solidFill>
                  </a:tcPr>
                </a:tc>
              </a:tr>
              <a:tr h="334304">
                <a:tc>
                  <a:txBody>
                    <a:bodyPr/>
                    <a:lstStyle/>
                    <a:p>
                      <a:pPr algn="ctr"/>
                      <a:r>
                        <a:rPr lang="en-US" sz="1600" b="1" dirty="0" smtClean="0"/>
                        <a:t>Mean</a:t>
                      </a:r>
                      <a:endParaRPr lang="en-US" sz="1600" b="1" dirty="0"/>
                    </a:p>
                  </a:txBody>
                  <a:tcPr>
                    <a:noFill/>
                  </a:tcPr>
                </a:tc>
                <a:tc>
                  <a:txBody>
                    <a:bodyPr/>
                    <a:lstStyle/>
                    <a:p>
                      <a:pPr algn="ctr"/>
                      <a:r>
                        <a:rPr lang="en-US" sz="1600" dirty="0" smtClean="0"/>
                        <a:t>2</a:t>
                      </a:r>
                      <a:endParaRPr lang="en-US" sz="1600" dirty="0"/>
                    </a:p>
                  </a:txBody>
                  <a:tcPr>
                    <a:solidFill>
                      <a:schemeClr val="tx2">
                        <a:lumMod val="40000"/>
                        <a:lumOff val="60000"/>
                      </a:schemeClr>
                    </a:solidFill>
                  </a:tcPr>
                </a:tc>
                <a:tc>
                  <a:txBody>
                    <a:bodyPr/>
                    <a:lstStyle/>
                    <a:p>
                      <a:pPr algn="ctr"/>
                      <a:r>
                        <a:rPr lang="en-US" sz="1600" dirty="0" smtClean="0"/>
                        <a:t>3.5</a:t>
                      </a:r>
                      <a:endParaRPr lang="en-US" sz="1600" dirty="0"/>
                    </a:p>
                  </a:txBody>
                  <a:tcPr>
                    <a:solidFill>
                      <a:srgbClr val="C00000"/>
                    </a:solidFill>
                  </a:tcPr>
                </a:tc>
                <a:tc>
                  <a:txBody>
                    <a:bodyPr/>
                    <a:lstStyle/>
                    <a:p>
                      <a:pPr algn="ctr"/>
                      <a:r>
                        <a:rPr lang="en-US" sz="1600" dirty="0" smtClean="0"/>
                        <a:t>3</a:t>
                      </a:r>
                      <a:endParaRPr lang="en-US" sz="1600" dirty="0"/>
                    </a:p>
                  </a:txBody>
                  <a:tcPr>
                    <a:solidFill>
                      <a:schemeClr val="accent3">
                        <a:lumMod val="60000"/>
                        <a:lumOff val="40000"/>
                      </a:schemeClr>
                    </a:solidFill>
                  </a:tcPr>
                </a:tc>
                <a:tc>
                  <a:txBody>
                    <a:bodyPr/>
                    <a:lstStyle/>
                    <a:p>
                      <a:pPr algn="ctr"/>
                      <a:r>
                        <a:rPr lang="en-US" sz="1600" dirty="0" smtClean="0"/>
                        <a:t>91.5</a:t>
                      </a:r>
                      <a:endParaRPr lang="en-US" sz="1600" dirty="0"/>
                    </a:p>
                  </a:txBody>
                  <a:tcPr>
                    <a:solidFill>
                      <a:schemeClr val="accent4">
                        <a:lumMod val="60000"/>
                        <a:lumOff val="40000"/>
                      </a:schemeClr>
                    </a:solidFill>
                  </a:tcPr>
                </a:tc>
              </a:tr>
              <a:tr h="334304">
                <a:tc>
                  <a:txBody>
                    <a:bodyPr/>
                    <a:lstStyle/>
                    <a:p>
                      <a:pPr algn="ctr"/>
                      <a:r>
                        <a:rPr lang="en-US" sz="1600" b="1" dirty="0" smtClean="0"/>
                        <a:t>Min</a:t>
                      </a:r>
                      <a:endParaRPr lang="en-US" sz="1600" b="1" dirty="0"/>
                    </a:p>
                  </a:txBody>
                  <a:tcPr>
                    <a:noFill/>
                  </a:tcPr>
                </a:tc>
                <a:tc>
                  <a:txBody>
                    <a:bodyPr/>
                    <a:lstStyle/>
                    <a:p>
                      <a:pPr algn="ctr"/>
                      <a:r>
                        <a:rPr lang="en-US" sz="1600" dirty="0" smtClean="0"/>
                        <a:t>0</a:t>
                      </a:r>
                      <a:endParaRPr lang="en-US" sz="1600" dirty="0"/>
                    </a:p>
                  </a:txBody>
                  <a:tcPr>
                    <a:solidFill>
                      <a:schemeClr val="tx2">
                        <a:lumMod val="40000"/>
                        <a:lumOff val="60000"/>
                      </a:schemeClr>
                    </a:solidFill>
                  </a:tcPr>
                </a:tc>
                <a:tc>
                  <a:txBody>
                    <a:bodyPr/>
                    <a:lstStyle/>
                    <a:p>
                      <a:pPr algn="ctr"/>
                      <a:r>
                        <a:rPr lang="en-US" sz="1600" dirty="0" smtClean="0"/>
                        <a:t>0</a:t>
                      </a:r>
                      <a:endParaRPr lang="en-US" sz="1600" dirty="0"/>
                    </a:p>
                  </a:txBody>
                  <a:tcPr>
                    <a:solidFill>
                      <a:srgbClr val="C00000"/>
                    </a:solidFill>
                  </a:tcPr>
                </a:tc>
                <a:tc>
                  <a:txBody>
                    <a:bodyPr/>
                    <a:lstStyle/>
                    <a:p>
                      <a:pPr algn="ctr"/>
                      <a:r>
                        <a:rPr lang="en-US" sz="1600" dirty="0" smtClean="0"/>
                        <a:t>0</a:t>
                      </a:r>
                      <a:endParaRPr lang="en-US" sz="1600" dirty="0"/>
                    </a:p>
                  </a:txBody>
                  <a:tcPr>
                    <a:solidFill>
                      <a:schemeClr val="accent3">
                        <a:lumMod val="60000"/>
                        <a:lumOff val="40000"/>
                      </a:schemeClr>
                    </a:solidFill>
                  </a:tcPr>
                </a:tc>
                <a:tc>
                  <a:txBody>
                    <a:bodyPr/>
                    <a:lstStyle/>
                    <a:p>
                      <a:pPr algn="ctr"/>
                      <a:r>
                        <a:rPr lang="en-US" sz="1600" dirty="0" smtClean="0"/>
                        <a:t>86</a:t>
                      </a:r>
                      <a:endParaRPr lang="en-US" sz="1600" dirty="0"/>
                    </a:p>
                  </a:txBody>
                  <a:tcPr>
                    <a:solidFill>
                      <a:schemeClr val="accent4">
                        <a:lumMod val="60000"/>
                        <a:lumOff val="40000"/>
                      </a:schemeClr>
                    </a:solidFill>
                  </a:tcPr>
                </a:tc>
              </a:tr>
              <a:tr h="334304">
                <a:tc>
                  <a:txBody>
                    <a:bodyPr/>
                    <a:lstStyle/>
                    <a:p>
                      <a:pPr algn="ctr"/>
                      <a:r>
                        <a:rPr lang="en-US" sz="1600" b="1" dirty="0" smtClean="0"/>
                        <a:t>Max</a:t>
                      </a:r>
                      <a:endParaRPr lang="en-US" sz="1600" b="1" dirty="0"/>
                    </a:p>
                  </a:txBody>
                  <a:tcPr>
                    <a:noFill/>
                  </a:tcPr>
                </a:tc>
                <a:tc>
                  <a:txBody>
                    <a:bodyPr/>
                    <a:lstStyle/>
                    <a:p>
                      <a:pPr algn="ctr"/>
                      <a:r>
                        <a:rPr lang="en-US" sz="1600" dirty="0" smtClean="0"/>
                        <a:t>5</a:t>
                      </a:r>
                      <a:endParaRPr lang="en-US" sz="1600" dirty="0"/>
                    </a:p>
                  </a:txBody>
                  <a:tcPr>
                    <a:solidFill>
                      <a:schemeClr val="tx2">
                        <a:lumMod val="40000"/>
                        <a:lumOff val="60000"/>
                      </a:schemeClr>
                    </a:solidFill>
                  </a:tcPr>
                </a:tc>
                <a:tc>
                  <a:txBody>
                    <a:bodyPr/>
                    <a:lstStyle/>
                    <a:p>
                      <a:pPr algn="ctr"/>
                      <a:r>
                        <a:rPr lang="en-US" sz="1600" dirty="0" smtClean="0"/>
                        <a:t>12</a:t>
                      </a:r>
                      <a:endParaRPr lang="en-US" sz="1600" dirty="0"/>
                    </a:p>
                  </a:txBody>
                  <a:tcPr>
                    <a:solidFill>
                      <a:srgbClr val="C00000"/>
                    </a:solidFill>
                  </a:tcPr>
                </a:tc>
                <a:tc>
                  <a:txBody>
                    <a:bodyPr/>
                    <a:lstStyle/>
                    <a:p>
                      <a:pPr algn="ctr"/>
                      <a:r>
                        <a:rPr lang="en-US" sz="1600" dirty="0" smtClean="0"/>
                        <a:t>10</a:t>
                      </a:r>
                      <a:endParaRPr lang="en-US" sz="1600" dirty="0"/>
                    </a:p>
                  </a:txBody>
                  <a:tcPr>
                    <a:solidFill>
                      <a:schemeClr val="accent3">
                        <a:lumMod val="60000"/>
                        <a:lumOff val="40000"/>
                      </a:schemeClr>
                    </a:solidFill>
                  </a:tcPr>
                </a:tc>
                <a:tc>
                  <a:txBody>
                    <a:bodyPr/>
                    <a:lstStyle/>
                    <a:p>
                      <a:pPr algn="ctr"/>
                      <a:r>
                        <a:rPr lang="en-US" sz="1600" dirty="0" smtClean="0"/>
                        <a:t>100</a:t>
                      </a:r>
                      <a:endParaRPr lang="en-US" sz="1600" dirty="0"/>
                    </a:p>
                  </a:txBody>
                  <a:tcPr>
                    <a:solidFill>
                      <a:schemeClr val="accent4">
                        <a:lumMod val="60000"/>
                        <a:lumOff val="40000"/>
                      </a:schemeClr>
                    </a:solidFill>
                  </a:tcPr>
                </a:tc>
              </a:tr>
              <a:tr h="334304">
                <a:tc>
                  <a:txBody>
                    <a:bodyPr/>
                    <a:lstStyle/>
                    <a:p>
                      <a:pPr algn="ctr"/>
                      <a:r>
                        <a:rPr lang="en-US" sz="1600" b="1" dirty="0" smtClean="0"/>
                        <a:t>1 percentile</a:t>
                      </a:r>
                      <a:endParaRPr lang="en-US" sz="1600" b="1" dirty="0"/>
                    </a:p>
                  </a:txBody>
                  <a:tcPr>
                    <a:noFill/>
                  </a:tcPr>
                </a:tc>
                <a:tc>
                  <a:txBody>
                    <a:bodyPr/>
                    <a:lstStyle/>
                    <a:p>
                      <a:pPr algn="ctr"/>
                      <a:r>
                        <a:rPr lang="en-US" sz="1600" dirty="0" smtClean="0"/>
                        <a:t>0</a:t>
                      </a:r>
                      <a:endParaRPr lang="en-US" sz="1600" dirty="0"/>
                    </a:p>
                  </a:txBody>
                  <a:tcPr>
                    <a:solidFill>
                      <a:schemeClr val="tx2">
                        <a:lumMod val="40000"/>
                        <a:lumOff val="60000"/>
                      </a:schemeClr>
                    </a:solidFill>
                  </a:tcPr>
                </a:tc>
                <a:tc>
                  <a:txBody>
                    <a:bodyPr/>
                    <a:lstStyle/>
                    <a:p>
                      <a:pPr algn="ctr"/>
                      <a:r>
                        <a:rPr lang="en-US" sz="1600" dirty="0" smtClean="0"/>
                        <a:t>0</a:t>
                      </a:r>
                      <a:endParaRPr lang="en-US" sz="1600" dirty="0"/>
                    </a:p>
                  </a:txBody>
                  <a:tcPr>
                    <a:solidFill>
                      <a:srgbClr val="C00000"/>
                    </a:solidFill>
                  </a:tcPr>
                </a:tc>
                <a:tc>
                  <a:txBody>
                    <a:bodyPr/>
                    <a:lstStyle/>
                    <a:p>
                      <a:pPr algn="ctr"/>
                      <a:r>
                        <a:rPr lang="en-US" sz="1600" dirty="0" smtClean="0"/>
                        <a:t>0</a:t>
                      </a:r>
                      <a:endParaRPr lang="en-US" sz="1600" dirty="0"/>
                    </a:p>
                  </a:txBody>
                  <a:tcPr>
                    <a:solidFill>
                      <a:schemeClr val="accent3">
                        <a:lumMod val="60000"/>
                        <a:lumOff val="40000"/>
                      </a:schemeClr>
                    </a:solidFill>
                  </a:tcPr>
                </a:tc>
                <a:tc>
                  <a:txBody>
                    <a:bodyPr/>
                    <a:lstStyle/>
                    <a:p>
                      <a:pPr algn="ctr"/>
                      <a:r>
                        <a:rPr lang="en-US" sz="1600" dirty="0" smtClean="0"/>
                        <a:t>86</a:t>
                      </a:r>
                      <a:endParaRPr lang="en-US" sz="1600" dirty="0"/>
                    </a:p>
                  </a:txBody>
                  <a:tcPr>
                    <a:solidFill>
                      <a:schemeClr val="accent4">
                        <a:lumMod val="60000"/>
                        <a:lumOff val="40000"/>
                      </a:schemeClr>
                    </a:solidFill>
                  </a:tcPr>
                </a:tc>
              </a:tr>
              <a:tr h="334304">
                <a:tc>
                  <a:txBody>
                    <a:bodyPr/>
                    <a:lstStyle/>
                    <a:p>
                      <a:pPr algn="ctr"/>
                      <a:r>
                        <a:rPr lang="en-US" sz="1600" b="1" dirty="0" smtClean="0"/>
                        <a:t>50</a:t>
                      </a:r>
                      <a:r>
                        <a:rPr lang="en-US" sz="1600" b="1" baseline="30000" dirty="0" smtClean="0"/>
                        <a:t>th</a:t>
                      </a:r>
                      <a:r>
                        <a:rPr lang="en-US" sz="1600" b="1" dirty="0" smtClean="0"/>
                        <a:t> percentile</a:t>
                      </a:r>
                      <a:endParaRPr lang="en-US" sz="1600" b="1" dirty="0"/>
                    </a:p>
                  </a:txBody>
                  <a:tcPr>
                    <a:noFill/>
                  </a:tcPr>
                </a:tc>
                <a:tc>
                  <a:txBody>
                    <a:bodyPr/>
                    <a:lstStyle/>
                    <a:p>
                      <a:pPr algn="ctr"/>
                      <a:r>
                        <a:rPr lang="en-US" sz="1600" dirty="0" smtClean="0"/>
                        <a:t>2</a:t>
                      </a:r>
                      <a:endParaRPr lang="en-US" sz="1600" dirty="0"/>
                    </a:p>
                  </a:txBody>
                  <a:tcPr>
                    <a:solidFill>
                      <a:schemeClr val="tx2">
                        <a:lumMod val="40000"/>
                        <a:lumOff val="60000"/>
                      </a:schemeClr>
                    </a:solidFill>
                  </a:tcPr>
                </a:tc>
                <a:tc>
                  <a:txBody>
                    <a:bodyPr/>
                    <a:lstStyle/>
                    <a:p>
                      <a:pPr algn="ctr"/>
                      <a:r>
                        <a:rPr lang="en-US" sz="1600" dirty="0" smtClean="0"/>
                        <a:t>3.5</a:t>
                      </a:r>
                      <a:endParaRPr lang="en-US" sz="1600" dirty="0"/>
                    </a:p>
                  </a:txBody>
                  <a:tcPr>
                    <a:solidFill>
                      <a:srgbClr val="C00000"/>
                    </a:solidFill>
                  </a:tcPr>
                </a:tc>
                <a:tc>
                  <a:txBody>
                    <a:bodyPr/>
                    <a:lstStyle/>
                    <a:p>
                      <a:pPr algn="ctr"/>
                      <a:r>
                        <a:rPr lang="en-US" sz="1600" dirty="0" smtClean="0"/>
                        <a:t>2</a:t>
                      </a:r>
                      <a:endParaRPr lang="en-US" sz="1600" dirty="0"/>
                    </a:p>
                  </a:txBody>
                  <a:tcPr>
                    <a:solidFill>
                      <a:schemeClr val="accent3">
                        <a:lumMod val="60000"/>
                        <a:lumOff val="40000"/>
                      </a:schemeClr>
                    </a:solidFill>
                  </a:tcPr>
                </a:tc>
                <a:tc>
                  <a:txBody>
                    <a:bodyPr/>
                    <a:lstStyle/>
                    <a:p>
                      <a:pPr algn="ctr"/>
                      <a:r>
                        <a:rPr lang="en-US" sz="1600" dirty="0" smtClean="0"/>
                        <a:t>92</a:t>
                      </a:r>
                      <a:endParaRPr lang="en-US" sz="1600" dirty="0"/>
                    </a:p>
                  </a:txBody>
                  <a:tcPr>
                    <a:solidFill>
                      <a:schemeClr val="accent4">
                        <a:lumMod val="60000"/>
                        <a:lumOff val="40000"/>
                      </a:schemeClr>
                    </a:solidFill>
                  </a:tcPr>
                </a:tc>
              </a:tr>
              <a:tr h="334304">
                <a:tc>
                  <a:txBody>
                    <a:bodyPr/>
                    <a:lstStyle/>
                    <a:p>
                      <a:pPr algn="ctr"/>
                      <a:r>
                        <a:rPr lang="en-US" sz="1600" b="1" dirty="0" smtClean="0"/>
                        <a:t>99</a:t>
                      </a:r>
                      <a:r>
                        <a:rPr lang="en-US" sz="1600" b="1" baseline="30000" dirty="0" smtClean="0"/>
                        <a:t>th</a:t>
                      </a:r>
                      <a:r>
                        <a:rPr lang="en-US" sz="1600" b="1" baseline="0" dirty="0" smtClean="0"/>
                        <a:t> percentile</a:t>
                      </a:r>
                      <a:endParaRPr lang="en-US" sz="1600" b="1" dirty="0"/>
                    </a:p>
                  </a:txBody>
                  <a:tcPr>
                    <a:noFill/>
                  </a:tcPr>
                </a:tc>
                <a:tc>
                  <a:txBody>
                    <a:bodyPr/>
                    <a:lstStyle/>
                    <a:p>
                      <a:pPr algn="ctr"/>
                      <a:r>
                        <a:rPr lang="en-US" sz="1600" dirty="0" smtClean="0"/>
                        <a:t>5</a:t>
                      </a:r>
                      <a:endParaRPr lang="en-US" sz="1600" dirty="0"/>
                    </a:p>
                  </a:txBody>
                  <a:tcPr>
                    <a:solidFill>
                      <a:schemeClr val="tx2">
                        <a:lumMod val="40000"/>
                        <a:lumOff val="60000"/>
                      </a:schemeClr>
                    </a:solidFill>
                  </a:tcPr>
                </a:tc>
                <a:tc>
                  <a:txBody>
                    <a:bodyPr/>
                    <a:lstStyle/>
                    <a:p>
                      <a:pPr algn="ctr"/>
                      <a:r>
                        <a:rPr lang="en-US" sz="1600" dirty="0" smtClean="0"/>
                        <a:t>11</a:t>
                      </a:r>
                      <a:endParaRPr lang="en-US" sz="1600" dirty="0"/>
                    </a:p>
                  </a:txBody>
                  <a:tcPr>
                    <a:solidFill>
                      <a:srgbClr val="C00000"/>
                    </a:solidFill>
                  </a:tcPr>
                </a:tc>
                <a:tc>
                  <a:txBody>
                    <a:bodyPr/>
                    <a:lstStyle/>
                    <a:p>
                      <a:pPr algn="ctr"/>
                      <a:r>
                        <a:rPr lang="en-US" sz="1600" dirty="0" smtClean="0"/>
                        <a:t>9</a:t>
                      </a:r>
                      <a:endParaRPr lang="en-US" sz="1600" dirty="0"/>
                    </a:p>
                  </a:txBody>
                  <a:tcPr>
                    <a:solidFill>
                      <a:schemeClr val="accent3">
                        <a:lumMod val="60000"/>
                        <a:lumOff val="40000"/>
                      </a:schemeClr>
                    </a:solidFill>
                  </a:tcPr>
                </a:tc>
                <a:tc>
                  <a:txBody>
                    <a:bodyPr/>
                    <a:lstStyle/>
                    <a:p>
                      <a:pPr algn="ctr"/>
                      <a:r>
                        <a:rPr lang="en-US" sz="1600" dirty="0" smtClean="0"/>
                        <a:t>99</a:t>
                      </a:r>
                      <a:endParaRPr lang="en-US" sz="1600" dirty="0"/>
                    </a:p>
                  </a:txBody>
                  <a:tcPr>
                    <a:solidFill>
                      <a:schemeClr val="accent4">
                        <a:lumMod val="60000"/>
                        <a:lumOff val="40000"/>
                      </a:schemeClr>
                    </a:solidFill>
                  </a:tcPr>
                </a:tc>
              </a:tr>
              <a:tr h="334304">
                <a:tc>
                  <a:txBody>
                    <a:bodyPr/>
                    <a:lstStyle/>
                    <a:p>
                      <a:pPr algn="ctr"/>
                      <a:r>
                        <a:rPr lang="en-US" sz="1600" b="1" dirty="0" err="1" smtClean="0"/>
                        <a:t>StDEV</a:t>
                      </a:r>
                      <a:endParaRPr lang="en-US" sz="1600" b="1" dirty="0"/>
                    </a:p>
                  </a:txBody>
                  <a:tcPr>
                    <a:noFill/>
                  </a:tcPr>
                </a:tc>
                <a:tc>
                  <a:txBody>
                    <a:bodyPr/>
                    <a:lstStyle/>
                    <a:p>
                      <a:pPr algn="ctr"/>
                      <a:r>
                        <a:rPr lang="en-US" sz="1600" dirty="0" smtClean="0"/>
                        <a:t>1.4</a:t>
                      </a:r>
                      <a:endParaRPr lang="en-US" sz="1600" dirty="0"/>
                    </a:p>
                  </a:txBody>
                  <a:tcPr>
                    <a:solidFill>
                      <a:schemeClr val="tx2">
                        <a:lumMod val="40000"/>
                        <a:lumOff val="60000"/>
                      </a:schemeClr>
                    </a:solidFill>
                  </a:tcPr>
                </a:tc>
                <a:tc>
                  <a:txBody>
                    <a:bodyPr/>
                    <a:lstStyle/>
                    <a:p>
                      <a:pPr algn="ctr"/>
                      <a:r>
                        <a:rPr lang="en-US" sz="1600" dirty="0" smtClean="0"/>
                        <a:t>2.9</a:t>
                      </a:r>
                      <a:endParaRPr lang="en-US" sz="1600" dirty="0"/>
                    </a:p>
                  </a:txBody>
                  <a:tcPr>
                    <a:solidFill>
                      <a:srgbClr val="C00000"/>
                    </a:solidFill>
                  </a:tcPr>
                </a:tc>
                <a:tc>
                  <a:txBody>
                    <a:bodyPr/>
                    <a:lstStyle/>
                    <a:p>
                      <a:pPr algn="ctr"/>
                      <a:r>
                        <a:rPr lang="en-US" sz="1600" dirty="0" smtClean="0"/>
                        <a:t>2.4</a:t>
                      </a:r>
                      <a:endParaRPr lang="en-US" sz="1600" dirty="0"/>
                    </a:p>
                  </a:txBody>
                  <a:tcPr>
                    <a:solidFill>
                      <a:schemeClr val="accent3">
                        <a:lumMod val="60000"/>
                        <a:lumOff val="40000"/>
                      </a:schemeClr>
                    </a:solidFill>
                  </a:tcPr>
                </a:tc>
                <a:tc>
                  <a:txBody>
                    <a:bodyPr/>
                    <a:lstStyle/>
                    <a:p>
                      <a:pPr algn="ctr"/>
                      <a:r>
                        <a:rPr lang="en-US" sz="1600" dirty="0" smtClean="0"/>
                        <a:t>3</a:t>
                      </a:r>
                      <a:endParaRPr lang="en-US" sz="1600" dirty="0"/>
                    </a:p>
                  </a:txBody>
                  <a:tcPr>
                    <a:solidFill>
                      <a:schemeClr val="accent4">
                        <a:lumMod val="60000"/>
                        <a:lumOff val="40000"/>
                      </a:schemeClr>
                    </a:solidFill>
                  </a:tcPr>
                </a:tc>
              </a:tr>
            </a:tbl>
          </a:graphicData>
        </a:graphic>
      </p:graphicFrame>
      <p:sp>
        <p:nvSpPr>
          <p:cNvPr id="6" name="TextBox 5"/>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Results</a:t>
            </a:r>
            <a:endParaRPr lang="en-US" sz="2800" b="1" dirty="0">
              <a:solidFill>
                <a:schemeClr val="bg1">
                  <a:lumMod val="85000"/>
                </a:schemeClr>
              </a:solidFill>
            </a:endParaRPr>
          </a:p>
        </p:txBody>
      </p:sp>
      <p:graphicFrame>
        <p:nvGraphicFramePr>
          <p:cNvPr id="12" name="Chart 11"/>
          <p:cNvGraphicFramePr/>
          <p:nvPr/>
        </p:nvGraphicFramePr>
        <p:xfrm>
          <a:off x="0" y="533400"/>
          <a:ext cx="4038600"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4322937" y="609600"/>
            <a:ext cx="4821063" cy="3139321"/>
          </a:xfrm>
          <a:prstGeom prst="rect">
            <a:avLst/>
          </a:prstGeom>
          <a:noFill/>
        </p:spPr>
        <p:txBody>
          <a:bodyPr wrap="square" rtlCol="0">
            <a:spAutoFit/>
          </a:bodyPr>
          <a:lstStyle/>
          <a:p>
            <a:r>
              <a:rPr lang="en-US" dirty="0" smtClean="0"/>
              <a:t>The </a:t>
            </a:r>
            <a:r>
              <a:rPr lang="en-US" dirty="0" err="1" smtClean="0"/>
              <a:t>IsoSource</a:t>
            </a:r>
            <a:r>
              <a:rPr lang="en-US" dirty="0" smtClean="0"/>
              <a:t> results estimate that bank material accounts for between 86% and 100% of mass of any given suspended sediment  sample.</a:t>
            </a:r>
          </a:p>
          <a:p>
            <a:endParaRPr lang="en-US" dirty="0" smtClean="0"/>
          </a:p>
          <a:p>
            <a:r>
              <a:rPr lang="en-US" dirty="0" smtClean="0"/>
              <a:t>Urban source contributes between 0-12%</a:t>
            </a:r>
          </a:p>
          <a:p>
            <a:endParaRPr lang="en-US" dirty="0" smtClean="0"/>
          </a:p>
          <a:p>
            <a:r>
              <a:rPr lang="en-US" dirty="0" smtClean="0"/>
              <a:t>Pasture source contributes between 0-10%</a:t>
            </a:r>
          </a:p>
          <a:p>
            <a:endParaRPr lang="en-US" dirty="0" smtClean="0"/>
          </a:p>
          <a:p>
            <a:r>
              <a:rPr lang="en-US" dirty="0" smtClean="0"/>
              <a:t>Forested source accounts for the least amount of material, 0-5%, which is expected due to low erosion rates.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1371600"/>
            <a:ext cx="4343400" cy="2677656"/>
          </a:xfrm>
          <a:prstGeom prst="rect">
            <a:avLst/>
          </a:prstGeom>
          <a:noFill/>
        </p:spPr>
        <p:txBody>
          <a:bodyPr wrap="square" rtlCol="0">
            <a:spAutoFit/>
          </a:bodyPr>
          <a:lstStyle/>
          <a:p>
            <a:pPr>
              <a:buFont typeface="Wingdings" pitchFamily="2" charset="2"/>
              <a:buChar char="§"/>
            </a:pPr>
            <a:r>
              <a:rPr lang="en-US" sz="2400" b="1" dirty="0" smtClean="0">
                <a:solidFill>
                  <a:schemeClr val="tx2">
                    <a:lumMod val="50000"/>
                  </a:schemeClr>
                </a:solidFill>
              </a:rPr>
              <a:t>  Stable isotopic results are consistent with our geomorphological field assessments where banks were noted overall as unstable.</a:t>
            </a:r>
          </a:p>
          <a:p>
            <a:pPr>
              <a:buFont typeface="Wingdings" pitchFamily="2" charset="2"/>
              <a:buChar char="§"/>
            </a:pPr>
            <a:endParaRPr lang="en-US" sz="2400" b="1" dirty="0" smtClean="0">
              <a:solidFill>
                <a:schemeClr val="tx2">
                  <a:lumMod val="50000"/>
                </a:schemeClr>
              </a:solidFill>
            </a:endParaRPr>
          </a:p>
          <a:p>
            <a:pPr>
              <a:buFont typeface="Wingdings" pitchFamily="2" charset="2"/>
              <a:buChar char="§"/>
            </a:pPr>
            <a:endParaRPr lang="en-US" sz="2400" b="1" dirty="0" smtClean="0">
              <a:solidFill>
                <a:schemeClr val="tx2">
                  <a:lumMod val="50000"/>
                </a:schemeClr>
              </a:solidFill>
            </a:endParaRPr>
          </a:p>
        </p:txBody>
      </p:sp>
      <p:sp>
        <p:nvSpPr>
          <p:cNvPr id="3" name="TextBox 2"/>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Results</a:t>
            </a:r>
            <a:endParaRPr lang="en-US" sz="2800" b="1" dirty="0">
              <a:solidFill>
                <a:schemeClr val="bg1">
                  <a:lumMod val="85000"/>
                </a:schemeClr>
              </a:solidFill>
            </a:endParaRPr>
          </a:p>
        </p:txBody>
      </p:sp>
      <p:pic>
        <p:nvPicPr>
          <p:cNvPr id="54274" name="Picture 2"/>
          <p:cNvPicPr>
            <a:picLocks noChangeAspect="1" noChangeArrowheads="1"/>
          </p:cNvPicPr>
          <p:nvPr/>
        </p:nvPicPr>
        <p:blipFill>
          <a:blip r:embed="rId2" cstate="print"/>
          <a:srcRect/>
          <a:stretch>
            <a:fillRect/>
          </a:stretch>
        </p:blipFill>
        <p:spPr bwMode="auto">
          <a:xfrm>
            <a:off x="3429000" y="4191000"/>
            <a:ext cx="5593876" cy="2362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228600" y="4267200"/>
            <a:ext cx="3276600" cy="2308324"/>
          </a:xfrm>
          <a:prstGeom prst="rect">
            <a:avLst/>
          </a:prstGeom>
        </p:spPr>
        <p:txBody>
          <a:bodyPr wrap="square">
            <a:spAutoFit/>
          </a:bodyPr>
          <a:lstStyle/>
          <a:p>
            <a:pPr>
              <a:buFont typeface="Wingdings" pitchFamily="2" charset="2"/>
              <a:buChar char="§"/>
            </a:pPr>
            <a:r>
              <a:rPr lang="en-US" sz="2400" b="1" dirty="0" smtClean="0">
                <a:solidFill>
                  <a:schemeClr val="tx2">
                    <a:lumMod val="50000"/>
                  </a:schemeClr>
                </a:solidFill>
              </a:rPr>
              <a:t>  According to the Channel Evolution Model (Simon, 2001), the Lawsons Fork stream is at a Stage IV: Channel Widening  </a:t>
            </a:r>
            <a:endParaRPr lang="en-US" sz="2400" dirty="0">
              <a:solidFill>
                <a:schemeClr val="tx2">
                  <a:lumMod val="50000"/>
                </a:schemeClr>
              </a:solidFill>
            </a:endParaRPr>
          </a:p>
        </p:txBody>
      </p:sp>
      <p:pic>
        <p:nvPicPr>
          <p:cNvPr id="7" name="Picture 1" descr="\\dnrnas\geology\Geousr\BroadRiver\ALL\PICS\All Sites\Lawsons Fork\RGA 1-9-13\orange water marks.JPG"/>
          <p:cNvPicPr>
            <a:picLocks noChangeAspect="1" noChangeArrowheads="1"/>
          </p:cNvPicPr>
          <p:nvPr/>
        </p:nvPicPr>
        <p:blipFill>
          <a:blip r:embed="rId3" cstate="print"/>
          <a:stretch>
            <a:fillRect/>
          </a:stretch>
        </p:blipFill>
        <p:spPr bwMode="auto">
          <a:xfrm>
            <a:off x="228600" y="838200"/>
            <a:ext cx="4191000" cy="3143250"/>
          </a:xfrm>
          <a:prstGeom prst="snip2DiagRect">
            <a:avLst>
              <a:gd name="adj1" fmla="val 0"/>
              <a:gd name="adj2" fmla="val 1528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Results</a:t>
            </a:r>
            <a:endParaRPr lang="en-US" sz="2800" b="1" dirty="0">
              <a:solidFill>
                <a:schemeClr val="bg1">
                  <a:lumMod val="85000"/>
                </a:schemeClr>
              </a:solidFill>
            </a:endParaRPr>
          </a:p>
        </p:txBody>
      </p:sp>
      <p:sp>
        <p:nvSpPr>
          <p:cNvPr id="5" name="TextBox 4"/>
          <p:cNvSpPr txBox="1"/>
          <p:nvPr/>
        </p:nvSpPr>
        <p:spPr>
          <a:xfrm>
            <a:off x="4953000" y="3429000"/>
            <a:ext cx="3810000" cy="1231106"/>
          </a:xfrm>
          <a:prstGeom prst="rect">
            <a:avLst/>
          </a:prstGeom>
          <a:solidFill>
            <a:schemeClr val="accent1">
              <a:alpha val="46000"/>
            </a:schemeClr>
          </a:solidFill>
        </p:spPr>
        <p:txBody>
          <a:bodyPr wrap="square" rtlCol="0">
            <a:spAutoFit/>
          </a:bodyPr>
          <a:lstStyle/>
          <a:p>
            <a:pPr algn="ctr"/>
            <a:r>
              <a:rPr lang="en-US" sz="2000" b="1" dirty="0" smtClean="0">
                <a:solidFill>
                  <a:schemeClr val="tx2">
                    <a:lumMod val="50000"/>
                  </a:schemeClr>
                </a:solidFill>
              </a:rPr>
              <a:t>Suspended sediment transport rates in the Piedmont for drainage basins 101-1000 km</a:t>
            </a:r>
            <a:r>
              <a:rPr lang="en-US" sz="2000" b="1" baseline="30000" dirty="0" smtClean="0">
                <a:solidFill>
                  <a:schemeClr val="tx2">
                    <a:lumMod val="50000"/>
                  </a:schemeClr>
                </a:solidFill>
              </a:rPr>
              <a:t>2</a:t>
            </a:r>
            <a:r>
              <a:rPr lang="en-US" sz="2000" b="1" dirty="0" smtClean="0">
                <a:solidFill>
                  <a:schemeClr val="tx2">
                    <a:lumMod val="50000"/>
                  </a:schemeClr>
                </a:solidFill>
              </a:rPr>
              <a:t> </a:t>
            </a:r>
          </a:p>
          <a:p>
            <a:pPr algn="ctr"/>
            <a:r>
              <a:rPr lang="en-US" sz="1400" b="1" i="1" dirty="0" smtClean="0">
                <a:solidFill>
                  <a:schemeClr val="tx2">
                    <a:lumMod val="50000"/>
                  </a:schemeClr>
                </a:solidFill>
              </a:rPr>
              <a:t>(</a:t>
            </a:r>
            <a:r>
              <a:rPr lang="en-US" sz="1400" b="1" i="1" dirty="0" err="1" smtClean="0">
                <a:solidFill>
                  <a:schemeClr val="tx2">
                    <a:lumMod val="50000"/>
                  </a:schemeClr>
                </a:solidFill>
              </a:rPr>
              <a:t>Klimentz</a:t>
            </a:r>
            <a:r>
              <a:rPr lang="en-US" sz="1400" b="1" i="1" dirty="0" smtClean="0">
                <a:solidFill>
                  <a:schemeClr val="tx2">
                    <a:lumMod val="50000"/>
                  </a:schemeClr>
                </a:solidFill>
              </a:rPr>
              <a:t> and Simon, 2007)</a:t>
            </a:r>
            <a:endParaRPr lang="en-US" sz="1400" b="1" i="1" dirty="0">
              <a:solidFill>
                <a:schemeClr val="tx2">
                  <a:lumMod val="50000"/>
                </a:schemeClr>
              </a:solidFill>
            </a:endParaRPr>
          </a:p>
        </p:txBody>
      </p:sp>
      <p:graphicFrame>
        <p:nvGraphicFramePr>
          <p:cNvPr id="7" name="Diagram 6"/>
          <p:cNvGraphicFramePr/>
          <p:nvPr/>
        </p:nvGraphicFramePr>
        <p:xfrm>
          <a:off x="4800600" y="914400"/>
          <a:ext cx="4191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04800" y="1371600"/>
            <a:ext cx="4191000" cy="1200329"/>
          </a:xfrm>
          <a:prstGeom prst="rect">
            <a:avLst/>
          </a:prstGeom>
          <a:solidFill>
            <a:schemeClr val="accent1">
              <a:alpha val="31000"/>
            </a:schemeClr>
          </a:solidFill>
        </p:spPr>
        <p:txBody>
          <a:bodyPr wrap="square" rtlCol="0">
            <a:spAutoFit/>
          </a:bodyPr>
          <a:lstStyle/>
          <a:p>
            <a:pPr algn="ctr"/>
            <a:r>
              <a:rPr lang="en-US" b="1" dirty="0" smtClean="0">
                <a:solidFill>
                  <a:schemeClr val="tx2">
                    <a:lumMod val="50000"/>
                  </a:schemeClr>
                </a:solidFill>
              </a:rPr>
              <a:t>Based on 53 depth-integrated suspended sediment samples collected over a 20 month period capturing large range of flow regimes.</a:t>
            </a:r>
            <a:endParaRPr lang="en-US" b="1" dirty="0">
              <a:solidFill>
                <a:schemeClr val="tx2">
                  <a:lumMod val="50000"/>
                </a:schemeClr>
              </a:solidFill>
            </a:endParaRPr>
          </a:p>
        </p:txBody>
      </p:sp>
      <p:sp>
        <p:nvSpPr>
          <p:cNvPr id="9" name="Rectangle 8"/>
          <p:cNvSpPr/>
          <p:nvPr/>
        </p:nvSpPr>
        <p:spPr>
          <a:xfrm>
            <a:off x="4495800" y="5181600"/>
            <a:ext cx="4495800" cy="923330"/>
          </a:xfrm>
          <a:prstGeom prst="rect">
            <a:avLst/>
          </a:prstGeom>
        </p:spPr>
        <p:txBody>
          <a:bodyPr wrap="square">
            <a:spAutoFit/>
          </a:bodyPr>
          <a:lstStyle/>
          <a:p>
            <a:r>
              <a:rPr lang="en-US" b="1" dirty="0" smtClean="0">
                <a:solidFill>
                  <a:schemeClr val="tx2">
                    <a:lumMod val="50000"/>
                  </a:schemeClr>
                </a:solidFill>
              </a:rPr>
              <a:t> In many reaches, banks are undergoing mass or rotational failure. Trees are falling into the stream or leaning sharply.</a:t>
            </a:r>
            <a:endParaRPr lang="en-US" dirty="0">
              <a:solidFill>
                <a:schemeClr val="tx2">
                  <a:lumMod val="50000"/>
                </a:schemeClr>
              </a:solidFill>
            </a:endParaRPr>
          </a:p>
        </p:txBody>
      </p:sp>
      <p:pic>
        <p:nvPicPr>
          <p:cNvPr id="11" name="Picture 4" descr="\\dnrnas\geology\Geousr\BroadRiver\ALL\PICS\All Sites\Lawsons Fork\1-16-13 BP\DSCN1624.jpg"/>
          <p:cNvPicPr>
            <a:picLocks noChangeAspect="1" noChangeArrowheads="1"/>
          </p:cNvPicPr>
          <p:nvPr/>
        </p:nvPicPr>
        <p:blipFill>
          <a:blip r:embed="rId7" cstate="print"/>
          <a:srcRect/>
          <a:stretch>
            <a:fillRect/>
          </a:stretch>
        </p:blipFill>
        <p:spPr bwMode="auto">
          <a:xfrm>
            <a:off x="152400" y="3676677"/>
            <a:ext cx="4038600" cy="30287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0" y="533400"/>
            <a:ext cx="3375539" cy="369332"/>
          </a:xfrm>
          <a:prstGeom prst="rect">
            <a:avLst/>
          </a:prstGeom>
          <a:noFill/>
        </p:spPr>
        <p:txBody>
          <a:bodyPr wrap="none" rtlCol="0">
            <a:spAutoFit/>
          </a:bodyPr>
          <a:lstStyle/>
          <a:p>
            <a:r>
              <a:rPr lang="en-US" b="1" dirty="0" smtClean="0"/>
              <a:t>Suspended Sediment Flux Results</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14600"/>
            <a:ext cx="9144000" cy="1200329"/>
          </a:xfrm>
          <a:prstGeom prst="rect">
            <a:avLst/>
          </a:prstGeom>
        </p:spPr>
        <p:txBody>
          <a:bodyPr wrap="square">
            <a:spAutoFit/>
          </a:bodyPr>
          <a:lstStyle/>
          <a:p>
            <a:endParaRPr lang="en-US" b="1" dirty="0" smtClean="0">
              <a:solidFill>
                <a:schemeClr val="tx2">
                  <a:lumMod val="50000"/>
                </a:schemeClr>
              </a:solidFill>
            </a:endParaRPr>
          </a:p>
          <a:p>
            <a:pPr>
              <a:buFont typeface="Wingdings" pitchFamily="2" charset="2"/>
              <a:buChar char="ü"/>
            </a:pPr>
            <a:r>
              <a:rPr lang="en-US" b="1" dirty="0" smtClean="0">
                <a:solidFill>
                  <a:schemeClr val="tx2">
                    <a:lumMod val="50000"/>
                  </a:schemeClr>
                </a:solidFill>
              </a:rPr>
              <a:t> Additional upland samples will be collected and analyzed to increase representation across the watershed; statistics will be run at that time (</a:t>
            </a:r>
            <a:r>
              <a:rPr lang="en-US" b="1" dirty="0" err="1" smtClean="0">
                <a:solidFill>
                  <a:schemeClr val="tx2">
                    <a:lumMod val="50000"/>
                  </a:schemeClr>
                </a:solidFill>
              </a:rPr>
              <a:t>Kruskall</a:t>
            </a:r>
            <a:r>
              <a:rPr lang="en-US" b="1" dirty="0" smtClean="0">
                <a:solidFill>
                  <a:schemeClr val="tx2">
                    <a:lumMod val="50000"/>
                  </a:schemeClr>
                </a:solidFill>
              </a:rPr>
              <a:t> Wallis for tracer discrimination; Monte Carlo for uncertainty)</a:t>
            </a:r>
          </a:p>
        </p:txBody>
      </p:sp>
      <p:sp>
        <p:nvSpPr>
          <p:cNvPr id="4" name="TextBox 3"/>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Future work</a:t>
            </a:r>
            <a:endParaRPr lang="en-US" sz="2800" b="1" dirty="0">
              <a:solidFill>
                <a:schemeClr val="bg1">
                  <a:lumMod val="85000"/>
                </a:schemeClr>
              </a:solidFill>
            </a:endParaRPr>
          </a:p>
        </p:txBody>
      </p:sp>
      <p:pic>
        <p:nvPicPr>
          <p:cNvPr id="5" name="Picture 3" descr="\\dnrnas\geology\Geousr\BroadRiver\ALL\PICS\All Sites\Lake Forest\ISCO 12-02-13\DSCN1540.jpg"/>
          <p:cNvPicPr>
            <a:picLocks noChangeAspect="1" noChangeArrowheads="1"/>
          </p:cNvPicPr>
          <p:nvPr/>
        </p:nvPicPr>
        <p:blipFill>
          <a:blip r:embed="rId2" cstate="print"/>
          <a:srcRect t="31504" b="11217"/>
          <a:stretch>
            <a:fillRect/>
          </a:stretch>
        </p:blipFill>
        <p:spPr bwMode="auto">
          <a:xfrm>
            <a:off x="4648200" y="609600"/>
            <a:ext cx="4257266" cy="1828800"/>
          </a:xfrm>
          <a:prstGeom prst="rect">
            <a:avLst/>
          </a:prstGeom>
          <a:noFill/>
        </p:spPr>
      </p:pic>
      <p:sp>
        <p:nvSpPr>
          <p:cNvPr id="6" name="Rectangle 5"/>
          <p:cNvSpPr/>
          <p:nvPr/>
        </p:nvSpPr>
        <p:spPr>
          <a:xfrm>
            <a:off x="0" y="762000"/>
            <a:ext cx="4572000" cy="1754326"/>
          </a:xfrm>
          <a:prstGeom prst="rect">
            <a:avLst/>
          </a:prstGeom>
        </p:spPr>
        <p:txBody>
          <a:bodyPr>
            <a:spAutoFit/>
          </a:bodyPr>
          <a:lstStyle/>
          <a:p>
            <a:pPr indent="-342900" algn="just">
              <a:buFont typeface="Wingdings" pitchFamily="2" charset="2"/>
              <a:buChar char="ü"/>
            </a:pPr>
            <a:r>
              <a:rPr lang="en-US" b="1" dirty="0" smtClean="0">
                <a:solidFill>
                  <a:schemeClr val="tx2">
                    <a:lumMod val="50000"/>
                  </a:schemeClr>
                </a:solidFill>
              </a:rPr>
              <a:t>During a recent flooding event (March, 2014), samples were collected with an ISCO automatic pump sampler to analyze 1) grain size distribution and 2) sediment source over different stages of the hydrograph. These results are forthcoming. </a:t>
            </a:r>
            <a:endParaRPr lang="en-US" dirty="0"/>
          </a:p>
        </p:txBody>
      </p:sp>
      <p:sp>
        <p:nvSpPr>
          <p:cNvPr id="8" name="TextBox 7"/>
          <p:cNvSpPr txBox="1"/>
          <p:nvPr/>
        </p:nvSpPr>
        <p:spPr>
          <a:xfrm>
            <a:off x="0" y="4038600"/>
            <a:ext cx="8229600" cy="1477328"/>
          </a:xfrm>
          <a:prstGeom prst="rect">
            <a:avLst/>
          </a:prstGeom>
          <a:noFill/>
        </p:spPr>
        <p:txBody>
          <a:bodyPr wrap="square" rtlCol="0">
            <a:spAutoFit/>
          </a:bodyPr>
          <a:lstStyle/>
          <a:p>
            <a:pPr algn="just">
              <a:buFont typeface="Wingdings" pitchFamily="2" charset="2"/>
              <a:buChar char="ü"/>
            </a:pPr>
            <a:r>
              <a:rPr lang="en-US" b="1" dirty="0" smtClean="0">
                <a:solidFill>
                  <a:schemeClr val="tx2">
                    <a:lumMod val="50000"/>
                  </a:schemeClr>
                </a:solidFill>
              </a:rPr>
              <a:t> Field data collection will continue with the OBS to verify relationship between discharge and suspended sediment flux……and how sediment loads compare to others in the Broad River Basin</a:t>
            </a:r>
          </a:p>
          <a:p>
            <a:endParaRPr lang="en-US" b="1" dirty="0" smtClean="0">
              <a:solidFill>
                <a:schemeClr val="tx2">
                  <a:lumMod val="50000"/>
                </a:schemeClr>
              </a:solidFill>
            </a:endParaRPr>
          </a:p>
          <a:p>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Dnrnas\geology\Geousr\BroadRiver\ALL\PICS\All Sites\Lawsons Fork\2-18-13 BP\DSCN0338.jpg"/>
          <p:cNvPicPr>
            <a:picLocks noChangeAspect="1" noChangeArrowheads="1"/>
          </p:cNvPicPr>
          <p:nvPr/>
        </p:nvPicPr>
        <p:blipFill>
          <a:blip r:embed="rId2" cstate="print"/>
          <a:srcRect/>
          <a:stretch>
            <a:fillRect/>
          </a:stretch>
        </p:blipFill>
        <p:spPr bwMode="auto">
          <a:xfrm>
            <a:off x="-1" y="533400"/>
            <a:ext cx="9144001" cy="6324600"/>
          </a:xfrm>
          <a:prstGeom prst="rect">
            <a:avLst/>
          </a:prstGeom>
          <a:noFill/>
        </p:spPr>
      </p:pic>
      <p:sp>
        <p:nvSpPr>
          <p:cNvPr id="5" name="TextBox 4"/>
          <p:cNvSpPr txBox="1"/>
          <p:nvPr/>
        </p:nvSpPr>
        <p:spPr>
          <a:xfrm>
            <a:off x="0" y="0"/>
            <a:ext cx="9144000" cy="523220"/>
          </a:xfrm>
          <a:prstGeom prst="rect">
            <a:avLst/>
          </a:prstGeom>
          <a:solidFill>
            <a:schemeClr val="tx2">
              <a:lumMod val="50000"/>
              <a:alpha val="65000"/>
            </a:schemeClr>
          </a:solidFill>
        </p:spPr>
        <p:txBody>
          <a:bodyPr wrap="square" rtlCol="0">
            <a:spAutoFit/>
          </a:bodyPr>
          <a:lstStyle/>
          <a:p>
            <a:r>
              <a:rPr lang="en-US" sz="2800" b="1" dirty="0" smtClean="0">
                <a:solidFill>
                  <a:schemeClr val="bg1">
                    <a:lumMod val="85000"/>
                  </a:schemeClr>
                </a:solidFill>
              </a:rPr>
              <a:t>Closing statements</a:t>
            </a:r>
            <a:endParaRPr lang="en-US" sz="2800" b="1" dirty="0">
              <a:solidFill>
                <a:schemeClr val="bg1">
                  <a:lumMod val="85000"/>
                </a:schemeClr>
              </a:solidFill>
            </a:endParaRPr>
          </a:p>
        </p:txBody>
      </p:sp>
      <p:sp>
        <p:nvSpPr>
          <p:cNvPr id="8" name="Rectangle 7"/>
          <p:cNvSpPr/>
          <p:nvPr/>
        </p:nvSpPr>
        <p:spPr>
          <a:xfrm>
            <a:off x="0" y="914400"/>
            <a:ext cx="9144000" cy="1200329"/>
          </a:xfrm>
          <a:prstGeom prst="rect">
            <a:avLst/>
          </a:prstGeom>
        </p:spPr>
        <p:txBody>
          <a:bodyPr wrap="square">
            <a:spAutoFit/>
          </a:bodyPr>
          <a:lstStyle/>
          <a:p>
            <a:pPr>
              <a:buFont typeface="Calibri" pitchFamily="34" charset="0"/>
              <a:buChar char="δ"/>
            </a:pPr>
            <a:endParaRPr lang="en-US" b="1" dirty="0" smtClean="0">
              <a:solidFill>
                <a:schemeClr val="tx2">
                  <a:lumMod val="50000"/>
                </a:schemeClr>
              </a:solidFill>
              <a:latin typeface="+mj-lt"/>
              <a:cs typeface="Aharoni" pitchFamily="2" charset="-79"/>
            </a:endParaRPr>
          </a:p>
          <a:p>
            <a:pPr>
              <a:buFont typeface="Calibri" pitchFamily="34" charset="0"/>
              <a:buChar char="δ"/>
            </a:pPr>
            <a:endParaRPr lang="en-US" b="1" dirty="0" smtClean="0">
              <a:solidFill>
                <a:schemeClr val="tx2">
                  <a:lumMod val="50000"/>
                </a:schemeClr>
              </a:solidFill>
              <a:latin typeface="+mj-lt"/>
              <a:cs typeface="Aharoni" pitchFamily="2" charset="-79"/>
            </a:endParaRPr>
          </a:p>
          <a:p>
            <a:pPr>
              <a:buFont typeface="Calibri" pitchFamily="34" charset="0"/>
              <a:buChar char="δ"/>
            </a:pPr>
            <a:endParaRPr lang="en-US" b="1" dirty="0" smtClean="0">
              <a:solidFill>
                <a:schemeClr val="tx2">
                  <a:lumMod val="50000"/>
                </a:schemeClr>
              </a:solidFill>
              <a:latin typeface="+mj-lt"/>
              <a:cs typeface="Aharoni" pitchFamily="2" charset="-79"/>
            </a:endParaRPr>
          </a:p>
          <a:p>
            <a:endParaRPr lang="en-US" b="1" dirty="0" smtClean="0">
              <a:solidFill>
                <a:schemeClr val="tx2">
                  <a:lumMod val="50000"/>
                </a:schemeClr>
              </a:solidFill>
            </a:endParaRPr>
          </a:p>
        </p:txBody>
      </p:sp>
      <p:sp>
        <p:nvSpPr>
          <p:cNvPr id="12" name="Rectangle 11"/>
          <p:cNvSpPr/>
          <p:nvPr/>
        </p:nvSpPr>
        <p:spPr>
          <a:xfrm>
            <a:off x="0" y="5934670"/>
            <a:ext cx="9067800" cy="923330"/>
          </a:xfrm>
          <a:prstGeom prst="rect">
            <a:avLst/>
          </a:prstGeom>
          <a:solidFill>
            <a:schemeClr val="bg2">
              <a:lumMod val="75000"/>
              <a:alpha val="31000"/>
            </a:schemeClr>
          </a:solidFill>
        </p:spPr>
        <p:txBody>
          <a:bodyPr wrap="square">
            <a:spAutoFit/>
          </a:bodyPr>
          <a:lstStyle/>
          <a:p>
            <a:r>
              <a:rPr lang="en-US" b="1" dirty="0" smtClean="0">
                <a:latin typeface="Arial Black" pitchFamily="34" charset="0"/>
                <a:cs typeface="Aharoni" pitchFamily="2" charset="-79"/>
              </a:rPr>
              <a:t> Many places on the Lawsons Fork watershed give indication of widening, therefore, further contribution of sediment from bank erosion can be expected.</a:t>
            </a:r>
            <a:endParaRPr lang="en-US" dirty="0">
              <a:latin typeface="Arial Black" pitchFamily="34" charset="0"/>
              <a:cs typeface="Aharoni" pitchFamily="2" charset="-79"/>
            </a:endParaRPr>
          </a:p>
        </p:txBody>
      </p:sp>
      <p:sp>
        <p:nvSpPr>
          <p:cNvPr id="13" name="Rectangle 12"/>
          <p:cNvSpPr/>
          <p:nvPr/>
        </p:nvSpPr>
        <p:spPr>
          <a:xfrm>
            <a:off x="0" y="2895600"/>
            <a:ext cx="9144000" cy="646331"/>
          </a:xfrm>
          <a:prstGeom prst="rect">
            <a:avLst/>
          </a:prstGeom>
          <a:solidFill>
            <a:schemeClr val="bg2">
              <a:lumMod val="75000"/>
              <a:alpha val="54000"/>
            </a:schemeClr>
          </a:solidFill>
        </p:spPr>
        <p:txBody>
          <a:bodyPr wrap="square">
            <a:spAutoFit/>
          </a:bodyPr>
          <a:lstStyle/>
          <a:p>
            <a:r>
              <a:rPr lang="en-US" b="1" dirty="0" smtClean="0">
                <a:latin typeface="Arial Black" pitchFamily="34" charset="0"/>
                <a:cs typeface="Aharoni" pitchFamily="2" charset="-79"/>
              </a:rPr>
              <a:t> Creating BMP’s for sediment load reduction in this watershed is warranted based on our preliminary data.  </a:t>
            </a:r>
            <a:endParaRPr lang="en-US" dirty="0">
              <a:latin typeface="Arial Black" pitchFamily="34" charset="0"/>
              <a:cs typeface="Aharoni" pitchFamily="2" charset="-79"/>
            </a:endParaRPr>
          </a:p>
        </p:txBody>
      </p:sp>
      <p:sp>
        <p:nvSpPr>
          <p:cNvPr id="14" name="Rectangle 13"/>
          <p:cNvSpPr/>
          <p:nvPr/>
        </p:nvSpPr>
        <p:spPr>
          <a:xfrm>
            <a:off x="0" y="4191000"/>
            <a:ext cx="9144000" cy="1200329"/>
          </a:xfrm>
          <a:prstGeom prst="rect">
            <a:avLst/>
          </a:prstGeom>
          <a:solidFill>
            <a:schemeClr val="bg2">
              <a:lumMod val="75000"/>
              <a:alpha val="44000"/>
            </a:schemeClr>
          </a:solidFill>
        </p:spPr>
        <p:txBody>
          <a:bodyPr wrap="square">
            <a:spAutoFit/>
          </a:bodyPr>
          <a:lstStyle/>
          <a:p>
            <a:r>
              <a:rPr lang="en-US" b="1" dirty="0" smtClean="0">
                <a:latin typeface="Arial Black" pitchFamily="34" charset="0"/>
                <a:cs typeface="Aharoni" pitchFamily="2" charset="-79"/>
              </a:rPr>
              <a:t>Sediment collected from a passive sediment sampler (Phillips, 2000) returns </a:t>
            </a:r>
            <a:r>
              <a:rPr lang="en-US" b="1" smtClean="0">
                <a:latin typeface="Arial Black" pitchFamily="34" charset="0"/>
                <a:cs typeface="Aharoni" pitchFamily="2" charset="-79"/>
              </a:rPr>
              <a:t>adequate results and </a:t>
            </a:r>
            <a:r>
              <a:rPr lang="en-US" b="1" dirty="0" smtClean="0">
                <a:latin typeface="Arial Black" pitchFamily="34" charset="0"/>
                <a:cs typeface="Aharoni" pitchFamily="2" charset="-79"/>
              </a:rPr>
              <a:t>retrieves enough sample for stable isotope analysis of this type. This simple low-cost instrument can replace traditional expensive truck-mounted centrifuges.</a:t>
            </a:r>
            <a:endParaRPr lang="en-US" dirty="0">
              <a:latin typeface="Arial Black" pitchFamily="34" charset="0"/>
            </a:endParaRPr>
          </a:p>
        </p:txBody>
      </p:sp>
      <p:sp>
        <p:nvSpPr>
          <p:cNvPr id="15" name="Rectangle 14"/>
          <p:cNvSpPr/>
          <p:nvPr/>
        </p:nvSpPr>
        <p:spPr>
          <a:xfrm>
            <a:off x="0" y="1524000"/>
            <a:ext cx="9144000" cy="923330"/>
          </a:xfrm>
          <a:prstGeom prst="rect">
            <a:avLst/>
          </a:prstGeom>
          <a:solidFill>
            <a:schemeClr val="bg2">
              <a:lumMod val="75000"/>
              <a:alpha val="47000"/>
            </a:schemeClr>
          </a:solidFill>
        </p:spPr>
        <p:txBody>
          <a:bodyPr wrap="square">
            <a:spAutoFit/>
          </a:bodyPr>
          <a:lstStyle/>
          <a:p>
            <a:r>
              <a:rPr lang="en-US" b="1" dirty="0" smtClean="0">
                <a:latin typeface="Arial Black" pitchFamily="34" charset="0"/>
                <a:cs typeface="Aharoni" pitchFamily="2" charset="-79"/>
              </a:rPr>
              <a:t> Bank material contributes the majority of the suspended sediment in the stream.  Most of it is likely legacy sediment, however, more testing is needed to confirm this.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Broad River Mitigation Trustees (Duke Power Company; South Carolina Electric and </a:t>
            </a:r>
            <a:r>
              <a:rPr lang="en-US" sz="2800" dirty="0" smtClean="0"/>
              <a:t>Gas; Lockhart Power Company; SC Department of Natural Resources; US Fisheries and </a:t>
            </a:r>
            <a:r>
              <a:rPr lang="en-US" sz="2800" smtClean="0"/>
              <a:t>Wildlife Service)</a:t>
            </a:r>
            <a:endParaRPr lang="en-US" sz="2800" dirty="0" smtClean="0"/>
          </a:p>
          <a:p>
            <a:pPr>
              <a:lnSpc>
                <a:spcPct val="150000"/>
              </a:lnSpc>
            </a:pPr>
            <a:r>
              <a:rPr lang="en-US" sz="2800" dirty="0" smtClean="0"/>
              <a:t>United States Geological Survey</a:t>
            </a:r>
          </a:p>
          <a:p>
            <a:pPr>
              <a:lnSpc>
                <a:spcPct val="150000"/>
              </a:lnSpc>
            </a:pPr>
            <a:r>
              <a:rPr lang="en-US" sz="2800" dirty="0" smtClean="0"/>
              <a:t>Wofford University</a:t>
            </a:r>
          </a:p>
          <a:p>
            <a:pPr>
              <a:lnSpc>
                <a:spcPct val="150000"/>
              </a:lnSpc>
            </a:pPr>
            <a:r>
              <a:rPr lang="en-US" sz="2800" dirty="0" smtClean="0"/>
              <a:t>University of South Carolina</a:t>
            </a:r>
          </a:p>
          <a:p>
            <a:pPr>
              <a:lnSpc>
                <a:spcPct val="150000"/>
              </a:lnSpc>
            </a:pPr>
            <a:r>
              <a:rPr lang="en-US" sz="2800" dirty="0" smtClean="0"/>
              <a:t>SC </a:t>
            </a:r>
            <a:r>
              <a:rPr lang="en-US" sz="2800" dirty="0" smtClean="0"/>
              <a:t>Wildlife and Freshwater </a:t>
            </a:r>
            <a:r>
              <a:rPr lang="en-US" sz="2800" dirty="0" smtClean="0"/>
              <a:t>Fisheries division of DNR</a:t>
            </a: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nrnas\geology\Geousr\BroadRiver\ALL\PICS\All Sites\Pacolet Mills\DSCN2146.JPG"/>
          <p:cNvPicPr>
            <a:picLocks noChangeAspect="1" noChangeArrowheads="1"/>
          </p:cNvPicPr>
          <p:nvPr/>
        </p:nvPicPr>
        <p:blipFill>
          <a:blip r:embed="rId2" cstate="print"/>
          <a:srcRect/>
          <a:stretch>
            <a:fillRect/>
          </a:stretch>
        </p:blipFill>
        <p:spPr bwMode="auto">
          <a:xfrm>
            <a:off x="0" y="0"/>
            <a:ext cx="9144000" cy="6856622"/>
          </a:xfrm>
          <a:prstGeom prst="rect">
            <a:avLst/>
          </a:prstGeom>
          <a:noFill/>
        </p:spPr>
      </p:pic>
      <p:sp>
        <p:nvSpPr>
          <p:cNvPr id="5" name="TextBox 4"/>
          <p:cNvSpPr txBox="1"/>
          <p:nvPr/>
        </p:nvSpPr>
        <p:spPr>
          <a:xfrm>
            <a:off x="1447800" y="228600"/>
            <a:ext cx="7086600" cy="707886"/>
          </a:xfrm>
          <a:prstGeom prst="rect">
            <a:avLst/>
          </a:prstGeom>
          <a:noFill/>
        </p:spPr>
        <p:txBody>
          <a:bodyPr wrap="square" rtlCol="0">
            <a:spAutoFit/>
          </a:bodyPr>
          <a:lstStyle/>
          <a:p>
            <a:r>
              <a:rPr lang="en-US" sz="4000" b="1" dirty="0" smtClean="0">
                <a:latin typeface="Arial Black" pitchFamily="34" charset="0"/>
              </a:rPr>
              <a:t>Questions?</a:t>
            </a:r>
            <a:endParaRPr lang="en-US" sz="4000" b="1" dirty="0">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nrnas\geology\Geousr\BroadRiver\ALL\PICS\All Sites\Lawsons Fork\looking us.JPG"/>
          <p:cNvPicPr>
            <a:picLocks noChangeAspect="1" noChangeArrowheads="1"/>
          </p:cNvPicPr>
          <p:nvPr/>
        </p:nvPicPr>
        <p:blipFill>
          <a:blip r:embed="rId2" cstate="print"/>
          <a:srcRect b="22495"/>
          <a:stretch>
            <a:fillRect/>
          </a:stretch>
        </p:blipFill>
        <p:spPr bwMode="auto">
          <a:xfrm>
            <a:off x="4419600" y="2689412"/>
            <a:ext cx="4724400" cy="4168588"/>
          </a:xfrm>
          <a:prstGeom prst="rect">
            <a:avLst/>
          </a:prstGeom>
          <a:ln>
            <a:noFill/>
          </a:ln>
          <a:effectLst>
            <a:outerShdw blurRad="190500" algn="tl" rotWithShape="0">
              <a:srgbClr val="000000">
                <a:alpha val="70000"/>
              </a:srgbClr>
            </a:outerShdw>
          </a:effectLst>
        </p:spPr>
      </p:pic>
      <p:pic>
        <p:nvPicPr>
          <p:cNvPr id="1026" name="Picture 2" descr="\\Dnrnas\Geology\Geousr\BroadRiver\ALL\PICS\All Sites\Lawsons Fork\1-17-13 Bankfull\looking us.JPG"/>
          <p:cNvPicPr>
            <a:picLocks noChangeAspect="1" noChangeArrowheads="1"/>
          </p:cNvPicPr>
          <p:nvPr/>
        </p:nvPicPr>
        <p:blipFill>
          <a:blip r:embed="rId3" cstate="print"/>
          <a:srcRect/>
          <a:stretch>
            <a:fillRect/>
          </a:stretch>
        </p:blipFill>
        <p:spPr bwMode="auto">
          <a:xfrm>
            <a:off x="0" y="0"/>
            <a:ext cx="5562600" cy="417242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p:cNvSpPr txBox="1">
            <a:spLocks noChangeArrowheads="1"/>
          </p:cNvSpPr>
          <p:nvPr/>
        </p:nvSpPr>
        <p:spPr bwMode="auto">
          <a:xfrm>
            <a:off x="1447800" y="1600200"/>
            <a:ext cx="6324600" cy="4555093"/>
          </a:xfrm>
          <a:prstGeom prst="rect">
            <a:avLst/>
          </a:prstGeom>
          <a:noFill/>
          <a:ln w="9525">
            <a:noFill/>
            <a:miter lim="800000"/>
            <a:headEnd/>
            <a:tailEnd/>
          </a:ln>
          <a:effectLst/>
        </p:spPr>
        <p:txBody>
          <a:bodyPr wrap="square">
            <a:spAutoFit/>
          </a:bodyPr>
          <a:lstStyle/>
          <a:p>
            <a:pPr marL="342900" indent="-342900">
              <a:spcBef>
                <a:spcPct val="50000"/>
              </a:spcBef>
              <a:buFont typeface="Wingdings" pitchFamily="2" charset="2"/>
              <a:buChar char="q"/>
            </a:pPr>
            <a:r>
              <a:rPr lang="en-US" sz="2000" dirty="0">
                <a:solidFill>
                  <a:schemeClr val="tx1">
                    <a:lumMod val="95000"/>
                    <a:lumOff val="5000"/>
                  </a:schemeClr>
                </a:solidFill>
              </a:rPr>
              <a:t>Water </a:t>
            </a:r>
            <a:r>
              <a:rPr lang="en-US" sz="2000" dirty="0" smtClean="0">
                <a:solidFill>
                  <a:schemeClr val="tx1">
                    <a:lumMod val="95000"/>
                    <a:lumOff val="5000"/>
                  </a:schemeClr>
                </a:solidFill>
              </a:rPr>
              <a:t>chemistry  </a:t>
            </a:r>
          </a:p>
          <a:p>
            <a:pPr marL="342900" indent="-342900">
              <a:spcBef>
                <a:spcPct val="50000"/>
              </a:spcBef>
              <a:buFont typeface="Wingdings" pitchFamily="2" charset="2"/>
              <a:buChar char="q"/>
            </a:pPr>
            <a:r>
              <a:rPr lang="en-US" sz="2000" dirty="0" smtClean="0">
                <a:solidFill>
                  <a:schemeClr val="tx1">
                    <a:lumMod val="95000"/>
                    <a:lumOff val="5000"/>
                  </a:schemeClr>
                </a:solidFill>
              </a:rPr>
              <a:t>Contaminant </a:t>
            </a:r>
            <a:r>
              <a:rPr lang="en-US" sz="2000" dirty="0">
                <a:solidFill>
                  <a:schemeClr val="tx1">
                    <a:lumMod val="95000"/>
                    <a:lumOff val="5000"/>
                  </a:schemeClr>
                </a:solidFill>
              </a:rPr>
              <a:t>transport</a:t>
            </a:r>
          </a:p>
          <a:p>
            <a:pPr marL="342900" indent="-342900">
              <a:spcBef>
                <a:spcPct val="50000"/>
              </a:spcBef>
              <a:buFont typeface="Wingdings" pitchFamily="2" charset="2"/>
              <a:buChar char="q"/>
            </a:pPr>
            <a:r>
              <a:rPr lang="en-US" sz="2000" dirty="0">
                <a:solidFill>
                  <a:schemeClr val="tx1">
                    <a:lumMod val="95000"/>
                    <a:lumOff val="5000"/>
                  </a:schemeClr>
                </a:solidFill>
              </a:rPr>
              <a:t>Fisheries and </a:t>
            </a:r>
            <a:r>
              <a:rPr lang="en-US" sz="2000" dirty="0" smtClean="0">
                <a:solidFill>
                  <a:schemeClr val="tx1">
                    <a:lumMod val="95000"/>
                    <a:lumOff val="5000"/>
                  </a:schemeClr>
                </a:solidFill>
              </a:rPr>
              <a:t>hatcheries</a:t>
            </a:r>
          </a:p>
          <a:p>
            <a:pPr marL="342900" indent="-342900">
              <a:spcBef>
                <a:spcPct val="50000"/>
              </a:spcBef>
              <a:buFont typeface="Wingdings" pitchFamily="2" charset="2"/>
              <a:buChar char="q"/>
            </a:pPr>
            <a:r>
              <a:rPr lang="en-US" sz="2000" dirty="0" smtClean="0">
                <a:solidFill>
                  <a:schemeClr val="tx1">
                    <a:lumMod val="95000"/>
                    <a:lumOff val="5000"/>
                  </a:schemeClr>
                </a:solidFill>
              </a:rPr>
              <a:t>Nutrient supply</a:t>
            </a:r>
          </a:p>
          <a:p>
            <a:pPr marL="342900" indent="-342900">
              <a:spcBef>
                <a:spcPct val="50000"/>
              </a:spcBef>
            </a:pPr>
            <a:r>
              <a:rPr lang="en-US" sz="2000" dirty="0" smtClean="0">
                <a:solidFill>
                  <a:schemeClr val="tx1">
                    <a:lumMod val="95000"/>
                    <a:lumOff val="5000"/>
                  </a:schemeClr>
                </a:solidFill>
              </a:rPr>
              <a:t>_________________________</a:t>
            </a:r>
          </a:p>
          <a:p>
            <a:pPr marL="342900" indent="-342900">
              <a:spcBef>
                <a:spcPct val="50000"/>
              </a:spcBef>
              <a:buFont typeface="Wingdings" pitchFamily="2" charset="2"/>
              <a:buChar char="q"/>
            </a:pPr>
            <a:r>
              <a:rPr lang="en-US" sz="2000" dirty="0" smtClean="0">
                <a:solidFill>
                  <a:schemeClr val="tx1">
                    <a:lumMod val="95000"/>
                    <a:lumOff val="5000"/>
                  </a:schemeClr>
                </a:solidFill>
              </a:rPr>
              <a:t>Reservoir sedimentation</a:t>
            </a:r>
          </a:p>
          <a:p>
            <a:pPr marL="342900" indent="-342900">
              <a:spcBef>
                <a:spcPct val="50000"/>
              </a:spcBef>
              <a:buFont typeface="Wingdings" pitchFamily="2" charset="2"/>
              <a:buChar char="q"/>
            </a:pPr>
            <a:r>
              <a:rPr lang="en-US" sz="2000" dirty="0" smtClean="0">
                <a:solidFill>
                  <a:schemeClr val="tx1">
                    <a:lumMod val="95000"/>
                    <a:lumOff val="5000"/>
                  </a:schemeClr>
                </a:solidFill>
              </a:rPr>
              <a:t>Navigation</a:t>
            </a:r>
            <a:endParaRPr lang="en-US" sz="2000" dirty="0">
              <a:solidFill>
                <a:schemeClr val="tx1">
                  <a:lumMod val="95000"/>
                  <a:lumOff val="5000"/>
                </a:schemeClr>
              </a:solidFill>
            </a:endParaRPr>
          </a:p>
          <a:p>
            <a:pPr marL="342900" indent="-342900">
              <a:spcBef>
                <a:spcPct val="50000"/>
              </a:spcBef>
              <a:buFont typeface="Wingdings" pitchFamily="2" charset="2"/>
              <a:buChar char="q"/>
            </a:pPr>
            <a:r>
              <a:rPr lang="en-US" sz="2000" dirty="0" smtClean="0">
                <a:solidFill>
                  <a:schemeClr val="tx1">
                    <a:lumMod val="95000"/>
                    <a:lumOff val="5000"/>
                  </a:schemeClr>
                </a:solidFill>
              </a:rPr>
              <a:t>Alteration of river flow/gradient</a:t>
            </a:r>
          </a:p>
          <a:p>
            <a:pPr marL="342900" indent="-342900">
              <a:spcBef>
                <a:spcPct val="50000"/>
              </a:spcBef>
              <a:buFont typeface="Wingdings" pitchFamily="2" charset="2"/>
              <a:buChar char="q"/>
            </a:pPr>
            <a:r>
              <a:rPr lang="en-US" sz="2000" dirty="0" smtClean="0">
                <a:solidFill>
                  <a:schemeClr val="tx1">
                    <a:lumMod val="95000"/>
                    <a:lumOff val="5000"/>
                  </a:schemeClr>
                </a:solidFill>
              </a:rPr>
              <a:t>Morphological changes</a:t>
            </a:r>
          </a:p>
          <a:p>
            <a:pPr marL="342900" indent="-342900">
              <a:spcBef>
                <a:spcPct val="50000"/>
              </a:spcBef>
              <a:buFont typeface="Wingdings" pitchFamily="2" charset="2"/>
              <a:buChar char="q"/>
            </a:pPr>
            <a:r>
              <a:rPr lang="en-US" sz="2000" dirty="0" smtClean="0">
                <a:solidFill>
                  <a:schemeClr val="tx1">
                    <a:lumMod val="95000"/>
                    <a:lumOff val="5000"/>
                  </a:schemeClr>
                </a:solidFill>
              </a:rPr>
              <a:t>Flooding</a:t>
            </a:r>
            <a:endParaRPr lang="en-US" sz="2000" dirty="0">
              <a:solidFill>
                <a:schemeClr val="tx1">
                  <a:lumMod val="95000"/>
                  <a:lumOff val="5000"/>
                </a:schemeClr>
              </a:solidFill>
            </a:endParaRPr>
          </a:p>
        </p:txBody>
      </p:sp>
      <p:pic>
        <p:nvPicPr>
          <p:cNvPr id="10" name="Picture 9" descr="dolpin.jpg"/>
          <p:cNvPicPr>
            <a:picLocks noChangeAspect="1"/>
          </p:cNvPicPr>
          <p:nvPr/>
        </p:nvPicPr>
        <p:blipFill>
          <a:blip r:embed="rId3" cstate="print"/>
          <a:srcRect l="16760" t="18783" r="24581" b="24022"/>
          <a:stretch>
            <a:fillRect/>
          </a:stretch>
        </p:blipFill>
        <p:spPr>
          <a:xfrm>
            <a:off x="5257800" y="1595284"/>
            <a:ext cx="2667000" cy="22909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descr="dredging-in-limerick-11_resize.jpg"/>
          <p:cNvPicPr>
            <a:picLocks noChangeAspect="1"/>
          </p:cNvPicPr>
          <p:nvPr/>
        </p:nvPicPr>
        <p:blipFill>
          <a:blip r:embed="rId4" cstate="print"/>
          <a:stretch>
            <a:fillRect/>
          </a:stretch>
        </p:blipFill>
        <p:spPr>
          <a:xfrm>
            <a:off x="5257800" y="4267200"/>
            <a:ext cx="2640854" cy="2133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rot="16200000">
            <a:off x="233689" y="2443491"/>
            <a:ext cx="1600201" cy="523220"/>
          </a:xfrm>
          <a:prstGeom prst="rect">
            <a:avLst/>
          </a:prstGeom>
          <a:noFill/>
        </p:spPr>
        <p:txBody>
          <a:bodyPr wrap="square" rtlCol="0">
            <a:spAutoFit/>
          </a:bodyPr>
          <a:lstStyle/>
          <a:p>
            <a:r>
              <a:rPr lang="en-US" sz="2800" b="1" dirty="0" smtClean="0">
                <a:solidFill>
                  <a:schemeClr val="tx1">
                    <a:lumMod val="95000"/>
                    <a:lumOff val="5000"/>
                  </a:schemeClr>
                </a:solidFill>
              </a:rPr>
              <a:t>Quality</a:t>
            </a:r>
            <a:endParaRPr lang="en-US" sz="2800" b="1" dirty="0">
              <a:solidFill>
                <a:schemeClr val="tx1">
                  <a:lumMod val="95000"/>
                  <a:lumOff val="5000"/>
                </a:schemeClr>
              </a:solidFill>
            </a:endParaRPr>
          </a:p>
        </p:txBody>
      </p:sp>
      <p:sp>
        <p:nvSpPr>
          <p:cNvPr id="6" name="TextBox 5"/>
          <p:cNvSpPr txBox="1"/>
          <p:nvPr/>
        </p:nvSpPr>
        <p:spPr>
          <a:xfrm rot="16200000">
            <a:off x="309889" y="5110491"/>
            <a:ext cx="1600201" cy="523220"/>
          </a:xfrm>
          <a:prstGeom prst="rect">
            <a:avLst/>
          </a:prstGeom>
          <a:noFill/>
        </p:spPr>
        <p:txBody>
          <a:bodyPr wrap="square" rtlCol="0">
            <a:spAutoFit/>
          </a:bodyPr>
          <a:lstStyle/>
          <a:p>
            <a:r>
              <a:rPr lang="en-US" sz="2800" b="1" dirty="0" smtClean="0">
                <a:solidFill>
                  <a:schemeClr val="tx1">
                    <a:lumMod val="95000"/>
                    <a:lumOff val="5000"/>
                  </a:schemeClr>
                </a:solidFill>
              </a:rPr>
              <a:t>Quantity</a:t>
            </a:r>
            <a:endParaRPr lang="en-US" sz="2800" b="1" dirty="0">
              <a:solidFill>
                <a:schemeClr val="tx1">
                  <a:lumMod val="95000"/>
                  <a:lumOff val="5000"/>
                </a:schemeClr>
              </a:solidFill>
            </a:endParaRPr>
          </a:p>
        </p:txBody>
      </p:sp>
      <p:sp>
        <p:nvSpPr>
          <p:cNvPr id="9" name="TextBox 8"/>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Sediment</a:t>
            </a:r>
            <a:endParaRPr lang="en-US" sz="4000" b="1" dirty="0">
              <a:solidFill>
                <a:schemeClr val="bg1">
                  <a:lumMod val="85000"/>
                </a:schemeClr>
              </a:solidFill>
            </a:endParaRPr>
          </a:p>
        </p:txBody>
      </p:sp>
      <p:sp>
        <p:nvSpPr>
          <p:cNvPr id="11" name="Rectangle 10"/>
          <p:cNvSpPr/>
          <p:nvPr/>
        </p:nvSpPr>
        <p:spPr>
          <a:xfrm>
            <a:off x="0" y="762000"/>
            <a:ext cx="9144000" cy="738664"/>
          </a:xfrm>
          <a:prstGeom prst="rect">
            <a:avLst/>
          </a:prstGeom>
        </p:spPr>
        <p:txBody>
          <a:bodyPr wrap="square">
            <a:spAutoFit/>
          </a:bodyPr>
          <a:lstStyle/>
          <a:p>
            <a:pPr algn="ctr"/>
            <a:r>
              <a:rPr lang="en-US" b="1" dirty="0" smtClean="0">
                <a:solidFill>
                  <a:schemeClr val="accent3">
                    <a:lumMod val="60000"/>
                    <a:lumOff val="40000"/>
                  </a:schemeClr>
                </a:solidFill>
              </a:rPr>
              <a:t>Excess sediment </a:t>
            </a:r>
            <a:r>
              <a:rPr lang="en-US" b="1" dirty="0" smtClean="0"/>
              <a:t>is considered the </a:t>
            </a:r>
            <a:r>
              <a:rPr lang="en-US" sz="2400" b="1" dirty="0" smtClean="0">
                <a:solidFill>
                  <a:schemeClr val="accent3">
                    <a:lumMod val="60000"/>
                    <a:lumOff val="40000"/>
                  </a:schemeClr>
                </a:solidFill>
              </a:rPr>
              <a:t>greatest pollutant in U.S. waters </a:t>
            </a:r>
            <a:r>
              <a:rPr lang="en-US" b="1" dirty="0" smtClean="0"/>
              <a:t>and is a major environmental factor in the degradation of stream habitat (EPA, 2000; Waters, 1995).</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blog.osagevalleyrcd.com/wp-content/uploads/P4050038.jpg"/>
          <p:cNvPicPr>
            <a:picLocks noChangeAspect="1" noChangeArrowheads="1"/>
          </p:cNvPicPr>
          <p:nvPr/>
        </p:nvPicPr>
        <p:blipFill>
          <a:blip r:embed="rId2" cstate="print"/>
          <a:srcRect/>
          <a:stretch>
            <a:fillRect/>
          </a:stretch>
        </p:blipFill>
        <p:spPr bwMode="auto">
          <a:xfrm>
            <a:off x="396240" y="1447800"/>
            <a:ext cx="3566160" cy="2514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04800" y="3124200"/>
            <a:ext cx="3733800" cy="830997"/>
          </a:xfrm>
          <a:prstGeom prst="rect">
            <a:avLst/>
          </a:prstGeom>
          <a:noFill/>
        </p:spPr>
        <p:txBody>
          <a:bodyPr wrap="square" rtlCol="0">
            <a:spAutoFit/>
          </a:bodyPr>
          <a:lstStyle/>
          <a:p>
            <a:pPr algn="ctr"/>
            <a:r>
              <a:rPr lang="en-US" sz="2400" b="1" dirty="0" smtClean="0"/>
              <a:t>1. Livestock (grazing, hoof shear)</a:t>
            </a:r>
            <a:endParaRPr lang="en-US" sz="2400" b="1" dirty="0"/>
          </a:p>
        </p:txBody>
      </p:sp>
      <p:pic>
        <p:nvPicPr>
          <p:cNvPr id="3076" name="Picture 4" descr="http://www.sierranaturenotes.com/naturenotes/images/CSERC_CattleStreamStream2.jpg"/>
          <p:cNvPicPr>
            <a:picLocks noChangeAspect="1" noChangeArrowheads="1"/>
          </p:cNvPicPr>
          <p:nvPr/>
        </p:nvPicPr>
        <p:blipFill>
          <a:blip r:embed="rId3" cstate="print"/>
          <a:srcRect/>
          <a:stretch>
            <a:fillRect/>
          </a:stretch>
        </p:blipFill>
        <p:spPr bwMode="auto">
          <a:xfrm>
            <a:off x="396225" y="4114800"/>
            <a:ext cx="3566160" cy="26411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80" name="Picture 8" descr="http://riverrougewatershed.wikis.birmingham.k12.mi.us/file/view/farm2.jpg/206182052/farm2.jpg"/>
          <p:cNvPicPr>
            <a:picLocks noChangeAspect="1" noChangeArrowheads="1"/>
          </p:cNvPicPr>
          <p:nvPr/>
        </p:nvPicPr>
        <p:blipFill>
          <a:blip r:embed="rId4" cstate="print"/>
          <a:srcRect/>
          <a:stretch>
            <a:fillRect/>
          </a:stretch>
        </p:blipFill>
        <p:spPr bwMode="auto">
          <a:xfrm>
            <a:off x="4861560" y="1447800"/>
            <a:ext cx="3749040" cy="25085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82" name="Picture 10" descr="http://www.lakecountyil.gov/Stormwater/LakeCountyWatersheds/BMPs/PublishingImages/cropfertilizing.jpg"/>
          <p:cNvPicPr>
            <a:picLocks noChangeAspect="1" noChangeArrowheads="1"/>
          </p:cNvPicPr>
          <p:nvPr/>
        </p:nvPicPr>
        <p:blipFill>
          <a:blip r:embed="rId5" cstate="print"/>
          <a:srcRect/>
          <a:stretch>
            <a:fillRect/>
          </a:stretch>
        </p:blipFill>
        <p:spPr bwMode="auto">
          <a:xfrm>
            <a:off x="4861560" y="4114800"/>
            <a:ext cx="3749040" cy="25707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029200" y="3124200"/>
            <a:ext cx="3733800" cy="830997"/>
          </a:xfrm>
          <a:prstGeom prst="rect">
            <a:avLst/>
          </a:prstGeom>
          <a:noFill/>
        </p:spPr>
        <p:txBody>
          <a:bodyPr wrap="square" rtlCol="0">
            <a:spAutoFit/>
          </a:bodyPr>
          <a:lstStyle/>
          <a:p>
            <a:pPr algn="ctr"/>
            <a:r>
              <a:rPr lang="en-US" sz="2400" b="1" dirty="0" smtClean="0"/>
              <a:t>2. Agricultural practices (clearing, tilling, plowing)</a:t>
            </a:r>
            <a:endParaRPr lang="en-US" sz="2400" b="1" dirty="0"/>
          </a:p>
        </p:txBody>
      </p:sp>
      <p:sp>
        <p:nvSpPr>
          <p:cNvPr id="9" name="TextBox 8"/>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Present-day sediment sources</a:t>
            </a:r>
            <a:endParaRPr lang="en-US" sz="4000" b="1" dirty="0">
              <a:solidFill>
                <a:schemeClr val="bg1">
                  <a:lumMod val="85000"/>
                </a:schemeClr>
              </a:solidFill>
            </a:endParaRPr>
          </a:p>
        </p:txBody>
      </p:sp>
      <p:sp>
        <p:nvSpPr>
          <p:cNvPr id="10" name="Title 1"/>
          <p:cNvSpPr txBox="1">
            <a:spLocks/>
          </p:cNvSpPr>
          <p:nvPr/>
        </p:nvSpPr>
        <p:spPr>
          <a:xfrm>
            <a:off x="0" y="609600"/>
            <a:ext cx="9144000" cy="8382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lumMod val="50000"/>
                  </a:schemeClr>
                </a:solidFill>
                <a:effectLst/>
                <a:uLnTx/>
                <a:uFillTx/>
                <a:latin typeface="+mj-lt"/>
                <a:ea typeface="+mj-ea"/>
                <a:cs typeface="+mj-cs"/>
              </a:rPr>
              <a:t>In-stream sediment: Where does it come from?</a:t>
            </a:r>
            <a:endParaRPr kumimoji="0" lang="en-US" sz="2800" b="0" i="0" u="none" strike="noStrike" kern="1200" cap="none" spc="0" normalizeH="0" baseline="0" noProof="0" dirty="0">
              <a:ln>
                <a:noFill/>
              </a:ln>
              <a:solidFill>
                <a:schemeClr val="tx2">
                  <a:lumMod val="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hoto of sediment runoff from a construction site."/>
          <p:cNvPicPr>
            <a:picLocks noChangeAspect="1" noChangeArrowheads="1"/>
          </p:cNvPicPr>
          <p:nvPr/>
        </p:nvPicPr>
        <p:blipFill>
          <a:blip r:embed="rId2" cstate="print"/>
          <a:srcRect/>
          <a:stretch>
            <a:fillRect/>
          </a:stretch>
        </p:blipFill>
        <p:spPr bwMode="auto">
          <a:xfrm>
            <a:off x="228600" y="3950478"/>
            <a:ext cx="3962400" cy="28003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8916" name="Picture 4" descr="https://lh3.googleusercontent.com/-1GGOwKp7qZg/Tj5AkxH51GI/AAAAAAAABgo/QMO6Jd4xAZw/s640/Urban%252520drain%25252C%252520sediment%2525202%252520Farrell%2525201108.jpg"/>
          <p:cNvPicPr>
            <a:picLocks noChangeAspect="1" noChangeArrowheads="1"/>
          </p:cNvPicPr>
          <p:nvPr/>
        </p:nvPicPr>
        <p:blipFill>
          <a:blip r:embed="rId3" cstate="print"/>
          <a:srcRect/>
          <a:stretch>
            <a:fillRect/>
          </a:stretch>
        </p:blipFill>
        <p:spPr bwMode="auto">
          <a:xfrm>
            <a:off x="152400" y="914400"/>
            <a:ext cx="3759200" cy="2819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228600" y="3962400"/>
            <a:ext cx="3505200" cy="400110"/>
          </a:xfrm>
          <a:prstGeom prst="rect">
            <a:avLst/>
          </a:prstGeom>
          <a:solidFill>
            <a:schemeClr val="tx2">
              <a:lumMod val="50000"/>
              <a:alpha val="37000"/>
            </a:schemeClr>
          </a:solidFill>
        </p:spPr>
        <p:txBody>
          <a:bodyPr wrap="square" rtlCol="0">
            <a:spAutoFit/>
          </a:bodyPr>
          <a:lstStyle/>
          <a:p>
            <a:pPr algn="ctr"/>
            <a:r>
              <a:rPr lang="en-US" sz="2000" b="1" dirty="0" smtClean="0">
                <a:solidFill>
                  <a:schemeClr val="bg1"/>
                </a:solidFill>
              </a:rPr>
              <a:t>3. Urban storm water runoff</a:t>
            </a:r>
            <a:endParaRPr lang="en-US" sz="2000" b="1" dirty="0">
              <a:solidFill>
                <a:schemeClr val="bg1"/>
              </a:solidFill>
            </a:endParaRPr>
          </a:p>
        </p:txBody>
      </p:sp>
      <p:pic>
        <p:nvPicPr>
          <p:cNvPr id="18" name="Picture 17" descr="TurkeyCr unstable bank.jpg"/>
          <p:cNvPicPr>
            <a:picLocks noChangeAspect="1"/>
          </p:cNvPicPr>
          <p:nvPr/>
        </p:nvPicPr>
        <p:blipFill>
          <a:blip r:embed="rId4" cstate="print"/>
          <a:stretch>
            <a:fillRect/>
          </a:stretch>
        </p:blipFill>
        <p:spPr>
          <a:xfrm>
            <a:off x="4778326" y="3886200"/>
            <a:ext cx="3984674" cy="2895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4800600" y="3886200"/>
            <a:ext cx="3429000" cy="400110"/>
          </a:xfrm>
          <a:prstGeom prst="rect">
            <a:avLst/>
          </a:prstGeom>
          <a:solidFill>
            <a:schemeClr val="tx2">
              <a:lumMod val="50000"/>
              <a:alpha val="46000"/>
            </a:schemeClr>
          </a:solidFill>
        </p:spPr>
        <p:txBody>
          <a:bodyPr wrap="square" rtlCol="0">
            <a:spAutoFit/>
          </a:bodyPr>
          <a:lstStyle/>
          <a:p>
            <a:pPr algn="ctr"/>
            <a:r>
              <a:rPr lang="en-US" sz="2000" b="1" dirty="0" smtClean="0">
                <a:solidFill>
                  <a:schemeClr val="bg1"/>
                </a:solidFill>
              </a:rPr>
              <a:t>4. Bank erosion (gully erosion)</a:t>
            </a:r>
            <a:endParaRPr lang="en-US" sz="2000" b="1" dirty="0">
              <a:solidFill>
                <a:schemeClr val="bg1"/>
              </a:solidFill>
            </a:endParaRPr>
          </a:p>
        </p:txBody>
      </p:sp>
      <p:pic>
        <p:nvPicPr>
          <p:cNvPr id="9" name="Picture 4" descr="http://www.saj.usace.army.mil/Divisions/ProgramProjectMgt/Branches/CoastNavAnt/Images/Planning_StreamBankErosion.jpg"/>
          <p:cNvPicPr>
            <a:picLocks noChangeAspect="1" noChangeArrowheads="1"/>
          </p:cNvPicPr>
          <p:nvPr/>
        </p:nvPicPr>
        <p:blipFill>
          <a:blip r:embed="rId5" cstate="print"/>
          <a:srcRect/>
          <a:stretch>
            <a:fillRect/>
          </a:stretch>
        </p:blipFill>
        <p:spPr bwMode="auto">
          <a:xfrm>
            <a:off x="5715000" y="762000"/>
            <a:ext cx="2286000" cy="29598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Present-day sediment sources</a:t>
            </a:r>
            <a:endParaRPr lang="en-US" sz="4000" b="1"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p:nvPr/>
        </p:nvGrpSpPr>
        <p:grpSpPr>
          <a:xfrm>
            <a:off x="4648200" y="762000"/>
            <a:ext cx="4343400" cy="2884290"/>
            <a:chOff x="-670468" y="228600"/>
            <a:chExt cx="5694098" cy="3789165"/>
          </a:xfrm>
        </p:grpSpPr>
        <p:pic>
          <p:nvPicPr>
            <p:cNvPr id="13" name="Picture 2" descr="http://t1.gstatic.com/images?q=tbn:ANd9GcTWr0iASzkS-KiUOEQ1qZa3NrSoggcSSR9qucekSvOe2IAOEDmOMRiu9Ca-kg"/>
            <p:cNvPicPr>
              <a:picLocks noChangeAspect="1" noChangeArrowheads="1"/>
            </p:cNvPicPr>
            <p:nvPr/>
          </p:nvPicPr>
          <p:blipFill>
            <a:blip r:embed="rId2" cstate="print"/>
            <a:srcRect/>
            <a:stretch>
              <a:fillRect/>
            </a:stretch>
          </p:blipFill>
          <p:spPr bwMode="auto">
            <a:xfrm>
              <a:off x="-670468" y="228600"/>
              <a:ext cx="5694098" cy="3789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270882" y="228600"/>
              <a:ext cx="4871689" cy="363901"/>
            </a:xfrm>
            <a:prstGeom prst="rect">
              <a:avLst/>
            </a:prstGeom>
          </p:spPr>
          <p:txBody>
            <a:bodyPr wrap="square">
              <a:spAutoFit/>
            </a:bodyPr>
            <a:lstStyle/>
            <a:p>
              <a:r>
                <a:rPr lang="en-US" sz="1200" dirty="0" smtClean="0"/>
                <a:t>http://www.riverlink.org/october2009newsletter.htm</a:t>
              </a:r>
              <a:endParaRPr lang="en-US" sz="1200" dirty="0"/>
            </a:p>
          </p:txBody>
        </p:sp>
      </p:grpSp>
      <p:pic>
        <p:nvPicPr>
          <p:cNvPr id="11" name="Picture 10" descr="sed land clearing.JPG"/>
          <p:cNvPicPr>
            <a:picLocks noChangeAspect="1"/>
          </p:cNvPicPr>
          <p:nvPr/>
        </p:nvPicPr>
        <p:blipFill>
          <a:blip r:embed="rId3" cstate="print"/>
          <a:stretch>
            <a:fillRect/>
          </a:stretch>
        </p:blipFill>
        <p:spPr>
          <a:xfrm>
            <a:off x="4648200" y="3588124"/>
            <a:ext cx="4343400" cy="31936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Road or river?"/>
          <p:cNvPicPr>
            <a:picLocks noChangeAspect="1" noChangeArrowheads="1"/>
          </p:cNvPicPr>
          <p:nvPr/>
        </p:nvPicPr>
        <p:blipFill>
          <a:blip r:embed="rId4" cstate="print"/>
          <a:srcRect/>
          <a:stretch>
            <a:fillRect/>
          </a:stretch>
        </p:blipFill>
        <p:spPr bwMode="auto">
          <a:xfrm>
            <a:off x="457200" y="1142999"/>
            <a:ext cx="3429000" cy="5117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533400" y="1524000"/>
            <a:ext cx="3352800" cy="400110"/>
          </a:xfrm>
          <a:prstGeom prst="rect">
            <a:avLst/>
          </a:prstGeom>
          <a:solidFill>
            <a:schemeClr val="tx2">
              <a:lumMod val="50000"/>
              <a:alpha val="44000"/>
            </a:schemeClr>
          </a:solidFill>
        </p:spPr>
        <p:txBody>
          <a:bodyPr wrap="square" rtlCol="0">
            <a:spAutoFit/>
          </a:bodyPr>
          <a:lstStyle/>
          <a:p>
            <a:pPr algn="ctr"/>
            <a:r>
              <a:rPr lang="en-US" sz="2000" b="1" dirty="0" smtClean="0">
                <a:solidFill>
                  <a:schemeClr val="bg2">
                    <a:lumMod val="90000"/>
                  </a:schemeClr>
                </a:solidFill>
              </a:rPr>
              <a:t>5. Logging roads in forests</a:t>
            </a:r>
            <a:endParaRPr lang="en-US" sz="2000" b="1" dirty="0">
              <a:solidFill>
                <a:schemeClr val="bg2">
                  <a:lumMod val="90000"/>
                </a:schemeClr>
              </a:solidFill>
            </a:endParaRPr>
          </a:p>
        </p:txBody>
      </p:sp>
      <p:sp>
        <p:nvSpPr>
          <p:cNvPr id="7" name="TextBox 6"/>
          <p:cNvSpPr txBox="1"/>
          <p:nvPr/>
        </p:nvSpPr>
        <p:spPr>
          <a:xfrm>
            <a:off x="4648200" y="3581400"/>
            <a:ext cx="3733800" cy="461665"/>
          </a:xfrm>
          <a:prstGeom prst="rect">
            <a:avLst/>
          </a:prstGeom>
          <a:noFill/>
        </p:spPr>
        <p:txBody>
          <a:bodyPr wrap="square" rtlCol="0">
            <a:spAutoFit/>
          </a:bodyPr>
          <a:lstStyle/>
          <a:p>
            <a:pPr algn="ctr"/>
            <a:r>
              <a:rPr lang="en-US" sz="2400" b="1" dirty="0" smtClean="0">
                <a:solidFill>
                  <a:schemeClr val="tx2">
                    <a:lumMod val="50000"/>
                  </a:schemeClr>
                </a:solidFill>
              </a:rPr>
              <a:t>6. Construction sites</a:t>
            </a:r>
            <a:endParaRPr lang="en-US" sz="2400" b="1" dirty="0">
              <a:solidFill>
                <a:schemeClr val="tx2">
                  <a:lumMod val="50000"/>
                </a:schemeClr>
              </a:solidFill>
            </a:endParaRPr>
          </a:p>
        </p:txBody>
      </p:sp>
      <p:sp>
        <p:nvSpPr>
          <p:cNvPr id="12" name="Oval 11"/>
          <p:cNvSpPr/>
          <p:nvPr/>
        </p:nvSpPr>
        <p:spPr>
          <a:xfrm>
            <a:off x="6019800" y="2057400"/>
            <a:ext cx="1981200"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1">
                    <a:lumMod val="85000"/>
                  </a:schemeClr>
                </a:solidFill>
              </a:rPr>
              <a:t>Present-day sediment sources</a:t>
            </a:r>
            <a:endParaRPr lang="en-US" sz="4000" b="1"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14400"/>
            <a:ext cx="4419600" cy="1938992"/>
          </a:xfrm>
          <a:prstGeom prst="rect">
            <a:avLst/>
          </a:prstGeom>
          <a:noFill/>
        </p:spPr>
        <p:txBody>
          <a:bodyPr wrap="square" rtlCol="0">
            <a:spAutoFit/>
          </a:bodyPr>
          <a:lstStyle/>
          <a:p>
            <a:pPr algn="ctr"/>
            <a:r>
              <a:rPr lang="en-US" sz="2400" b="1" dirty="0" smtClean="0">
                <a:solidFill>
                  <a:schemeClr val="tx2">
                    <a:lumMod val="50000"/>
                  </a:schemeClr>
                </a:solidFill>
              </a:rPr>
              <a:t>The Southern Piedmont is one of the most severely eroded areas in the U.S. (Trimble, 1974)</a:t>
            </a:r>
          </a:p>
          <a:p>
            <a:endParaRPr lang="en-US" sz="2400" dirty="0" smtClean="0">
              <a:solidFill>
                <a:schemeClr val="bg2">
                  <a:lumMod val="90000"/>
                </a:schemeClr>
              </a:solidFill>
            </a:endParaRPr>
          </a:p>
          <a:p>
            <a:endParaRPr lang="en-US" sz="2400" dirty="0" smtClean="0">
              <a:solidFill>
                <a:schemeClr val="bg2">
                  <a:lumMod val="90000"/>
                </a:schemeClr>
              </a:solidFill>
            </a:endParaRPr>
          </a:p>
        </p:txBody>
      </p:sp>
      <p:grpSp>
        <p:nvGrpSpPr>
          <p:cNvPr id="4" name="Group 7"/>
          <p:cNvGrpSpPr/>
          <p:nvPr/>
        </p:nvGrpSpPr>
        <p:grpSpPr>
          <a:xfrm>
            <a:off x="4476750" y="1074252"/>
            <a:ext cx="4591050" cy="3345348"/>
            <a:chOff x="4495800" y="1062028"/>
            <a:chExt cx="4362450" cy="3089517"/>
          </a:xfrm>
        </p:grpSpPr>
        <p:pic>
          <p:nvPicPr>
            <p:cNvPr id="6146" name="Picture 2" descr="http://www.sseer.ca/assets/files/larger_images/History-Photo-Settlers-From-Nebraska-(Credit-Souris-Valley-Museum).jpg"/>
            <p:cNvPicPr>
              <a:picLocks noChangeAspect="1" noChangeArrowheads="1"/>
            </p:cNvPicPr>
            <p:nvPr/>
          </p:nvPicPr>
          <p:blipFill>
            <a:blip r:embed="rId2" cstate="print"/>
            <a:srcRect/>
            <a:stretch>
              <a:fillRect/>
            </a:stretch>
          </p:blipFill>
          <p:spPr bwMode="auto">
            <a:xfrm>
              <a:off x="4495800" y="1062028"/>
              <a:ext cx="4362450" cy="30895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5744800" y="3658936"/>
              <a:ext cx="2225546" cy="276999"/>
            </a:xfrm>
            <a:prstGeom prst="rect">
              <a:avLst/>
            </a:prstGeom>
          </p:spPr>
          <p:txBody>
            <a:bodyPr wrap="none">
              <a:spAutoFit/>
            </a:bodyPr>
            <a:lstStyle/>
            <a:p>
              <a:r>
                <a:rPr lang="en-US" sz="1200" dirty="0" smtClean="0"/>
                <a:t>http://www.sseer.ca/history.htm</a:t>
              </a:r>
              <a:endParaRPr lang="en-US" sz="1200" dirty="0"/>
            </a:p>
          </p:txBody>
        </p:sp>
      </p:grpSp>
      <p:pic>
        <p:nvPicPr>
          <p:cNvPr id="6148" name="Picture 4" descr="http://3.bp.blogspot.com/_CvDCiEFbNy8/SqbC3-FPEmI/AAAAAAAALJw/STFDNZQAme0/s400/garden+tools.jpg"/>
          <p:cNvPicPr>
            <a:picLocks noChangeAspect="1" noChangeArrowheads="1"/>
          </p:cNvPicPr>
          <p:nvPr/>
        </p:nvPicPr>
        <p:blipFill>
          <a:blip r:embed="rId3" cstate="print"/>
          <a:srcRect/>
          <a:stretch>
            <a:fillRect/>
          </a:stretch>
        </p:blipFill>
        <p:spPr bwMode="auto">
          <a:xfrm>
            <a:off x="152400" y="2209800"/>
            <a:ext cx="3276600" cy="46149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3048000" y="6150114"/>
            <a:ext cx="6019800" cy="707886"/>
          </a:xfrm>
          <a:prstGeom prst="rect">
            <a:avLst/>
          </a:prstGeom>
        </p:spPr>
        <p:txBody>
          <a:bodyPr wrap="square">
            <a:spAutoFit/>
          </a:bodyPr>
          <a:lstStyle/>
          <a:p>
            <a:r>
              <a:rPr lang="en-US" sz="800" dirty="0" smtClean="0"/>
              <a:t>http://www.google.com/imgres?q=early+american+agriculture&amp;um=1&amp;hl=en&amp;sa=N&amp;rls=com.microsoft:en-us:IE-SearchBox&amp;biw=1280&amp;bih=852&amp;tbm=isch&amp;tbnid=zh_Yly8HWDtgtM:&amp;imgrefurl=http://americangardenhistory.blogspot.com/2009/09/tools-john-evelyn.html&amp;docid=bMwkChmeUK4A9M&amp;w=284&amp;h=400&amp;ei=X32UTrWOOoK4twfjq435Bg&amp;zoom=1&amp;iact=rc&amp;dur=281&amp;page=1&amp;tbnh=167&amp;tbnw=127&amp;start=0&amp;ndsp=23&amp;ved=1t:429,r:6,s:0&amp;tx=80&amp;ty=92</a:t>
            </a:r>
            <a:endParaRPr lang="en-US" sz="800" dirty="0"/>
          </a:p>
        </p:txBody>
      </p:sp>
      <p:sp>
        <p:nvSpPr>
          <p:cNvPr id="9" name="Rectangle 8"/>
          <p:cNvSpPr/>
          <p:nvPr/>
        </p:nvSpPr>
        <p:spPr>
          <a:xfrm>
            <a:off x="3733800" y="4648200"/>
            <a:ext cx="5257800" cy="1569660"/>
          </a:xfrm>
          <a:prstGeom prst="rect">
            <a:avLst/>
          </a:prstGeom>
        </p:spPr>
        <p:txBody>
          <a:bodyPr wrap="square">
            <a:spAutoFit/>
          </a:bodyPr>
          <a:lstStyle/>
          <a:p>
            <a:r>
              <a:rPr lang="en-US" sz="2400" b="1" dirty="0" smtClean="0">
                <a:solidFill>
                  <a:schemeClr val="tx2">
                    <a:lumMod val="50000"/>
                  </a:schemeClr>
                </a:solidFill>
              </a:rPr>
              <a:t>…..caused by widespread deforestation and subsequent cultivation plus poor farming practices from the early 1800’s to 1930.</a:t>
            </a:r>
            <a:endParaRPr lang="en-US" sz="2400" b="1" dirty="0">
              <a:solidFill>
                <a:schemeClr val="tx2">
                  <a:lumMod val="50000"/>
                </a:schemeClr>
              </a:solidFill>
            </a:endParaRPr>
          </a:p>
        </p:txBody>
      </p:sp>
      <p:sp>
        <p:nvSpPr>
          <p:cNvPr id="10" name="TextBox 9"/>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2"/>
                </a:solidFill>
              </a:rPr>
              <a:t>Historical (legacy) sediment</a:t>
            </a:r>
            <a:endParaRPr lang="en-US" sz="4000" b="1" dirty="0">
              <a:solidFill>
                <a:schemeClr val="bg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rnas\geology\Geousr\BroadRiver\ALL\FIGS\GSA\Trimble and Lawsons 1860.jpg"/>
          <p:cNvPicPr>
            <a:picLocks noChangeAspect="1" noChangeArrowheads="1"/>
          </p:cNvPicPr>
          <p:nvPr/>
        </p:nvPicPr>
        <p:blipFill>
          <a:blip r:embed="rId2" cstate="print"/>
          <a:srcRect l="11617" t="8977" r="10148" b="8977"/>
          <a:stretch>
            <a:fillRect/>
          </a:stretch>
        </p:blipFill>
        <p:spPr bwMode="auto">
          <a:xfrm>
            <a:off x="152400" y="838199"/>
            <a:ext cx="4267200" cy="5791200"/>
          </a:xfrm>
          <a:prstGeom prst="rect">
            <a:avLst/>
          </a:prstGeom>
          <a:noFill/>
        </p:spPr>
      </p:pic>
      <p:pic>
        <p:nvPicPr>
          <p:cNvPr id="1027" name="Picture 3" descr="\\dnrnas\geology\Geousr\BroadRiver\ALL\FIGS\GSA\Trimble and Lawsons 1880.jpg"/>
          <p:cNvPicPr>
            <a:picLocks noChangeAspect="1" noChangeArrowheads="1"/>
          </p:cNvPicPr>
          <p:nvPr/>
        </p:nvPicPr>
        <p:blipFill>
          <a:blip r:embed="rId3" cstate="print"/>
          <a:srcRect l="11112" t="8070" r="11139" b="9321"/>
          <a:stretch>
            <a:fillRect/>
          </a:stretch>
        </p:blipFill>
        <p:spPr bwMode="auto">
          <a:xfrm>
            <a:off x="457200" y="762000"/>
            <a:ext cx="4267200" cy="5867400"/>
          </a:xfrm>
          <a:prstGeom prst="rect">
            <a:avLst/>
          </a:prstGeom>
          <a:noFill/>
        </p:spPr>
      </p:pic>
      <p:pic>
        <p:nvPicPr>
          <p:cNvPr id="1028" name="Picture 4" descr="\\dnrnas\geology\Geousr\BroadRiver\ALL\FIGS\GSA\Trimble and Lawsons 1920.jpg"/>
          <p:cNvPicPr>
            <a:picLocks noChangeAspect="1" noChangeArrowheads="1"/>
          </p:cNvPicPr>
          <p:nvPr/>
        </p:nvPicPr>
        <p:blipFill>
          <a:blip r:embed="rId4" cstate="print"/>
          <a:srcRect l="11140" t="8608" r="10572" b="9670"/>
          <a:stretch>
            <a:fillRect/>
          </a:stretch>
        </p:blipFill>
        <p:spPr bwMode="auto">
          <a:xfrm>
            <a:off x="762000" y="762000"/>
            <a:ext cx="4267200" cy="5764463"/>
          </a:xfrm>
          <a:prstGeom prst="rect">
            <a:avLst/>
          </a:prstGeom>
          <a:noFill/>
        </p:spPr>
      </p:pic>
      <p:pic>
        <p:nvPicPr>
          <p:cNvPr id="1029" name="Picture 5" descr="\\dnrnas\geology\Geousr\BroadRiver\ALL\FIGS\GSA\Trimble and Lawsons 1967.jpg"/>
          <p:cNvPicPr>
            <a:picLocks noChangeAspect="1" noChangeArrowheads="1"/>
          </p:cNvPicPr>
          <p:nvPr/>
        </p:nvPicPr>
        <p:blipFill>
          <a:blip r:embed="rId5" cstate="print"/>
          <a:srcRect l="11625" t="7885" r="10204" b="8534"/>
          <a:stretch>
            <a:fillRect/>
          </a:stretch>
        </p:blipFill>
        <p:spPr bwMode="auto">
          <a:xfrm>
            <a:off x="1143000" y="762000"/>
            <a:ext cx="4267200" cy="5904452"/>
          </a:xfrm>
          <a:prstGeom prst="rect">
            <a:avLst/>
          </a:prstGeom>
          <a:noFill/>
        </p:spPr>
      </p:pic>
      <p:sp>
        <p:nvSpPr>
          <p:cNvPr id="8" name="TextBox 7"/>
          <p:cNvSpPr txBox="1"/>
          <p:nvPr/>
        </p:nvSpPr>
        <p:spPr>
          <a:xfrm>
            <a:off x="5410200" y="914400"/>
            <a:ext cx="3733800" cy="5324535"/>
          </a:xfrm>
          <a:prstGeom prst="rect">
            <a:avLst/>
          </a:prstGeom>
          <a:noFill/>
        </p:spPr>
        <p:txBody>
          <a:bodyPr wrap="square" rtlCol="0">
            <a:spAutoFit/>
          </a:bodyPr>
          <a:lstStyle/>
          <a:p>
            <a:pPr algn="just">
              <a:buFont typeface="Calibri" pitchFamily="34" charset="0"/>
              <a:buChar char="δ"/>
            </a:pPr>
            <a:r>
              <a:rPr lang="en-US" sz="2000" b="1" dirty="0" smtClean="0">
                <a:solidFill>
                  <a:schemeClr val="tx2">
                    <a:lumMod val="50000"/>
                  </a:schemeClr>
                </a:solidFill>
              </a:rPr>
              <a:t>  Rates of soil erosion due to land use change were estimated by Trimble (1974) and converted to a composite index of </a:t>
            </a:r>
            <a:r>
              <a:rPr lang="en-US" sz="2000" b="1" dirty="0" err="1" smtClean="0">
                <a:solidFill>
                  <a:schemeClr val="tx2">
                    <a:lumMod val="50000"/>
                  </a:schemeClr>
                </a:solidFill>
              </a:rPr>
              <a:t>erosional</a:t>
            </a:r>
            <a:r>
              <a:rPr lang="en-US" sz="2000" b="1" dirty="0" smtClean="0">
                <a:solidFill>
                  <a:schemeClr val="tx2">
                    <a:lumMod val="50000"/>
                  </a:schemeClr>
                </a:solidFill>
              </a:rPr>
              <a:t> intensity.</a:t>
            </a:r>
          </a:p>
          <a:p>
            <a:pPr algn="just">
              <a:buFont typeface="Calibri" pitchFamily="34" charset="0"/>
              <a:buChar char="δ"/>
            </a:pPr>
            <a:endParaRPr lang="en-US" sz="2000" b="1" dirty="0" smtClean="0">
              <a:solidFill>
                <a:schemeClr val="tx2">
                  <a:lumMod val="50000"/>
                </a:schemeClr>
              </a:solidFill>
            </a:endParaRPr>
          </a:p>
          <a:p>
            <a:pPr algn="just">
              <a:buFont typeface="Calibri" pitchFamily="34" charset="0"/>
              <a:buChar char="δ"/>
            </a:pPr>
            <a:r>
              <a:rPr lang="en-US" sz="2000" b="1" dirty="0" smtClean="0">
                <a:solidFill>
                  <a:schemeClr val="tx2">
                    <a:lumMod val="50000"/>
                  </a:schemeClr>
                </a:solidFill>
              </a:rPr>
              <a:t>  South Carolina experienced the greatest percentage of erosion than any other Piedmont state. </a:t>
            </a:r>
          </a:p>
          <a:p>
            <a:pPr algn="just">
              <a:buFont typeface="Calibri" pitchFamily="34" charset="0"/>
              <a:buChar char="δ"/>
            </a:pPr>
            <a:endParaRPr lang="en-US" sz="2000" b="1" dirty="0" smtClean="0">
              <a:solidFill>
                <a:schemeClr val="tx2">
                  <a:lumMod val="50000"/>
                </a:schemeClr>
              </a:solidFill>
            </a:endParaRPr>
          </a:p>
          <a:p>
            <a:pPr algn="just">
              <a:buFont typeface="Calibri" pitchFamily="34" charset="0"/>
              <a:buChar char="δ"/>
            </a:pPr>
            <a:r>
              <a:rPr lang="en-US" sz="2000" b="1" dirty="0" smtClean="0">
                <a:solidFill>
                  <a:schemeClr val="tx2">
                    <a:lumMod val="50000"/>
                  </a:schemeClr>
                </a:solidFill>
              </a:rPr>
              <a:t>  The soils lost from this intense period of erosion filled stream channels and valleys across the Piedmont.  </a:t>
            </a:r>
          </a:p>
          <a:p>
            <a:pPr algn="ctr"/>
            <a:endParaRPr lang="en-US" sz="2000" b="1" dirty="0" smtClean="0">
              <a:solidFill>
                <a:schemeClr val="tx2">
                  <a:lumMod val="50000"/>
                </a:schemeClr>
              </a:solidFill>
            </a:endParaRPr>
          </a:p>
          <a:p>
            <a:pPr algn="ctr"/>
            <a:endParaRPr lang="en-US" sz="2000" b="1" dirty="0">
              <a:solidFill>
                <a:schemeClr val="tx2">
                  <a:lumMod val="50000"/>
                </a:schemeClr>
              </a:solidFill>
            </a:endParaRPr>
          </a:p>
        </p:txBody>
      </p:sp>
      <p:sp>
        <p:nvSpPr>
          <p:cNvPr id="11" name="TextBox 10"/>
          <p:cNvSpPr txBox="1"/>
          <p:nvPr/>
        </p:nvSpPr>
        <p:spPr>
          <a:xfrm>
            <a:off x="5562600" y="6248400"/>
            <a:ext cx="3276600" cy="369332"/>
          </a:xfrm>
          <a:prstGeom prst="rect">
            <a:avLst/>
          </a:prstGeom>
          <a:noFill/>
        </p:spPr>
        <p:txBody>
          <a:bodyPr wrap="square" rtlCol="0">
            <a:spAutoFit/>
          </a:bodyPr>
          <a:lstStyle/>
          <a:p>
            <a:r>
              <a:rPr lang="en-US" i="1" dirty="0" smtClean="0">
                <a:solidFill>
                  <a:schemeClr val="tx2">
                    <a:lumMod val="50000"/>
                  </a:schemeClr>
                </a:solidFill>
              </a:rPr>
              <a:t>Modified from Trimble, 1974</a:t>
            </a:r>
            <a:endParaRPr lang="en-US" i="1" dirty="0">
              <a:solidFill>
                <a:schemeClr val="tx2">
                  <a:lumMod val="50000"/>
                </a:schemeClr>
              </a:solidFill>
            </a:endParaRPr>
          </a:p>
        </p:txBody>
      </p:sp>
      <p:sp>
        <p:nvSpPr>
          <p:cNvPr id="9" name="TextBox 8"/>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2"/>
                </a:solidFill>
              </a:rPr>
              <a:t>Historical (legacy) sediment</a:t>
            </a:r>
            <a:endParaRPr lang="en-US" sz="4000" b="1"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0-#ppt_w/2"/>
                                          </p:val>
                                        </p:tav>
                                        <p:tav tm="100000">
                                          <p:val>
                                            <p:strVal val="#ppt_x"/>
                                          </p:val>
                                        </p:tav>
                                      </p:tavLst>
                                    </p:anim>
                                    <p:anim calcmode="lin" valueType="num">
                                      <p:cBhvr additive="base">
                                        <p:cTn id="8"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0-#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0-#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nrnas\geology\Geousr\BroadRiver\ALL\ALL DATA\All DATA\Lawson's Fork\Terry Ferguson data\1.jpg"/>
          <p:cNvPicPr>
            <a:picLocks noChangeAspect="1" noChangeArrowheads="1"/>
          </p:cNvPicPr>
          <p:nvPr/>
        </p:nvPicPr>
        <p:blipFill>
          <a:blip r:embed="rId2" cstate="print"/>
          <a:srcRect/>
          <a:stretch>
            <a:fillRect/>
          </a:stretch>
        </p:blipFill>
        <p:spPr bwMode="auto">
          <a:xfrm>
            <a:off x="5715000" y="3505200"/>
            <a:ext cx="3352800" cy="3352800"/>
          </a:xfrm>
          <a:prstGeom prst="rect">
            <a:avLst/>
          </a:prstGeom>
          <a:ln>
            <a:noFill/>
          </a:ln>
          <a:effectLst>
            <a:outerShdw blurRad="190500" algn="tl" rotWithShape="0">
              <a:srgbClr val="000000">
                <a:alpha val="70000"/>
              </a:srgbClr>
            </a:outerShdw>
          </a:effectLst>
        </p:spPr>
      </p:pic>
      <p:pic>
        <p:nvPicPr>
          <p:cNvPr id="2051" name="Picture 3" descr="\\dnrnas\geology\Geousr\BroadRiver\ALL\ALL DATA\All DATA\Lawson's Fork\Terry Ferguson data\3.jpg"/>
          <p:cNvPicPr>
            <a:picLocks noChangeAspect="1" noChangeArrowheads="1"/>
          </p:cNvPicPr>
          <p:nvPr/>
        </p:nvPicPr>
        <p:blipFill>
          <a:blip r:embed="rId3" cstate="print"/>
          <a:srcRect/>
          <a:stretch>
            <a:fillRect/>
          </a:stretch>
        </p:blipFill>
        <p:spPr bwMode="auto">
          <a:xfrm>
            <a:off x="5715000" y="152400"/>
            <a:ext cx="3276600" cy="3276600"/>
          </a:xfrm>
          <a:prstGeom prst="rect">
            <a:avLst/>
          </a:prstGeom>
          <a:ln>
            <a:noFill/>
          </a:ln>
          <a:effectLst>
            <a:outerShdw blurRad="190500" algn="tl" rotWithShape="0">
              <a:srgbClr val="000000">
                <a:alpha val="70000"/>
              </a:srgbClr>
            </a:outerShdw>
          </a:effectLst>
        </p:spPr>
      </p:pic>
      <p:pic>
        <p:nvPicPr>
          <p:cNvPr id="6" name="Picture 4" descr="\\dnrnas\geology\Geousr\BroadRiver\ALL\PICS\All Sites\Lake Forest\12-11-13\DSCN1565.jpg"/>
          <p:cNvPicPr>
            <a:picLocks noChangeAspect="1" noChangeArrowheads="1"/>
          </p:cNvPicPr>
          <p:nvPr/>
        </p:nvPicPr>
        <p:blipFill>
          <a:blip r:embed="rId4" cstate="print"/>
          <a:srcRect/>
          <a:stretch>
            <a:fillRect/>
          </a:stretch>
        </p:blipFill>
        <p:spPr bwMode="auto">
          <a:xfrm>
            <a:off x="228600" y="838200"/>
            <a:ext cx="3886200" cy="5181875"/>
          </a:xfrm>
          <a:prstGeom prst="rect">
            <a:avLst/>
          </a:prstGeom>
          <a:ln>
            <a:noFill/>
          </a:ln>
          <a:effectLst>
            <a:outerShdw blurRad="190500" algn="tl" rotWithShape="0">
              <a:srgbClr val="000000">
                <a:alpha val="70000"/>
              </a:srgbClr>
            </a:outerShdw>
          </a:effectLst>
        </p:spPr>
      </p:pic>
      <p:sp>
        <p:nvSpPr>
          <p:cNvPr id="7" name="TextBox 6"/>
          <p:cNvSpPr txBox="1"/>
          <p:nvPr/>
        </p:nvSpPr>
        <p:spPr>
          <a:xfrm>
            <a:off x="0" y="5983069"/>
            <a:ext cx="4495800" cy="646331"/>
          </a:xfrm>
          <a:prstGeom prst="rect">
            <a:avLst/>
          </a:prstGeom>
          <a:noFill/>
        </p:spPr>
        <p:txBody>
          <a:bodyPr wrap="square" rtlCol="0">
            <a:spAutoFit/>
          </a:bodyPr>
          <a:lstStyle/>
          <a:p>
            <a:pPr algn="ctr"/>
            <a:r>
              <a:rPr lang="en-US" b="1" dirty="0" smtClean="0">
                <a:solidFill>
                  <a:schemeClr val="tx2">
                    <a:lumMod val="50000"/>
                  </a:schemeClr>
                </a:solidFill>
              </a:rPr>
              <a:t>Lawsons Fork Creek; Actively eroding bank (mass wasting)</a:t>
            </a:r>
            <a:endParaRPr lang="en-US" b="1" dirty="0">
              <a:solidFill>
                <a:schemeClr val="tx2">
                  <a:lumMod val="50000"/>
                </a:schemeClr>
              </a:solidFill>
            </a:endParaRPr>
          </a:p>
        </p:txBody>
      </p:sp>
      <p:sp>
        <p:nvSpPr>
          <p:cNvPr id="8" name="TextBox 7"/>
          <p:cNvSpPr txBox="1"/>
          <p:nvPr/>
        </p:nvSpPr>
        <p:spPr>
          <a:xfrm>
            <a:off x="4191000" y="2362200"/>
            <a:ext cx="1447800" cy="2308324"/>
          </a:xfrm>
          <a:prstGeom prst="rect">
            <a:avLst/>
          </a:prstGeom>
          <a:noFill/>
        </p:spPr>
        <p:txBody>
          <a:bodyPr wrap="square" rtlCol="0">
            <a:spAutoFit/>
          </a:bodyPr>
          <a:lstStyle/>
          <a:p>
            <a:pPr algn="ctr"/>
            <a:r>
              <a:rPr lang="en-US" b="1" dirty="0" smtClean="0">
                <a:solidFill>
                  <a:schemeClr val="tx2">
                    <a:lumMod val="50000"/>
                  </a:schemeClr>
                </a:solidFill>
              </a:rPr>
              <a:t>Evidence of eroded (legacy sediment) soils overlying fluvial sediment</a:t>
            </a:r>
          </a:p>
        </p:txBody>
      </p:sp>
      <p:sp>
        <p:nvSpPr>
          <p:cNvPr id="9" name="TextBox 8"/>
          <p:cNvSpPr txBox="1"/>
          <p:nvPr/>
        </p:nvSpPr>
        <p:spPr>
          <a:xfrm>
            <a:off x="5791200" y="2967335"/>
            <a:ext cx="3124200" cy="461665"/>
          </a:xfrm>
          <a:prstGeom prst="rect">
            <a:avLst/>
          </a:prstGeom>
          <a:noFill/>
        </p:spPr>
        <p:txBody>
          <a:bodyPr wrap="square" rtlCol="0">
            <a:spAutoFit/>
          </a:bodyPr>
          <a:lstStyle/>
          <a:p>
            <a:r>
              <a:rPr lang="en-US" sz="1200" b="1" dirty="0" smtClean="0"/>
              <a:t>Photo courtesy of T. Ferguson, Wofford University</a:t>
            </a:r>
            <a:endParaRPr lang="en-US" sz="1200" b="1" dirty="0"/>
          </a:p>
        </p:txBody>
      </p:sp>
      <p:sp>
        <p:nvSpPr>
          <p:cNvPr id="10" name="TextBox 9"/>
          <p:cNvSpPr txBox="1"/>
          <p:nvPr/>
        </p:nvSpPr>
        <p:spPr>
          <a:xfrm>
            <a:off x="5867400" y="6396335"/>
            <a:ext cx="3124200" cy="461665"/>
          </a:xfrm>
          <a:prstGeom prst="rect">
            <a:avLst/>
          </a:prstGeom>
          <a:noFill/>
        </p:spPr>
        <p:txBody>
          <a:bodyPr wrap="square" rtlCol="0">
            <a:spAutoFit/>
          </a:bodyPr>
          <a:lstStyle/>
          <a:p>
            <a:r>
              <a:rPr lang="en-US" sz="1200" b="1" dirty="0" smtClean="0"/>
              <a:t>Photo courtesy of T. Ferguson, Wofford University</a:t>
            </a:r>
            <a:endParaRPr lang="en-US" sz="1200" b="1" dirty="0"/>
          </a:p>
        </p:txBody>
      </p:sp>
      <p:sp>
        <p:nvSpPr>
          <p:cNvPr id="12" name="Right Arrow 11"/>
          <p:cNvSpPr/>
          <p:nvPr/>
        </p:nvSpPr>
        <p:spPr>
          <a:xfrm>
            <a:off x="4953000" y="16002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029200" y="51816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0"/>
            <a:ext cx="9144000" cy="707886"/>
          </a:xfrm>
          <a:prstGeom prst="rect">
            <a:avLst/>
          </a:prstGeom>
          <a:solidFill>
            <a:schemeClr val="tx2">
              <a:lumMod val="50000"/>
              <a:alpha val="65000"/>
            </a:schemeClr>
          </a:solidFill>
        </p:spPr>
        <p:txBody>
          <a:bodyPr wrap="square" rtlCol="0">
            <a:spAutoFit/>
          </a:bodyPr>
          <a:lstStyle/>
          <a:p>
            <a:r>
              <a:rPr lang="en-US" sz="4000" b="1" dirty="0" smtClean="0">
                <a:solidFill>
                  <a:schemeClr val="bg2"/>
                </a:solidFill>
              </a:rPr>
              <a:t>Historical (legacy) sediment</a:t>
            </a:r>
            <a:endParaRPr lang="en-US" sz="4000" b="1" dirty="0">
              <a:solidFill>
                <a:schemeClr val="bg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8365</TotalTime>
  <Words>1532</Words>
  <Application>Microsoft Office PowerPoint</Application>
  <PresentationFormat>On-screen Show (4:3)</PresentationFormat>
  <Paragraphs>266</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Overview</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Acknowledgements</vt:lpstr>
      <vt:lpstr>Slide 27</vt:lpstr>
      <vt:lpstr>Slide 28</vt:lpstr>
    </vt:vector>
  </TitlesOfParts>
  <Company>South Carolina Dept of Natural Resources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Kerry</dc:creator>
  <cp:lastModifiedBy>SCDNR</cp:lastModifiedBy>
  <cp:revision>790</cp:revision>
  <dcterms:created xsi:type="dcterms:W3CDTF">2014-02-04T14:31:28Z</dcterms:created>
  <dcterms:modified xsi:type="dcterms:W3CDTF">2014-04-14T19:55:03Z</dcterms:modified>
</cp:coreProperties>
</file>