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1"/>
  </p:notesMasterIdLst>
  <p:sldIdLst>
    <p:sldId id="256" r:id="rId2"/>
    <p:sldId id="257" r:id="rId3"/>
    <p:sldId id="319" r:id="rId4"/>
    <p:sldId id="318" r:id="rId5"/>
    <p:sldId id="317" r:id="rId6"/>
    <p:sldId id="263" r:id="rId7"/>
    <p:sldId id="316" r:id="rId8"/>
    <p:sldId id="321" r:id="rId9"/>
    <p:sldId id="324" r:id="rId10"/>
    <p:sldId id="325" r:id="rId11"/>
    <p:sldId id="310" r:id="rId12"/>
    <p:sldId id="313" r:id="rId13"/>
    <p:sldId id="312" r:id="rId14"/>
    <p:sldId id="323" r:id="rId15"/>
    <p:sldId id="322" r:id="rId16"/>
    <p:sldId id="338" r:id="rId17"/>
    <p:sldId id="330" r:id="rId18"/>
    <p:sldId id="329" r:id="rId19"/>
    <p:sldId id="331" r:id="rId20"/>
    <p:sldId id="339" r:id="rId21"/>
    <p:sldId id="333" r:id="rId22"/>
    <p:sldId id="332" r:id="rId23"/>
    <p:sldId id="337" r:id="rId24"/>
    <p:sldId id="334" r:id="rId25"/>
    <p:sldId id="335" r:id="rId26"/>
    <p:sldId id="326" r:id="rId27"/>
    <p:sldId id="328" r:id="rId28"/>
    <p:sldId id="293" r:id="rId29"/>
    <p:sldId id="29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rush Script Std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rush Script Std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rush Script Std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rush Script Std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rush Script Std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rush Script Std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rush Script Std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rush Script Std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rush Script Std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CC"/>
    <a:srgbClr val="000000"/>
    <a:srgbClr val="00FFCC"/>
    <a:srgbClr val="FF00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5" autoAdjust="0"/>
    <p:restoredTop sz="94660"/>
  </p:normalViewPr>
  <p:slideViewPr>
    <p:cSldViewPr>
      <p:cViewPr>
        <p:scale>
          <a:sx n="75" d="100"/>
          <a:sy n="75" d="100"/>
        </p:scale>
        <p:origin x="-1570" y="-4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810A6-7708-49BF-A8DD-C5327FBB6B09}" type="datetimeFigureOut">
              <a:rPr lang="en-US" smtClean="0"/>
              <a:pPr/>
              <a:t>4/21/2014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EAC5D-9B89-40E4-895B-C0A7B8A78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172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EAC5D-9B89-40E4-895B-C0A7B8A784D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/>
          </p:cNvSpPr>
          <p:nvPr/>
        </p:nvSpPr>
        <p:spPr bwMode="auto">
          <a:xfrm>
            <a:off x="-14288" y="3594100"/>
            <a:ext cx="4054476" cy="33051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2073"/>
              </a:cxn>
              <a:cxn ang="0">
                <a:pos x="2554" y="2073"/>
              </a:cxn>
              <a:cxn ang="0">
                <a:pos x="9" y="0"/>
              </a:cxn>
            </a:cxnLst>
            <a:rect l="0" t="0" r="r" b="b"/>
            <a:pathLst>
              <a:path w="2554" h="2082">
                <a:moveTo>
                  <a:pt x="9" y="0"/>
                </a:moveTo>
                <a:cubicBezTo>
                  <a:pt x="9" y="82"/>
                  <a:pt x="0" y="1927"/>
                  <a:pt x="9" y="2073"/>
                </a:cubicBezTo>
                <a:cubicBezTo>
                  <a:pt x="986" y="2073"/>
                  <a:pt x="2436" y="2082"/>
                  <a:pt x="2554" y="2073"/>
                </a:cubicBezTo>
                <a:cubicBezTo>
                  <a:pt x="409" y="1809"/>
                  <a:pt x="9" y="391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107" name="Freeform 3"/>
          <p:cNvSpPr>
            <a:spLocks/>
          </p:cNvSpPr>
          <p:nvPr/>
        </p:nvSpPr>
        <p:spPr bwMode="auto">
          <a:xfrm rot="10800000">
            <a:off x="5118100" y="-14288"/>
            <a:ext cx="4054475" cy="3305176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2073"/>
              </a:cxn>
              <a:cxn ang="0">
                <a:pos x="2554" y="2073"/>
              </a:cxn>
              <a:cxn ang="0">
                <a:pos x="9" y="0"/>
              </a:cxn>
            </a:cxnLst>
            <a:rect l="0" t="0" r="r" b="b"/>
            <a:pathLst>
              <a:path w="2554" h="2082">
                <a:moveTo>
                  <a:pt x="9" y="0"/>
                </a:moveTo>
                <a:cubicBezTo>
                  <a:pt x="9" y="82"/>
                  <a:pt x="0" y="1927"/>
                  <a:pt x="9" y="2073"/>
                </a:cubicBezTo>
                <a:cubicBezTo>
                  <a:pt x="986" y="2073"/>
                  <a:pt x="2436" y="2082"/>
                  <a:pt x="2554" y="2073"/>
                </a:cubicBezTo>
                <a:cubicBezTo>
                  <a:pt x="409" y="1809"/>
                  <a:pt x="9" y="391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-4763" y="5526088"/>
            <a:ext cx="4054476" cy="134302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2073"/>
              </a:cxn>
              <a:cxn ang="0">
                <a:pos x="2554" y="2073"/>
              </a:cxn>
              <a:cxn ang="0">
                <a:pos x="9" y="0"/>
              </a:cxn>
            </a:cxnLst>
            <a:rect l="0" t="0" r="r" b="b"/>
            <a:pathLst>
              <a:path w="2554" h="2082">
                <a:moveTo>
                  <a:pt x="9" y="0"/>
                </a:moveTo>
                <a:cubicBezTo>
                  <a:pt x="9" y="82"/>
                  <a:pt x="0" y="1927"/>
                  <a:pt x="9" y="2073"/>
                </a:cubicBezTo>
                <a:cubicBezTo>
                  <a:pt x="986" y="2073"/>
                  <a:pt x="2436" y="2082"/>
                  <a:pt x="2554" y="2073"/>
                </a:cubicBezTo>
                <a:cubicBezTo>
                  <a:pt x="409" y="1809"/>
                  <a:pt x="9" y="391"/>
                  <a:pt x="9" y="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tint val="7568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109" name="Freeform 5"/>
          <p:cNvSpPr>
            <a:spLocks/>
          </p:cNvSpPr>
          <p:nvPr/>
        </p:nvSpPr>
        <p:spPr bwMode="auto">
          <a:xfrm rot="10800000">
            <a:off x="5103813" y="0"/>
            <a:ext cx="4054475" cy="134302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2073"/>
              </a:cxn>
              <a:cxn ang="0">
                <a:pos x="2554" y="2073"/>
              </a:cxn>
              <a:cxn ang="0">
                <a:pos x="9" y="0"/>
              </a:cxn>
            </a:cxnLst>
            <a:rect l="0" t="0" r="r" b="b"/>
            <a:pathLst>
              <a:path w="2554" h="2082">
                <a:moveTo>
                  <a:pt x="9" y="0"/>
                </a:moveTo>
                <a:cubicBezTo>
                  <a:pt x="9" y="82"/>
                  <a:pt x="0" y="1927"/>
                  <a:pt x="9" y="2073"/>
                </a:cubicBezTo>
                <a:cubicBezTo>
                  <a:pt x="986" y="2073"/>
                  <a:pt x="2436" y="2082"/>
                  <a:pt x="2554" y="2073"/>
                </a:cubicBezTo>
                <a:cubicBezTo>
                  <a:pt x="409" y="1809"/>
                  <a:pt x="9" y="391"/>
                  <a:pt x="9" y="0"/>
                </a:cubicBez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75686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1363663" y="4359275"/>
            <a:ext cx="2020887" cy="649288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76471"/>
                  <a:invGamma/>
                </a:scheme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7111" name="Picture 7" descr="wire01 cop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2825" y="1862138"/>
            <a:ext cx="2833688" cy="2833687"/>
          </a:xfrm>
          <a:prstGeom prst="rect">
            <a:avLst/>
          </a:prstGeom>
          <a:noFill/>
        </p:spPr>
      </p:pic>
      <p:sp>
        <p:nvSpPr>
          <p:cNvPr id="4711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14313" y="454025"/>
            <a:ext cx="6632575" cy="1143000"/>
          </a:xfrm>
        </p:spPr>
        <p:txBody>
          <a:bodyPr/>
          <a:lstStyle>
            <a:lvl1pPr>
              <a:defRPr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143375" y="3611563"/>
            <a:ext cx="4697413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128588" y="64627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7115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627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38975" y="64627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0FF372-C7D7-4A75-8F3F-ADBC1EE40AB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8382-4684-4EDE-AE96-0152B28376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40438" y="223838"/>
            <a:ext cx="1993900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" y="223838"/>
            <a:ext cx="5830888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AFCE5-0E3B-42C6-AF15-F7C73B240E0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7150" y="223838"/>
            <a:ext cx="7977188" cy="5473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8588" y="6397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47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4075" y="64293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EDBA47-E8DB-4C2D-A39A-172D897A24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4400" y="6375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D0C7ABD-FD35-4C0D-88FE-C3467F5BD8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8ECD3-3DB2-42E5-98E2-E446B1C0AC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938" y="15827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4338" y="15827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8FF68-975E-47EE-BA89-42F25244E5C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FEBEB-435A-4D81-97B8-7CE88EBD0EC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A1F47-F325-4662-B310-7AC19CA5B2F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2A0CA-085B-4F0C-BC44-A92F54FABAF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1DD20-27D8-41E8-90F7-45E444AD2E8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FDFAA-C4C6-4032-8771-7A60374F4C3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CBE9"/>
            </a:gs>
            <a:gs pos="50000">
              <a:srgbClr val="A1A8BB"/>
            </a:gs>
            <a:gs pos="100000">
              <a:srgbClr val="BFCBE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2"/>
          <p:cNvSpPr>
            <a:spLocks/>
          </p:cNvSpPr>
          <p:nvPr/>
        </p:nvSpPr>
        <p:spPr bwMode="auto">
          <a:xfrm rot="10800000">
            <a:off x="5118100" y="-14288"/>
            <a:ext cx="4054475" cy="3305176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2073"/>
              </a:cxn>
              <a:cxn ang="0">
                <a:pos x="2554" y="2073"/>
              </a:cxn>
              <a:cxn ang="0">
                <a:pos x="9" y="0"/>
              </a:cxn>
            </a:cxnLst>
            <a:rect l="0" t="0" r="r" b="b"/>
            <a:pathLst>
              <a:path w="2554" h="2082">
                <a:moveTo>
                  <a:pt x="9" y="0"/>
                </a:moveTo>
                <a:cubicBezTo>
                  <a:pt x="9" y="82"/>
                  <a:pt x="0" y="1927"/>
                  <a:pt x="9" y="2073"/>
                </a:cubicBezTo>
                <a:cubicBezTo>
                  <a:pt x="986" y="2073"/>
                  <a:pt x="2436" y="2082"/>
                  <a:pt x="2554" y="2073"/>
                </a:cubicBezTo>
                <a:cubicBezTo>
                  <a:pt x="409" y="1809"/>
                  <a:pt x="9" y="391"/>
                  <a:pt x="9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083" name="Freeform 3"/>
          <p:cNvSpPr>
            <a:spLocks/>
          </p:cNvSpPr>
          <p:nvPr/>
        </p:nvSpPr>
        <p:spPr bwMode="auto">
          <a:xfrm>
            <a:off x="-19050" y="5540375"/>
            <a:ext cx="4054475" cy="134302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2073"/>
              </a:cxn>
              <a:cxn ang="0">
                <a:pos x="2554" y="2073"/>
              </a:cxn>
              <a:cxn ang="0">
                <a:pos x="9" y="0"/>
              </a:cxn>
            </a:cxnLst>
            <a:rect l="0" t="0" r="r" b="b"/>
            <a:pathLst>
              <a:path w="2554" h="2082">
                <a:moveTo>
                  <a:pt x="9" y="0"/>
                </a:moveTo>
                <a:cubicBezTo>
                  <a:pt x="9" y="82"/>
                  <a:pt x="0" y="1927"/>
                  <a:pt x="9" y="2073"/>
                </a:cubicBezTo>
                <a:cubicBezTo>
                  <a:pt x="986" y="2073"/>
                  <a:pt x="2436" y="2082"/>
                  <a:pt x="2554" y="2073"/>
                </a:cubicBezTo>
                <a:cubicBezTo>
                  <a:pt x="409" y="1809"/>
                  <a:pt x="9" y="391"/>
                  <a:pt x="9" y="0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tint val="7568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 rot="10800000">
            <a:off x="5103813" y="0"/>
            <a:ext cx="4054475" cy="134302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9" y="2073"/>
              </a:cxn>
              <a:cxn ang="0">
                <a:pos x="2554" y="2073"/>
              </a:cxn>
              <a:cxn ang="0">
                <a:pos x="9" y="0"/>
              </a:cxn>
            </a:cxnLst>
            <a:rect l="0" t="0" r="r" b="b"/>
            <a:pathLst>
              <a:path w="2554" h="2082">
                <a:moveTo>
                  <a:pt x="9" y="0"/>
                </a:moveTo>
                <a:cubicBezTo>
                  <a:pt x="9" y="82"/>
                  <a:pt x="0" y="1927"/>
                  <a:pt x="9" y="2073"/>
                </a:cubicBezTo>
                <a:cubicBezTo>
                  <a:pt x="986" y="2073"/>
                  <a:pt x="2436" y="2082"/>
                  <a:pt x="2554" y="2073"/>
                </a:cubicBezTo>
                <a:cubicBezTo>
                  <a:pt x="409" y="1809"/>
                  <a:pt x="9" y="391"/>
                  <a:pt x="9" y="0"/>
                </a:cubicBez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75686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6085" name="Group 5"/>
          <p:cNvGrpSpPr>
            <a:grpSpLocks/>
          </p:cNvGrpSpPr>
          <p:nvPr/>
        </p:nvGrpSpPr>
        <p:grpSpPr bwMode="auto">
          <a:xfrm>
            <a:off x="7478713" y="5283200"/>
            <a:ext cx="1417637" cy="1574800"/>
            <a:chOff x="4711" y="3328"/>
            <a:chExt cx="893" cy="992"/>
          </a:xfrm>
        </p:grpSpPr>
        <p:sp>
          <p:nvSpPr>
            <p:cNvPr id="46086" name="Oval 6"/>
            <p:cNvSpPr>
              <a:spLocks noChangeArrowheads="1"/>
            </p:cNvSpPr>
            <p:nvPr/>
          </p:nvSpPr>
          <p:spPr bwMode="auto">
            <a:xfrm>
              <a:off x="4822" y="4115"/>
              <a:ext cx="636" cy="205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76471"/>
                    <a:invGamma/>
                  </a:schemeClr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46087" name="Picture 7" descr="wire01 copy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1" y="3328"/>
              <a:ext cx="893" cy="893"/>
            </a:xfrm>
            <a:prstGeom prst="rect">
              <a:avLst/>
            </a:prstGeom>
            <a:noFill/>
          </p:spPr>
        </p:pic>
      </p:grp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7150" y="223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1938" y="15827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8588" y="6397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47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4075" y="64293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fld id="{B1433F9E-12E4-4BFF-9966-1FE8B309C67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0" y="12192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990600"/>
            <a:ext cx="5562600" cy="3581400"/>
          </a:xfrm>
        </p:spPr>
        <p:txBody>
          <a:bodyPr/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Graded Visualizations</a:t>
            </a: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953000"/>
            <a:ext cx="6373813" cy="1752600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Fountain and Katherine Ryker</a:t>
            </a:r>
          </a:p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Marine, Earth and Atmospheric Sci.</a:t>
            </a:r>
          </a:p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GSA SE Meeting       April 10, 2014</a:t>
            </a:r>
            <a:endParaRPr lang="en-US" dirty="0"/>
          </a:p>
          <a:p>
            <a:r>
              <a:rPr lang="en-US" dirty="0" smtClean="0"/>
              <a:t> </a:t>
            </a:r>
          </a:p>
        </p:txBody>
      </p:sp>
      <p:pic>
        <p:nvPicPr>
          <p:cNvPr id="1026" name="Picture 2" descr="http://www.cvm.ncsu.edu/emd/cvm_logos/NCSU%20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3959884" cy="64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613" y="0"/>
            <a:ext cx="7652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04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Grading Visualizations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599" y="1207908"/>
            <a:ext cx="5334001" cy="5650091"/>
          </a:xfrm>
        </p:spPr>
      </p:pic>
    </p:spTree>
    <p:extLst>
      <p:ext uri="{BB962C8B-B14F-4D97-AF65-F5344CB8AC3E}">
        <p14:creationId xmlns:p14="http://schemas.microsoft.com/office/powerpoint/2010/main" xmlns="" val="662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Define “Correct” Area</a:t>
            </a:r>
            <a:r>
              <a:rPr lang="en-US" dirty="0" smtClean="0"/>
              <a:t>”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207911"/>
            <a:ext cx="5334000" cy="5650089"/>
          </a:xfrm>
        </p:spPr>
      </p:pic>
    </p:spTree>
    <p:extLst>
      <p:ext uri="{BB962C8B-B14F-4D97-AF65-F5344CB8AC3E}">
        <p14:creationId xmlns:p14="http://schemas.microsoft.com/office/powerpoint/2010/main" xmlns="" val="28640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Up To Five Areas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207911"/>
            <a:ext cx="5334000" cy="5650089"/>
          </a:xfrm>
        </p:spPr>
      </p:pic>
    </p:spTree>
    <p:extLst>
      <p:ext uri="{BB962C8B-B14F-4D97-AF65-F5344CB8AC3E}">
        <p14:creationId xmlns:p14="http://schemas.microsoft.com/office/powerpoint/2010/main" xmlns="" val="6521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 Flexible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153400" cy="4114800"/>
          </a:xfrm>
        </p:spPr>
        <p:txBody>
          <a:bodyPr/>
          <a:lstStyle/>
          <a:p>
            <a:r>
              <a:rPr lang="en-US" sz="3600" dirty="0" smtClean="0"/>
              <a:t>Example:  </a:t>
            </a:r>
            <a:r>
              <a:rPr lang="en-US" sz="3600" dirty="0"/>
              <a:t>90% of student’s line in “correct” area  and 0% in “wrong” area = A</a:t>
            </a:r>
          </a:p>
          <a:p>
            <a:endParaRPr lang="en-US" sz="3600" dirty="0"/>
          </a:p>
          <a:p>
            <a:r>
              <a:rPr lang="en-US" sz="3600" dirty="0"/>
              <a:t>Can be as complex as desired, using </a:t>
            </a:r>
            <a:r>
              <a:rPr lang="en-US" sz="3600" dirty="0" smtClean="0"/>
              <a:t>multiple logical statements</a:t>
            </a:r>
            <a:endParaRPr lang="en-US" sz="3600" dirty="0"/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5095620"/>
            <a:ext cx="1905000" cy="17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4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Answer is Wrong?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114800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high level question is missed, what does it mean?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involves synthesis of multiple knowledge areas</a:t>
            </a:r>
          </a:p>
          <a:p>
            <a:pPr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ICAT designed to identify knowledge gaps and address them</a:t>
            </a:r>
          </a:p>
          <a:p>
            <a:pPr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5095620"/>
            <a:ext cx="1905000" cy="17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7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114800"/>
          </a:xfrm>
        </p:spPr>
        <p:txBody>
          <a:bodyPr/>
          <a:lstStyle/>
          <a:p>
            <a:pPr marL="742950" indent="-74295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ICAT provides instructional material when a question is not answered correctly</a:t>
            </a:r>
          </a:p>
          <a:p>
            <a:pPr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May be videos or text + image</a:t>
            </a:r>
          </a:p>
          <a:p>
            <a:pPr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5095620"/>
            <a:ext cx="1905000" cy="17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2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708" y="0"/>
            <a:ext cx="7110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25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411" y="0"/>
            <a:ext cx="7149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63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223838"/>
            <a:ext cx="8248650" cy="1143000"/>
          </a:xfrm>
        </p:spPr>
        <p:txBody>
          <a:bodyPr/>
          <a:lstStyle/>
          <a:p>
            <a:r>
              <a:rPr lang="en-US" sz="4000" dirty="0" smtClean="0"/>
              <a:t>Investigate Underlying Concepts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153400" cy="4572000"/>
          </a:xfrm>
        </p:spPr>
        <p:txBody>
          <a:bodyPr/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Sub-questions investigate individual knowledge areas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 material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directed to specific area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5095620"/>
            <a:ext cx="1905000" cy="17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41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Development Team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8" y="1371600"/>
            <a:ext cx="7772400" cy="4325938"/>
          </a:xfrm>
        </p:spPr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Katherine Ryker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 Development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Use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 lvl="1"/>
            <a:endParaRPr lang="en-US" sz="1800" dirty="0"/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Doel Gonzalez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Sever/Client communication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5095620"/>
            <a:ext cx="1905000" cy="17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0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613" y="0"/>
            <a:ext cx="7652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0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PtQuestion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518" y="0"/>
            <a:ext cx="7104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3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568" y="0"/>
            <a:ext cx="7214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98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725" y="0"/>
            <a:ext cx="8210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3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568" y="0"/>
            <a:ext cx="7214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2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223838"/>
            <a:ext cx="8324850" cy="1143000"/>
          </a:xfrm>
        </p:spPr>
        <p:txBody>
          <a:bodyPr/>
          <a:lstStyle/>
          <a:p>
            <a:r>
              <a:rPr lang="en-US" sz="4000" dirty="0" smtClean="0"/>
              <a:t>Why The Question was Missed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153400" cy="4114800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Sub-questions can investigate individual knowledge areas underlying main question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keyed to responses can build knowledge needed to answer 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5095620"/>
            <a:ext cx="1905000" cy="17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3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Missed Questions Repeated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153400" cy="4572000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a question is missed: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may be given</a:t>
            </a:r>
          </a:p>
          <a:p>
            <a:pPr marL="857250" lvl="1" indent="-4572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a sub-question that investigates underlying knowledge areas </a:t>
            </a:r>
          </a:p>
          <a:p>
            <a:pPr marL="857250" lvl="1" indent="-457200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Eventually the missed question will be returned to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5095620"/>
            <a:ext cx="1905000" cy="17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86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Grade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153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Gradebook has student grade list plus: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 Quiz Grades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Grades For Each Visualization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Evaluations of Each Question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material learned?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not understood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2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Sub-questions results show knowledge areas that were not mastered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5095620"/>
            <a:ext cx="1905000" cy="17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89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Auto-grading of visualizations implemented in ICAT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successfully in Introductory Geology Classes</a:t>
            </a:r>
          </a:p>
          <a:p>
            <a:pPr marL="457200" lvl="1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routine (daily) use of visualizations for assessment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AutoShape 2" descr="data:image/jpeg;base64,/9j/4AAQSkZJRgABAQAAAQABAAD/2wCEAAkGBxQTEhQUEhQWFRUVFhYYFxgXFxUYGBgcGRUXFxgXGBgYHCggGB8mHBwUIjEhJSksLi4uFx8zODMsNygvLisBCgoKDg0OGxAQGywmICYsLCwsLC00LCwsLCwvLCwsLCwtLCwsLCwsLCwsLCwsLCwsLCwsLCwsLCwsLCwsLCwsLP/AABEIAOEA4QMBEQACEQEDEQH/xAAcAAACAwEBAQEAAAAAAAAAAAAABQMEBgcCAQj/xABDEAABAgMEBwUFBQcEAgMAAAABAAIDBBEFEiExBkFRYXGBkRMiMqGxB0LB0fAjUnKy4RUzYoKSovEUJHPCQ3QlNFP/xAAbAQEAAgMBAQAAAAAAAAAAAAAAAwQBAgUGB//EADgRAAIBAgMECQQBAwQDAQAAAAABAgMRBCExBRJBURNhcYGRobHR8CIyweEUI0LxFTNickNS4gb/2gAMAwEAAhEDEQA/AO4oAQAgBACAEAIAQAgBACAEAIBfbp+yO8j1qubtZ2wz7V6m8NSpo47xj8PxVLYjzmuz8m1TgO13yIEAIAQAgBACAEAIAQAgBACAEAIAQAgBACAEAIDxDih1aGtFFSr06t9x3tkD2pQCAEAIAQCPSCPWjBqxPHV5V6rz22cQnJUlwzfbw8vVEtNcSnZMzciAnI4HnketFS2diFRrpy0eT+dptNXRqF64gBACAEAICvOzjYTbzzQVA2qCviIUI703kbRi5OyJJeO14vMIcNo+sFvTqwqR3oO6MNNZMkUhgEAIAQAgBACAEAIAQAgBACAjmIV5pG1QYmh01J076gUQIxY7yIXlcLiZ4Wrfua+cUZHEKKHCoNQvW0q0Ksd+DujB7UgBAeIkUNxcQOKjqVYU1ebS7QLZu2BlDxO05dNa4+J2xFK1HN83p+zdQ5iVxrUnEleflJyd3qSkKwbDORtcsAa4XgMto+a62E2rOklCauvNe5HKF9BxLWhDf4XCuw4Hoc13aGNoVvtlnyeTI3FotK0aggIpiYawXnkAfWQ1qOrWhSjvTdkZSbyRjrWtAxn1yaMGj4neV5XG4t4id+C0Xziy5Thuo1VkyfZQw3Xm7ic/lyXpMHh1QpKHHV9vzIqzlvO5cVo0BACAEAIAQAgBACAEAIAQAgBAJ59tHnl6LyO04qOJlbqfkZRVZELTVpIVWlWqUneDsbE/7RibfIK5/quJtqvBGLAx8aJkTTbg0dQpaU8fivtk7c8kvFL0M5InZZFcXPJO75lWo7Fu71J3fV7u/oY3j3+x4e13UfJT/wCjYe1rvx/RnfYlmYNxxadR/wALzuIoujVlTfAkTuisVEbDuBYYoL7jXYKYda1XoKWxYuKdSTv1W/NyJ1OQP0fbqe7nQ/Jby2JT4SffZ+xnpWRRLPjw/wB28uGwEj+04KGWCxlBXpTbXL9PIzvxeqFr7Tj5F7gRmKAH0qqMsfik92U34Jfgl3I8inFiF2LiSdpJPqqk5ym7ybb68zZK2h5khWJDByL2/mCkoK9WC/5L1RtLRm+XtSgCAEAIAQAgBACAEAIAQAgBACACVhu2bAjmIl5xO0/4Xi8VW6atKfN+WiMld6rmyJpGGHPAdl67ld2fSp1a6jU09XyMMegL16SSsjU+rIBAZm03Viv406ABeO2hJSxM2ufokiaOhRcqZubJjqgHaKr3cZKSTXErHpbAEBm9J4jS9oHiANTxpQevVed2zODqRitUs/x89yxRTsJVxiYia6hBGYxCym07o2N7JzIiMa8ZEdDrHVe1oVo1qanHiUJR3XYmUpgEAIAQAgBACAEAIAQAgBACAoWhMe43n8lw9qYz/wAFPV6+3fx8DKIoVnuIxNPNVqOx6k1eb3erVi5SmIZa4grm16EqNRwlqbIjaaYjUooycWmtUB5JTQeN4zHxXr8FjI4iF/7lqvnA1asWVdMHxzqAk6liUlFNsGbk4PaxMciS53VePwlB4qvnpq/nWTN2R7tmQDCHNHdOB3H9Va2nglRanTX0vyf7EJXyY2siLehN3CnTD0ouzs6pv4aPVl4ZEc1ZlxXjUrT84ITS456htKrYrExw9PefcubNox3mY2LELnFzjUk1K8fOcpyc5astpWyCFCLnBrcyaBKcJVJKEdWG7ZjqJoyLvdeb28d09MR5ruy2Ktz6ZfV16e/qRKvnmilITT5WIWxAQ0+If9m7VTw1epgau5UWT19188zeUVUV0ayG8OAINQRUEa16eMlJJrQqNWPSyAQAgBACAEAIAQAETuAQAgKU5O07rcTt2fquPjtpKH9OjnLny92ZPclK3cT4j5KXZ+AVFb885vy/fNmC0umBda8LAO2YHn9ea4m2aN4Rqrhk+x/v1MoqyMqIl6pIpTzr8lztn4KOJ3rtq1vO/sZbPEWWfCN4ZDWMuYWauFxGCn0kdFxX5XztM3TGslOCINhGY+I3LvYPGwxMcsnxXzgatWPFrRbsJ2/Drn5VWu06vR4aXXl4/q5mKzIrFgXWXtbvQZfHqoNkUNyjvvWXpw9+8zN5lubgB7HNOseeo9V0MRRVak6b4/Eap2dxXo/FoXwznnThgfguPsao4udGWuv4f4JKi4jOcmmw23nchrJ2BdfEYiFCG/P/ACRxi27IzzYUSZeTkMq6mjYNpXnFTr7Qqb2i8l1Lm/jsT3UEe7YsxkKG0trW9QknPAnLkptoYGnh6UZQve9n4MU5uTzPWjMvVznn3RQcTn5eq22NR3pyqPhku1/r1FZ5WNGvRFcrT8kyK268cDrG8KDEYaFeG7Px4o2jNxd0Z2VnHykQw4neZmKbD7zfiPo8OjXq4Cp0VTOPzNflfHZlFVVvLU08vHa9ocwhwOsfWC9BTqwqR3oO6KrTTsyRbmCGammQ23nuDRv+G1R1KsKcd6bsjMYuTsj1LxmvaHNNWuFQVmnOM4qUdGGmnZki3MAgBARTIcWkNzVfFRqSoyjS1YFMOM5hpiNx+S8rTr4jCy3U2up6eHsZLAtI/dHmr621UtnFCxFGnHO10G5VK+0q9ZWbsuS+XFiSzINSSdWXFWdj4dTqOo/7dO39BjRelMAgI5mHea4bR/hQYml0tKUOa8+AF1jOxcNw+K4uxH9U11L8m0hqQvQtXNRJacEQyHMcGmvhriN43Lze0MPDDTVSjKz5ce7q6tCSOepVnp4xA2opTzO1U8XjZ4pRTVrcuL5myiokMbSlkMBpiQW0oKFwr+ZdOjX2jKCVKi7JZfTIic6Secl4o8wtLQ7KLBdzHwck8TtKn99JrtjL3HSUX/cvFBBnz2naihxqQMjXPauXHFTp4jpms+K0+e5OkpKyJoLhHi1ivDRqFafyj6r8LFKSxte9eVlwX4X54v0P6FkaWGwNADRQDIBenhGMIqMVZFcU6Tn7Jv4x+Vy5W2X/AEI/9vwyWj9xPYMG7Bb/ABVd1y8qKfZdPcw0evP28rGKjvIYroEYIBPpRLh0EuOBYQQeJAI+tgXM2rSjKhvPVaexNQk1KxkYUy9hqxxadxp12rzlOrOm7wbRc3VLUtG35ilO0/tZX0Vp7RxNrb/kvY16GHIrQYEWYeACXu1lxJAG0k5BRU6dXFVLK7fN8PY2bjTVzb2PIdhDDLxdiTuFcwBqHzK9RhMP/Hp7l7/OBRqT35XLyskYIAQAgK83LB42HUVTxmDhiIWevB/OBlMSGoNDmF5CUXGTjLVGwX1qLE0rNlh2g5hXMHjZ4aV1mnqjFhlCtBhzN07/AJr0FHamHqavdfX76GLFprgcjVX4yUldO5g+rYCWA8Q4zq4DHz7wXm6NSOFxs1J2WfuvY31RFaVt0GBut/uPBSVMfXxMtzDqy58f16kc5wpq82Zmdn4jweyo0nW7E89XriVPg9m0ITUsSnPmrtft+KOfVx83lDL1KEox72/aEuc0kOrtry+tS7GKoUqM70o7sZJNWy4FGVWU/udxDasl3nOaBdrTAjOmPFd7AXjTjTmnd3ejtbhn+DTeFgBYajpqPFWq9CNWDhI2TLsGPUXmYEZgHEYUrVeaxmDdJ2krrgTQm1o7DGX0his8X2jcM8HZgYGmYxrXZq1cWvsujUzj9L8vD2L1LG1I5Sz9TW2DpOCB2bqjXDdg4ctXLBUY1MTgHaWcfLufD5kdCE6dZfTqM7YtARhDDK1qag6iaAcdaY/GRxUYRp8+PPREtOG7ds0kKHdaGjIADoKL0kIqEVFcMiu3c8TE0xnjcG8Tj0WlSvTp/fJIKLegpnNJYbcGNLzt8I88fJc2ttilH/bTfkvfyJo0G9TPWhacSMe+cBk0YAb95XGxOLq4h/W8uS0LEKajoUHqsSo8gVwGZWUm8kZOg2TZ4gww0Z5uO0/JevwmGjQpqK14vmzm1JubuXVZNAQAgBACAEAktQfaHgF5Ta0UsS7cUjZEQln0rdNPrUqywddw31B2+cNTNyJVgTy8m54qKUyxKu4bAVcRFyha2mfxmLk37NiDItHAkfBW47JxUHeMkuxtfgXQPfHhipNQNtD+q3nPaGGjvSd0ux+zM5MSWxat3E0L3UAGWwVO71VWlSqY6s5z04teiIa9dUo9YgfGJrEiVOGzLEYAatvNekwmFTao0rI4lWrKT3pFuSlHxaRGG433WkVvZ1LsdePJdGXQYa9Ccd58XpbqXZ3EKuxf2Lqk4gmtcxxBXeThuqNlZaGd0px5VTxnc1cbC8wqObUDMZ0pnvWtaLlTklyYTJpiRaDUAA4iowFKEVI6HlrqvJfyKjg6beXWWEylFbjl9UOHUjkVESIXxO7dfUtLHAhwNMR3a5/iPXat43acbXurWtckjJp3Rr9G9Iu2Ia+giDwuGT6bN+HPyXncds6eGfSQvbXrX6Oth8Uqn0y19TYSomJitItADQ9675NCxR/l4xO1TTXO3kkWZbkOBYZowfeidG/ElWI7Fd7yn5fs16fqILR0fEOG5/aeEZFueoDNR4nZcaNJ1N/Tq8jaFZydrCALjlgZwtHIzm3qNbsa4kOPlhzXSp7LxE472S6nr8+ZEbrwTsUJNhEaGHChERgIOrvioVSlFxrRT13l6okk7xbXI6KvZnNBACAEAIAQAgE13tI5GoHHg2g9V5p0/wCTtBrgnn2Ky9TbRDlelNSlPSIfi3B3rx+a5mO2dGut6GUvXt9zKZQs+OYby1+AOBrqOorlbPxDwtZ06mSevU+D+dps1ceL1BoZ3SO02sDiT3Yee87B6LzmPrSxVdUKeifnxfd7mXJQjvMwfbue8vdmST0GW4UPlvx69KlGlBQjojh1Zuct5jyzofy6inyWWQM0UqwAVOQHoFvTjvOxPSitWLJ5rYjrzW0qMd52ru0VKnHdbNKlROWSEs5Bor1ORqxFOsV1aEPEpy0cAlrjnSnGuX1sXK2nhXUipwWa9CaLIZ6WvEVJoDXA0rj5ZnHiuJRruleyWZMLJuSvPqThspsBNFNSxbpw3Uu8kR5AukXcKYimHA7jX0PFVptz+7PtNkzoWhtvkgOJq9ndiAe8Nv1rC89VjLA4hTj9r9OK7uH+Ts0KnT07PVfLnTYbw4Ag1BFQeK9FGSklJaMieRl9IJ4xniDC7wB1e875DH6C8/tHEOvUVClnZ+L9l80LdKG6t5jSxrFbCF51HRNupu5vzXRwWz40FvSzl6dnuQ1KrlktBsuiRGT0qluzisjDIkV/E2hHUei8/tSkqVWNdc1ftXuvQuUJb0XE1YK9AUz6gBACAEAICOPEutLjqCirVVSpub4IC6xG+NxzNB8T8Fx9ixb36j1dl+X6m0hqu6aggKs9JiINjhkfgdyo43AwxMeUuD/D6jKdhdDtB0NrmOBvAUbu4rk09oVMPCVGovqWS/fqnyN92+ZhdLJ6r2wq+HvHHXTAHl+YKXZFC0XVfHJfnz9Chjp5qC7xdKuGFDqPxx6Y9F12c1mjkImvVj66/JaMiZNaFqY9mDgPEa5ldzZ+EtDpZLN6dn7NlPgfGTYorbp5mN0XzkZWKcDLdhLaFRiQQN4IVuLWiImnxFTGVe00NL2erDGldqq4ue7Sk+okiiWYcNZHvE6hqPIDvLyiJ0UIsTEHZQ6tThjxxPksm6Kb3ga8sRjqGR36/NZNrlqxJ7sozH17uLTwIqeOOI/Cq2ModNRceOq7fmRYw9Xo5qXDidUg2rEELsWYkmgIzofdHPXvXBpY2qqPQQ1byfG3Je/A7Tpx3t5mhsOyRBbU4xCMTs/hH1iu3gMCsPG8vuevV1L5n4FerU3n1DRdAiBAKtJ4F6WftbRw5HHyqqG06e/hpdWfh+rk1B2mj3o9NdpLsOtouni3D0oea3wFXpcPF8Vk+75cxWjuzYyVwiBACAEAIBPbc17gO93wH1uXA2xik/6Me1/hfnwJILie7Bf3XDXWvUfopNiSXRzjxvfy/Rieo1XbNCOLHa3xOA4lRVK9Kl98kjKVyjGtlg8ILvIeePkuZV2zRj9ib8l55+RsoMVzswYjgS2mGGeI+K4mMxMq81OUbZeX5N4qxyiBbJdNRYjTR3aOcw4HuigacRTAAYHcvZ/xHh6NNcopPt1fnc4tSbc3Jczsei8+JmXZEcxodi00AoS00JGzhqWE7ovUZb8btCfSeyTDc6LDFIbwb1MCxx97E+E4cDxwzFRjKM7aNZc0UcXh7fXHQzlnz0WW7wLS0kVHdcDSuBww15L0Cq4fGNwV7rtRSp1Z0ndDnS+1HCM6ECAwBpoAMagOqTmo8Bh4umqj1zLWMrNTcOBcdB/0kiY7WgxnBhvEA3L5AFK5UB6qHf8A5GJ6Nv6VfLnb54Eu50NDfS+rLuuY5ulkyx17tS8a2v7zXDYQcuVF0J4Oi1ZRt1rUqQxFVO7d+0a6Vz8F8lKxYDGw2PjOq1oaLr+zeHA0oK1FK68FyJUqn9SEnd28rpluu4ypRcVbMaaAWo+M+LDilrw1rS03W1GJaRUDEHPFc2LJsLNyumHtIteLKiD2F1l/tLxuMce7coO8CNZ1als2b15uNrGWsvT+PDe3t2Q4sM0r9m1rgMLxBbQVAxpTHDKuGFIijXktSh7Sy0zxLKXXQ4RBGRFAQcPrNGZrfcaDRS03CFBitoXBt3EVrTuHLhq2ry9WUsLi5OHP1OvRaqUVf5Y2UrpOw/vGlp2jvD5+S6VHbNKX3przXv5GssO1oNJa0YUTwRGk7K0PQ4ro08VRqfZJP18CKUJR1RaU5oL7feBLxa/cI64DzKqY+SWGnfk145ElFXmjN6I2gGRDDcaNiUp+L9R6BcbZOJVOo6ctJadv7LWIhdby4G0XpCiCAEAvdbMIayeAPxXMltbDLRt9z/NjfcZSmbaLsGC7vOfyC52I2xOa3aSt18fZeZsqfMWkrjN3zZufWPINQSDuNFtCcoO8W0+rIEjph5ze4/zFSSxNaWs5eLMWRNJ2e6Jjk3adfAa1ZwmzquI+rSPP25mHJIdS1nsZkKnacT+i9Dh9n0KOaV3zef8AjuI3JsSaTx7pe77sMnoHFcfacekxkYf9V4tm0cotnAZaIW3SDiMjyp819DqQU04y0OJbI6RZ9uGBZ0pGabhEzFGsjJ1QaDEHfTPVmuPPC1IycY52zJt5xpxa5s6RY9pwpyBfbRzXC69poaEjFp2ih5gqJNxd9Gi7CcakTnWkWi7paKbp+xfW47EkfwGmNRqOsc12I7WjGC3079RycThnTeWhLp3Dd/qohGIus/I1bYDGUlBUm7PrGMjeq+42+jFpQ5uVb4XUaGRWGhoQKEEHUcxuK52Jpyo1X23TOlQnGpTXgzPaQ+ztr6ulX3D/APm+pYeDs2868lapbSlpUV+sgqYJaw8DmtswZiX/ANtHDmAO7QMNLpJF2+0jA1ApUHUrsZwn9cewqOMo/TI2HsbmHOjxwTUCG2n9RXMxlKMWpriXMJqxr7WLGmpkyolYbol0xb1CwAV7OlS4imTlDQVJ36T8k1eDk1ZGe03sgysnIwXkF/25iUyLnBhIBpkMq0xpvVaSS0IqkNyMUY2dmXPoXuLrrWsFcw1gLWtHCma1I82bn2cRe7D3R6dS0/FcPF2jj4Pnu+tjqYV3oNdp1CdsuFF8bBX7wwd1GfNdatg6Nb74589H4iNSUdGZi1dHHQwXQzfYMx7w+fLouHitlzpreh9S8/38yLVOupZPIUwp2Iwdx727g4gdMlQhXqw+2TXeyZwi9UeJiciRPG9zuJJHTJYqVqlT75NmYwjHREBURsPbL0qewBsUdoB71aO56neS6+G2rOmt2ot5c+P78ivPDJ5xyHLdLJemN8bi35VXQW1sPbO67vYh/jTL37Xh7T0Vz+RAj6ORVdYI1PPMfquTLYkeE34f4HSFOasmIzEd4bs+io4jZdekrr6l1a+Htc3U0yhVc03PTQTgKnhitoxcnaKuYPr2uGYI4iizKnOOck12qwyL0hazmUDu83zHDaujg9pzopQlnHzXz4zSULjuWnWP8LhXYcD0XoKGMo1vslny4+BE4tGd0rbUxANcIj+1wXE2g93HRb/4+pJH7Gfn6BEwC+iPU41jZTrv/hpX/wBuN+V6rw/35diMzX9KPayvohpI+Sjh7aljqCIzU4VzA+8MweWtb16UKkW3rzNKdR05XR3KNDhTcClb0OI2oIzGwjYQfMLh6o6TUakOpnPNOY92biVOFGaq+4Oijlqc/Er+oxfPw4snMkMeWRW077agOBAcM6h4xyIzCnjiKkVuPNcn+OKNHGVKeTzNNY3tCbg2bAZkO0bg3i5vujeKjgsJqcrRX5LdPFcJ+JL7XJBr5ExSBfgvYWnXR72sc3gag8WhWsHNqpbmb4mKcL8jL+xN3+4mf+Jn5yp8d9qI8L9zLHtzmnwzJGG97Hfb4sc5p/8ADraQVrgkmpX6vyS19UZ+2tIXTkhIuivDo0N0dkTKppcuucBkS2m4mqq4qnuTy0Iqkt5K/WZquNfiONK/JViM33s4h92HXXHGO2lwfBcLGWljqa/6+tzq4XKg32nVZyfhwh9o8DdmTwAxK7NbE0qKvOVvXw1NYwlLRGYtXSVzwWwhdaRQk+I8NQ+slw8VtWU0408lz4/r5oWqeHSzkImQHu8DHO/C0n0C5cac5/bFvsTfoWbpas8xoLmGj2uadjgQfNJQlB2kmu1W9QmnoQvK1NhpZuj0aMA6gY05F2vgMz5K9h9nVqy3tFzf4X+CGdeMchuzQxtO9FJ4NA9SV0I7Fjb6pvuVvch/lvghl+wG/fd0C6H8SPMi6Z8hwrZCCAQW7KBpD2jB2fHbzx6Lze18KoSVWKyevb+yanLgXbAYBDrrJNeWCv7Hglh97i2zSpqMl1TQrxZGG7Ng5Ch6hVqmDoVPugvR+KMqTRRjWG0+FxbxxHzXPq7FpS+yTXmvfzN1UYqtCWdDIvm9XLEnAcclx8bhatCSVR3vo78u0ki09DgsSz3CZfLi60iI5gvuaxtATQlziABSmJ2hfScPXVWhGrzSfzvOTKFpOJ0OZsJhsqBLiclDHhxnRS3/AFEO6Q6+LodXMAt3YHioVVfSuW67NW0NnSvBK6uc/iVa5zSRVriMCHCrTTBwwcKjMYFXMpKz4lZxszoPs/0wEF1yIfsXnvAuqYbjheDdQOvbmMjXhVKcqUt1ktGpuOz0PvtBjf72KRldh4jXWG3HA/BRS1NcTnNmo00s2DNPAhRoImYYDXMc4Auae8BnmK1H4sd2zVyetCM3k8zFR9DJuJ3YjBAZUX4kR8MNa3WcHmtBlTyxKmwz3Km81oQKhJ5PIs+1DTOFFhtlJV1+G0tMSIMWuueFjT72NCSMMBSuKvYWhKL35ak1aopLdWhb9lMsyUdGizEzKs7RjGsaJiEXYEuJdQ0GrCu3Ja4qW+kop+BvRju5sn9rEtDnmQDLTUqXQjEvNdMQmkh4ZiCTTAtyNM1phZOnfeTz6jeqt6zTOTSTCyJEYaVbVpukEEtddNHDAil6hBoVLjM6V+tFaSLxOHPj7p+v8LlGDo+h1nuMKBDYQ1xbfqailav41oV5qtGWIxjjB2d/T/B26K6Oit75c2ktoqzOI9zjrpgOZxJXQp7Hgs6km34fvzNXiXwQ2lrLgs8MNtdpFT1OKv08JQp/bFfnxZDKpJ6suKyaCfSuCHSzyRi26QdneAPlVc/alNSw0nxVn5+xNh3aaM5opZoixC54q2HQ01FxyB3ChPRcnZmGVWpvS0j5v5+C1iKm7Gy4m7XpjnggBACAEBWtGBfhubrpUcRiFWxlHpqMoeHbwNouzuU9HIlYZGxx8wD81R2NO9BrkzaqsxquuRggK87NthtvO5DWTsVfE4mGHhvy7lzNoxbdhA6WiRmvjHkNoGobhivOvD18VGWIl3Lnbl1LzZNvKP0nHvaZZpZMNjAd2MAD+Nopjxbd/pK9N/8Am8Wp4d0XrF5dj9nfxRSxULS3uZkWuXpLlWxK2KhrYlhTF0h2zZs1hR1aanBxMWH7YmVMa5ULq03Z/HgvPtWyNLHmJFwJNcNVccBxHoFlK7sLGejxrxq7P04Lv0qSpx3Ykm6iJz1IZsRlYubHgrAsTSUcNdV1aU1cf8qviabnCyMtXGtm1mYsOE0Gjj3jsaMXHp50XJxMf41GVWfDRc3w8/Ilo0t6aidjlrJi9kI0PC6cAPEA33hzrhuXk4YSs6XTx59/adh1I724zTWFbQjC66giAcnbx8l28Bj411uyyl69a9irVpOGa0HC6JCCAUaVxKSr990D+ofCqobTlu4aXcvNE2HV6iDRaU7OXbtf3zzy/tomzaXR4dc3n46eVhXlvTY3V8hBACAEAIAQCGzonZzD2anEgdat8iV5/BzVDGzpPRv9ryZNJXimPl6AhK87ONhtq7kNZVfE4qGHhvT7lxZtGLbM/CDpmL3jhmaZNGwLzlNVMfiPr09FyXb++BM7QiaZjQAAMAMAvVRiopRWiK5gtOtHxFhvg5B/ehu+64ZdMuDl59yls3GqrFfS+HU9V3cO4mcVVhZnCJmC6G9zHi69hIcNhH1mvd0qsasFODunmjmOLTszwHKW5g+3kuBvZsarKHUaVpUjYfrYuPjIbtS645kclmV7RnTUtaTQYHUTu203KxhMMrb8u42jEX3l0Lmx8LlgHguQzY8krFzJ9a1aNmUjqHsz0ZJo9wo+KObIeBrxOB/pXkdqV3jcQsNTf0x1fXxfdoutnRw8Oih0j1eh2uFDDQGtFAAABuC6UYqMVGOiIm7u7MhpRZvZPEWHg1xxphddnUbAfVee2lhXRmq1PJPyf79e0uUKm8t1jOwLfESjIpAiajkH/I7lewG0VV/p1Pu9f31eBFWo7ua0H66pXMrplHvOhQBmXAnmbrfV3kuHtee/KFBcXn35L8lvDKyczUsaAABkBQLtpWVkVD6sgEAIAQAgBAZG2zSYfTChb+Rq8ltF2xc2ur0Rap/ai4NInXaXBe21w40p5VVz/WpbltzPnfLw/HmadCr6iiPHc9xc41J+qDYuTVqzqy35u7JkkskMrFtJkJrg4GpNagDKmAz49V0dnY2lh4tTTu3quXy5HUg5PIvu0hh6mvPID4q/LbNFaRl5e5H0LKE9aZji42FrBBxcR0GCoYnHSxcejhT/AC/JEkYbmbZgdONEDHq9guzDBShwEQDJp2HYeRwytbK2nPAz6GsnuecXz7Oa711xVqKqLejr6nKYjC1xa4FrmmhBFCCNRC9xGSlFSi7p8Uc9o83lsYsXbMmQ11DkeOfIqnjKW9HeXAw43PFoNAeaZHHMGm1b4We9TV+GQSfEq1VkyfCVi5k+LDYsemsUbkbJGv0P0YMVzYsVvcqLjSMYh1Gn3fXhn57a21ejToUX9TybXDq7fTtLmHw9/rlp6/o6vZloPlb16D4jiXXmnDVUilM+q4GGxM8GnvU9eLuvwXJwVTRjNulzNcN/ItPqQr621T4xfl7oi/iy5kFp6SwokJ7BDebwoL10AHUcCcjQ8lFidqUqtKUN15rjbx1ehtDDyjJO5l1wy2NZPSaPDFKteNV8EkcwQTzXRpbTxFNWun2++XmRSw8HmU4M258wyJENSYjCdmDh5UVeNWVTERqT13l6o3cUoOK5M6UvYnLBACAEAIAQHxzgAScAMSsNqKuwYmej34jn7ThwyHlReLxNXpasqnN+Wi8i5FWViFQmwNaSaAVJyAzWUm3ZamBvKWA92LzcGzN3yC61DZFSedR7q5av2XmRSqpaDaXsaE33bx2ux8svJdWlszD0/wC2/bn+vIidSTL7WgCgAA3K8kkrI0MtFgdvNRG1oBXEaroDfVebnRWLxs435+Vl6lpPcgmZjTDQhsUViNuuGDYzB0Dto3HkVPRr4vZkucPL/wCX8zNJwhWXWcrtnReZl6lzL7Pvs7zf5hm3mKb16fB7Xw2JyjK0uTyfdwfdn1FKpQnDXQSVXTuQliVgXq1NKDmTsChrVujSMMhDCVJvGbErZV33T0UbqxXFC6LcpZUWIbsOGXHdSg4mtG81Xq4yjSW9OaXzlq+4khFzdoq5vdEvZ6XuBigPcPd/8bPxH3ju9c1wK+1K2Lk6eEVlxk/mXr2F2FCNNXqeHz/BurXsz/TGE5pLtZ1d5pBw2DLouRi8L/EcJJ3496d/Ms06nSJo2rXAgEZEV6r06aauUSnM2RBieKG2u0C6eraFV6uDoVPuivR+KJI1Zx0YmnNEmnGE8jc7EdRiPNc2tsaLzpyt1PP55k0cS/7kZu0rOiQTSI2gORGLTwPwzXIr4arQdprv4FqFSM9CmoDc8uKGUdF0ftQR4QNe+2geN+3gc/8AC9bgsUq9NPitfnWcytT3JdQ0VwiBACAEBHHjNY0ucaAZkrSpUjTi5TdkZSbdkZa2bZMXusqGa9ruOwbl5vHbRdf6IZR9f0WqdLdzeoqa0nIE8FzVFvNIlPlVqDRaKBlHnC+Dzu01c6+S7+xlC0n/AHfj/NyvXvlyNCu4VwQHmI8AEnIAk8liUlFNsIzei5vRYjjmW+rqlef2O9+tOb1t6u5ZrZRSNKRXNehavkysZTSGDBY4CED2hOLW5Cu7UcsAvNbSo4eEt2mvq5LTw58ki3RcmrvQztsaOsqO2hNDnCoIwd/U3HlvUcq2Mwlk5NXV7XujDpUavApR/Z8DiIcUa8CCPSvmrqxWPX3Qv86mQPC0ODa+daI4Xs7OsR3cborxqFu8Zj5Kyp+vuY/i0V/d6exLZ2iEIxOzbDvOqa3zUAtzrTDyVOOKxdep0UXZ56Zaa55smWGowW81cd2TLQYcXs47LgGFB3Wg/wAQGreMOShoKmq7WKv38+vq8u4nlfc/pm7gQ2taAwAN1UpTyXqYRjGKUFZdRRbbeYj00b9iw7Ig82u/RcrbMb0Yv/l+GT4b7n2F7RyYvy8M6wLp/lw9KK1s+pv4eL5ZeGRpWjabGSukQIBHphHa2XLT4nkBo4EEnp6rm7VqRjh3F6u1vUnw6bncw0KE5xo1pcdjQSegXmoRlN7sVd9R0G0s2W3WDM0r2Lv7SegNVa/gYlK+4/L3NOmp8ytLx4kB9W3mPGogg8CDmFDCdShO6un81Ru4xmrPNHQNH7TMxCvubdIN3DI0AxGteowWJdenvNW4dT7Dm1qapysmM1bIgQAgI48EPaWuxDhQrSpTjUg4S0ZlOzuilI2LCh6r7trsegyCp4fZ1Gjna75v5ZG8qspDEBXyMrzckyIKPaDv1jgc1BWw9KsrTV/XxNoycdDOzElElXiIzvM27j7rvmuFUw1XA1FVhnH5k/fmWFJVFZmjk5psRocw1B6g7DvXfoVoVoKcNCvKLi7MnUpqLNIpm5AdtdRo55+VVQ2nV6PDvry8dfK5LRjeQj0Ym2siOvuDQW5k0GByx5rkbKrQpVJb7SuuJNWi2lYtWppFXuQK44XqY/yj4qxi9qt/RQ8fZfOw1hQ4yLlh2P2f2kTGIduN2vqdp+jawGA6L+pUzk/L9838elWrvZLQ8aWS96EH/cd5OwPndWu16W9RU+T8nl7GaErSsWdHpvtILdrO6eWXlRT7NrdLh1zWT7v1Y1rR3ZFq0ZoQob3n3RhvOQHWis4isqNKU3w9eHmaQjvSSEWhsv8AvIpxJN0H+53/AF6Lk7Hp33qr10/LLGJlpEa2xZLY7djx4XfA7QuhjMFDER5S4P5wIadRwfUZeWtONKvMNwqBmx2XFp1em5cKliq+Dl0clkuD/D+LquW3ThVV0WretyHGgBrah14EgjKgONcirGO2hSr0N2N73WXL8GtKjKE7sk0Km6F8I6++30d/181vsatZypPtXo/wYxUdJGrXeKZBOTbYTC95o0ee4bSo6tWFKDnN5G0YuTsjJQZSJPxTEfVkIYDh91u07T/hcGNGptCr0kso6L2XXzZcco0Y7q1NZJSTITbsNoaNe07ycyu7RoU6Md2CsU5TcndlhSmpWnpCHFF2IwOHmOBGI5KKrQp1VaaubRnKLumSSks2GxrGCjWigC2p0404qMdEYlJyd2SrcwCAEAIAQAgBAfHNBFCKg5grDSaswZefl3yj+0g/u3HEHED+E7th+j5/EUqmBqdJR+18OHY/w+7ttQaqK0tRnJaQQnjvG47Y7Lk7LrRX6G1KFRfU919eniRyoyWmYi0htIRXgN8Dct5OZ+t65O0cWq80ofavN8yejT3VnqKVzSU1OjlkXQIrx3j4QdQ28T5L0OzMDupVprPguXX2+hVrVL/SjQLslcgnoHaQ3s+80jnTDzUVen0lOUOaNovdaZi9HrS7GJ3vA+gdu2O5Y9V5nZ+K6Cp9Wj16usu1qe/HLUu6VWmHkQ2EFrcXEGoJ1Co2D13K1tXFqo1Tg7pZvt/XzQ0oU7fUx7o9AuS8PeL39Rr6UXU2fT3MPFc1fxzK9Z3mxirpGLraspsdlMnjwu2bjuKp4zCRxELcVo/nAlpVHB9Rz+NDLSWuFCDQjYQvJyi4ycZLNHRTTV0fZWadDe17c2mo37QdxFRzW9KpKlNTjqjEoqSszYRNLYIZUBxd92lKcXZU4VXoJbXoqF0m3y/enqU1hp3FclBiz0S/FNITDkMB+Fu/af0VKlCrj6m9U+xfLL8slk40Y2jqbGFDDQGtAAAoAMgvQRiopRisik3fNntbGAQAgBACAEAIAQAgBACAEBHHgh7S1wqCKFaVKcakXGWjMptO6MBaEuYURzDjQ4HaDiD0Xj8RQdGo6b4eh0IPeVytfUJvYu2JBESPDa7KpJG2gLqeStYKlGpXjGWnrbMjqvdg2jfr15zwQAgOcWk27FiDY9/5jReMxEd2tNdb9TpwziiricBrwUNm8kb6HT4bAAAMgAByXuEklZHJeZ6WQCAxWm0NoitI8Tm94cMGk8RUfyhec2xGCqprVrP8fOovYVvdZnVySyAFSAMyaDiVlJt2QOn2fKCFDbDbk0U4nWeZqV7OhSVKmoLgcqcnKTbLClNQQAgBACAEAIAQAgBACAEAIAQGN0wA7cf8ba/1OXmtr26df9V6su4f7O8RrllgmgQYmDmNfhiC1rvIgKWEKuUoJ9qT/Bq3HRjqW0liw8IzL28913pQ+S6dPatWllWjfr0fs/Iglh4y+1jOFpRAOZc3i0n8tVejtbDtZ3Xd7XInh5kj9JZcDB5O4Mf8RRbPauF/9vJ+xj+PU5GJnY/aRHvpS84mmypyXm61TpKkp83cvxjupIjY6hBGog9FGnutNcDLzN7A0gl3AExA06w6oI3b+S9XDaOGkr71u3I5zoTT0IpnSeXbk4vOxrT6mg81pU2phocb9nvp5m0cPN8BTM29MRhSBCc1p94NLj1pdH1iqNTaGJrZUYNLna/novMljRpx+9ih9jzJJc6G8k4knEnjU1VB4LFSd3B+XuTqrTWVyjMQXMNHtc07HAj1VedOUHaSa7SSLUtAkHUiwychEYT/AFBbUWlVi3zXqhNfS+w6ovaHIBACAEAIAQAgBACAEAIAQAgBACA5/a8120dxZV1SGsprpgKcTU815HF1f5GIbjnwXzr1OjTjuQzNNY9gMhgOiAOib8Q3cBr4rt4PZsKSUqmcvJdnuValZyyWg6XTID44VzRq4F03YUCJmwNO1vdPlgeap1dn4eprGz5rL53ksa048TOWpoy+GC6Ge0aNVO8OXvcui42J2VUpLepveXn+/mRZp4hSyeQhquUWDyXLJkf2Tow6IA+K4sacQAO8Rtxwb5rq4XZUqsd6o7Llx/RWqYhRdo5mmkrFgwvCwV+87vHqcuS7VHBUKX2xz5vNlWVWctWMFaIwQEE5KMitLYjQ4Hbq3g6io6tKFWO7NXRtGTi7o55btkul30zY7Fjtu47wvLYzCSw87cHo/nE6VGqqi6zc2BaHbQGv94d1/wCIZ9cDzXo8FiOnoqXHR9q+XKFaG5NoYq0RAgBACAEAIAQAgBACAEAIAQHmIwOBByIIPA4LEoqSaYTsKrM0fhwYheCXYd0Gnd2469nVUMNs6nQqOad+V+BNOvKcbDddAhBACAEAIDC6W2cIcUPaKNiVNNjh4utQeq8ztTDKlV3o6S9ePjr4l/Dz3o2fAi0Xs8RY3eFWsF47z7o648lps3DqtW+rSOft86javPdjlxN+vUnOBACAEAICraEgyM0NiCoBBzIxG8cxzUNahCtHdmro3hNwd0TwYLWNDWgNaMgBQBSRioq0VZGrbbuz2tjAIAQAgBACAEAIAQAgBACAEAIAQAgBACAEAIDPabMrAadkQeYcPkuVtiN6CfJr8os4V/X3EOgrPs4rtrwOjQf+xUexo/05y6/x+zOK+5I067JVBACAEAIAQAgBACAEAIAQAgBACAEAIAQAgBACAEAIAQAgBACASaXf/X/mb8VQ2j/sd6J8P95DoV+5f/yH8rVHsv8A2n2/hG2K+5dhoV0ysCAEAIAQAgBACAEAIAQAgBA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data:image/jpeg;base64,/9j/4AAQSkZJRgABAQAAAQABAAD/2wCEAAkGBxQTEhQUEhQWFRUVFhYYFxgXFxUYGBgcGRUXFxgXGBgYHCggGB8mHBwUIjEhJSksLi4uFx8zODMsNygvLisBCgoKDg0OGxAQGywmICYsLCwsLC00LCwsLCwvLCwsLCwtLCwsLCwsLCwsLCwsLCwsLCwsLCwsLCwsLCwsLCwsLP/AABEIAOEA4QMBEQACEQEDEQH/xAAcAAACAwEBAQEAAAAAAAAAAAAABQMEBgcCAQj/xABDEAABAgMEBwUFBQcEAgMAAAABAAIDBBEFEiExBkFRYXGBkRMiMqGxB0LB0fAjUnKy4RUzYoKSovEUJHPCQ3QlNFP/xAAbAQEAAgMBAQAAAAAAAAAAAAAAAwQBAgUGB//EADgRAAIBAgMECQQBAwQDAQAAAAABAgMRBCExBRJBURNhcYGRobHR8CIyweEUI0LxFTNickNS4gb/2gAMAwEAAhEDEQA/AO4oAQAgBACAEAIAQAgBACAEAIBfbp+yO8j1qubtZ2wz7V6m8NSpo47xj8PxVLYjzmuz8m1TgO13yIEAIAQAgBACAEAIAQAgBACAEAIAQAgBACAEAIDxDih1aGtFFSr06t9x3tkD2pQCAEAIAQCPSCPWjBqxPHV5V6rz22cQnJUlwzfbw8vVEtNcSnZMzciAnI4HnketFS2diFRrpy0eT+dptNXRqF64gBACAEAICvOzjYTbzzQVA2qCviIUI703kbRi5OyJJeO14vMIcNo+sFvTqwqR3oO6MNNZMkUhgEAIAQAgBACAEAIAQAgBACAjmIV5pG1QYmh01J076gUQIxY7yIXlcLiZ4Wrfua+cUZHEKKHCoNQvW0q0Ksd+DujB7UgBAeIkUNxcQOKjqVYU1ebS7QLZu2BlDxO05dNa4+J2xFK1HN83p+zdQ5iVxrUnEleflJyd3qSkKwbDORtcsAa4XgMto+a62E2rOklCauvNe5HKF9BxLWhDf4XCuw4Hoc13aGNoVvtlnyeTI3FotK0aggIpiYawXnkAfWQ1qOrWhSjvTdkZSbyRjrWtAxn1yaMGj4neV5XG4t4id+C0Xziy5Thuo1VkyfZQw3Xm7ic/lyXpMHh1QpKHHV9vzIqzlvO5cVo0BACAEAIAQAgBACAEAIAQAgBAJ59tHnl6LyO04qOJlbqfkZRVZELTVpIVWlWqUneDsbE/7RibfIK5/quJtqvBGLAx8aJkTTbg0dQpaU8fivtk7c8kvFL0M5InZZFcXPJO75lWo7Fu71J3fV7u/oY3j3+x4e13UfJT/wCjYe1rvx/RnfYlmYNxxadR/wALzuIoujVlTfAkTuisVEbDuBYYoL7jXYKYda1XoKWxYuKdSTv1W/NyJ1OQP0fbqe7nQ/Jby2JT4SffZ+xnpWRRLPjw/wB28uGwEj+04KGWCxlBXpTbXL9PIzvxeqFr7Tj5F7gRmKAH0qqMsfik92U34Jfgl3I8inFiF2LiSdpJPqqk5ym7ybb68zZK2h5khWJDByL2/mCkoK9WC/5L1RtLRm+XtSgCAEAIAQAgBACAEAIAQAgBACACVhu2bAjmIl5xO0/4Xi8VW6atKfN+WiMld6rmyJpGGHPAdl67ld2fSp1a6jU09XyMMegL16SSsjU+rIBAZm03Viv406ABeO2hJSxM2ufokiaOhRcqZubJjqgHaKr3cZKSTXErHpbAEBm9J4jS9oHiANTxpQevVed2zODqRitUs/x89yxRTsJVxiYia6hBGYxCym07o2N7JzIiMa8ZEdDrHVe1oVo1qanHiUJR3XYmUpgEAIAQAgBACAEAIAQAgBACAoWhMe43n8lw9qYz/wAFPV6+3fx8DKIoVnuIxNPNVqOx6k1eb3erVi5SmIZa4grm16EqNRwlqbIjaaYjUooycWmtUB5JTQeN4zHxXr8FjI4iF/7lqvnA1asWVdMHxzqAk6liUlFNsGbk4PaxMciS53VePwlB4qvnpq/nWTN2R7tmQDCHNHdOB3H9Va2nglRanTX0vyf7EJXyY2siLehN3CnTD0ouzs6pv4aPVl4ZEc1ZlxXjUrT84ITS456htKrYrExw9PefcubNox3mY2LELnFzjUk1K8fOcpyc5astpWyCFCLnBrcyaBKcJVJKEdWG7ZjqJoyLvdeb28d09MR5ruy2Ktz6ZfV16e/qRKvnmilITT5WIWxAQ0+If9m7VTw1epgau5UWT19188zeUVUV0ayG8OAINQRUEa16eMlJJrQqNWPSyAQAgBACAEAIAQAETuAQAgKU5O07rcTt2fquPjtpKH9OjnLny92ZPclK3cT4j5KXZ+AVFb885vy/fNmC0umBda8LAO2YHn9ea4m2aN4Rqrhk+x/v1MoqyMqIl6pIpTzr8lztn4KOJ3rtq1vO/sZbPEWWfCN4ZDWMuYWauFxGCn0kdFxX5XztM3TGslOCINhGY+I3LvYPGwxMcsnxXzgatWPFrRbsJ2/Drn5VWu06vR4aXXl4/q5mKzIrFgXWXtbvQZfHqoNkUNyjvvWXpw9+8zN5lubgB7HNOseeo9V0MRRVak6b4/Eap2dxXo/FoXwznnThgfguPsao4udGWuv4f4JKi4jOcmmw23nchrJ2BdfEYiFCG/P/ACRxi27IzzYUSZeTkMq6mjYNpXnFTr7Qqb2i8l1Lm/jsT3UEe7YsxkKG0trW9QknPAnLkptoYGnh6UZQve9n4MU5uTzPWjMvVznn3RQcTn5eq22NR3pyqPhku1/r1FZ5WNGvRFcrT8kyK268cDrG8KDEYaFeG7Px4o2jNxd0Z2VnHykQw4neZmKbD7zfiPo8OjXq4Cp0VTOPzNflfHZlFVVvLU08vHa9ocwhwOsfWC9BTqwqR3oO6KrTTsyRbmCGammQ23nuDRv+G1R1KsKcd6bsjMYuTsj1LxmvaHNNWuFQVmnOM4qUdGGmnZki3MAgBARTIcWkNzVfFRqSoyjS1YFMOM5hpiNx+S8rTr4jCy3U2up6eHsZLAtI/dHmr621UtnFCxFGnHO10G5VK+0q9ZWbsuS+XFiSzINSSdWXFWdj4dTqOo/7dO39BjRelMAgI5mHea4bR/hQYml0tKUOa8+AF1jOxcNw+K4uxH9U11L8m0hqQvQtXNRJacEQyHMcGmvhriN43Lze0MPDDTVSjKz5ce7q6tCSOepVnp4xA2opTzO1U8XjZ4pRTVrcuL5myiokMbSlkMBpiQW0oKFwr+ZdOjX2jKCVKi7JZfTIic6Secl4o8wtLQ7KLBdzHwck8TtKn99JrtjL3HSUX/cvFBBnz2naihxqQMjXPauXHFTp4jpms+K0+e5OkpKyJoLhHi1ivDRqFafyj6r8LFKSxte9eVlwX4X54v0P6FkaWGwNADRQDIBenhGMIqMVZFcU6Tn7Jv4x+Vy5W2X/AEI/9vwyWj9xPYMG7Bb/ABVd1y8qKfZdPcw0evP28rGKjvIYroEYIBPpRLh0EuOBYQQeJAI+tgXM2rSjKhvPVaexNQk1KxkYUy9hqxxadxp12rzlOrOm7wbRc3VLUtG35ilO0/tZX0Vp7RxNrb/kvY16GHIrQYEWYeACXu1lxJAG0k5BRU6dXFVLK7fN8PY2bjTVzb2PIdhDDLxdiTuFcwBqHzK9RhMP/Hp7l7/OBRqT35XLyskYIAQAgK83LB42HUVTxmDhiIWevB/OBlMSGoNDmF5CUXGTjLVGwX1qLE0rNlh2g5hXMHjZ4aV1mnqjFhlCtBhzN07/AJr0FHamHqavdfX76GLFprgcjVX4yUldO5g+rYCWA8Q4zq4DHz7wXm6NSOFxs1J2WfuvY31RFaVt0GBut/uPBSVMfXxMtzDqy58f16kc5wpq82Zmdn4jweyo0nW7E89XriVPg9m0ITUsSnPmrtft+KOfVx83lDL1KEox72/aEuc0kOrtry+tS7GKoUqM70o7sZJNWy4FGVWU/udxDasl3nOaBdrTAjOmPFd7AXjTjTmnd3ejtbhn+DTeFgBYajpqPFWq9CNWDhI2TLsGPUXmYEZgHEYUrVeaxmDdJ2krrgTQm1o7DGX0his8X2jcM8HZgYGmYxrXZq1cWvsujUzj9L8vD2L1LG1I5Sz9TW2DpOCB2bqjXDdg4ctXLBUY1MTgHaWcfLufD5kdCE6dZfTqM7YtARhDDK1qag6iaAcdaY/GRxUYRp8+PPREtOG7ds0kKHdaGjIADoKL0kIqEVFcMiu3c8TE0xnjcG8Tj0WlSvTp/fJIKLegpnNJYbcGNLzt8I88fJc2ttilH/bTfkvfyJo0G9TPWhacSMe+cBk0YAb95XGxOLq4h/W8uS0LEKajoUHqsSo8gVwGZWUm8kZOg2TZ4gww0Z5uO0/JevwmGjQpqK14vmzm1JubuXVZNAQAgBACAEAktQfaHgF5Ta0UsS7cUjZEQln0rdNPrUqywddw31B2+cNTNyJVgTy8m54qKUyxKu4bAVcRFyha2mfxmLk37NiDItHAkfBW47JxUHeMkuxtfgXQPfHhipNQNtD+q3nPaGGjvSd0ux+zM5MSWxat3E0L3UAGWwVO71VWlSqY6s5z04teiIa9dUo9YgfGJrEiVOGzLEYAatvNekwmFTao0rI4lWrKT3pFuSlHxaRGG433WkVvZ1LsdePJdGXQYa9Ccd58XpbqXZ3EKuxf2Lqk4gmtcxxBXeThuqNlZaGd0px5VTxnc1cbC8wqObUDMZ0pnvWtaLlTklyYTJpiRaDUAA4iowFKEVI6HlrqvJfyKjg6beXWWEylFbjl9UOHUjkVESIXxO7dfUtLHAhwNMR3a5/iPXat43acbXurWtckjJp3Rr9G9Iu2Ia+giDwuGT6bN+HPyXncds6eGfSQvbXrX6Oth8Uqn0y19TYSomJitItADQ9675NCxR/l4xO1TTXO3kkWZbkOBYZowfeidG/ElWI7Fd7yn5fs16fqILR0fEOG5/aeEZFueoDNR4nZcaNJ1N/Tq8jaFZydrCALjlgZwtHIzm3qNbsa4kOPlhzXSp7LxE472S6nr8+ZEbrwTsUJNhEaGHChERgIOrvioVSlFxrRT13l6okk7xbXI6KvZnNBACAEAIAQAgE13tI5GoHHg2g9V5p0/wCTtBrgnn2Ky9TbRDlelNSlPSIfi3B3rx+a5mO2dGut6GUvXt9zKZQs+OYby1+AOBrqOorlbPxDwtZ06mSevU+D+dps1ceL1BoZ3SO02sDiT3Yee87B6LzmPrSxVdUKeifnxfd7mXJQjvMwfbue8vdmST0GW4UPlvx69KlGlBQjojh1Zuct5jyzofy6inyWWQM0UqwAVOQHoFvTjvOxPSitWLJ5rYjrzW0qMd52ru0VKnHdbNKlROWSEs5Bor1ORqxFOsV1aEPEpy0cAlrjnSnGuX1sXK2nhXUipwWa9CaLIZ6WvEVJoDXA0rj5ZnHiuJRruleyWZMLJuSvPqThspsBNFNSxbpw3Uu8kR5AukXcKYimHA7jX0PFVptz+7PtNkzoWhtvkgOJq9ndiAe8Nv1rC89VjLA4hTj9r9OK7uH+Ts0KnT07PVfLnTYbw4Ag1BFQeK9FGSklJaMieRl9IJ4xniDC7wB1e875DH6C8/tHEOvUVClnZ+L9l80LdKG6t5jSxrFbCF51HRNupu5vzXRwWz40FvSzl6dnuQ1KrlktBsuiRGT0qluzisjDIkV/E2hHUei8/tSkqVWNdc1ftXuvQuUJb0XE1YK9AUz6gBACAEAICOPEutLjqCirVVSpub4IC6xG+NxzNB8T8Fx9ixb36j1dl+X6m0hqu6aggKs9JiINjhkfgdyo43AwxMeUuD/D6jKdhdDtB0NrmOBvAUbu4rk09oVMPCVGovqWS/fqnyN92+ZhdLJ6r2wq+HvHHXTAHl+YKXZFC0XVfHJfnz9Chjp5qC7xdKuGFDqPxx6Y9F12c1mjkImvVj66/JaMiZNaFqY9mDgPEa5ldzZ+EtDpZLN6dn7NlPgfGTYorbp5mN0XzkZWKcDLdhLaFRiQQN4IVuLWiImnxFTGVe00NL2erDGldqq4ue7Sk+okiiWYcNZHvE6hqPIDvLyiJ0UIsTEHZQ6tThjxxPksm6Kb3ga8sRjqGR36/NZNrlqxJ7sozH17uLTwIqeOOI/Cq2ModNRceOq7fmRYw9Xo5qXDidUg2rEELsWYkmgIzofdHPXvXBpY2qqPQQ1byfG3Je/A7Tpx3t5mhsOyRBbU4xCMTs/hH1iu3gMCsPG8vuevV1L5n4FerU3n1DRdAiBAKtJ4F6WftbRw5HHyqqG06e/hpdWfh+rk1B2mj3o9NdpLsOtouni3D0oea3wFXpcPF8Vk+75cxWjuzYyVwiBACAEAIBPbc17gO93wH1uXA2xik/6Me1/hfnwJILie7Bf3XDXWvUfopNiSXRzjxvfy/Rieo1XbNCOLHa3xOA4lRVK9Kl98kjKVyjGtlg8ILvIeePkuZV2zRj9ib8l55+RsoMVzswYjgS2mGGeI+K4mMxMq81OUbZeX5N4qxyiBbJdNRYjTR3aOcw4HuigacRTAAYHcvZ/xHh6NNcopPt1fnc4tSbc3Jczsei8+JmXZEcxodi00AoS00JGzhqWE7ovUZb8btCfSeyTDc6LDFIbwb1MCxx97E+E4cDxwzFRjKM7aNZc0UcXh7fXHQzlnz0WW7wLS0kVHdcDSuBww15L0Cq4fGNwV7rtRSp1Z0ndDnS+1HCM6ECAwBpoAMagOqTmo8Bh4umqj1zLWMrNTcOBcdB/0kiY7WgxnBhvEA3L5AFK5UB6qHf8A5GJ6Nv6VfLnb54Eu50NDfS+rLuuY5ulkyx17tS8a2v7zXDYQcuVF0J4Oi1ZRt1rUqQxFVO7d+0a6Vz8F8lKxYDGw2PjOq1oaLr+zeHA0oK1FK68FyJUqn9SEnd28rpluu4ypRcVbMaaAWo+M+LDilrw1rS03W1GJaRUDEHPFc2LJsLNyumHtIteLKiD2F1l/tLxuMce7coO8CNZ1als2b15uNrGWsvT+PDe3t2Q4sM0r9m1rgMLxBbQVAxpTHDKuGFIijXktSh7Sy0zxLKXXQ4RBGRFAQcPrNGZrfcaDRS03CFBitoXBt3EVrTuHLhq2ry9WUsLi5OHP1OvRaqUVf5Y2UrpOw/vGlp2jvD5+S6VHbNKX3przXv5GssO1oNJa0YUTwRGk7K0PQ4ro08VRqfZJP18CKUJR1RaU5oL7feBLxa/cI64DzKqY+SWGnfk145ElFXmjN6I2gGRDDcaNiUp+L9R6BcbZOJVOo6ctJadv7LWIhdby4G0XpCiCAEAvdbMIayeAPxXMltbDLRt9z/NjfcZSmbaLsGC7vOfyC52I2xOa3aSt18fZeZsqfMWkrjN3zZufWPINQSDuNFtCcoO8W0+rIEjph5ze4/zFSSxNaWs5eLMWRNJ2e6Jjk3adfAa1ZwmzquI+rSPP25mHJIdS1nsZkKnacT+i9Dh9n0KOaV3zef8AjuI3JsSaTx7pe77sMnoHFcfacekxkYf9V4tm0cotnAZaIW3SDiMjyp819DqQU04y0OJbI6RZ9uGBZ0pGabhEzFGsjJ1QaDEHfTPVmuPPC1IycY52zJt5xpxa5s6RY9pwpyBfbRzXC69poaEjFp2ih5gqJNxd9Gi7CcakTnWkWi7paKbp+xfW47EkfwGmNRqOsc12I7WjGC3079RycThnTeWhLp3Dd/qohGIus/I1bYDGUlBUm7PrGMjeq+42+jFpQ5uVb4XUaGRWGhoQKEEHUcxuK52Jpyo1X23TOlQnGpTXgzPaQ+ztr6ulX3D/APm+pYeDs2868lapbSlpUV+sgqYJaw8DmtswZiX/ANtHDmAO7QMNLpJF2+0jA1ApUHUrsZwn9cewqOMo/TI2HsbmHOjxwTUCG2n9RXMxlKMWpriXMJqxr7WLGmpkyolYbol0xb1CwAV7OlS4imTlDQVJ36T8k1eDk1ZGe03sgysnIwXkF/25iUyLnBhIBpkMq0xpvVaSS0IqkNyMUY2dmXPoXuLrrWsFcw1gLWtHCma1I82bn2cRe7D3R6dS0/FcPF2jj4Pnu+tjqYV3oNdp1CdsuFF8bBX7wwd1GfNdatg6Nb74589H4iNSUdGZi1dHHQwXQzfYMx7w+fLouHitlzpreh9S8/38yLVOupZPIUwp2Iwdx727g4gdMlQhXqw+2TXeyZwi9UeJiciRPG9zuJJHTJYqVqlT75NmYwjHREBURsPbL0qewBsUdoB71aO56neS6+G2rOmt2ot5c+P78ivPDJ5xyHLdLJemN8bi35VXQW1sPbO67vYh/jTL37Xh7T0Vz+RAj6ORVdYI1PPMfquTLYkeE34f4HSFOasmIzEd4bs+io4jZdekrr6l1a+Htc3U0yhVc03PTQTgKnhitoxcnaKuYPr2uGYI4iizKnOOck12qwyL0hazmUDu83zHDaujg9pzopQlnHzXz4zSULjuWnWP8LhXYcD0XoKGMo1vslny4+BE4tGd0rbUxANcIj+1wXE2g93HRb/4+pJH7Gfn6BEwC+iPU41jZTrv/hpX/wBuN+V6rw/35diMzX9KPayvohpI+Sjh7aljqCIzU4VzA+8MweWtb16UKkW3rzNKdR05XR3KNDhTcClb0OI2oIzGwjYQfMLh6o6TUakOpnPNOY92biVOFGaq+4Oijlqc/Er+oxfPw4snMkMeWRW077agOBAcM6h4xyIzCnjiKkVuPNcn+OKNHGVKeTzNNY3tCbg2bAZkO0bg3i5vujeKjgsJqcrRX5LdPFcJ+JL7XJBr5ExSBfgvYWnXR72sc3gag8WhWsHNqpbmb4mKcL8jL+xN3+4mf+Jn5yp8d9qI8L9zLHtzmnwzJGG97Hfb4sc5p/8ADraQVrgkmpX6vyS19UZ+2tIXTkhIuivDo0N0dkTKppcuucBkS2m4mqq4qnuTy0Iqkt5K/WZquNfiONK/JViM33s4h92HXXHGO2lwfBcLGWljqa/6+tzq4XKg32nVZyfhwh9o8DdmTwAxK7NbE0qKvOVvXw1NYwlLRGYtXSVzwWwhdaRQk+I8NQ+slw8VtWU0408lz4/r5oWqeHSzkImQHu8DHO/C0n0C5cac5/bFvsTfoWbpas8xoLmGj2uadjgQfNJQlB2kmu1W9QmnoQvK1NhpZuj0aMA6gY05F2vgMz5K9h9nVqy3tFzf4X+CGdeMchuzQxtO9FJ4NA9SV0I7Fjb6pvuVvch/lvghl+wG/fd0C6H8SPMi6Z8hwrZCCAQW7KBpD2jB2fHbzx6Lze18KoSVWKyevb+yanLgXbAYBDrrJNeWCv7Hglh97i2zSpqMl1TQrxZGG7Ng5Ch6hVqmDoVPugvR+KMqTRRjWG0+FxbxxHzXPq7FpS+yTXmvfzN1UYqtCWdDIvm9XLEnAcclx8bhatCSVR3vo78u0ki09DgsSz3CZfLi60iI5gvuaxtATQlziABSmJ2hfScPXVWhGrzSfzvOTKFpOJ0OZsJhsqBLiclDHhxnRS3/AFEO6Q6+LodXMAt3YHioVVfSuW67NW0NnSvBK6uc/iVa5zSRVriMCHCrTTBwwcKjMYFXMpKz4lZxszoPs/0wEF1yIfsXnvAuqYbjheDdQOvbmMjXhVKcqUt1ktGpuOz0PvtBjf72KRldh4jXWG3HA/BRS1NcTnNmo00s2DNPAhRoImYYDXMc4Auae8BnmK1H4sd2zVyetCM3k8zFR9DJuJ3YjBAZUX4kR8MNa3WcHmtBlTyxKmwz3Km81oQKhJ5PIs+1DTOFFhtlJV1+G0tMSIMWuueFjT72NCSMMBSuKvYWhKL35ak1aopLdWhb9lMsyUdGizEzKs7RjGsaJiEXYEuJdQ0GrCu3Ja4qW+kop+BvRju5sn9rEtDnmQDLTUqXQjEvNdMQmkh4ZiCTTAtyNM1phZOnfeTz6jeqt6zTOTSTCyJEYaVbVpukEEtddNHDAil6hBoVLjM6V+tFaSLxOHPj7p+v8LlGDo+h1nuMKBDYQ1xbfqailav41oV5qtGWIxjjB2d/T/B26K6Oit75c2ktoqzOI9zjrpgOZxJXQp7Hgs6km34fvzNXiXwQ2lrLgs8MNtdpFT1OKv08JQp/bFfnxZDKpJ6suKyaCfSuCHSzyRi26QdneAPlVc/alNSw0nxVn5+xNh3aaM5opZoixC54q2HQ01FxyB3ChPRcnZmGVWpvS0j5v5+C1iKm7Gy4m7XpjnggBACAEBWtGBfhubrpUcRiFWxlHpqMoeHbwNouzuU9HIlYZGxx8wD81R2NO9BrkzaqsxquuRggK87NthtvO5DWTsVfE4mGHhvy7lzNoxbdhA6WiRmvjHkNoGobhivOvD18VGWIl3Lnbl1LzZNvKP0nHvaZZpZMNjAd2MAD+Nopjxbd/pK9N/8Am8Wp4d0XrF5dj9nfxRSxULS3uZkWuXpLlWxK2KhrYlhTF0h2zZs1hR1aanBxMWH7YmVMa5ULq03Z/HgvPtWyNLHmJFwJNcNVccBxHoFlK7sLGejxrxq7P04Lv0qSpx3Ykm6iJz1IZsRlYubHgrAsTSUcNdV1aU1cf8qviabnCyMtXGtm1mYsOE0Gjj3jsaMXHp50XJxMf41GVWfDRc3w8/Ilo0t6aidjlrJi9kI0PC6cAPEA33hzrhuXk4YSs6XTx59/adh1I724zTWFbQjC66giAcnbx8l28Bj411uyyl69a9irVpOGa0HC6JCCAUaVxKSr990D+ofCqobTlu4aXcvNE2HV6iDRaU7OXbtf3zzy/tomzaXR4dc3n46eVhXlvTY3V8hBACAEAIAQCGzonZzD2anEgdat8iV5/BzVDGzpPRv9ryZNJXimPl6AhK87ONhtq7kNZVfE4qGHhvT7lxZtGLbM/CDpmL3jhmaZNGwLzlNVMfiPr09FyXb++BM7QiaZjQAAMAMAvVRiopRWiK5gtOtHxFhvg5B/ehu+64ZdMuDl59yls3GqrFfS+HU9V3cO4mcVVhZnCJmC6G9zHi69hIcNhH1mvd0qsasFODunmjmOLTszwHKW5g+3kuBvZsarKHUaVpUjYfrYuPjIbtS645kclmV7RnTUtaTQYHUTu203KxhMMrb8u42jEX3l0Lmx8LlgHguQzY8krFzJ9a1aNmUjqHsz0ZJo9wo+KObIeBrxOB/pXkdqV3jcQsNTf0x1fXxfdoutnRw8Oih0j1eh2uFDDQGtFAAABuC6UYqMVGOiIm7u7MhpRZvZPEWHg1xxphddnUbAfVee2lhXRmq1PJPyf79e0uUKm8t1jOwLfESjIpAiajkH/I7lewG0VV/p1Pu9f31eBFWo7ua0H66pXMrplHvOhQBmXAnmbrfV3kuHtee/KFBcXn35L8lvDKyczUsaAABkBQLtpWVkVD6sgEAIAQAgBAZG2zSYfTChb+Rq8ltF2xc2ur0Rap/ai4NInXaXBe21w40p5VVz/WpbltzPnfLw/HmadCr6iiPHc9xc41J+qDYuTVqzqy35u7JkkskMrFtJkJrg4GpNagDKmAz49V0dnY2lh4tTTu3quXy5HUg5PIvu0hh6mvPID4q/LbNFaRl5e5H0LKE9aZji42FrBBxcR0GCoYnHSxcejhT/AC/JEkYbmbZgdONEDHq9guzDBShwEQDJp2HYeRwytbK2nPAz6GsnuecXz7Oa711xVqKqLejr6nKYjC1xa4FrmmhBFCCNRC9xGSlFSi7p8Uc9o83lsYsXbMmQ11DkeOfIqnjKW9HeXAw43PFoNAeaZHHMGm1b4We9TV+GQSfEq1VkyfCVi5k+LDYsemsUbkbJGv0P0YMVzYsVvcqLjSMYh1Gn3fXhn57a21ejToUX9TybXDq7fTtLmHw9/rlp6/o6vZloPlb16D4jiXXmnDVUilM+q4GGxM8GnvU9eLuvwXJwVTRjNulzNcN/ItPqQr621T4xfl7oi/iy5kFp6SwokJ7BDebwoL10AHUcCcjQ8lFidqUqtKUN15rjbx1ehtDDyjJO5l1wy2NZPSaPDFKteNV8EkcwQTzXRpbTxFNWun2++XmRSw8HmU4M258wyJENSYjCdmDh5UVeNWVTERqT13l6o3cUoOK5M6UvYnLBACAEAIAQHxzgAScAMSsNqKuwYmej34jn7ThwyHlReLxNXpasqnN+Wi8i5FWViFQmwNaSaAVJyAzWUm3ZamBvKWA92LzcGzN3yC61DZFSedR7q5av2XmRSqpaDaXsaE33bx2ux8svJdWlszD0/wC2/bn+vIidSTL7WgCgAA3K8kkrI0MtFgdvNRG1oBXEaroDfVebnRWLxs435+Vl6lpPcgmZjTDQhsUViNuuGDYzB0Dto3HkVPRr4vZkucPL/wCX8zNJwhWXWcrtnReZl6lzL7Pvs7zf5hm3mKb16fB7Xw2JyjK0uTyfdwfdn1FKpQnDXQSVXTuQliVgXq1NKDmTsChrVujSMMhDCVJvGbErZV33T0UbqxXFC6LcpZUWIbsOGXHdSg4mtG81Xq4yjSW9OaXzlq+4khFzdoq5vdEvZ6XuBigPcPd/8bPxH3ju9c1wK+1K2Lk6eEVlxk/mXr2F2FCNNXqeHz/BurXsz/TGE5pLtZ1d5pBw2DLouRi8L/EcJJ3496d/Ms06nSJo2rXAgEZEV6r06aauUSnM2RBieKG2u0C6eraFV6uDoVPuivR+KJI1Zx0YmnNEmnGE8jc7EdRiPNc2tsaLzpyt1PP55k0cS/7kZu0rOiQTSI2gORGLTwPwzXIr4arQdprv4FqFSM9CmoDc8uKGUdF0ftQR4QNe+2geN+3gc/8AC9bgsUq9NPitfnWcytT3JdQ0VwiBACAEBHHjNY0ucaAZkrSpUjTi5TdkZSbdkZa2bZMXusqGa9ruOwbl5vHbRdf6IZR9f0WqdLdzeoqa0nIE8FzVFvNIlPlVqDRaKBlHnC+Dzu01c6+S7+xlC0n/AHfj/NyvXvlyNCu4VwQHmI8AEnIAk8liUlFNsIzei5vRYjjmW+rqlef2O9+tOb1t6u5ZrZRSNKRXNehavkysZTSGDBY4CED2hOLW5Cu7UcsAvNbSo4eEt2mvq5LTw58ki3RcmrvQztsaOsqO2hNDnCoIwd/U3HlvUcq2Mwlk5NXV7XujDpUavApR/Z8DiIcUa8CCPSvmrqxWPX3Qv86mQPC0ODa+daI4Xs7OsR3cborxqFu8Zj5Kyp+vuY/i0V/d6exLZ2iEIxOzbDvOqa3zUAtzrTDyVOOKxdep0UXZ56Zaa55smWGowW81cd2TLQYcXs47LgGFB3Wg/wAQGreMOShoKmq7WKv38+vq8u4nlfc/pm7gQ2taAwAN1UpTyXqYRjGKUFZdRRbbeYj00b9iw7Ig82u/RcrbMb0Yv/l+GT4b7n2F7RyYvy8M6wLp/lw9KK1s+pv4eL5ZeGRpWjabGSukQIBHphHa2XLT4nkBo4EEnp6rm7VqRjh3F6u1vUnw6bncw0KE5xo1pcdjQSegXmoRlN7sVd9R0G0s2W3WDM0r2Lv7SegNVa/gYlK+4/L3NOmp8ytLx4kB9W3mPGogg8CDmFDCdShO6un81Ru4xmrPNHQNH7TMxCvubdIN3DI0AxGteowWJdenvNW4dT7Dm1qapysmM1bIgQAgI48EPaWuxDhQrSpTjUg4S0ZlOzuilI2LCh6r7trsegyCp4fZ1Gjna75v5ZG8qspDEBXyMrzckyIKPaDv1jgc1BWw9KsrTV/XxNoycdDOzElElXiIzvM27j7rvmuFUw1XA1FVhnH5k/fmWFJVFZmjk5psRocw1B6g7DvXfoVoVoKcNCvKLi7MnUpqLNIpm5AdtdRo55+VVQ2nV6PDvry8dfK5LRjeQj0Ym2siOvuDQW5k0GByx5rkbKrQpVJb7SuuJNWi2lYtWppFXuQK44XqY/yj4qxi9qt/RQ8fZfOw1hQ4yLlh2P2f2kTGIduN2vqdp+jawGA6L+pUzk/L9838elWrvZLQ8aWS96EH/cd5OwPndWu16W9RU+T8nl7GaErSsWdHpvtILdrO6eWXlRT7NrdLh1zWT7v1Y1rR3ZFq0ZoQob3n3RhvOQHWis4isqNKU3w9eHmaQjvSSEWhsv8AvIpxJN0H+53/AF6Lk7Hp33qr10/LLGJlpEa2xZLY7djx4XfA7QuhjMFDER5S4P5wIadRwfUZeWtONKvMNwqBmx2XFp1em5cKliq+Dl0clkuD/D+LquW3ThVV0WretyHGgBrah14EgjKgONcirGO2hSr0N2N73WXL8GtKjKE7sk0Km6F8I6++30d/181vsatZypPtXo/wYxUdJGrXeKZBOTbYTC95o0ee4bSo6tWFKDnN5G0YuTsjJQZSJPxTEfVkIYDh91u07T/hcGNGptCr0kso6L2XXzZcco0Y7q1NZJSTITbsNoaNe07ycyu7RoU6Md2CsU5TcndlhSmpWnpCHFF2IwOHmOBGI5KKrQp1VaaubRnKLumSSks2GxrGCjWigC2p0404qMdEYlJyd2SrcwCAEAIAQAgBAfHNBFCKg5grDSaswZefl3yj+0g/u3HEHED+E7th+j5/EUqmBqdJR+18OHY/w+7ttQaqK0tRnJaQQnjvG47Y7Lk7LrRX6G1KFRfU919eniRyoyWmYi0htIRXgN8Dct5OZ+t65O0cWq80ofavN8yejT3VnqKVzSU1OjlkXQIrx3j4QdQ28T5L0OzMDupVprPguXX2+hVrVL/SjQLslcgnoHaQ3s+80jnTDzUVen0lOUOaNovdaZi9HrS7GJ3vA+gdu2O5Y9V5nZ+K6Cp9Wj16usu1qe/HLUu6VWmHkQ2EFrcXEGoJ1Co2D13K1tXFqo1Tg7pZvt/XzQ0oU7fUx7o9AuS8PeL39Rr6UXU2fT3MPFc1fxzK9Z3mxirpGLraspsdlMnjwu2bjuKp4zCRxELcVo/nAlpVHB9Rz+NDLSWuFCDQjYQvJyi4ycZLNHRTTV0fZWadDe17c2mo37QdxFRzW9KpKlNTjqjEoqSszYRNLYIZUBxd92lKcXZU4VXoJbXoqF0m3y/enqU1hp3FclBiz0S/FNITDkMB+Fu/af0VKlCrj6m9U+xfLL8slk40Y2jqbGFDDQGtAAAoAMgvQRiopRisik3fNntbGAQAgBACAEAIAQAgBACAEBHHgh7S1wqCKFaVKcakXGWjMptO6MBaEuYURzDjQ4HaDiD0Xj8RQdGo6b4eh0IPeVytfUJvYu2JBESPDa7KpJG2gLqeStYKlGpXjGWnrbMjqvdg2jfr15zwQAgOcWk27FiDY9/5jReMxEd2tNdb9TpwziiricBrwUNm8kb6HT4bAAAMgAByXuEklZHJeZ6WQCAxWm0NoitI8Tm94cMGk8RUfyhec2xGCqprVrP8fOovYVvdZnVySyAFSAMyaDiVlJt2QOn2fKCFDbDbk0U4nWeZqV7OhSVKmoLgcqcnKTbLClNQQAgBACAEAIAQAgBACAEAIAQGN0wA7cf8ba/1OXmtr26df9V6su4f7O8RrllgmgQYmDmNfhiC1rvIgKWEKuUoJ9qT/Bq3HRjqW0liw8IzL28913pQ+S6dPatWllWjfr0fs/Iglh4y+1jOFpRAOZc3i0n8tVejtbDtZ3Xd7XInh5kj9JZcDB5O4Mf8RRbPauF/9vJ+xj+PU5GJnY/aRHvpS84mmypyXm61TpKkp83cvxjupIjY6hBGog9FGnutNcDLzN7A0gl3AExA06w6oI3b+S9XDaOGkr71u3I5zoTT0IpnSeXbk4vOxrT6mg81pU2phocb9nvp5m0cPN8BTM29MRhSBCc1p94NLj1pdH1iqNTaGJrZUYNLna/novMljRpx+9ih9jzJJc6G8k4knEnjU1VB4LFSd3B+XuTqrTWVyjMQXMNHtc07HAj1VedOUHaSa7SSLUtAkHUiwychEYT/AFBbUWlVi3zXqhNfS+w6ovaHIBACAEAIAQAgBACAEAIAQAgBACA5/a8120dxZV1SGsprpgKcTU815HF1f5GIbjnwXzr1OjTjuQzNNY9gMhgOiAOib8Q3cBr4rt4PZsKSUqmcvJdnuValZyyWg6XTID44VzRq4F03YUCJmwNO1vdPlgeap1dn4eprGz5rL53ksa048TOWpoy+GC6Ge0aNVO8OXvcui42J2VUpLepveXn+/mRZp4hSyeQhquUWDyXLJkf2Tow6IA+K4sacQAO8Rtxwb5rq4XZUqsd6o7Llx/RWqYhRdo5mmkrFgwvCwV+87vHqcuS7VHBUKX2xz5vNlWVWctWMFaIwQEE5KMitLYjQ4Hbq3g6io6tKFWO7NXRtGTi7o55btkul30zY7Fjtu47wvLYzCSw87cHo/nE6VGqqi6zc2BaHbQGv94d1/wCIZ9cDzXo8FiOnoqXHR9q+XKFaG5NoYq0RAgBACAEAIAQAgBACAEAIAQHmIwOBByIIPA4LEoqSaYTsKrM0fhwYheCXYd0Gnd2469nVUMNs6nQqOad+V+BNOvKcbDddAhBACAEAIDC6W2cIcUPaKNiVNNjh4utQeq8ztTDKlV3o6S9ePjr4l/Dz3o2fAi0Xs8RY3eFWsF47z7o648lps3DqtW+rSOft86javPdjlxN+vUnOBACAEAICraEgyM0NiCoBBzIxG8cxzUNahCtHdmro3hNwd0TwYLWNDWgNaMgBQBSRioq0VZGrbbuz2tjAIAQAgBACAEAIAQAgBACAEAIAQAgBACAEAIDPabMrAadkQeYcPkuVtiN6CfJr8os4V/X3EOgrPs4rtrwOjQf+xUexo/05y6/x+zOK+5I067JVBACAEAIAQAgBACAEAIAQAgBACAEAIAQAgBACAEAIAQAgBACASaXf/X/mb8VQ2j/sd6J8P95DoV+5f/yH8rVHsv8A2n2/hG2K+5dhoV0ysCAEAIAQAgBACAEAIAQAgBA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data:image/jpeg;base64,/9j/4AAQSkZJRgABAQAAAQABAAD/2wCEAAkGBxQTEhQUEhQWFRUVFhYYFxgXFxUYGBgcGRUXFxgXGBgYHCggGB8mHBwUIjEhJSksLi4uFx8zODMsNygvLisBCgoKDg0OGxAQGywmICYsLCwsLC00LCwsLCwvLCwsLCwtLCwsLCwsLCwsLCwsLCwsLCwsLCwsLCwsLCwsLCwsLP/AABEIAOEA4QMBEQACEQEDEQH/xAAcAAACAwEBAQEAAAAAAAAAAAAABQMEBgcCAQj/xABDEAABAgMEBwUFBQcEAgMAAAABAAIDBBEFEiExBkFRYXGBkRMiMqGxB0LB0fAjUnKy4RUzYoKSovEUJHPCQ3QlNFP/xAAbAQEAAgMBAQAAAAAAAAAAAAAAAwQBAgUGB//EADgRAAIBAgMECQQBAwQDAQAAAAABAgMRBCExBRJBURNhcYGRobHR8CIyweEUI0LxFTNickNS4gb/2gAMAwEAAhEDEQA/AO4oAQAgBACAEAIAQAgBACAEAIBfbp+yO8j1qubtZ2wz7V6m8NSpo47xj8PxVLYjzmuz8m1TgO13yIEAIAQAgBACAEAIAQAgBACAEAIAQAgBACAEAIDxDih1aGtFFSr06t9x3tkD2pQCAEAIAQCPSCPWjBqxPHV5V6rz22cQnJUlwzfbw8vVEtNcSnZMzciAnI4HnketFS2diFRrpy0eT+dptNXRqF64gBACAEAICvOzjYTbzzQVA2qCviIUI703kbRi5OyJJeO14vMIcNo+sFvTqwqR3oO6MNNZMkUhgEAIAQAgBACAEAIAQAgBACAjmIV5pG1QYmh01J076gUQIxY7yIXlcLiZ4Wrfua+cUZHEKKHCoNQvW0q0Ksd+DujB7UgBAeIkUNxcQOKjqVYU1ebS7QLZu2BlDxO05dNa4+J2xFK1HN83p+zdQ5iVxrUnEleflJyd3qSkKwbDORtcsAa4XgMto+a62E2rOklCauvNe5HKF9BxLWhDf4XCuw4Hoc13aGNoVvtlnyeTI3FotK0aggIpiYawXnkAfWQ1qOrWhSjvTdkZSbyRjrWtAxn1yaMGj4neV5XG4t4id+C0Xziy5Thuo1VkyfZQw3Xm7ic/lyXpMHh1QpKHHV9vzIqzlvO5cVo0BACAEAIAQAgBACAEAIAQAgBAJ59tHnl6LyO04qOJlbqfkZRVZELTVpIVWlWqUneDsbE/7RibfIK5/quJtqvBGLAx8aJkTTbg0dQpaU8fivtk7c8kvFL0M5InZZFcXPJO75lWo7Fu71J3fV7u/oY3j3+x4e13UfJT/wCjYe1rvx/RnfYlmYNxxadR/wALzuIoujVlTfAkTuisVEbDuBYYoL7jXYKYda1XoKWxYuKdSTv1W/NyJ1OQP0fbqe7nQ/Jby2JT4SffZ+xnpWRRLPjw/wB28uGwEj+04KGWCxlBXpTbXL9PIzvxeqFr7Tj5F7gRmKAH0qqMsfik92U34Jfgl3I8inFiF2LiSdpJPqqk5ym7ybb68zZK2h5khWJDByL2/mCkoK9WC/5L1RtLRm+XtSgCAEAIAQAgBACAEAIAQAgBACACVhu2bAjmIl5xO0/4Xi8VW6atKfN+WiMld6rmyJpGGHPAdl67ld2fSp1a6jU09XyMMegL16SSsjU+rIBAZm03Viv406ABeO2hJSxM2ufokiaOhRcqZubJjqgHaKr3cZKSTXErHpbAEBm9J4jS9oHiANTxpQevVed2zODqRitUs/x89yxRTsJVxiYia6hBGYxCym07o2N7JzIiMa8ZEdDrHVe1oVo1qanHiUJR3XYmUpgEAIAQAgBACAEAIAQAgBACAoWhMe43n8lw9qYz/wAFPV6+3fx8DKIoVnuIxNPNVqOx6k1eb3erVi5SmIZa4grm16EqNRwlqbIjaaYjUooycWmtUB5JTQeN4zHxXr8FjI4iF/7lqvnA1asWVdMHxzqAk6liUlFNsGbk4PaxMciS53VePwlB4qvnpq/nWTN2R7tmQDCHNHdOB3H9Va2nglRanTX0vyf7EJXyY2siLehN3CnTD0ouzs6pv4aPVl4ZEc1ZlxXjUrT84ITS456htKrYrExw9PefcubNox3mY2LELnFzjUk1K8fOcpyc5astpWyCFCLnBrcyaBKcJVJKEdWG7ZjqJoyLvdeb28d09MR5ruy2Ktz6ZfV16e/qRKvnmilITT5WIWxAQ0+If9m7VTw1epgau5UWT19188zeUVUV0ayG8OAINQRUEa16eMlJJrQqNWPSyAQAgBACAEAIAQAETuAQAgKU5O07rcTt2fquPjtpKH9OjnLny92ZPclK3cT4j5KXZ+AVFb885vy/fNmC0umBda8LAO2YHn9ea4m2aN4Rqrhk+x/v1MoqyMqIl6pIpTzr8lztn4KOJ3rtq1vO/sZbPEWWfCN4ZDWMuYWauFxGCn0kdFxX5XztM3TGslOCINhGY+I3LvYPGwxMcsnxXzgatWPFrRbsJ2/Drn5VWu06vR4aXXl4/q5mKzIrFgXWXtbvQZfHqoNkUNyjvvWXpw9+8zN5lubgB7HNOseeo9V0MRRVak6b4/Eap2dxXo/FoXwznnThgfguPsao4udGWuv4f4JKi4jOcmmw23nchrJ2BdfEYiFCG/P/ACRxi27IzzYUSZeTkMq6mjYNpXnFTr7Qqb2i8l1Lm/jsT3UEe7YsxkKG0trW9QknPAnLkptoYGnh6UZQve9n4MU5uTzPWjMvVznn3RQcTn5eq22NR3pyqPhku1/r1FZ5WNGvRFcrT8kyK268cDrG8KDEYaFeG7Px4o2jNxd0Z2VnHykQw4neZmKbD7zfiPo8OjXq4Cp0VTOPzNflfHZlFVVvLU08vHa9ocwhwOsfWC9BTqwqR3oO6KrTTsyRbmCGammQ23nuDRv+G1R1KsKcd6bsjMYuTsj1LxmvaHNNWuFQVmnOM4qUdGGmnZki3MAgBARTIcWkNzVfFRqSoyjS1YFMOM5hpiNx+S8rTr4jCy3U2up6eHsZLAtI/dHmr621UtnFCxFGnHO10G5VK+0q9ZWbsuS+XFiSzINSSdWXFWdj4dTqOo/7dO39BjRelMAgI5mHea4bR/hQYml0tKUOa8+AF1jOxcNw+K4uxH9U11L8m0hqQvQtXNRJacEQyHMcGmvhriN43Lze0MPDDTVSjKz5ce7q6tCSOepVnp4xA2opTzO1U8XjZ4pRTVrcuL5myiokMbSlkMBpiQW0oKFwr+ZdOjX2jKCVKi7JZfTIic6Secl4o8wtLQ7KLBdzHwck8TtKn99JrtjL3HSUX/cvFBBnz2naihxqQMjXPauXHFTp4jpms+K0+e5OkpKyJoLhHi1ivDRqFafyj6r8LFKSxte9eVlwX4X54v0P6FkaWGwNADRQDIBenhGMIqMVZFcU6Tn7Jv4x+Vy5W2X/AEI/9vwyWj9xPYMG7Bb/ABVd1y8qKfZdPcw0evP28rGKjvIYroEYIBPpRLh0EuOBYQQeJAI+tgXM2rSjKhvPVaexNQk1KxkYUy9hqxxadxp12rzlOrOm7wbRc3VLUtG35ilO0/tZX0Vp7RxNrb/kvY16GHIrQYEWYeACXu1lxJAG0k5BRU6dXFVLK7fN8PY2bjTVzb2PIdhDDLxdiTuFcwBqHzK9RhMP/Hp7l7/OBRqT35XLyskYIAQAgK83LB42HUVTxmDhiIWevB/OBlMSGoNDmF5CUXGTjLVGwX1qLE0rNlh2g5hXMHjZ4aV1mnqjFhlCtBhzN07/AJr0FHamHqavdfX76GLFprgcjVX4yUldO5g+rYCWA8Q4zq4DHz7wXm6NSOFxs1J2WfuvY31RFaVt0GBut/uPBSVMfXxMtzDqy58f16kc5wpq82Zmdn4jweyo0nW7E89XriVPg9m0ITUsSnPmrtft+KOfVx83lDL1KEox72/aEuc0kOrtry+tS7GKoUqM70o7sZJNWy4FGVWU/udxDasl3nOaBdrTAjOmPFd7AXjTjTmnd3ejtbhn+DTeFgBYajpqPFWq9CNWDhI2TLsGPUXmYEZgHEYUrVeaxmDdJ2krrgTQm1o7DGX0his8X2jcM8HZgYGmYxrXZq1cWvsujUzj9L8vD2L1LG1I5Sz9TW2DpOCB2bqjXDdg4ctXLBUY1MTgHaWcfLufD5kdCE6dZfTqM7YtARhDDK1qag6iaAcdaY/GRxUYRp8+PPREtOG7ds0kKHdaGjIADoKL0kIqEVFcMiu3c8TE0xnjcG8Tj0WlSvTp/fJIKLegpnNJYbcGNLzt8I88fJc2ttilH/bTfkvfyJo0G9TPWhacSMe+cBk0YAb95XGxOLq4h/W8uS0LEKajoUHqsSo8gVwGZWUm8kZOg2TZ4gww0Z5uO0/JevwmGjQpqK14vmzm1JubuXVZNAQAgBACAEAktQfaHgF5Ta0UsS7cUjZEQln0rdNPrUqywddw31B2+cNTNyJVgTy8m54qKUyxKu4bAVcRFyha2mfxmLk37NiDItHAkfBW47JxUHeMkuxtfgXQPfHhipNQNtD+q3nPaGGjvSd0ux+zM5MSWxat3E0L3UAGWwVO71VWlSqY6s5z04teiIa9dUo9YgfGJrEiVOGzLEYAatvNekwmFTao0rI4lWrKT3pFuSlHxaRGG433WkVvZ1LsdePJdGXQYa9Ccd58XpbqXZ3EKuxf2Lqk4gmtcxxBXeThuqNlZaGd0px5VTxnc1cbC8wqObUDMZ0pnvWtaLlTklyYTJpiRaDUAA4iowFKEVI6HlrqvJfyKjg6beXWWEylFbjl9UOHUjkVESIXxO7dfUtLHAhwNMR3a5/iPXat43acbXurWtckjJp3Rr9G9Iu2Ia+giDwuGT6bN+HPyXncds6eGfSQvbXrX6Oth8Uqn0y19TYSomJitItADQ9675NCxR/l4xO1TTXO3kkWZbkOBYZowfeidG/ElWI7Fd7yn5fs16fqILR0fEOG5/aeEZFueoDNR4nZcaNJ1N/Tq8jaFZydrCALjlgZwtHIzm3qNbsa4kOPlhzXSp7LxE472S6nr8+ZEbrwTsUJNhEaGHChERgIOrvioVSlFxrRT13l6okk7xbXI6KvZnNBACAEAIAQAgE13tI5GoHHg2g9V5p0/wCTtBrgnn2Ky9TbRDlelNSlPSIfi3B3rx+a5mO2dGut6GUvXt9zKZQs+OYby1+AOBrqOorlbPxDwtZ06mSevU+D+dps1ceL1BoZ3SO02sDiT3Yee87B6LzmPrSxVdUKeifnxfd7mXJQjvMwfbue8vdmST0GW4UPlvx69KlGlBQjojh1Zuct5jyzofy6inyWWQM0UqwAVOQHoFvTjvOxPSitWLJ5rYjrzW0qMd52ru0VKnHdbNKlROWSEs5Bor1ORqxFOsV1aEPEpy0cAlrjnSnGuX1sXK2nhXUipwWa9CaLIZ6WvEVJoDXA0rj5ZnHiuJRruleyWZMLJuSvPqThspsBNFNSxbpw3Uu8kR5AukXcKYimHA7jX0PFVptz+7PtNkzoWhtvkgOJq9ndiAe8Nv1rC89VjLA4hTj9r9OK7uH+Ts0KnT07PVfLnTYbw4Ag1BFQeK9FGSklJaMieRl9IJ4xniDC7wB1e875DH6C8/tHEOvUVClnZ+L9l80LdKG6t5jSxrFbCF51HRNupu5vzXRwWz40FvSzl6dnuQ1KrlktBsuiRGT0qluzisjDIkV/E2hHUei8/tSkqVWNdc1ftXuvQuUJb0XE1YK9AUz6gBACAEAICOPEutLjqCirVVSpub4IC6xG+NxzNB8T8Fx9ixb36j1dl+X6m0hqu6aggKs9JiINjhkfgdyo43AwxMeUuD/D6jKdhdDtB0NrmOBvAUbu4rk09oVMPCVGovqWS/fqnyN92+ZhdLJ6r2wq+HvHHXTAHl+YKXZFC0XVfHJfnz9Chjp5qC7xdKuGFDqPxx6Y9F12c1mjkImvVj66/JaMiZNaFqY9mDgPEa5ldzZ+EtDpZLN6dn7NlPgfGTYorbp5mN0XzkZWKcDLdhLaFRiQQN4IVuLWiImnxFTGVe00NL2erDGldqq4ue7Sk+okiiWYcNZHvE6hqPIDvLyiJ0UIsTEHZQ6tThjxxPksm6Kb3ga8sRjqGR36/NZNrlqxJ7sozH17uLTwIqeOOI/Cq2ModNRceOq7fmRYw9Xo5qXDidUg2rEELsWYkmgIzofdHPXvXBpY2qqPQQ1byfG3Je/A7Tpx3t5mhsOyRBbU4xCMTs/hH1iu3gMCsPG8vuevV1L5n4FerU3n1DRdAiBAKtJ4F6WftbRw5HHyqqG06e/hpdWfh+rk1B2mj3o9NdpLsOtouni3D0oea3wFXpcPF8Vk+75cxWjuzYyVwiBACAEAIBPbc17gO93wH1uXA2xik/6Me1/hfnwJILie7Bf3XDXWvUfopNiSXRzjxvfy/Rieo1XbNCOLHa3xOA4lRVK9Kl98kjKVyjGtlg8ILvIeePkuZV2zRj9ib8l55+RsoMVzswYjgS2mGGeI+K4mMxMq81OUbZeX5N4qxyiBbJdNRYjTR3aOcw4HuigacRTAAYHcvZ/xHh6NNcopPt1fnc4tSbc3Jczsei8+JmXZEcxodi00AoS00JGzhqWE7ovUZb8btCfSeyTDc6LDFIbwb1MCxx97E+E4cDxwzFRjKM7aNZc0UcXh7fXHQzlnz0WW7wLS0kVHdcDSuBww15L0Cq4fGNwV7rtRSp1Z0ndDnS+1HCM6ECAwBpoAMagOqTmo8Bh4umqj1zLWMrNTcOBcdB/0kiY7WgxnBhvEA3L5AFK5UB6qHf8A5GJ6Nv6VfLnb54Eu50NDfS+rLuuY5ulkyx17tS8a2v7zXDYQcuVF0J4Oi1ZRt1rUqQxFVO7d+0a6Vz8F8lKxYDGw2PjOq1oaLr+zeHA0oK1FK68FyJUqn9SEnd28rpluu4ypRcVbMaaAWo+M+LDilrw1rS03W1GJaRUDEHPFc2LJsLNyumHtIteLKiD2F1l/tLxuMce7coO8CNZ1als2b15uNrGWsvT+PDe3t2Q4sM0r9m1rgMLxBbQVAxpTHDKuGFIijXktSh7Sy0zxLKXXQ4RBGRFAQcPrNGZrfcaDRS03CFBitoXBt3EVrTuHLhq2ry9WUsLi5OHP1OvRaqUVf5Y2UrpOw/vGlp2jvD5+S6VHbNKX3przXv5GssO1oNJa0YUTwRGk7K0PQ4ro08VRqfZJP18CKUJR1RaU5oL7feBLxa/cI64DzKqY+SWGnfk145ElFXmjN6I2gGRDDcaNiUp+L9R6BcbZOJVOo6ctJadv7LWIhdby4G0XpCiCAEAvdbMIayeAPxXMltbDLRt9z/NjfcZSmbaLsGC7vOfyC52I2xOa3aSt18fZeZsqfMWkrjN3zZufWPINQSDuNFtCcoO8W0+rIEjph5ze4/zFSSxNaWs5eLMWRNJ2e6Jjk3adfAa1ZwmzquI+rSPP25mHJIdS1nsZkKnacT+i9Dh9n0KOaV3zef8AjuI3JsSaTx7pe77sMnoHFcfacekxkYf9V4tm0cotnAZaIW3SDiMjyp819DqQU04y0OJbI6RZ9uGBZ0pGabhEzFGsjJ1QaDEHfTPVmuPPC1IycY52zJt5xpxa5s6RY9pwpyBfbRzXC69poaEjFp2ih5gqJNxd9Gi7CcakTnWkWi7paKbp+xfW47EkfwGmNRqOsc12I7WjGC3079RycThnTeWhLp3Dd/qohGIus/I1bYDGUlBUm7PrGMjeq+42+jFpQ5uVb4XUaGRWGhoQKEEHUcxuK52Jpyo1X23TOlQnGpTXgzPaQ+ztr6ulX3D/APm+pYeDs2868lapbSlpUV+sgqYJaw8DmtswZiX/ANtHDmAO7QMNLpJF2+0jA1ApUHUrsZwn9cewqOMo/TI2HsbmHOjxwTUCG2n9RXMxlKMWpriXMJqxr7WLGmpkyolYbol0xb1CwAV7OlS4imTlDQVJ36T8k1eDk1ZGe03sgysnIwXkF/25iUyLnBhIBpkMq0xpvVaSS0IqkNyMUY2dmXPoXuLrrWsFcw1gLWtHCma1I82bn2cRe7D3R6dS0/FcPF2jj4Pnu+tjqYV3oNdp1CdsuFF8bBX7wwd1GfNdatg6Nb74589H4iNSUdGZi1dHHQwXQzfYMx7w+fLouHitlzpreh9S8/38yLVOupZPIUwp2Iwdx727g4gdMlQhXqw+2TXeyZwi9UeJiciRPG9zuJJHTJYqVqlT75NmYwjHREBURsPbL0qewBsUdoB71aO56neS6+G2rOmt2ot5c+P78ivPDJ5xyHLdLJemN8bi35VXQW1sPbO67vYh/jTL37Xh7T0Vz+RAj6ORVdYI1PPMfquTLYkeE34f4HSFOasmIzEd4bs+io4jZdekrr6l1a+Htc3U0yhVc03PTQTgKnhitoxcnaKuYPr2uGYI4iizKnOOck12qwyL0hazmUDu83zHDaujg9pzopQlnHzXz4zSULjuWnWP8LhXYcD0XoKGMo1vslny4+BE4tGd0rbUxANcIj+1wXE2g93HRb/4+pJH7Gfn6BEwC+iPU41jZTrv/hpX/wBuN+V6rw/35diMzX9KPayvohpI+Sjh7aljqCIzU4VzA+8MweWtb16UKkW3rzNKdR05XR3KNDhTcClb0OI2oIzGwjYQfMLh6o6TUakOpnPNOY92biVOFGaq+4Oijlqc/Er+oxfPw4snMkMeWRW077agOBAcM6h4xyIzCnjiKkVuPNcn+OKNHGVKeTzNNY3tCbg2bAZkO0bg3i5vujeKjgsJqcrRX5LdPFcJ+JL7XJBr5ExSBfgvYWnXR72sc3gag8WhWsHNqpbmb4mKcL8jL+xN3+4mf+Jn5yp8d9qI8L9zLHtzmnwzJGG97Hfb4sc5p/8ADraQVrgkmpX6vyS19UZ+2tIXTkhIuivDo0N0dkTKppcuucBkS2m4mqq4qnuTy0Iqkt5K/WZquNfiONK/JViM33s4h92HXXHGO2lwfBcLGWljqa/6+tzq4XKg32nVZyfhwh9o8DdmTwAxK7NbE0qKvOVvXw1NYwlLRGYtXSVzwWwhdaRQk+I8NQ+slw8VtWU0408lz4/r5oWqeHSzkImQHu8DHO/C0n0C5cac5/bFvsTfoWbpas8xoLmGj2uadjgQfNJQlB2kmu1W9QmnoQvK1NhpZuj0aMA6gY05F2vgMz5K9h9nVqy3tFzf4X+CGdeMchuzQxtO9FJ4NA9SV0I7Fjb6pvuVvch/lvghl+wG/fd0C6H8SPMi6Z8hwrZCCAQW7KBpD2jB2fHbzx6Lze18KoSVWKyevb+yanLgXbAYBDrrJNeWCv7Hglh97i2zSpqMl1TQrxZGG7Ng5Ch6hVqmDoVPugvR+KMqTRRjWG0+FxbxxHzXPq7FpS+yTXmvfzN1UYqtCWdDIvm9XLEnAcclx8bhatCSVR3vo78u0ki09DgsSz3CZfLi60iI5gvuaxtATQlziABSmJ2hfScPXVWhGrzSfzvOTKFpOJ0OZsJhsqBLiclDHhxnRS3/AFEO6Q6+LodXMAt3YHioVVfSuW67NW0NnSvBK6uc/iVa5zSRVriMCHCrTTBwwcKjMYFXMpKz4lZxszoPs/0wEF1yIfsXnvAuqYbjheDdQOvbmMjXhVKcqUt1ktGpuOz0PvtBjf72KRldh4jXWG3HA/BRS1NcTnNmo00s2DNPAhRoImYYDXMc4Auae8BnmK1H4sd2zVyetCM3k8zFR9DJuJ3YjBAZUX4kR8MNa3WcHmtBlTyxKmwz3Km81oQKhJ5PIs+1DTOFFhtlJV1+G0tMSIMWuueFjT72NCSMMBSuKvYWhKL35ak1aopLdWhb9lMsyUdGizEzKs7RjGsaJiEXYEuJdQ0GrCu3Ja4qW+kop+BvRju5sn9rEtDnmQDLTUqXQjEvNdMQmkh4ZiCTTAtyNM1phZOnfeTz6jeqt6zTOTSTCyJEYaVbVpukEEtddNHDAil6hBoVLjM6V+tFaSLxOHPj7p+v8LlGDo+h1nuMKBDYQ1xbfqailav41oV5qtGWIxjjB2d/T/B26K6Oit75c2ktoqzOI9zjrpgOZxJXQp7Hgs6km34fvzNXiXwQ2lrLgs8MNtdpFT1OKv08JQp/bFfnxZDKpJ6suKyaCfSuCHSzyRi26QdneAPlVc/alNSw0nxVn5+xNh3aaM5opZoixC54q2HQ01FxyB3ChPRcnZmGVWpvS0j5v5+C1iKm7Gy4m7XpjnggBACAEBWtGBfhubrpUcRiFWxlHpqMoeHbwNouzuU9HIlYZGxx8wD81R2NO9BrkzaqsxquuRggK87NthtvO5DWTsVfE4mGHhvy7lzNoxbdhA6WiRmvjHkNoGobhivOvD18VGWIl3Lnbl1LzZNvKP0nHvaZZpZMNjAd2MAD+Nopjxbd/pK9N/8Am8Wp4d0XrF5dj9nfxRSxULS3uZkWuXpLlWxK2KhrYlhTF0h2zZs1hR1aanBxMWH7YmVMa5ULq03Z/HgvPtWyNLHmJFwJNcNVccBxHoFlK7sLGejxrxq7P04Lv0qSpx3Ykm6iJz1IZsRlYubHgrAsTSUcNdV1aU1cf8qviabnCyMtXGtm1mYsOE0Gjj3jsaMXHp50XJxMf41GVWfDRc3w8/Ilo0t6aidjlrJi9kI0PC6cAPEA33hzrhuXk4YSs6XTx59/adh1I724zTWFbQjC66giAcnbx8l28Bj411uyyl69a9irVpOGa0HC6JCCAUaVxKSr990D+ofCqobTlu4aXcvNE2HV6iDRaU7OXbtf3zzy/tomzaXR4dc3n46eVhXlvTY3V8hBACAEAIAQCGzonZzD2anEgdat8iV5/BzVDGzpPRv9ryZNJXimPl6AhK87ONhtq7kNZVfE4qGHhvT7lxZtGLbM/CDpmL3jhmaZNGwLzlNVMfiPr09FyXb++BM7QiaZjQAAMAMAvVRiopRWiK5gtOtHxFhvg5B/ehu+64ZdMuDl59yls3GqrFfS+HU9V3cO4mcVVhZnCJmC6G9zHi69hIcNhH1mvd0qsasFODunmjmOLTszwHKW5g+3kuBvZsarKHUaVpUjYfrYuPjIbtS645kclmV7RnTUtaTQYHUTu203KxhMMrb8u42jEX3l0Lmx8LlgHguQzY8krFzJ9a1aNmUjqHsz0ZJo9wo+KObIeBrxOB/pXkdqV3jcQsNTf0x1fXxfdoutnRw8Oih0j1eh2uFDDQGtFAAABuC6UYqMVGOiIm7u7MhpRZvZPEWHg1xxphddnUbAfVee2lhXRmq1PJPyf79e0uUKm8t1jOwLfESjIpAiajkH/I7lewG0VV/p1Pu9f31eBFWo7ua0H66pXMrplHvOhQBmXAnmbrfV3kuHtee/KFBcXn35L8lvDKyczUsaAABkBQLtpWVkVD6sgEAIAQAgBAZG2zSYfTChb+Rq8ltF2xc2ur0Rap/ai4NInXaXBe21w40p5VVz/WpbltzPnfLw/HmadCr6iiPHc9xc41J+qDYuTVqzqy35u7JkkskMrFtJkJrg4GpNagDKmAz49V0dnY2lh4tTTu3quXy5HUg5PIvu0hh6mvPID4q/LbNFaRl5e5H0LKE9aZji42FrBBxcR0GCoYnHSxcejhT/AC/JEkYbmbZgdONEDHq9guzDBShwEQDJp2HYeRwytbK2nPAz6GsnuecXz7Oa711xVqKqLejr6nKYjC1xa4FrmmhBFCCNRC9xGSlFSi7p8Uc9o83lsYsXbMmQ11DkeOfIqnjKW9HeXAw43PFoNAeaZHHMGm1b4We9TV+GQSfEq1VkyfCVi5k+LDYsemsUbkbJGv0P0YMVzYsVvcqLjSMYh1Gn3fXhn57a21ejToUX9TybXDq7fTtLmHw9/rlp6/o6vZloPlb16D4jiXXmnDVUilM+q4GGxM8GnvU9eLuvwXJwVTRjNulzNcN/ItPqQr621T4xfl7oi/iy5kFp6SwokJ7BDebwoL10AHUcCcjQ8lFidqUqtKUN15rjbx1ehtDDyjJO5l1wy2NZPSaPDFKteNV8EkcwQTzXRpbTxFNWun2++XmRSw8HmU4M258wyJENSYjCdmDh5UVeNWVTERqT13l6o3cUoOK5M6UvYnLBACAEAIAQHxzgAScAMSsNqKuwYmej34jn7ThwyHlReLxNXpasqnN+Wi8i5FWViFQmwNaSaAVJyAzWUm3ZamBvKWA92LzcGzN3yC61DZFSedR7q5av2XmRSqpaDaXsaE33bx2ux8svJdWlszD0/wC2/bn+vIidSTL7WgCgAA3K8kkrI0MtFgdvNRG1oBXEaroDfVebnRWLxs435+Vl6lpPcgmZjTDQhsUViNuuGDYzB0Dto3HkVPRr4vZkucPL/wCX8zNJwhWXWcrtnReZl6lzL7Pvs7zf5hm3mKb16fB7Xw2JyjK0uTyfdwfdn1FKpQnDXQSVXTuQliVgXq1NKDmTsChrVujSMMhDCVJvGbErZV33T0UbqxXFC6LcpZUWIbsOGXHdSg4mtG81Xq4yjSW9OaXzlq+4khFzdoq5vdEvZ6XuBigPcPd/8bPxH3ju9c1wK+1K2Lk6eEVlxk/mXr2F2FCNNXqeHz/BurXsz/TGE5pLtZ1d5pBw2DLouRi8L/EcJJ3496d/Ms06nSJo2rXAgEZEV6r06aauUSnM2RBieKG2u0C6eraFV6uDoVPuivR+KJI1Zx0YmnNEmnGE8jc7EdRiPNc2tsaLzpyt1PP55k0cS/7kZu0rOiQTSI2gORGLTwPwzXIr4arQdprv4FqFSM9CmoDc8uKGUdF0ftQR4QNe+2geN+3gc/8AC9bgsUq9NPitfnWcytT3JdQ0VwiBACAEBHHjNY0ucaAZkrSpUjTi5TdkZSbdkZa2bZMXusqGa9ruOwbl5vHbRdf6IZR9f0WqdLdzeoqa0nIE8FzVFvNIlPlVqDRaKBlHnC+Dzu01c6+S7+xlC0n/AHfj/NyvXvlyNCu4VwQHmI8AEnIAk8liUlFNsIzei5vRYjjmW+rqlef2O9+tOb1t6u5ZrZRSNKRXNehavkysZTSGDBY4CED2hOLW5Cu7UcsAvNbSo4eEt2mvq5LTw58ki3RcmrvQztsaOsqO2hNDnCoIwd/U3HlvUcq2Mwlk5NXV7XujDpUavApR/Z8DiIcUa8CCPSvmrqxWPX3Qv86mQPC0ODa+daI4Xs7OsR3cborxqFu8Zj5Kyp+vuY/i0V/d6exLZ2iEIxOzbDvOqa3zUAtzrTDyVOOKxdep0UXZ56Zaa55smWGowW81cd2TLQYcXs47LgGFB3Wg/wAQGreMOShoKmq7WKv38+vq8u4nlfc/pm7gQ2taAwAN1UpTyXqYRjGKUFZdRRbbeYj00b9iw7Ig82u/RcrbMb0Yv/l+GT4b7n2F7RyYvy8M6wLp/lw9KK1s+pv4eL5ZeGRpWjabGSukQIBHphHa2XLT4nkBo4EEnp6rm7VqRjh3F6u1vUnw6bncw0KE5xo1pcdjQSegXmoRlN7sVd9R0G0s2W3WDM0r2Lv7SegNVa/gYlK+4/L3NOmp8ytLx4kB9W3mPGogg8CDmFDCdShO6un81Ru4xmrPNHQNH7TMxCvubdIN3DI0AxGteowWJdenvNW4dT7Dm1qapysmM1bIgQAgI48EPaWuxDhQrSpTjUg4S0ZlOzuilI2LCh6r7trsegyCp4fZ1Gjna75v5ZG8qspDEBXyMrzckyIKPaDv1jgc1BWw9KsrTV/XxNoycdDOzElElXiIzvM27j7rvmuFUw1XA1FVhnH5k/fmWFJVFZmjk5psRocw1B6g7DvXfoVoVoKcNCvKLi7MnUpqLNIpm5AdtdRo55+VVQ2nV6PDvry8dfK5LRjeQj0Ym2siOvuDQW5k0GByx5rkbKrQpVJb7SuuJNWi2lYtWppFXuQK44XqY/yj4qxi9qt/RQ8fZfOw1hQ4yLlh2P2f2kTGIduN2vqdp+jawGA6L+pUzk/L9838elWrvZLQ8aWS96EH/cd5OwPndWu16W9RU+T8nl7GaErSsWdHpvtILdrO6eWXlRT7NrdLh1zWT7v1Y1rR3ZFq0ZoQob3n3RhvOQHWis4isqNKU3w9eHmaQjvSSEWhsv8AvIpxJN0H+53/AF6Lk7Hp33qr10/LLGJlpEa2xZLY7djx4XfA7QuhjMFDER5S4P5wIadRwfUZeWtONKvMNwqBmx2XFp1em5cKliq+Dl0clkuD/D+LquW3ThVV0WretyHGgBrah14EgjKgONcirGO2hSr0N2N73WXL8GtKjKE7sk0Km6F8I6++30d/181vsatZypPtXo/wYxUdJGrXeKZBOTbYTC95o0ee4bSo6tWFKDnN5G0YuTsjJQZSJPxTEfVkIYDh91u07T/hcGNGptCr0kso6L2XXzZcco0Y7q1NZJSTITbsNoaNe07ycyu7RoU6Md2CsU5TcndlhSmpWnpCHFF2IwOHmOBGI5KKrQp1VaaubRnKLumSSks2GxrGCjWigC2p0404qMdEYlJyd2SrcwCAEAIAQAgBAfHNBFCKg5grDSaswZefl3yj+0g/u3HEHED+E7th+j5/EUqmBqdJR+18OHY/w+7ttQaqK0tRnJaQQnjvG47Y7Lk7LrRX6G1KFRfU919eniRyoyWmYi0htIRXgN8Dct5OZ+t65O0cWq80ofavN8yejT3VnqKVzSU1OjlkXQIrx3j4QdQ28T5L0OzMDupVprPguXX2+hVrVL/SjQLslcgnoHaQ3s+80jnTDzUVen0lOUOaNovdaZi9HrS7GJ3vA+gdu2O5Y9V5nZ+K6Cp9Wj16usu1qe/HLUu6VWmHkQ2EFrcXEGoJ1Co2D13K1tXFqo1Tg7pZvt/XzQ0oU7fUx7o9AuS8PeL39Rr6UXU2fT3MPFc1fxzK9Z3mxirpGLraspsdlMnjwu2bjuKp4zCRxELcVo/nAlpVHB9Rz+NDLSWuFCDQjYQvJyi4ycZLNHRTTV0fZWadDe17c2mo37QdxFRzW9KpKlNTjqjEoqSszYRNLYIZUBxd92lKcXZU4VXoJbXoqF0m3y/enqU1hp3FclBiz0S/FNITDkMB+Fu/af0VKlCrj6m9U+xfLL8slk40Y2jqbGFDDQGtAAAoAMgvQRiopRisik3fNntbGAQAgBACAEAIAQAgBACAEBHHgh7S1wqCKFaVKcakXGWjMptO6MBaEuYURzDjQ4HaDiD0Xj8RQdGo6b4eh0IPeVytfUJvYu2JBESPDa7KpJG2gLqeStYKlGpXjGWnrbMjqvdg2jfr15zwQAgOcWk27FiDY9/5jReMxEd2tNdb9TpwziiricBrwUNm8kb6HT4bAAAMgAByXuEklZHJeZ6WQCAxWm0NoitI8Tm94cMGk8RUfyhec2xGCqprVrP8fOovYVvdZnVySyAFSAMyaDiVlJt2QOn2fKCFDbDbk0U4nWeZqV7OhSVKmoLgcqcnKTbLClNQQAgBACAEAIAQAgBACAEAIAQGN0wA7cf8ba/1OXmtr26df9V6su4f7O8RrllgmgQYmDmNfhiC1rvIgKWEKuUoJ9qT/Bq3HRjqW0liw8IzL28913pQ+S6dPatWllWjfr0fs/Iglh4y+1jOFpRAOZc3i0n8tVejtbDtZ3Xd7XInh5kj9JZcDB5O4Mf8RRbPauF/9vJ+xj+PU5GJnY/aRHvpS84mmypyXm61TpKkp83cvxjupIjY6hBGog9FGnutNcDLzN7A0gl3AExA06w6oI3b+S9XDaOGkr71u3I5zoTT0IpnSeXbk4vOxrT6mg81pU2phocb9nvp5m0cPN8BTM29MRhSBCc1p94NLj1pdH1iqNTaGJrZUYNLna/novMljRpx+9ih9jzJJc6G8k4knEnjU1VB4LFSd3B+XuTqrTWVyjMQXMNHtc07HAj1VedOUHaSa7SSLUtAkHUiwychEYT/AFBbUWlVi3zXqhNfS+w6ovaHIBACAEAIAQAgBACAEAIAQAgBACA5/a8120dxZV1SGsprpgKcTU815HF1f5GIbjnwXzr1OjTjuQzNNY9gMhgOiAOib8Q3cBr4rt4PZsKSUqmcvJdnuValZyyWg6XTID44VzRq4F03YUCJmwNO1vdPlgeap1dn4eprGz5rL53ksa048TOWpoy+GC6Ge0aNVO8OXvcui42J2VUpLepveXn+/mRZp4hSyeQhquUWDyXLJkf2Tow6IA+K4sacQAO8Rtxwb5rq4XZUqsd6o7Llx/RWqYhRdo5mmkrFgwvCwV+87vHqcuS7VHBUKX2xz5vNlWVWctWMFaIwQEE5KMitLYjQ4Hbq3g6io6tKFWO7NXRtGTi7o55btkul30zY7Fjtu47wvLYzCSw87cHo/nE6VGqqi6zc2BaHbQGv94d1/wCIZ9cDzXo8FiOnoqXHR9q+XKFaG5NoYq0RAgBACAEAIAQAgBACAEAIAQHmIwOBByIIPA4LEoqSaYTsKrM0fhwYheCXYd0Gnd2469nVUMNs6nQqOad+V+BNOvKcbDddAhBACAEAIDC6W2cIcUPaKNiVNNjh4utQeq8ztTDKlV3o6S9ePjr4l/Dz3o2fAi0Xs8RY3eFWsF47z7o648lps3DqtW+rSOft86javPdjlxN+vUnOBACAEAICraEgyM0NiCoBBzIxG8cxzUNahCtHdmro3hNwd0TwYLWNDWgNaMgBQBSRioq0VZGrbbuz2tjAIAQAgBACAEAIAQAgBACAEAIAQAgBACAEAIDPabMrAadkQeYcPkuVtiN6CfJr8os4V/X3EOgrPs4rtrwOjQf+xUexo/05y6/x+zOK+5I067JVBACAEAIAQAgBACAEAIAQAgBACAEAIAQAgBACAEAIAQAgBACASaXf/X/mb8VQ2j/sd6J8P95DoV+5f/yH8rVHsv8A2n2/hG2K+5dhoV0ysCAEAIAQAgBACAEAIAQAgBAC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5095620"/>
            <a:ext cx="1905000" cy="17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79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667750" cy="4387850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8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i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 for Listening!</a:t>
            </a:r>
            <a:br>
              <a:rPr lang="en-US" sz="4800" i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i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4800" i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Questions??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8" y="4025900"/>
            <a:ext cx="7772400" cy="26035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Foundation’s 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Enhancing               Diversity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Geosciences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0" y="40259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62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Visualizations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76962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Visualizations invaluable for learning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geosciences  (e.g.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Libarkin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2002; McConnell et al., 2003 )</a:t>
            </a:r>
          </a:p>
          <a:p>
            <a:pPr marL="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Assessment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Student-created products invoke higher level skills, while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ultiple choice questions typically examines low Depth of Knowledge Skills (e.g. Yuan and Le,     2012).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5095620"/>
            <a:ext cx="1905000" cy="17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57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Manual Grading Limits Use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5095620"/>
            <a:ext cx="1905000" cy="17623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47800"/>
            <a:ext cx="8915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Although value proven, grading student-created products requires more resources, which limits use (Darling-Hammond and Adamson, 2013)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9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153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 increased use of visualizations in assessment by developing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auto-scoring method.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 designed for routine use, including daily “homework” assignments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5082920"/>
            <a:ext cx="1905000" cy="17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48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ICAT</a:t>
            </a:r>
            <a:r>
              <a:rPr lang="en-US" b="1" dirty="0" smtClean="0"/>
              <a:t> 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nstructional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omputer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daptive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53500" cy="4114800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 Grading added to ICAT</a:t>
            </a:r>
          </a:p>
          <a:p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ICAT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combines instruction and assessment to enhance student mastery of material to be learned outside of class: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Simply Assessment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5095620"/>
            <a:ext cx="1905000" cy="17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3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1600200"/>
            <a:ext cx="9144000" cy="41148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Freehand drawing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Polylines (connected straight segments)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of symbols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5095620"/>
            <a:ext cx="1905000" cy="17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6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613" y="0"/>
            <a:ext cx="7652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1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4499" y="0"/>
            <a:ext cx="585500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4499" y="6273224"/>
            <a:ext cx="597550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Polyline:  allows precise location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jmm_research">
  <a:themeElements>
    <a:clrScheme name="1_jmm_research 10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003366"/>
      </a:accent1>
      <a:accent2>
        <a:srgbClr val="71C79C"/>
      </a:accent2>
      <a:accent3>
        <a:srgbClr val="EBEBEB"/>
      </a:accent3>
      <a:accent4>
        <a:srgbClr val="000000"/>
      </a:accent4>
      <a:accent5>
        <a:srgbClr val="AAADB8"/>
      </a:accent5>
      <a:accent6>
        <a:srgbClr val="66B48D"/>
      </a:accent6>
      <a:hlink>
        <a:srgbClr val="A4B5E0"/>
      </a:hlink>
      <a:folHlink>
        <a:srgbClr val="1A1B01"/>
      </a:folHlink>
    </a:clrScheme>
    <a:fontScheme name="1_jmm_resear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ush Script Std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ush Script Std" pitchFamily="66" charset="0"/>
          </a:defRPr>
        </a:defPPr>
      </a:lstStyle>
    </a:lnDef>
  </a:objectDefaults>
  <a:extraClrSchemeLst>
    <a:extraClrScheme>
      <a:clrScheme name="1_jmm_resear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mm_researc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mm_researc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mm_researc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mm_researc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mm_researc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mm_researc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mm_research 8">
        <a:dk1>
          <a:srgbClr val="000000"/>
        </a:dk1>
        <a:lt1>
          <a:srgbClr val="DDDDDD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71C79C"/>
        </a:accent2>
        <a:accent3>
          <a:srgbClr val="EBEBEB"/>
        </a:accent3>
        <a:accent4>
          <a:srgbClr val="000000"/>
        </a:accent4>
        <a:accent5>
          <a:srgbClr val="AAADB8"/>
        </a:accent5>
        <a:accent6>
          <a:srgbClr val="66B48D"/>
        </a:accent6>
        <a:hlink>
          <a:srgbClr val="A4B5E0"/>
        </a:hlink>
        <a:folHlink>
          <a:srgbClr val="6D78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mm_research 9">
        <a:dk1>
          <a:srgbClr val="000000"/>
        </a:dk1>
        <a:lt1>
          <a:srgbClr val="DDDDDD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71C79C"/>
        </a:accent2>
        <a:accent3>
          <a:srgbClr val="EBEBEB"/>
        </a:accent3>
        <a:accent4>
          <a:srgbClr val="000000"/>
        </a:accent4>
        <a:accent5>
          <a:srgbClr val="AAADB8"/>
        </a:accent5>
        <a:accent6>
          <a:srgbClr val="66B48D"/>
        </a:accent6>
        <a:hlink>
          <a:srgbClr val="A4B5E0"/>
        </a:hlink>
        <a:folHlink>
          <a:srgbClr val="0C0D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mm_research 10">
        <a:dk1>
          <a:srgbClr val="000000"/>
        </a:dk1>
        <a:lt1>
          <a:srgbClr val="DDDDDD"/>
        </a:lt1>
        <a:dk2>
          <a:srgbClr val="000000"/>
        </a:dk2>
        <a:lt2>
          <a:srgbClr val="808080"/>
        </a:lt2>
        <a:accent1>
          <a:srgbClr val="003366"/>
        </a:accent1>
        <a:accent2>
          <a:srgbClr val="71C79C"/>
        </a:accent2>
        <a:accent3>
          <a:srgbClr val="EBEBEB"/>
        </a:accent3>
        <a:accent4>
          <a:srgbClr val="000000"/>
        </a:accent4>
        <a:accent5>
          <a:srgbClr val="AAADB8"/>
        </a:accent5>
        <a:accent6>
          <a:srgbClr val="66B48D"/>
        </a:accent6>
        <a:hlink>
          <a:srgbClr val="A4B5E0"/>
        </a:hlink>
        <a:folHlink>
          <a:srgbClr val="1A1B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ClassGeneral</Template>
  <TotalTime>2594</TotalTime>
  <Words>440</Words>
  <Application>Microsoft Office PowerPoint</Application>
  <PresentationFormat>On-screen Show (4:3)</PresentationFormat>
  <Paragraphs>91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1_jmm_research</vt:lpstr>
      <vt:lpstr>Computer Graded Visualizations </vt:lpstr>
      <vt:lpstr>Development Team</vt:lpstr>
      <vt:lpstr>Value of Visualizations </vt:lpstr>
      <vt:lpstr>Manual Grading Limits Use</vt:lpstr>
      <vt:lpstr>Research Objective</vt:lpstr>
      <vt:lpstr>  ICAT (Instructional Computer Adaptive Test)  </vt:lpstr>
      <vt:lpstr>Three Types of Drawing</vt:lpstr>
      <vt:lpstr>Slide 8</vt:lpstr>
      <vt:lpstr>Slide 9</vt:lpstr>
      <vt:lpstr>Slide 10</vt:lpstr>
      <vt:lpstr>Grading Visualizations</vt:lpstr>
      <vt:lpstr>Define “Correct” Area” area</vt:lpstr>
      <vt:lpstr>Up To Five Areas</vt:lpstr>
      <vt:lpstr>Rubric Flexible</vt:lpstr>
      <vt:lpstr>If The Answer is Wrong?</vt:lpstr>
      <vt:lpstr>Instructional</vt:lpstr>
      <vt:lpstr>Slide 17</vt:lpstr>
      <vt:lpstr>Slide 18</vt:lpstr>
      <vt:lpstr>Investigate Underlying Concepts</vt:lpstr>
      <vt:lpstr>Slide 20</vt:lpstr>
      <vt:lpstr>Slide 21</vt:lpstr>
      <vt:lpstr>Slide 22</vt:lpstr>
      <vt:lpstr>Slide 23</vt:lpstr>
      <vt:lpstr>Slide 24</vt:lpstr>
      <vt:lpstr>Why The Question was Missed</vt:lpstr>
      <vt:lpstr>Missed Questions Repeated</vt:lpstr>
      <vt:lpstr>Automatic Grade Book</vt:lpstr>
      <vt:lpstr>Conclusion</vt:lpstr>
      <vt:lpstr>   Thank You for Listening!             Questions??     </vt:lpstr>
    </vt:vector>
  </TitlesOfParts>
  <Company>NC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Basics</dc:title>
  <dc:creator>jcfountain</dc:creator>
  <cp:lastModifiedBy>jcfounta</cp:lastModifiedBy>
  <cp:revision>253</cp:revision>
  <dcterms:created xsi:type="dcterms:W3CDTF">2009-01-12T18:56:54Z</dcterms:created>
  <dcterms:modified xsi:type="dcterms:W3CDTF">2014-04-21T23:09:30Z</dcterms:modified>
</cp:coreProperties>
</file>