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8" r:id="rId1"/>
  </p:sldMasterIdLst>
  <p:notesMasterIdLst>
    <p:notesMasterId r:id="rId20"/>
  </p:notesMasterIdLst>
  <p:handoutMasterIdLst>
    <p:handoutMasterId r:id="rId21"/>
  </p:handoutMasterIdLst>
  <p:sldIdLst>
    <p:sldId id="279" r:id="rId2"/>
    <p:sldId id="258" r:id="rId3"/>
    <p:sldId id="259" r:id="rId4"/>
    <p:sldId id="285" r:id="rId5"/>
    <p:sldId id="271" r:id="rId6"/>
    <p:sldId id="264" r:id="rId7"/>
    <p:sldId id="266" r:id="rId8"/>
    <p:sldId id="267" r:id="rId9"/>
    <p:sldId id="286" r:id="rId10"/>
    <p:sldId id="270" r:id="rId11"/>
    <p:sldId id="283" r:id="rId12"/>
    <p:sldId id="278" r:id="rId13"/>
    <p:sldId id="280" r:id="rId14"/>
    <p:sldId id="281" r:id="rId15"/>
    <p:sldId id="282" r:id="rId16"/>
    <p:sldId id="287" r:id="rId17"/>
    <p:sldId id="273" r:id="rId18"/>
    <p:sldId id="284" r:id="rId19"/>
  </p:sldIdLst>
  <p:sldSz cx="12192000" cy="6858000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8" autoAdjust="0"/>
    <p:restoredTop sz="94660"/>
  </p:normalViewPr>
  <p:slideViewPr>
    <p:cSldViewPr snapToGrid="0">
      <p:cViewPr varScale="1">
        <p:scale>
          <a:sx n="70" d="100"/>
          <a:sy n="70" d="100"/>
        </p:scale>
        <p:origin x="72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F17C2-6009-42F4-AB87-46E405003E9E}" type="datetimeFigureOut">
              <a:rPr lang="en-US" smtClean="0"/>
              <a:t>4/10/2014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5B1BF2-B4F0-474E-BB2F-5F25FFF3E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213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78CD6F-25E5-4918-9551-75F3BDAC856C}" type="datetimeFigureOut">
              <a:rPr lang="en-US" smtClean="0"/>
              <a:t>4/10/2014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413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9C6CEF-3F76-4DDE-B1B5-4DBBA1942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872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Other sources: http://www.google.com/imgres?imgurl=http%3A%2F%2Fi1.cpcache.com%2Fproduct_zoom%2F648798783%2Fperiodic_table_manganese_small_mug.jpg%253Fheight%253D250%2526width%253D250%2526padToSquare%253Dtrue&amp;imgrefurl=http%3A%2F%2Fwww.cafepress.co.uk%2F%2Bperiodic-table-elements%2Bmugs&amp;h=250&amp;w=250&amp;tbnid=cuuTjvoRU_5JiM%3A&amp;zoom=1&amp;docid=Z2mz8nU70U9x7M&amp;ei=oBw0U5O0Iujb0QHd24GIBg&amp;tbm=isch&amp;ved=0CIEBEIQcMCg4rAI&amp;iact=rc&amp;dur=1689&amp;page=15&amp;start=318&amp;ndsp=24</a:t>
            </a:r>
          </a:p>
          <a:p>
            <a:r>
              <a:rPr lang="en-US" sz="1200" dirty="0" smtClean="0">
                <a:latin typeface="Calibri" panose="020F0502020204030204" pitchFamily="34" charset="0"/>
              </a:rPr>
              <a:t>http://www.thewaterclinic.com/info-stainers.php</a:t>
            </a:r>
          </a:p>
          <a:p>
            <a:r>
              <a:rPr lang="en-US" sz="1200" dirty="0" smtClean="0">
                <a:latin typeface="Calibri" panose="020F0502020204030204" pitchFamily="34" charset="0"/>
              </a:rPr>
              <a:t>http://gtwe-nu.com/technology/drinking-water-purification/iron-and-manganese-removal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C6CEF-3F76-4DDE-B1B5-4DBBA1942C7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316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13121-A8B6-4274-9958-2652D5B4228E}" type="datetimeFigureOut">
              <a:rPr lang="en-US" smtClean="0"/>
              <a:t>4/10/2014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A5F20-87BD-45A4-A690-CF7EDDEEE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829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13121-A8B6-4274-9958-2652D5B4228E}" type="datetimeFigureOut">
              <a:rPr lang="en-US" smtClean="0"/>
              <a:t>4/10/2014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A5F20-87BD-45A4-A690-CF7EDDEEE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34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13121-A8B6-4274-9958-2652D5B4228E}" type="datetimeFigureOut">
              <a:rPr lang="en-US" smtClean="0"/>
              <a:t>4/10/2014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A5F20-87BD-45A4-A690-CF7EDDEEE14E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067009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13121-A8B6-4274-9958-2652D5B4228E}" type="datetimeFigureOut">
              <a:rPr lang="en-US" smtClean="0"/>
              <a:t>4/10/2014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A5F20-87BD-45A4-A690-CF7EDDEEE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5533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13121-A8B6-4274-9958-2652D5B4228E}" type="datetimeFigureOut">
              <a:rPr lang="en-US" smtClean="0"/>
              <a:t>4/10/2014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A5F20-87BD-45A4-A690-CF7EDDEEE14E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488430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13121-A8B6-4274-9958-2652D5B4228E}" type="datetimeFigureOut">
              <a:rPr lang="en-US" smtClean="0"/>
              <a:t>4/10/2014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A5F20-87BD-45A4-A690-CF7EDDEEE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367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13121-A8B6-4274-9958-2652D5B4228E}" type="datetimeFigureOut">
              <a:rPr lang="en-US" smtClean="0"/>
              <a:t>4/10/2014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A5F20-87BD-45A4-A690-CF7EDDEEE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0533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13121-A8B6-4274-9958-2652D5B4228E}" type="datetimeFigureOut">
              <a:rPr lang="en-US" smtClean="0"/>
              <a:t>4/10/2014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A5F20-87BD-45A4-A690-CF7EDDEEE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037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13121-A8B6-4274-9958-2652D5B4228E}" type="datetimeFigureOut">
              <a:rPr lang="en-US" smtClean="0"/>
              <a:t>4/10/2014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A5F20-87BD-45A4-A690-CF7EDDEEE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413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13121-A8B6-4274-9958-2652D5B4228E}" type="datetimeFigureOut">
              <a:rPr lang="en-US" smtClean="0"/>
              <a:t>4/10/2014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A5F20-87BD-45A4-A690-CF7EDDEEE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46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13121-A8B6-4274-9958-2652D5B4228E}" type="datetimeFigureOut">
              <a:rPr lang="en-US" smtClean="0"/>
              <a:t>4/10/2014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A5F20-87BD-45A4-A690-CF7EDDEEE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961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13121-A8B6-4274-9958-2652D5B4228E}" type="datetimeFigureOut">
              <a:rPr lang="en-US" smtClean="0"/>
              <a:t>4/10/2014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A5F20-87BD-45A4-A690-CF7EDDEEE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220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13121-A8B6-4274-9958-2652D5B4228E}" type="datetimeFigureOut">
              <a:rPr lang="en-US" smtClean="0"/>
              <a:t>4/10/2014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A5F20-87BD-45A4-A690-CF7EDDEEE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986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13121-A8B6-4274-9958-2652D5B4228E}" type="datetimeFigureOut">
              <a:rPr lang="en-US" smtClean="0"/>
              <a:t>4/10/2014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A5F20-87BD-45A4-A690-CF7EDDEEE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979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13121-A8B6-4274-9958-2652D5B4228E}" type="datetimeFigureOut">
              <a:rPr lang="en-US" smtClean="0"/>
              <a:t>4/10/2014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A5F20-87BD-45A4-A690-CF7EDDEEE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593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A5F20-87BD-45A4-A690-CF7EDDEEE14E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13121-A8B6-4274-9958-2652D5B4228E}" type="datetimeFigureOut">
              <a:rPr lang="en-US" smtClean="0"/>
              <a:t>4/10/2014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897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113121-A8B6-4274-9958-2652D5B4228E}" type="datetimeFigureOut">
              <a:rPr lang="en-US" smtClean="0"/>
              <a:t>4/10/2014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07A5F20-87BD-45A4-A690-CF7EDDEEE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332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9" r:id="rId1"/>
    <p:sldLayoutId id="2147484000" r:id="rId2"/>
    <p:sldLayoutId id="2147484001" r:id="rId3"/>
    <p:sldLayoutId id="2147484002" r:id="rId4"/>
    <p:sldLayoutId id="2147484003" r:id="rId5"/>
    <p:sldLayoutId id="2147484004" r:id="rId6"/>
    <p:sldLayoutId id="2147484005" r:id="rId7"/>
    <p:sldLayoutId id="2147484006" r:id="rId8"/>
    <p:sldLayoutId id="2147484007" r:id="rId9"/>
    <p:sldLayoutId id="2147484008" r:id="rId10"/>
    <p:sldLayoutId id="2147484009" r:id="rId11"/>
    <p:sldLayoutId id="2147484010" r:id="rId12"/>
    <p:sldLayoutId id="2147484011" r:id="rId13"/>
    <p:sldLayoutId id="2147484012" r:id="rId14"/>
    <p:sldLayoutId id="2147484013" r:id="rId15"/>
    <p:sldLayoutId id="214748401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176" y="351679"/>
            <a:ext cx="8596668" cy="1320800"/>
          </a:xfrm>
        </p:spPr>
        <p:txBody>
          <a:bodyPr>
            <a:noAutofit/>
          </a:bodyPr>
          <a:lstStyle/>
          <a:p>
            <a:r>
              <a:rPr lang="en-US" sz="4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Geologic Sources of Manganese in the Roanoke River Watershed</a:t>
            </a:r>
            <a:endParaRPr lang="en-US" sz="44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672479"/>
            <a:ext cx="8596668" cy="3880773"/>
          </a:xfrm>
        </p:spPr>
        <p:txBody>
          <a:bodyPr/>
          <a:lstStyle/>
          <a:p>
            <a:endParaRPr lang="en-US" dirty="0" smtClean="0"/>
          </a:p>
          <a:p>
            <a:endParaRPr lang="en-US" sz="1600" dirty="0"/>
          </a:p>
          <a:p>
            <a:pPr marL="0" indent="0">
              <a:buNone/>
            </a:pPr>
            <a:r>
              <a:rPr lang="en-US" sz="2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Zachary Kiracofe</a:t>
            </a:r>
          </a:p>
          <a:p>
            <a:pPr marL="0" indent="0">
              <a:buNone/>
            </a:pPr>
            <a:r>
              <a:rPr lang="en-US" sz="2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Madeline Schreiber</a:t>
            </a:r>
          </a:p>
          <a:p>
            <a:pPr marL="0" indent="0">
              <a:buNone/>
            </a:pPr>
            <a:r>
              <a:rPr lang="en-US" sz="2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William </a:t>
            </a:r>
            <a:r>
              <a:rPr lang="en-US" sz="24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Henika</a:t>
            </a:r>
            <a:endParaRPr lang="en-US" sz="2400" b="1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US" sz="2400" b="1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175" y="5811173"/>
            <a:ext cx="4766289" cy="9190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2989" y="1930400"/>
            <a:ext cx="7369011" cy="3364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06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1352628" cy="13208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My research focuses on characterizing </a:t>
            </a:r>
            <a:r>
              <a:rPr lang="en-US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Mn</a:t>
            </a:r>
            <a:r>
              <a:rPr 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ores to link ore attributes to groundwater chemistry</a:t>
            </a:r>
            <a:endParaRPr lang="en-US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313" y="3692974"/>
            <a:ext cx="11934893" cy="2749281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	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</a:rPr>
              <a:t>	</a:t>
            </a:r>
            <a:r>
              <a:rPr 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  Sample Collection</a:t>
            </a:r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                     Petrologic analysis of thin sections	             XRD/XRF analyses (mineralogy/elements)</a:t>
            </a:r>
          </a:p>
          <a:p>
            <a:pPr marL="0" indent="0">
              <a:buNone/>
            </a:pPr>
            <a:endParaRPr lang="en-US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177" y="4512254"/>
            <a:ext cx="2679702" cy="20106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8118" y="4512253"/>
            <a:ext cx="2679702" cy="20523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6514" y="4458438"/>
            <a:ext cx="2756335" cy="20681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27820" y="4512254"/>
            <a:ext cx="1533525" cy="2057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1302" y="1245365"/>
            <a:ext cx="8912180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alibri" panose="020F0502020204030204" pitchFamily="34" charset="0"/>
              </a:rPr>
              <a:t>Research Questions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latin typeface="Calibri" panose="020F0502020204030204" pitchFamily="34" charset="0"/>
              </a:rPr>
              <a:t>Were these ores formed from supergene groundwater circulation or remobilized by hydrothermal fluids?</a:t>
            </a:r>
            <a:endParaRPr lang="en-US" sz="2000" b="1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latin typeface="Calibri" panose="020F0502020204030204" pitchFamily="34" charset="0"/>
              </a:rPr>
              <a:t>What are the characteristic mineralogical and chemical signatures?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latin typeface="Calibri" panose="020F0502020204030204" pitchFamily="34" charset="0"/>
              </a:rPr>
              <a:t>How is </a:t>
            </a:r>
            <a:r>
              <a:rPr lang="en-US" sz="2000" b="1" dirty="0" err="1" smtClean="0">
                <a:latin typeface="Calibri" panose="020F0502020204030204" pitchFamily="34" charset="0"/>
              </a:rPr>
              <a:t>Mn</a:t>
            </a:r>
            <a:r>
              <a:rPr lang="en-US" sz="2000" b="1" dirty="0" smtClean="0">
                <a:latin typeface="Calibri" panose="020F0502020204030204" pitchFamily="34" charset="0"/>
              </a:rPr>
              <a:t> released from minerals to groundwater?</a:t>
            </a:r>
          </a:p>
          <a:p>
            <a:pPr lvl="2"/>
            <a:r>
              <a:rPr lang="en-US" sz="2000" b="1" dirty="0">
                <a:latin typeface="Calibri" panose="020F0502020204030204" pitchFamily="34" charset="0"/>
              </a:rPr>
              <a:t>A</a:t>
            </a:r>
            <a:r>
              <a:rPr lang="en-US" sz="2000" b="1" dirty="0" smtClean="0">
                <a:latin typeface="Calibri" panose="020F0502020204030204" pitchFamily="34" charset="0"/>
              </a:rPr>
              <a:t>re any mineral phases more likely to release </a:t>
            </a:r>
            <a:r>
              <a:rPr lang="en-US" sz="2000" b="1" dirty="0" err="1" smtClean="0">
                <a:latin typeface="Calibri" panose="020F0502020204030204" pitchFamily="34" charset="0"/>
              </a:rPr>
              <a:t>Mn</a:t>
            </a:r>
            <a:r>
              <a:rPr lang="en-US" sz="2000" b="1" dirty="0" smtClean="0">
                <a:latin typeface="Calibri" panose="020F0502020204030204" pitchFamily="34" charset="0"/>
              </a:rPr>
              <a:t> than others?</a:t>
            </a:r>
          </a:p>
          <a:p>
            <a:pPr lvl="2"/>
            <a:r>
              <a:rPr lang="en-US" sz="2000" b="1" dirty="0" smtClean="0">
                <a:latin typeface="Calibri" panose="020F0502020204030204" pitchFamily="34" charset="0"/>
              </a:rPr>
              <a:t>Is </a:t>
            </a:r>
            <a:r>
              <a:rPr lang="en-US" sz="2000" b="1" dirty="0" err="1" smtClean="0">
                <a:latin typeface="Calibri" panose="020F0502020204030204" pitchFamily="34" charset="0"/>
              </a:rPr>
              <a:t>Mn</a:t>
            </a:r>
            <a:r>
              <a:rPr lang="en-US" sz="2000" b="1" dirty="0" smtClean="0">
                <a:latin typeface="Calibri" panose="020F0502020204030204" pitchFamily="34" charset="0"/>
              </a:rPr>
              <a:t> introduced into groundwater from carbonate rocks or from ores?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1302" y="3692974"/>
            <a:ext cx="13335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Calibri" panose="020F0502020204030204" pitchFamily="34" charset="0"/>
              </a:rPr>
              <a:t>Methods</a:t>
            </a:r>
            <a:endParaRPr lang="en-US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942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Preliminary results…</a:t>
            </a:r>
            <a:endParaRPr lang="en-US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38146" y="2398973"/>
            <a:ext cx="5641579" cy="93745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A sneak peak of what is to come…</a:t>
            </a:r>
            <a:endParaRPr lang="en-US" sz="28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581" y="3903259"/>
            <a:ext cx="4710708" cy="167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225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0860259" cy="13208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Aeromagnetic maps show that </a:t>
            </a:r>
            <a:r>
              <a:rPr lang="en-US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Mn</a:t>
            </a:r>
            <a:r>
              <a:rPr 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deposits are located in magnetically anomalous areas.</a:t>
            </a:r>
            <a:endParaRPr lang="en-US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952" y="1270000"/>
            <a:ext cx="11755075" cy="502237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31952" y="1270000"/>
            <a:ext cx="4221684" cy="1909928"/>
            <a:chOff x="3676650" y="2305050"/>
            <a:chExt cx="4838700" cy="22479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76650" y="2305050"/>
              <a:ext cx="4838700" cy="22479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7" name="Rectangle 6"/>
            <p:cNvSpPr/>
            <p:nvPr/>
          </p:nvSpPr>
          <p:spPr>
            <a:xfrm>
              <a:off x="5675119" y="3781187"/>
              <a:ext cx="875806" cy="531505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7072" y="3913872"/>
            <a:ext cx="1579001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412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9962148" cy="13208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Deposits of the </a:t>
            </a:r>
            <a:r>
              <a:rPr lang="en-US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Hutter</a:t>
            </a:r>
            <a:r>
              <a:rPr 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Mine are believed to have been metamorphosed from volcanogenic deposits on the ocean floor (Beard et al., 2002).</a:t>
            </a:r>
            <a:endParaRPr lang="en-US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786" y="1858216"/>
            <a:ext cx="4111025" cy="45524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99546" y="2297955"/>
            <a:ext cx="5936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Modern analog: “Black Smokers”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899545" y="3367605"/>
            <a:ext cx="5704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Potential source of primary </a:t>
            </a:r>
            <a:r>
              <a:rPr lang="en-US" sz="2800" b="1" dirty="0" err="1" smtClean="0"/>
              <a:t>Mn</a:t>
            </a:r>
            <a:endParaRPr lang="en-US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899546" y="4383107"/>
            <a:ext cx="66191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/>
              <a:t>Mn</a:t>
            </a:r>
            <a:r>
              <a:rPr lang="en-US" sz="2800" b="1" dirty="0" smtClean="0"/>
              <a:t> may have been remobilized by intrusive igneous bodies </a:t>
            </a:r>
          </a:p>
          <a:p>
            <a:r>
              <a:rPr lang="en-US" sz="2800" b="1" dirty="0" smtClean="0"/>
              <a:t>(e.g. </a:t>
            </a:r>
            <a:r>
              <a:rPr lang="en-US" sz="2800" b="1" dirty="0" err="1" smtClean="0"/>
              <a:t>diabase</a:t>
            </a:r>
            <a:r>
              <a:rPr lang="en-US" sz="2800" b="1" dirty="0" smtClean="0"/>
              <a:t> dikes)</a:t>
            </a:r>
            <a:endParaRPr lang="en-US" sz="2800" b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1899765" y="3821814"/>
            <a:ext cx="497306" cy="497306"/>
            <a:chOff x="1732547" y="3850105"/>
            <a:chExt cx="497306" cy="497306"/>
          </a:xfrm>
        </p:grpSpPr>
        <p:sp>
          <p:nvSpPr>
            <p:cNvPr id="8" name="Oval 7"/>
            <p:cNvSpPr/>
            <p:nvPr/>
          </p:nvSpPr>
          <p:spPr>
            <a:xfrm>
              <a:off x="1732547" y="3850105"/>
              <a:ext cx="497306" cy="497306"/>
            </a:xfrm>
            <a:prstGeom prst="ellipse">
              <a:avLst/>
            </a:prstGeom>
            <a:solidFill>
              <a:schemeClr val="bg1"/>
            </a:solidFill>
            <a:ln w="317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844722" y="3914092"/>
              <a:ext cx="2729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</a:t>
              </a:r>
              <a:endParaRPr lang="en-US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212097" y="3885801"/>
            <a:ext cx="497306" cy="497306"/>
            <a:chOff x="1732547" y="3850105"/>
            <a:chExt cx="497306" cy="497306"/>
          </a:xfrm>
        </p:grpSpPr>
        <p:sp>
          <p:nvSpPr>
            <p:cNvPr id="12" name="Oval 11"/>
            <p:cNvSpPr/>
            <p:nvPr/>
          </p:nvSpPr>
          <p:spPr>
            <a:xfrm>
              <a:off x="1732547" y="3850105"/>
              <a:ext cx="497306" cy="497306"/>
            </a:xfrm>
            <a:prstGeom prst="ellipse">
              <a:avLst/>
            </a:prstGeom>
            <a:solidFill>
              <a:schemeClr val="bg1"/>
            </a:solidFill>
            <a:ln w="317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844722" y="3914092"/>
              <a:ext cx="2729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</a:t>
              </a:r>
              <a:endParaRPr lang="en-US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669047" y="2480999"/>
            <a:ext cx="560807" cy="497306"/>
            <a:chOff x="1732547" y="3850105"/>
            <a:chExt cx="541168" cy="497306"/>
          </a:xfrm>
        </p:grpSpPr>
        <p:sp>
          <p:nvSpPr>
            <p:cNvPr id="15" name="Oval 14"/>
            <p:cNvSpPr/>
            <p:nvPr/>
          </p:nvSpPr>
          <p:spPr>
            <a:xfrm>
              <a:off x="1732547" y="3850105"/>
              <a:ext cx="497306" cy="4973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754746" y="3901398"/>
              <a:ext cx="5189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Mn</a:t>
              </a:r>
              <a:endParaRPr lang="en-US" dirty="0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535947" y="2042015"/>
            <a:ext cx="554596" cy="497306"/>
            <a:chOff x="1732547" y="3850105"/>
            <a:chExt cx="554596" cy="497306"/>
          </a:xfrm>
        </p:grpSpPr>
        <p:sp>
          <p:nvSpPr>
            <p:cNvPr id="30" name="Oval 29"/>
            <p:cNvSpPr/>
            <p:nvPr/>
          </p:nvSpPr>
          <p:spPr>
            <a:xfrm>
              <a:off x="1732547" y="3850105"/>
              <a:ext cx="497306" cy="49730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752504" y="3914092"/>
              <a:ext cx="5346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Fe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346240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207"/>
            <a:ext cx="12126598" cy="13208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These types of deposits may explain the presence of other “hot spots” in the study area.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983" y="1202220"/>
            <a:ext cx="12134581" cy="5295331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 rot="1816255">
            <a:off x="4746384" y="4013871"/>
            <a:ext cx="370715" cy="105837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 rot="2066436">
            <a:off x="6393285" y="3880304"/>
            <a:ext cx="533570" cy="80536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2066436">
            <a:off x="6983520" y="3196986"/>
            <a:ext cx="533570" cy="80536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2066436">
            <a:off x="6189273" y="3440194"/>
            <a:ext cx="336733" cy="81938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2066436">
            <a:off x="5451507" y="3549030"/>
            <a:ext cx="456497" cy="81938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 rot="2066436">
            <a:off x="4126354" y="4910906"/>
            <a:ext cx="626800" cy="107820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 rot="2066436">
            <a:off x="5025617" y="4330056"/>
            <a:ext cx="266503" cy="81938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7834" y="4016089"/>
            <a:ext cx="1579001" cy="7498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58" y="6497382"/>
            <a:ext cx="10248264" cy="49381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126993" y="5256020"/>
            <a:ext cx="207711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Potential </a:t>
            </a:r>
            <a:r>
              <a:rPr lang="en-US" dirty="0" err="1" smtClean="0"/>
              <a:t>Mn</a:t>
            </a:r>
            <a:r>
              <a:rPr lang="en-US" dirty="0" smtClean="0"/>
              <a:t> ores?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7250305" y="4082644"/>
            <a:ext cx="187725" cy="115972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3" idx="1"/>
          </p:cNvCxnSpPr>
          <p:nvPr/>
        </p:nvCxnSpPr>
        <p:spPr>
          <a:xfrm flipH="1">
            <a:off x="4844567" y="5440686"/>
            <a:ext cx="1282426" cy="11076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5339251" y="4789337"/>
            <a:ext cx="1089702" cy="43696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983" y="1202220"/>
            <a:ext cx="4243184" cy="193869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5434" y="2455710"/>
            <a:ext cx="810838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740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132080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3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Preliminary XRD analysis suggests that identifying </a:t>
            </a:r>
            <a:r>
              <a:rPr lang="en-US" sz="34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Mn</a:t>
            </a:r>
            <a:r>
              <a:rPr lang="en-US" sz="3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minerals will require more qualitative work to be certain of mineral species.</a:t>
            </a:r>
            <a:endParaRPr lang="en-US" sz="34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043" y="1505751"/>
            <a:ext cx="3310415" cy="2475191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67519" y="1505751"/>
            <a:ext cx="1511939" cy="15790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9042" y="1384834"/>
            <a:ext cx="7193903" cy="40724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1734" y="1744346"/>
            <a:ext cx="2865368" cy="77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14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080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3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Preliminary XRD analysis suggests that identifying </a:t>
            </a:r>
            <a:r>
              <a:rPr lang="en-US" sz="34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Mn</a:t>
            </a:r>
            <a:r>
              <a:rPr lang="en-US" sz="3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minerals will require more qualitative work to be certain of mineral species.</a:t>
            </a:r>
            <a:endParaRPr lang="en-US" sz="34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299" y="1540625"/>
            <a:ext cx="3310415" cy="2475191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30775" y="1523569"/>
            <a:ext cx="1511939" cy="15790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93325" y="5251614"/>
            <a:ext cx="2129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Calibri" panose="020F0502020204030204" pitchFamily="34" charset="0"/>
              </a:rPr>
              <a:t>Birnessite</a:t>
            </a:r>
            <a:r>
              <a:rPr lang="en-US" sz="3200" b="1" dirty="0" smtClean="0">
                <a:latin typeface="Calibri" panose="020F0502020204030204" pitchFamily="34" charset="0"/>
              </a:rPr>
              <a:t>?</a:t>
            </a:r>
            <a:endParaRPr lang="en-US" sz="3200" b="1" dirty="0">
              <a:latin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22224" y="5907402"/>
            <a:ext cx="54761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Helvetica Neue"/>
              </a:rPr>
              <a:t>(Na</a:t>
            </a:r>
            <a:r>
              <a:rPr lang="en-US" sz="2400" b="1" baseline="-25000" dirty="0">
                <a:solidFill>
                  <a:srgbClr val="000000"/>
                </a:solidFill>
                <a:latin typeface="Helvetica Neue"/>
              </a:rPr>
              <a:t>0.3</a:t>
            </a:r>
            <a:r>
              <a:rPr lang="en-US" sz="2400" b="1" dirty="0">
                <a:solidFill>
                  <a:srgbClr val="000000"/>
                </a:solidFill>
                <a:latin typeface="Helvetica Neue"/>
              </a:rPr>
              <a:t>Ca</a:t>
            </a:r>
            <a:r>
              <a:rPr lang="en-US" sz="2400" b="1" baseline="-25000" dirty="0">
                <a:solidFill>
                  <a:srgbClr val="000000"/>
                </a:solidFill>
                <a:latin typeface="Helvetica Neue"/>
              </a:rPr>
              <a:t>0.1</a:t>
            </a:r>
            <a:r>
              <a:rPr lang="en-US" sz="2400" b="1" dirty="0">
                <a:solidFill>
                  <a:srgbClr val="000000"/>
                </a:solidFill>
                <a:latin typeface="Helvetica Neue"/>
              </a:rPr>
              <a:t>K</a:t>
            </a:r>
            <a:r>
              <a:rPr lang="en-US" sz="2400" b="1" baseline="-25000" dirty="0">
                <a:solidFill>
                  <a:srgbClr val="000000"/>
                </a:solidFill>
                <a:latin typeface="Helvetica Neue"/>
              </a:rPr>
              <a:t>0.1</a:t>
            </a:r>
            <a:r>
              <a:rPr lang="en-US" sz="2400" b="1" dirty="0">
                <a:solidFill>
                  <a:srgbClr val="000000"/>
                </a:solidFill>
                <a:latin typeface="Helvetica Neue"/>
              </a:rPr>
              <a:t>)(Mn</a:t>
            </a:r>
            <a:r>
              <a:rPr lang="en-US" sz="2400" b="1" baseline="30000" dirty="0">
                <a:solidFill>
                  <a:srgbClr val="000000"/>
                </a:solidFill>
                <a:latin typeface="Helvetica Neue"/>
              </a:rPr>
              <a:t>4+</a:t>
            </a:r>
            <a:r>
              <a:rPr lang="en-US" sz="2400" b="1" dirty="0">
                <a:solidFill>
                  <a:srgbClr val="000000"/>
                </a:solidFill>
                <a:latin typeface="Helvetica Neue"/>
              </a:rPr>
              <a:t>,Mn</a:t>
            </a:r>
            <a:r>
              <a:rPr lang="en-US" sz="2400" b="1" baseline="30000" dirty="0">
                <a:solidFill>
                  <a:srgbClr val="000000"/>
                </a:solidFill>
                <a:latin typeface="Helvetica Neue"/>
              </a:rPr>
              <a:t>3+</a:t>
            </a:r>
            <a:r>
              <a:rPr lang="en-US" sz="2400" b="1" dirty="0">
                <a:solidFill>
                  <a:srgbClr val="000000"/>
                </a:solidFill>
                <a:latin typeface="Helvetica Neue"/>
              </a:rPr>
              <a:t>)</a:t>
            </a:r>
            <a:r>
              <a:rPr lang="en-US" sz="2400" b="1" baseline="-25000" dirty="0">
                <a:solidFill>
                  <a:srgbClr val="000000"/>
                </a:solidFill>
                <a:latin typeface="Helvetica Neue"/>
              </a:rPr>
              <a:t>2</a:t>
            </a:r>
            <a:r>
              <a:rPr lang="en-US" sz="2400" b="1" dirty="0">
                <a:solidFill>
                  <a:srgbClr val="000000"/>
                </a:solidFill>
                <a:latin typeface="Helvetica Neue"/>
              </a:rPr>
              <a:t>O</a:t>
            </a:r>
            <a:r>
              <a:rPr lang="en-US" sz="2400" b="1" baseline="-25000" dirty="0">
                <a:solidFill>
                  <a:srgbClr val="000000"/>
                </a:solidFill>
                <a:latin typeface="Helvetica Neue"/>
              </a:rPr>
              <a:t>4</a:t>
            </a:r>
            <a:r>
              <a:rPr lang="en-US" sz="2400" b="1" dirty="0">
                <a:solidFill>
                  <a:srgbClr val="000000"/>
                </a:solidFill>
                <a:latin typeface="Helvetica Neue"/>
              </a:rPr>
              <a:t>·1.5H</a:t>
            </a:r>
            <a:r>
              <a:rPr lang="en-US" sz="2400" b="1" baseline="-25000" dirty="0">
                <a:solidFill>
                  <a:srgbClr val="000000"/>
                </a:solidFill>
                <a:latin typeface="Helvetica Neue"/>
              </a:rPr>
              <a:t>2</a:t>
            </a:r>
            <a:r>
              <a:rPr lang="en-US" sz="2400" b="1" dirty="0">
                <a:solidFill>
                  <a:srgbClr val="000000"/>
                </a:solidFill>
                <a:latin typeface="Helvetica Neue"/>
              </a:rPr>
              <a:t>O</a:t>
            </a:r>
            <a:endParaRPr lang="en-US" sz="24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299" y="4436722"/>
            <a:ext cx="2576460" cy="19323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4188" y="4536316"/>
            <a:ext cx="800100" cy="2952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044288" y="2097016"/>
            <a:ext cx="1358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Muscovite</a:t>
            </a:r>
          </a:p>
          <a:p>
            <a:r>
              <a:rPr lang="en-US" dirty="0" smtClean="0"/>
              <a:t>Quartz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4662699" y="1391813"/>
            <a:ext cx="7191375" cy="3982900"/>
            <a:chOff x="4048550" y="966863"/>
            <a:chExt cx="7191375" cy="3982900"/>
          </a:xfrm>
        </p:grpSpPr>
        <p:grpSp>
          <p:nvGrpSpPr>
            <p:cNvPr id="13" name="Group 12"/>
            <p:cNvGrpSpPr/>
            <p:nvPr/>
          </p:nvGrpSpPr>
          <p:grpSpPr>
            <a:xfrm>
              <a:off x="4048550" y="966863"/>
              <a:ext cx="7191375" cy="3982900"/>
              <a:chOff x="3648501" y="916470"/>
              <a:chExt cx="7191375" cy="3982900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648501" y="916470"/>
                <a:ext cx="7191375" cy="3619500"/>
              </a:xfrm>
              <a:prstGeom prst="rect">
                <a:avLst/>
              </a:prstGeom>
            </p:spPr>
          </p:pic>
          <p:grpSp>
            <p:nvGrpSpPr>
              <p:cNvPr id="10" name="Group 9"/>
              <p:cNvGrpSpPr/>
              <p:nvPr/>
            </p:nvGrpSpPr>
            <p:grpSpPr>
              <a:xfrm>
                <a:off x="3692298" y="1780139"/>
                <a:ext cx="7147578" cy="3119231"/>
                <a:chOff x="3692298" y="1780139"/>
                <a:chExt cx="7147578" cy="3119231"/>
              </a:xfrm>
            </p:grpSpPr>
            <p:sp>
              <p:nvSpPr>
                <p:cNvPr id="3" name="TextBox 2"/>
                <p:cNvSpPr txBox="1"/>
                <p:nvPr/>
              </p:nvSpPr>
              <p:spPr>
                <a:xfrm>
                  <a:off x="6814102" y="4530038"/>
                  <a:ext cx="4025774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2 theta (</a:t>
                  </a:r>
                  <a:r>
                    <a:rPr lang="en-US" dirty="0" err="1" smtClean="0"/>
                    <a:t>deg</a:t>
                  </a:r>
                  <a:r>
                    <a:rPr lang="en-US" dirty="0" smtClean="0"/>
                    <a:t>)</a:t>
                  </a:r>
                  <a:endParaRPr lang="en-US" dirty="0"/>
                </a:p>
              </p:txBody>
            </p:sp>
            <p:sp>
              <p:nvSpPr>
                <p:cNvPr id="16" name="TextBox 15"/>
                <p:cNvSpPr txBox="1"/>
                <p:nvPr/>
              </p:nvSpPr>
              <p:spPr>
                <a:xfrm rot="16200000">
                  <a:off x="3029876" y="2442561"/>
                  <a:ext cx="1694176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Intensity (cps)</a:t>
                  </a:r>
                  <a:endParaRPr lang="en-US" dirty="0"/>
                </a:p>
              </p:txBody>
            </p:sp>
          </p:grpSp>
        </p:grpSp>
        <p:sp>
          <p:nvSpPr>
            <p:cNvPr id="17" name="Rectangle 16"/>
            <p:cNvSpPr/>
            <p:nvPr/>
          </p:nvSpPr>
          <p:spPr>
            <a:xfrm>
              <a:off x="8469225" y="1238271"/>
              <a:ext cx="2173113" cy="7506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8256896" y="1801504"/>
            <a:ext cx="28114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Muscovite</a:t>
            </a:r>
          </a:p>
          <a:p>
            <a:r>
              <a:rPr lang="en-US" dirty="0" smtClean="0"/>
              <a:t>Quartz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106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99" y="0"/>
            <a:ext cx="12133345" cy="1351618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3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My goal is to develop a predictive model of conditions that are conducive to elevated </a:t>
            </a:r>
            <a:r>
              <a:rPr lang="en-US" sz="34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Mn</a:t>
            </a:r>
            <a:r>
              <a:rPr lang="en-US" sz="3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in groundwater</a:t>
            </a:r>
            <a:endParaRPr lang="en-US" sz="34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6049" y="1351618"/>
            <a:ext cx="9998348" cy="3880773"/>
          </a:xfrm>
          <a:noFill/>
        </p:spPr>
        <p:txBody>
          <a:bodyPr/>
          <a:lstStyle/>
          <a:p>
            <a:pPr marL="0" indent="0">
              <a:buNone/>
            </a:pP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Identify which minerals are soluble and are likely to contribute </a:t>
            </a:r>
            <a:r>
              <a:rPr lang="en-US" sz="20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Mn</a:t>
            </a: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to groundwater</a:t>
            </a:r>
          </a:p>
          <a:p>
            <a:pPr marL="0" indent="0">
              <a:buNone/>
            </a:pP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Characterize groundwater geochemistry, especially redox conditions and pH</a:t>
            </a:r>
          </a:p>
          <a:p>
            <a:pPr marL="0" indent="0">
              <a:buNone/>
            </a:pP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Approximate groundwater flow direction(s) in study area (groundwater flow maps)</a:t>
            </a:r>
            <a:endParaRPr lang="en-US" b="1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endParaRPr lang="en-US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3651" y="2901982"/>
            <a:ext cx="2655403" cy="22290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56761" y="5125642"/>
            <a:ext cx="370918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MnO</a:t>
            </a:r>
            <a:r>
              <a:rPr lang="en-US" b="1" baseline="-25000" dirty="0" smtClean="0"/>
              <a:t>2 </a:t>
            </a:r>
            <a:r>
              <a:rPr lang="en-US" b="1" dirty="0" smtClean="0"/>
              <a:t>+ 2e</a:t>
            </a:r>
            <a:r>
              <a:rPr lang="en-US" b="1" baseline="30000" dirty="0" smtClean="0"/>
              <a:t>-</a:t>
            </a:r>
            <a:r>
              <a:rPr lang="en-US" b="1" dirty="0" smtClean="0"/>
              <a:t> + 2H</a:t>
            </a:r>
            <a:r>
              <a:rPr lang="en-US" b="1" baseline="30000" dirty="0" smtClean="0"/>
              <a:t>+</a:t>
            </a:r>
            <a:r>
              <a:rPr lang="en-US" b="1" dirty="0" smtClean="0"/>
              <a:t> = Mn</a:t>
            </a:r>
            <a:r>
              <a:rPr lang="en-US" b="1" baseline="30000" dirty="0" smtClean="0"/>
              <a:t>2+</a:t>
            </a:r>
            <a:r>
              <a:rPr lang="en-US" b="1" dirty="0" smtClean="0"/>
              <a:t> + 2H</a:t>
            </a:r>
            <a:r>
              <a:rPr lang="en-US" b="1" baseline="-25000" dirty="0" smtClean="0"/>
              <a:t>2</a:t>
            </a:r>
            <a:r>
              <a:rPr lang="en-US" b="1" dirty="0" smtClean="0"/>
              <a:t>O</a:t>
            </a:r>
            <a:endParaRPr lang="en-US" b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8706824" y="3292005"/>
            <a:ext cx="3474720" cy="1448972"/>
            <a:chOff x="8546123" y="4653767"/>
            <a:chExt cx="3474720" cy="1448972"/>
          </a:xfrm>
        </p:grpSpPr>
        <p:sp>
          <p:nvSpPr>
            <p:cNvPr id="8" name="Oval 7"/>
            <p:cNvSpPr/>
            <p:nvPr/>
          </p:nvSpPr>
          <p:spPr>
            <a:xfrm>
              <a:off x="8546123" y="4653767"/>
              <a:ext cx="3474720" cy="1448972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933905" y="4963681"/>
              <a:ext cx="298754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 smtClean="0">
                  <a:latin typeface="Calibri" panose="020F0502020204030204" pitchFamily="34" charset="0"/>
                </a:rPr>
                <a:t>Mn</a:t>
              </a:r>
              <a:r>
                <a:rPr lang="en-US" sz="2200" b="1" baseline="30000" dirty="0" smtClean="0">
                  <a:latin typeface="Calibri" panose="020F0502020204030204" pitchFamily="34" charset="0"/>
                </a:rPr>
                <a:t>2+</a:t>
              </a:r>
              <a:r>
                <a:rPr lang="en-US" sz="2200" b="1" dirty="0" smtClean="0">
                  <a:latin typeface="Calibri" panose="020F0502020204030204" pitchFamily="34" charset="0"/>
                </a:rPr>
                <a:t> transported in reduced groundwater</a:t>
              </a:r>
              <a:endParaRPr lang="en-US" sz="2200" b="1" dirty="0">
                <a:latin typeface="Calibri" panose="020F0502020204030204" pitchFamily="34" charset="0"/>
              </a:endParaRPr>
            </a:p>
          </p:txBody>
        </p:sp>
      </p:grpSp>
      <p:sp>
        <p:nvSpPr>
          <p:cNvPr id="11" name="Right Arrow 10"/>
          <p:cNvSpPr/>
          <p:nvPr/>
        </p:nvSpPr>
        <p:spPr>
          <a:xfrm>
            <a:off x="7160455" y="3729423"/>
            <a:ext cx="956603" cy="57413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50166" y="3462138"/>
            <a:ext cx="2700998" cy="127884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12150" y="3704984"/>
            <a:ext cx="21643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latin typeface="Calibri" panose="020F0502020204030204" pitchFamily="34" charset="0"/>
              </a:rPr>
              <a:t>Reduced </a:t>
            </a:r>
          </a:p>
          <a:p>
            <a:pPr algn="ctr"/>
            <a:r>
              <a:rPr lang="en-US" sz="2200" b="1" dirty="0" smtClean="0">
                <a:latin typeface="Calibri" panose="020F0502020204030204" pitchFamily="34" charset="0"/>
              </a:rPr>
              <a:t>groundwater                     </a:t>
            </a:r>
            <a:endParaRPr lang="en-US" sz="2200" b="1" dirty="0">
              <a:latin typeface="Calibri" panose="020F0502020204030204" pitchFamily="34" charset="0"/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3229878" y="3704984"/>
            <a:ext cx="1022104" cy="57413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855742" y="5494974"/>
            <a:ext cx="5261316" cy="101281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236574" y="5714413"/>
            <a:ext cx="45495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Calibri" panose="020F0502020204030204" pitchFamily="34" charset="0"/>
              </a:rPr>
              <a:t>Biogeochemical interactions with ores release Mn</a:t>
            </a:r>
            <a:r>
              <a:rPr lang="en-US" sz="2000" b="1" baseline="30000" dirty="0" smtClean="0">
                <a:latin typeface="Calibri" panose="020F0502020204030204" pitchFamily="34" charset="0"/>
              </a:rPr>
              <a:t>2+</a:t>
            </a:r>
            <a:r>
              <a:rPr lang="en-US" sz="2000" b="1" dirty="0" smtClean="0">
                <a:latin typeface="Calibri" panose="020F0502020204030204" pitchFamily="34" charset="0"/>
              </a:rPr>
              <a:t> into groundwater</a:t>
            </a:r>
            <a:endParaRPr lang="en-US" sz="2000" b="1" dirty="0"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0688" y="4296666"/>
            <a:ext cx="828975" cy="8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204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Acknowledgements</a:t>
            </a:r>
            <a:endParaRPr lang="en-US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3" y="1542197"/>
            <a:ext cx="9681317" cy="44991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u="sng" dirty="0" smtClean="0">
                <a:solidFill>
                  <a:schemeClr val="tx1"/>
                </a:solidFill>
                <a:latin typeface="Calibri" panose="020F0502020204030204" pitchFamily="34" charset="0"/>
              </a:rPr>
              <a:t>Committee Members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Madeline Schreiber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William </a:t>
            </a:r>
            <a:r>
              <a:rPr lang="en-US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Henika</a:t>
            </a:r>
            <a:endParaRPr lang="en-US" b="1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J. Donald </a:t>
            </a:r>
            <a:r>
              <a:rPr lang="en-US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Rimstidt</a:t>
            </a:r>
            <a:endParaRPr lang="en-US" b="1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Jim Beard, VMNH</a:t>
            </a:r>
          </a:p>
          <a:p>
            <a:pPr marL="0" indent="0">
              <a:buNone/>
            </a:pPr>
            <a:endParaRPr lang="en-US" b="1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000" b="1" u="sng" dirty="0" smtClean="0">
                <a:solidFill>
                  <a:schemeClr val="tx1"/>
                </a:solidFill>
                <a:latin typeface="Calibri" panose="020F0502020204030204" pitchFamily="34" charset="0"/>
              </a:rPr>
              <a:t>I would also like to thank the following individuals for their contributions to this project.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Joshua Rubenstein, DMME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William </a:t>
            </a:r>
            <a:r>
              <a:rPr lang="en-US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Lassetter</a:t>
            </a:r>
            <a:r>
              <a:rPr 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, DMME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Neil Johnson</a:t>
            </a:r>
            <a:endParaRPr lang="en-US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8801" y="0"/>
            <a:ext cx="6677025" cy="9810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32" y="5718413"/>
            <a:ext cx="5485067" cy="105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36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508" y="115503"/>
            <a:ext cx="9324868" cy="13208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Manganese is a ubiquitous metal that can adversely affect water quality.</a:t>
            </a:r>
            <a:endParaRPr lang="en-US" sz="40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9508" y="2156613"/>
            <a:ext cx="8596668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EPA Secondary Drinking Standard:  50 ppb</a:t>
            </a:r>
          </a:p>
          <a:p>
            <a:pPr marL="0" indent="0">
              <a:buNone/>
            </a:pPr>
            <a:endParaRPr lang="en-US" sz="2200" b="1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US" sz="22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Aesthetic effects: staining clothing, taste &amp; color</a:t>
            </a:r>
          </a:p>
          <a:p>
            <a:pPr marL="0" indent="0">
              <a:buNone/>
            </a:pPr>
            <a:endParaRPr lang="en-US" sz="2200" b="1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US" sz="22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Human health benchmark: 300 ppb (EPA)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7380" y="1794456"/>
            <a:ext cx="2531771" cy="25317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4903" y="4681200"/>
            <a:ext cx="2647950" cy="15144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09396" y="115503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999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7877"/>
            <a:ext cx="12192000" cy="49455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91545"/>
            <a:ext cx="12192001" cy="132080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Manganese concentrations are elevated in groundwater of the Roanoke River watershed: 30% of wells &gt; 50 ppb</a:t>
            </a:r>
            <a:endParaRPr lang="en-US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07877"/>
            <a:ext cx="2093148" cy="95535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9161929" y="4141381"/>
            <a:ext cx="173318" cy="15948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8758845" y="1607877"/>
            <a:ext cx="3433156" cy="3250726"/>
            <a:chOff x="8758845" y="1607877"/>
            <a:chExt cx="3433156" cy="3250726"/>
          </a:xfrm>
        </p:grpSpPr>
        <p:grpSp>
          <p:nvGrpSpPr>
            <p:cNvPr id="4" name="Group 3"/>
            <p:cNvGrpSpPr/>
            <p:nvPr/>
          </p:nvGrpSpPr>
          <p:grpSpPr>
            <a:xfrm>
              <a:off x="8758845" y="1607877"/>
              <a:ext cx="3433156" cy="3250726"/>
              <a:chOff x="8758845" y="1607877"/>
              <a:chExt cx="3433156" cy="3250726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8758845" y="1607877"/>
                <a:ext cx="3433156" cy="3250726"/>
                <a:chOff x="9065978" y="1583219"/>
                <a:chExt cx="2970263" cy="2679393"/>
              </a:xfrm>
            </p:grpSpPr>
            <p:pic>
              <p:nvPicPr>
                <p:cNvPr id="16" name="Picture 15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9065978" y="1583219"/>
                  <a:ext cx="2970263" cy="2679393"/>
                </a:xfrm>
                <a:prstGeom prst="rect">
                  <a:avLst/>
                </a:prstGeom>
              </p:spPr>
            </p:pic>
            <p:pic>
              <p:nvPicPr>
                <p:cNvPr id="17" name="Picture 16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9155326" y="2429643"/>
                  <a:ext cx="1726958" cy="267169"/>
                </a:xfrm>
                <a:prstGeom prst="rect">
                  <a:avLst/>
                </a:prstGeom>
              </p:spPr>
            </p:pic>
          </p:grpSp>
          <p:sp>
            <p:nvSpPr>
              <p:cNvPr id="3" name="TextBox 2"/>
              <p:cNvSpPr txBox="1"/>
              <p:nvPr/>
            </p:nvSpPr>
            <p:spPr>
              <a:xfrm>
                <a:off x="8879283" y="2576787"/>
                <a:ext cx="292508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mtClean="0"/>
                  <a:t>Dissolved Manganese </a:t>
                </a:r>
                <a:r>
                  <a:rPr lang="en-US" dirty="0" smtClean="0"/>
                  <a:t>(ppb)</a:t>
                </a:r>
                <a:endParaRPr lang="en-US" dirty="0"/>
              </a:p>
            </p:txBody>
          </p:sp>
        </p:grpSp>
        <p:sp>
          <p:nvSpPr>
            <p:cNvPr id="6" name="Oval 5"/>
            <p:cNvSpPr/>
            <p:nvPr/>
          </p:nvSpPr>
          <p:spPr>
            <a:xfrm>
              <a:off x="9161929" y="3040050"/>
              <a:ext cx="113553" cy="115526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9138023" y="3370730"/>
              <a:ext cx="167342" cy="167341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9114117" y="3705411"/>
              <a:ext cx="221130" cy="22113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8736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7877"/>
            <a:ext cx="12192000" cy="49455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91545"/>
            <a:ext cx="12192001" cy="132080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Manganese concentrations are elevated in groundwater of the Roanoke River watershed: 30% of wells &gt; 50 ppb</a:t>
            </a:r>
            <a:endParaRPr lang="en-US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07877"/>
            <a:ext cx="2093148" cy="955351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3" name="Group 12"/>
          <p:cNvGrpSpPr/>
          <p:nvPr/>
        </p:nvGrpSpPr>
        <p:grpSpPr>
          <a:xfrm>
            <a:off x="2093148" y="1477522"/>
            <a:ext cx="6139204" cy="3666075"/>
            <a:chOff x="2177647" y="1405279"/>
            <a:chExt cx="6139204" cy="366607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77647" y="4425122"/>
              <a:ext cx="6139204" cy="646232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47249" y="1405279"/>
              <a:ext cx="2649932" cy="2759516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3618885" y="3630304"/>
            <a:ext cx="1678675" cy="671529"/>
            <a:chOff x="3780430" y="3725839"/>
            <a:chExt cx="1492118" cy="632309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4328652" y="3959942"/>
              <a:ext cx="943896" cy="398206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3780430" y="3725839"/>
              <a:ext cx="53127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HM</a:t>
              </a:r>
              <a:endParaRPr lang="en-US" dirty="0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58844" y="1607877"/>
            <a:ext cx="3432345" cy="324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27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596668" cy="13208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Spatially, </a:t>
            </a:r>
            <a:r>
              <a:rPr lang="en-US" sz="32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Mn</a:t>
            </a:r>
            <a:r>
              <a:rPr lang="en-US" sz="3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in groundwater is consistently above 50 ppb in Campbell Co.</a:t>
            </a:r>
            <a:endParaRPr lang="en-US" sz="32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8765" y="992672"/>
            <a:ext cx="7758790" cy="58653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7953" y="3758848"/>
            <a:ext cx="3334801" cy="9937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416320" y="5813348"/>
            <a:ext cx="1438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/>
              <a:t>Why?</a:t>
            </a:r>
            <a:endParaRPr lang="en-US" sz="2800" i="1" dirty="0"/>
          </a:p>
        </p:txBody>
      </p:sp>
      <p:sp>
        <p:nvSpPr>
          <p:cNvPr id="8" name="Oval 7"/>
          <p:cNvSpPr/>
          <p:nvPr/>
        </p:nvSpPr>
        <p:spPr>
          <a:xfrm>
            <a:off x="2166815" y="2261420"/>
            <a:ext cx="575733" cy="677333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-1219025" y="3420534"/>
            <a:ext cx="333456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Log(</a:t>
            </a:r>
            <a:r>
              <a:rPr lang="en-US" dirty="0" err="1" smtClean="0"/>
              <a:t>Mn</a:t>
            </a:r>
            <a:r>
              <a:rPr lang="en-US" dirty="0" smtClean="0"/>
              <a:t>) in groundwater (ppb)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6502" y="23121"/>
            <a:ext cx="3385498" cy="2674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643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468" y="1616245"/>
            <a:ext cx="11953766" cy="50165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604"/>
            <a:ext cx="12192000" cy="1124029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Geologically, the region is complex, has several thrust sheets, Triassic rift basins, and extensive belts of igneous rocks.</a:t>
            </a:r>
            <a:endParaRPr lang="en-US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468" y="1616245"/>
            <a:ext cx="2091109" cy="9510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6568" y="1616245"/>
            <a:ext cx="2795666" cy="312609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1623" y="3923816"/>
            <a:ext cx="977679" cy="4600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8067" y="3630709"/>
            <a:ext cx="603556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65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0566602" y="1276350"/>
            <a:ext cx="1295154" cy="4943627"/>
            <a:chOff x="10935091" y="1486754"/>
            <a:chExt cx="926665" cy="4959264"/>
          </a:xfrm>
        </p:grpSpPr>
        <p:sp>
          <p:nvSpPr>
            <p:cNvPr id="6" name="Rectangle 5"/>
            <p:cNvSpPr/>
            <p:nvPr/>
          </p:nvSpPr>
          <p:spPr>
            <a:xfrm>
              <a:off x="10935091" y="1486754"/>
              <a:ext cx="918713" cy="2032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</a:t>
              </a:r>
              <a:endParaRPr lang="en-US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014316" y="5929444"/>
              <a:ext cx="847440" cy="51657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0466363" cy="13208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Spatial analysis reveals that </a:t>
            </a:r>
            <a:r>
              <a:rPr lang="en-US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Mn</a:t>
            </a:r>
            <a:r>
              <a:rPr 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to  concentrations in groundwater are higher closer the ore deposits</a:t>
            </a:r>
            <a:endParaRPr lang="en-US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349923" y="1446766"/>
            <a:ext cx="6511833" cy="495294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165258" y="1266979"/>
            <a:ext cx="6696498" cy="5317393"/>
            <a:chOff x="-590655" y="1285563"/>
            <a:chExt cx="6696498" cy="5317393"/>
          </a:xfrm>
        </p:grpSpPr>
        <p:grpSp>
          <p:nvGrpSpPr>
            <p:cNvPr id="3" name="Group 2"/>
            <p:cNvGrpSpPr/>
            <p:nvPr/>
          </p:nvGrpSpPr>
          <p:grpSpPr>
            <a:xfrm>
              <a:off x="-590655" y="1285563"/>
              <a:ext cx="5401344" cy="3827864"/>
              <a:chOff x="-590655" y="1285563"/>
              <a:chExt cx="5401344" cy="3827864"/>
            </a:xfrm>
          </p:grpSpPr>
          <p:sp>
            <p:nvSpPr>
              <p:cNvPr id="7" name="TextBox 6"/>
              <p:cNvSpPr txBox="1"/>
              <p:nvPr/>
            </p:nvSpPr>
            <p:spPr>
              <a:xfrm rot="16200000">
                <a:off x="-2073273" y="3261478"/>
                <a:ext cx="3334567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Log(</a:t>
                </a:r>
                <a:r>
                  <a:rPr lang="en-US" dirty="0" err="1" smtClean="0"/>
                  <a:t>Mn</a:t>
                </a:r>
                <a:r>
                  <a:rPr lang="en-US" dirty="0" smtClean="0"/>
                  <a:t>) in groundwater (ppb)</a:t>
                </a:r>
                <a:endParaRPr lang="en-US" dirty="0"/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605692" y="1285563"/>
                <a:ext cx="4204997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Density plot: log </a:t>
                </a:r>
                <a:r>
                  <a:rPr lang="en-US" dirty="0" err="1" smtClean="0"/>
                  <a:t>Mn</a:t>
                </a:r>
                <a:r>
                  <a:rPr lang="en-US" dirty="0" smtClean="0"/>
                  <a:t> vs. linear distance</a:t>
                </a:r>
                <a:endParaRPr lang="en-US" dirty="0"/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796131" y="6233624"/>
              <a:ext cx="530971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Linear distance from </a:t>
              </a:r>
              <a:r>
                <a:rPr lang="en-US" dirty="0" err="1" smtClean="0"/>
                <a:t>Mn</a:t>
              </a:r>
              <a:r>
                <a:rPr lang="en-US" dirty="0" smtClean="0"/>
                <a:t> deposit (km)+</a:t>
              </a:r>
              <a:endParaRPr lang="en-US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0" y="1678524"/>
            <a:ext cx="503545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Method:</a:t>
            </a:r>
          </a:p>
          <a:p>
            <a:r>
              <a:rPr lang="en-US" b="1" dirty="0" smtClean="0"/>
              <a:t>Set boundaries</a:t>
            </a:r>
          </a:p>
          <a:p>
            <a:r>
              <a:rPr lang="en-US" b="1" dirty="0"/>
              <a:t>	</a:t>
            </a:r>
            <a:r>
              <a:rPr lang="en-US" b="1" dirty="0" smtClean="0"/>
              <a:t>Bowens Creek Fault/Ridgeway Fault</a:t>
            </a:r>
          </a:p>
          <a:p>
            <a:r>
              <a:rPr lang="en-US" b="1" dirty="0"/>
              <a:t>	</a:t>
            </a:r>
            <a:r>
              <a:rPr lang="en-US" b="1" dirty="0" smtClean="0"/>
              <a:t>Chatham Fault/Ridgeway Fault</a:t>
            </a:r>
          </a:p>
          <a:p>
            <a:endParaRPr lang="en-US" b="1" dirty="0" smtClean="0"/>
          </a:p>
          <a:p>
            <a:r>
              <a:rPr lang="en-US" b="1" dirty="0" smtClean="0"/>
              <a:t>Record </a:t>
            </a:r>
            <a:r>
              <a:rPr lang="en-US" b="1" dirty="0" err="1" smtClean="0"/>
              <a:t>Mn</a:t>
            </a:r>
            <a:r>
              <a:rPr lang="en-US" b="1" dirty="0" smtClean="0"/>
              <a:t> concentration at each well within boundaries</a:t>
            </a:r>
          </a:p>
          <a:p>
            <a:endParaRPr lang="en-US" b="1" dirty="0"/>
          </a:p>
          <a:p>
            <a:r>
              <a:rPr lang="en-US" b="1" dirty="0" smtClean="0"/>
              <a:t>Measure distance between each well and the nearest documented ore deposit</a:t>
            </a:r>
          </a:p>
          <a:p>
            <a:endParaRPr lang="en-US" dirty="0" smtClean="0"/>
          </a:p>
          <a:p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91574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955" y="0"/>
            <a:ext cx="12025045" cy="132080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3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There are three main forms of </a:t>
            </a:r>
            <a:r>
              <a:rPr lang="en-US" sz="34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Mn</a:t>
            </a:r>
            <a:r>
              <a:rPr lang="en-US" sz="3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ores in the JR-RR </a:t>
            </a:r>
            <a:r>
              <a:rPr lang="en-US" sz="34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Mn</a:t>
            </a:r>
            <a:r>
              <a:rPr lang="en-US" sz="3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District of the watershed:  massive replacement, breccia, and soil “wad”</a:t>
            </a:r>
            <a:endParaRPr lang="en-US" sz="34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542" y="1325012"/>
            <a:ext cx="3314578" cy="2474425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3988" y="1276920"/>
            <a:ext cx="1331132" cy="9937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13" y="1320800"/>
            <a:ext cx="3168673" cy="23775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6200" y="1267870"/>
            <a:ext cx="3297462" cy="24741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12887" y="3742038"/>
            <a:ext cx="3644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 panose="020F0502020204030204" pitchFamily="34" charset="0"/>
              </a:rPr>
              <a:t>Quartzite breccia (</a:t>
            </a:r>
            <a:r>
              <a:rPr lang="en-US" b="1" dirty="0" err="1" smtClean="0">
                <a:latin typeface="Calibri" panose="020F0502020204030204" pitchFamily="34" charset="0"/>
              </a:rPr>
              <a:t>Mn</a:t>
            </a:r>
            <a:r>
              <a:rPr lang="en-US" b="1" dirty="0" smtClean="0">
                <a:latin typeface="Calibri" panose="020F0502020204030204" pitchFamily="34" charset="0"/>
              </a:rPr>
              <a:t>-oxide matrix)</a:t>
            </a:r>
            <a:endParaRPr lang="en-US" b="1" dirty="0">
              <a:latin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3742038"/>
            <a:ext cx="3474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 panose="020F0502020204030204" pitchFamily="34" charset="0"/>
              </a:rPr>
              <a:t>Massive replacement/void filling</a:t>
            </a:r>
            <a:endParaRPr lang="en-US" b="1" dirty="0">
              <a:latin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26304" y="3788204"/>
            <a:ext cx="1476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alibri" panose="020F0502020204030204" pitchFamily="34" charset="0"/>
              </a:rPr>
              <a:t>Soil deposits (“wad”) </a:t>
            </a:r>
            <a:endParaRPr lang="en-US" b="1" dirty="0">
              <a:latin typeface="Calibri" panose="020F0502020204030204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9962048" y="2240017"/>
            <a:ext cx="103880" cy="50287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0434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955" y="0"/>
            <a:ext cx="12025045" cy="132080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3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There are three main forms of </a:t>
            </a:r>
            <a:r>
              <a:rPr lang="en-US" sz="34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Mn</a:t>
            </a:r>
            <a:r>
              <a:rPr lang="en-US" sz="3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ores in the JR-RR </a:t>
            </a:r>
            <a:r>
              <a:rPr lang="en-US" sz="34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Mn</a:t>
            </a:r>
            <a:r>
              <a:rPr lang="en-US" sz="3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District of the watershed:  massive replacement, breccia, and soil “wad”</a:t>
            </a:r>
            <a:endParaRPr lang="en-US" sz="34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542" y="1325012"/>
            <a:ext cx="3314578" cy="2474425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3988" y="1276920"/>
            <a:ext cx="1331132" cy="99372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335628" y="4850296"/>
            <a:ext cx="3583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 panose="020F0502020204030204" pitchFamily="34" charset="0"/>
              </a:rPr>
              <a:t>Samples from the </a:t>
            </a:r>
            <a:r>
              <a:rPr lang="en-US" b="1" dirty="0" err="1" smtClean="0">
                <a:latin typeface="Calibri" panose="020F0502020204030204" pitchFamily="34" charset="0"/>
              </a:rPr>
              <a:t>Hutter</a:t>
            </a:r>
            <a:r>
              <a:rPr lang="en-US" b="1" dirty="0" smtClean="0">
                <a:latin typeface="Calibri" panose="020F0502020204030204" pitchFamily="34" charset="0"/>
              </a:rPr>
              <a:t> Mine</a:t>
            </a:r>
            <a:endParaRPr lang="en-US" b="1" dirty="0">
              <a:latin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36813" y="5699132"/>
            <a:ext cx="530592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latin typeface="Calibri" panose="020F0502020204030204" pitchFamily="34" charset="0"/>
              </a:rPr>
              <a:t>How were these ores formed?</a:t>
            </a:r>
            <a:endParaRPr lang="en-US" sz="2400" b="1" i="1" dirty="0">
              <a:latin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13" y="1320800"/>
            <a:ext cx="3168673" cy="23775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6200" y="1267870"/>
            <a:ext cx="3297462" cy="24741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12887" y="3742038"/>
            <a:ext cx="3644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 panose="020F0502020204030204" pitchFamily="34" charset="0"/>
              </a:rPr>
              <a:t>Quartzite breccia (</a:t>
            </a:r>
            <a:r>
              <a:rPr lang="en-US" b="1" dirty="0" err="1" smtClean="0">
                <a:latin typeface="Calibri" panose="020F0502020204030204" pitchFamily="34" charset="0"/>
              </a:rPr>
              <a:t>Mn</a:t>
            </a:r>
            <a:r>
              <a:rPr lang="en-US" b="1" dirty="0" smtClean="0">
                <a:latin typeface="Calibri" panose="020F0502020204030204" pitchFamily="34" charset="0"/>
              </a:rPr>
              <a:t>-oxide matrix)</a:t>
            </a:r>
            <a:endParaRPr lang="en-US" b="1" dirty="0">
              <a:latin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3742038"/>
            <a:ext cx="3474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 panose="020F0502020204030204" pitchFamily="34" charset="0"/>
              </a:rPr>
              <a:t>Massive replacement/void filling</a:t>
            </a:r>
            <a:endParaRPr lang="en-US" b="1" dirty="0">
              <a:latin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26304" y="3788204"/>
            <a:ext cx="1476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alibri" panose="020F0502020204030204" pitchFamily="34" charset="0"/>
              </a:rPr>
              <a:t>Soil deposits (“wad”) </a:t>
            </a:r>
            <a:endParaRPr lang="en-US" b="1" dirty="0">
              <a:latin typeface="Calibri" panose="020F0502020204030204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9962048" y="2240017"/>
            <a:ext cx="103880" cy="50287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55" y="4537947"/>
            <a:ext cx="3011590" cy="225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36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3286</TotalTime>
  <Words>654</Words>
  <Application>Microsoft Office PowerPoint</Application>
  <PresentationFormat>Widescreen</PresentationFormat>
  <Paragraphs>105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Helvetica Neue</vt:lpstr>
      <vt:lpstr>Trebuchet MS</vt:lpstr>
      <vt:lpstr>Wingdings 3</vt:lpstr>
      <vt:lpstr>Facet</vt:lpstr>
      <vt:lpstr>Geologic Sources of Manganese in the Roanoke River Watershed</vt:lpstr>
      <vt:lpstr>Manganese is a ubiquitous metal that can adversely affect water quality.</vt:lpstr>
      <vt:lpstr>Manganese concentrations are elevated in groundwater of the Roanoke River watershed: 30% of wells &gt; 50 ppb</vt:lpstr>
      <vt:lpstr>Manganese concentrations are elevated in groundwater of the Roanoke River watershed: 30% of wells &gt; 50 ppb</vt:lpstr>
      <vt:lpstr>Spatially, Mn in groundwater is consistently above 50 ppb in Campbell Co.</vt:lpstr>
      <vt:lpstr>Geologically, the region is complex, has several thrust sheets, Triassic rift basins, and extensive belts of igneous rocks.</vt:lpstr>
      <vt:lpstr>Spatial analysis reveals that Mn to  concentrations in groundwater are higher closer the ore deposits</vt:lpstr>
      <vt:lpstr>There are three main forms of Mn ores in the JR-RR Mn District of the watershed:  massive replacement, breccia, and soil “wad”</vt:lpstr>
      <vt:lpstr>There are three main forms of Mn ores in the JR-RR Mn District of the watershed:  massive replacement, breccia, and soil “wad”</vt:lpstr>
      <vt:lpstr>My research focuses on characterizing Mn ores to link ore attributes to groundwater chemistry</vt:lpstr>
      <vt:lpstr>Preliminary results…</vt:lpstr>
      <vt:lpstr>Aeromagnetic maps show that Mn deposits are located in magnetically anomalous areas.</vt:lpstr>
      <vt:lpstr>Deposits of the Hutter Mine are believed to have been metamorphosed from volcanogenic deposits on the ocean floor (Beard et al., 2002).</vt:lpstr>
      <vt:lpstr>These types of deposits may explain the presence of other “hot spots” in the study area.</vt:lpstr>
      <vt:lpstr>Preliminary XRD analysis suggests that identifying Mn minerals will require more qualitative work to be certain of mineral species.</vt:lpstr>
      <vt:lpstr>Preliminary XRD analysis suggests that identifying Mn minerals will require more qualitative work to be certain of mineral species.</vt:lpstr>
      <vt:lpstr>My goal is to develop a predictive model of conditions that are conducive to elevated Mn in groundwater</vt:lpstr>
      <vt:lpstr>Acknowledgements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Microsoft account</cp:lastModifiedBy>
  <cp:revision>196</cp:revision>
  <cp:lastPrinted>2014-04-07T15:17:27Z</cp:lastPrinted>
  <dcterms:created xsi:type="dcterms:W3CDTF">2014-02-23T22:18:08Z</dcterms:created>
  <dcterms:modified xsi:type="dcterms:W3CDTF">2014-04-11T01:04:38Z</dcterms:modified>
</cp:coreProperties>
</file>