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61" r:id="rId4"/>
    <p:sldId id="258" r:id="rId5"/>
    <p:sldId id="259" r:id="rId6"/>
    <p:sldId id="278" r:id="rId7"/>
    <p:sldId id="260" r:id="rId8"/>
    <p:sldId id="265" r:id="rId9"/>
    <p:sldId id="268" r:id="rId10"/>
    <p:sldId id="281" r:id="rId11"/>
    <p:sldId id="269" r:id="rId12"/>
    <p:sldId id="271" r:id="rId13"/>
    <p:sldId id="262" r:id="rId14"/>
    <p:sldId id="264" r:id="rId15"/>
    <p:sldId id="270" r:id="rId16"/>
    <p:sldId id="290" r:id="rId17"/>
    <p:sldId id="263" r:id="rId18"/>
    <p:sldId id="292" r:id="rId19"/>
    <p:sldId id="273" r:id="rId20"/>
    <p:sldId id="274" r:id="rId21"/>
    <p:sldId id="275" r:id="rId22"/>
    <p:sldId id="276" r:id="rId23"/>
    <p:sldId id="294" r:id="rId24"/>
    <p:sldId id="277" r:id="rId25"/>
    <p:sldId id="296" r:id="rId26"/>
    <p:sldId id="298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4" d="100"/>
          <a:sy n="84" d="100"/>
        </p:scale>
        <p:origin x="-139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A57A7-C977-8C44-8464-617B528AAC3F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AD28-121B-6B43-92F0-59FB2F600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0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16E0C-6E43-5047-8C39-0DB70E7F2D1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F131-3712-ED4F-BC6C-BAC577CB3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6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6CD77-DBD1-6B48-97A8-61D4A339A52E}" type="slidenum">
              <a:rPr lang="en-US"/>
              <a:pPr/>
              <a:t>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1500" y="1130300"/>
            <a:ext cx="8336280" cy="4965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10183-8841-194E-87F1-5C309C75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ED64D-2EAC-5444-81E2-0ED32F8D1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0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95E1CDB-18D6-45F7-811A-26FB22EB7374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F134CF9-ECED-4228-A177-352495CBEF1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yniechert.com/triassicsanmiguel2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-geology.com/Phytosaur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HOFFMAN, Devin K.</a:t>
            </a:r>
            <a:r>
              <a:rPr lang="en-US" baseline="30000" dirty="0" smtClean="0"/>
              <a:t>1</a:t>
            </a:r>
            <a:r>
              <a:rPr lang="en-US" dirty="0" smtClean="0"/>
              <a:t>, MILLER-CAMP, Jessica A.</a:t>
            </a:r>
            <a:r>
              <a:rPr lang="en-US" baseline="30000" dirty="0" smtClean="0"/>
              <a:t>2</a:t>
            </a:r>
            <a:r>
              <a:rPr lang="en-US" dirty="0" smtClean="0"/>
              <a:t>, and HECKERT, Andrew B.</a:t>
            </a:r>
            <a:r>
              <a:rPr lang="en-US" baseline="30000" dirty="0" smtClean="0"/>
              <a:t>1</a:t>
            </a:r>
            <a:r>
              <a:rPr lang="en-US" dirty="0" smtClean="0"/>
              <a:t>, (1) Dept. of Geology, Appalachian State University, ASU Box 32067, Boone, NC 28608, hoffmandk@appstate.edu, (2) Dept. of Geoscience, Iowa State University, Iowa City, IA 52242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Phylogenetic signals in phytosaur tooth enamel microstructure and implications for Newark Supergroup </a:t>
            </a:r>
            <a:r>
              <a:rPr lang="en-US" dirty="0" err="1" smtClean="0"/>
              <a:t>phytosaurs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pic>
        <p:nvPicPr>
          <p:cNvPr id="4" name="Content Placeholder 3" descr="USNM18313Skul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4" b="-121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800600" y="160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Size, shape, orientation of fenestrae,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especially supratemporal fenestra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1219200" y="3048000"/>
            <a:ext cx="364348" cy="351449"/>
          </a:xfrm>
          <a:prstGeom prst="star4">
            <a:avLst>
              <a:gd name="adj" fmla="val 12500"/>
            </a:avLst>
          </a:prstGeom>
          <a:solidFill>
            <a:srgbClr val="F00A23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4724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Diverse features of squamosal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(this is internal view of right)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7924800" y="4267200"/>
            <a:ext cx="364348" cy="351449"/>
          </a:xfrm>
          <a:prstGeom prst="star4">
            <a:avLst>
              <a:gd name="adj" fmla="val 12500"/>
            </a:avLst>
          </a:prstGeom>
          <a:solidFill>
            <a:srgbClr val="F00A23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97659" y="1143000"/>
            <a:ext cx="6248400" cy="4298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5471042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www.rhyniechert.com/triassicsanmiguel2.html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65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NM18313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9" y="4009210"/>
            <a:ext cx="5393931" cy="2825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Heterodonty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9" y="-4088"/>
            <a:ext cx="4946108" cy="4267200"/>
          </a:xfrm>
        </p:spPr>
      </p:pic>
      <p:sp>
        <p:nvSpPr>
          <p:cNvPr id="5" name="TextBox 4"/>
          <p:cNvSpPr txBox="1"/>
          <p:nvPr/>
        </p:nvSpPr>
        <p:spPr>
          <a:xfrm>
            <a:off x="5562600" y="4495800"/>
            <a:ext cx="3151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teeth occur in the lower jaw.</a:t>
            </a:r>
          </a:p>
          <a:p>
            <a:r>
              <a:rPr lang="en-US" dirty="0" smtClean="0"/>
              <a:t>(This is USNM 18313 again)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304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7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01867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40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81" y="80441"/>
            <a:ext cx="169058" cy="16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5667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5" y="2363767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05" y="2401867"/>
            <a:ext cx="231521" cy="23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Sander, 1999</a:t>
            </a:r>
          </a:p>
          <a:p>
            <a:pPr lvl="1"/>
            <a:r>
              <a:rPr lang="en-US" dirty="0" smtClean="0"/>
              <a:t>Huge differences in enamel thickness</a:t>
            </a:r>
          </a:p>
          <a:p>
            <a:r>
              <a:rPr lang="en-US" dirty="0" smtClean="0"/>
              <a:t>Possible phylogenetic signals</a:t>
            </a:r>
          </a:p>
          <a:p>
            <a:r>
              <a:rPr lang="en-US" dirty="0" err="1" smtClean="0"/>
              <a:t>Paleobiological</a:t>
            </a:r>
            <a:r>
              <a:rPr lang="en-US" dirty="0" smtClean="0"/>
              <a:t> 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Microscopic structures in the tooth enamel 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Schelzmuster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Key structures </a:t>
            </a:r>
          </a:p>
          <a:p>
            <a:pPr lvl="1"/>
            <a:r>
              <a:rPr lang="en-US" dirty="0" smtClean="0"/>
              <a:t>Enamel thickness</a:t>
            </a:r>
          </a:p>
          <a:p>
            <a:pPr lvl="1"/>
            <a:r>
              <a:rPr lang="en-US" dirty="0" smtClean="0"/>
              <a:t>Structure (parallel/columnar)</a:t>
            </a:r>
          </a:p>
          <a:p>
            <a:pPr lvl="1"/>
            <a:r>
              <a:rPr lang="en-US" dirty="0" smtClean="0"/>
              <a:t>Basal Unit Layer (BUL) </a:t>
            </a:r>
          </a:p>
          <a:p>
            <a:pPr lvl="1"/>
            <a:r>
              <a:rPr lang="en-US" dirty="0" smtClean="0"/>
              <a:t>Lines of Incremental Growth (LIG)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Tooth Enamel Microstructure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if variation documented by Sander has taxonomic significance? </a:t>
            </a:r>
          </a:p>
          <a:p>
            <a:pPr lvl="1"/>
            <a:r>
              <a:rPr lang="en-US" dirty="0" smtClean="0"/>
              <a:t>As </a:t>
            </a:r>
            <a:r>
              <a:rPr lang="en-US" dirty="0" err="1" smtClean="0"/>
              <a:t>Heckert</a:t>
            </a:r>
            <a:r>
              <a:rPr lang="en-US" dirty="0" smtClean="0"/>
              <a:t> and Miller-Camp (2013) pointed out, what’s enamel thickness if size isn’t controlled?</a:t>
            </a:r>
          </a:p>
          <a:p>
            <a:pPr lvl="1"/>
            <a:r>
              <a:rPr lang="en-US" dirty="0" smtClean="0"/>
              <a:t>Could be used for identification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5833792" cy="201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5371596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www.texas-geology.com/Phytosaur.jpg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18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885714" cy="1907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157" y="2271861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IPB E 2007 I: Parallel and LIG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489" y="228600"/>
            <a:ext cx="2885714" cy="190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446" y="2267435"/>
            <a:ext cx="1590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IPB E 2007 I: BUL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03" y="228601"/>
            <a:ext cx="2872073" cy="1904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5414" y="2271861"/>
            <a:ext cx="190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IPB E 2007 I: Parallel 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25" y="3048000"/>
            <a:ext cx="2891689" cy="1907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292" y="3048001"/>
            <a:ext cx="2943419" cy="1907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157" y="5180377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IPB E 2007 II: Enamel void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6801" y="505726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IPB E 2007 III: Surface of tooth with striations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6117667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Sander, 1999 </a:t>
            </a:r>
            <a:r>
              <a:rPr lang="en-US" sz="2000" dirty="0" err="1" smtClean="0"/>
              <a:t>Phytosaur</a:t>
            </a:r>
            <a:r>
              <a:rPr lang="en-US" sz="2000" dirty="0" smtClean="0"/>
              <a:t> Images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83" y="3048000"/>
            <a:ext cx="2869893" cy="19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8746" y="5180377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IPB E 2007 II: Columns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62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000" cap="all" spc="50" dirty="0" smtClean="0">
                <a:solidFill>
                  <a:srgbClr val="FFFFFF"/>
                </a:solidFill>
                <a:ea typeface="+mj-ea"/>
                <a:cs typeface="+mj-cs"/>
              </a:rPr>
              <a:t>Sander (1999)</a:t>
            </a:r>
            <a:endParaRPr lang="en-US" sz="3000" cap="all" spc="5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676400"/>
            <a:ext cx="6172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Arial" pitchFamily="34" charset="0"/>
              <a:buChar char="•"/>
              <a:defRPr/>
            </a:pPr>
            <a:r>
              <a:rPr lang="en-US" sz="1700" spc="30" dirty="0" smtClean="0">
                <a:solidFill>
                  <a:srgbClr val="FFFFFF"/>
                </a:solidFill>
              </a:rPr>
              <a:t>Some Dockum teeth with thin (~20µm), parallel enamel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Arial" pitchFamily="34" charset="0"/>
              <a:buChar char="•"/>
              <a:defRPr/>
            </a:pPr>
            <a:r>
              <a:rPr lang="en-US" sz="1700" spc="30" dirty="0" smtClean="0">
                <a:solidFill>
                  <a:srgbClr val="FFFFFF"/>
                </a:solidFill>
              </a:rPr>
              <a:t>Other Dockum phytosaur teeth with thick (150µm), columnar enamel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Arial" pitchFamily="34" charset="0"/>
              <a:buChar char="•"/>
              <a:defRPr/>
            </a:pPr>
            <a:r>
              <a:rPr lang="en-US" sz="1700" spc="30" dirty="0" err="1" smtClean="0">
                <a:solidFill>
                  <a:srgbClr val="FFFFFF"/>
                </a:solidFill>
              </a:rPr>
              <a:t>LIGs</a:t>
            </a:r>
            <a:r>
              <a:rPr lang="en-US" sz="1700" spc="30" dirty="0" smtClean="0">
                <a:solidFill>
                  <a:srgbClr val="FFFFFF"/>
                </a:solidFill>
              </a:rPr>
              <a:t> rare, not well-defined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Arial" pitchFamily="34" charset="0"/>
              <a:buChar char="•"/>
              <a:defRPr/>
            </a:pPr>
            <a:r>
              <a:rPr lang="en-US" sz="1700" spc="30" dirty="0" smtClean="0">
                <a:solidFill>
                  <a:srgbClr val="FFFFFF"/>
                </a:solidFill>
              </a:rPr>
              <a:t>Not controlled by size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Arial" pitchFamily="34" charset="0"/>
              <a:buChar char="•"/>
              <a:defRPr/>
            </a:pPr>
            <a:r>
              <a:rPr lang="en-US" sz="1700" i="1" spc="30" dirty="0" smtClean="0">
                <a:solidFill>
                  <a:srgbClr val="FFFFFF"/>
                </a:solidFill>
              </a:rPr>
              <a:t>Might it be possible to distinguish co-occurring taxa by enamel microstructural features?</a:t>
            </a:r>
            <a:endParaRPr lang="en-US" sz="1700" i="1" spc="3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57171"/>
            <a:ext cx="2885714" cy="1847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5414" y="2271861"/>
            <a:ext cx="190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IPB E 2007 I: Parallel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00400"/>
            <a:ext cx="2838095" cy="1895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1547" y="5228971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IPB E 2007 II: Enamel void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Sampled 28 teeth from several </a:t>
            </a:r>
            <a:r>
              <a:rPr lang="en-US" dirty="0" err="1" smtClean="0"/>
              <a:t>heterodont</a:t>
            </a:r>
            <a:r>
              <a:rPr lang="en-US" dirty="0" smtClean="0"/>
              <a:t> taxa</a:t>
            </a:r>
          </a:p>
          <a:p>
            <a:r>
              <a:rPr lang="en-US" dirty="0" smtClean="0"/>
              <a:t>Made macroscopic measurements according to Smith, 2005</a:t>
            </a:r>
          </a:p>
          <a:p>
            <a:r>
              <a:rPr lang="en-US" dirty="0" smtClean="0"/>
              <a:t>Created molds and casts*</a:t>
            </a:r>
          </a:p>
          <a:p>
            <a:r>
              <a:rPr lang="en-US" dirty="0" smtClean="0"/>
              <a:t>Followed guidelines of Sander, 1999; Hwang, 2005&amp;2006</a:t>
            </a:r>
          </a:p>
          <a:p>
            <a:pPr lvl="1"/>
            <a:r>
              <a:rPr lang="en-US" dirty="0" smtClean="0"/>
              <a:t>Embedded in resin</a:t>
            </a:r>
          </a:p>
          <a:p>
            <a:pPr lvl="1"/>
            <a:r>
              <a:rPr lang="en-US" dirty="0" smtClean="0"/>
              <a:t>Sectioned in transverse or longitudinal</a:t>
            </a:r>
          </a:p>
          <a:p>
            <a:pPr lvl="1"/>
            <a:r>
              <a:rPr lang="en-US" dirty="0" smtClean="0"/>
              <a:t>Sputter coated in gold</a:t>
            </a:r>
          </a:p>
          <a:p>
            <a:pPr lvl="1"/>
            <a:r>
              <a:rPr lang="en-US" dirty="0" smtClean="0"/>
              <a:t>Examined and imaged under SEM</a:t>
            </a:r>
          </a:p>
          <a:p>
            <a:pPr lvl="1"/>
            <a:r>
              <a:rPr lang="en-US" dirty="0" smtClean="0"/>
              <a:t>Analyzed images with ImageJ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031938"/>
            <a:ext cx="24955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4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Chinle Samples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57200"/>
            <a:ext cx="4380782" cy="5105418"/>
          </a:xfrm>
        </p:spPr>
      </p:pic>
      <p:sp>
        <p:nvSpPr>
          <p:cNvPr id="14" name="TextBox 13"/>
          <p:cNvSpPr txBox="1"/>
          <p:nvPr/>
        </p:nvSpPr>
        <p:spPr>
          <a:xfrm>
            <a:off x="5029200" y="16002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Apachean—</a:t>
            </a:r>
            <a:r>
              <a:rPr lang="en-US" i="1" dirty="0" smtClean="0">
                <a:solidFill>
                  <a:srgbClr val="FFFFFF"/>
                </a:solidFill>
              </a:rPr>
              <a:t>Redondasaurus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Revueltian—</a:t>
            </a:r>
            <a:r>
              <a:rPr lang="en-US" i="1" dirty="0" smtClean="0">
                <a:solidFill>
                  <a:srgbClr val="FFFFFF"/>
                </a:solidFill>
              </a:rPr>
              <a:t>Machaeroprosopus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i="1" dirty="0" smtClean="0">
                <a:solidFill>
                  <a:srgbClr val="FFFFFF"/>
                </a:solidFill>
              </a:rPr>
              <a:t>Pseudopalatus buceros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Adamanian—</a:t>
            </a:r>
            <a:r>
              <a:rPr lang="en-US" i="1" dirty="0" smtClean="0">
                <a:solidFill>
                  <a:srgbClr val="FFFFFF"/>
                </a:solidFill>
              </a:rPr>
              <a:t>Smilosuchus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Otischalkian—</a:t>
            </a:r>
            <a:r>
              <a:rPr lang="en-US" i="1" dirty="0" smtClean="0">
                <a:solidFill>
                  <a:srgbClr val="FFFFFF"/>
                </a:solidFill>
              </a:rPr>
              <a:t>Angistorhinus/?</a:t>
            </a:r>
            <a:r>
              <a:rPr lang="en-US" i="1" dirty="0" err="1" smtClean="0">
                <a:solidFill>
                  <a:srgbClr val="FFFFFF"/>
                </a:solidFill>
              </a:rPr>
              <a:t>Brachysuchus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n-US" i="1" dirty="0" err="1" smtClean="0"/>
              <a:t>Angistorhinus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Popo </a:t>
            </a:r>
            <a:r>
              <a:rPr lang="en-US" dirty="0" err="1" smtClean="0"/>
              <a:t>Agie</a:t>
            </a:r>
            <a:r>
              <a:rPr lang="en-US" dirty="0" smtClean="0"/>
              <a:t> </a:t>
            </a:r>
            <a:r>
              <a:rPr lang="en-US" dirty="0" err="1" smtClean="0"/>
              <a:t>Fm</a:t>
            </a:r>
            <a:r>
              <a:rPr lang="en-US" dirty="0" smtClean="0"/>
              <a:t> (</a:t>
            </a:r>
            <a:r>
              <a:rPr lang="en-US" dirty="0" err="1" smtClean="0"/>
              <a:t>Otischalkian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Devin\Documents\Devin\Paleo Research\GSA Presentation Teeth Images\36190(2)dent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45" y="1742792"/>
            <a:ext cx="4191000" cy="38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vin\Documents\Devin\Paleo Research\GSA Presentation Teeth Images\36190(2)labq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42792"/>
            <a:ext cx="4191001" cy="38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2545" y="561208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Denticle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560197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Labial-Columns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Phytosaurs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352800"/>
            <a:ext cx="8305800" cy="2362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Primitive, aquatic carnivores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“Crocodile-line” </a:t>
            </a:r>
            <a:r>
              <a:rPr lang="en-US" sz="2800" dirty="0" err="1"/>
              <a:t>archosaurs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Only lived in Late Triassic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err="1"/>
              <a:t>Rutiodon</a:t>
            </a:r>
            <a:r>
              <a:rPr lang="en-US" sz="2800" i="1" dirty="0"/>
              <a:t>—</a:t>
            </a:r>
            <a:r>
              <a:rPr lang="en-US" sz="2800" dirty="0"/>
              <a:t>From NC, first phytosaur in North </a:t>
            </a:r>
            <a:r>
              <a:rPr lang="en-US" sz="2800" dirty="0" smtClean="0"/>
              <a:t>America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Heterodont</a:t>
            </a:r>
            <a:endParaRPr lang="en-US" sz="2800" dirty="0"/>
          </a:p>
        </p:txBody>
      </p:sp>
      <p:pic>
        <p:nvPicPr>
          <p:cNvPr id="596996" name="Picture 4" descr="PhytosaurLuc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219200"/>
            <a:ext cx="8610600" cy="1922463"/>
          </a:xfrm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6705600" y="1219200"/>
            <a:ext cx="220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  <a:ea typeface="MS Pゴシック" pitchFamily="-92" charset="-128"/>
                <a:cs typeface="MS Pゴシック" pitchFamily="-92" charset="-128"/>
              </a:rPr>
              <a:t>Lucas (2007, fig. 4.11)</a:t>
            </a:r>
          </a:p>
        </p:txBody>
      </p:sp>
    </p:spTree>
    <p:extLst>
      <p:ext uri="{BB962C8B-B14F-4D97-AF65-F5344CB8AC3E}">
        <p14:creationId xmlns:p14="http://schemas.microsoft.com/office/powerpoint/2010/main" val="16036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n-US" i="1" dirty="0" err="1" smtClean="0"/>
              <a:t>Smilosuchus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err="1" smtClean="0"/>
              <a:t>Bluewater</a:t>
            </a:r>
            <a:r>
              <a:rPr lang="en-US" dirty="0" smtClean="0"/>
              <a:t> Creek </a:t>
            </a:r>
            <a:r>
              <a:rPr lang="en-US" dirty="0" err="1" smtClean="0"/>
              <a:t>Fm</a:t>
            </a:r>
            <a:r>
              <a:rPr lang="en-US" dirty="0" smtClean="0"/>
              <a:t> (</a:t>
            </a:r>
            <a:r>
              <a:rPr lang="en-US" dirty="0" err="1" smtClean="0"/>
              <a:t>adamanian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Devin\Documents\Devin\Paleo Research\GSA Presentation Teeth Images\36146colum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76401"/>
            <a:ext cx="413726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vin\Documents\Devin\Paleo Research\GSA Presentation Teeth Images\36148denti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1"/>
            <a:ext cx="4137263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8716" y="5486401"/>
            <a:ext cx="100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0031" y="549017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Denticle</a:t>
            </a:r>
            <a:r>
              <a:rPr lang="en-US" dirty="0" smtClean="0"/>
              <a:t> with thin 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Machaeroprosopus</a:t>
            </a:r>
            <a:r>
              <a:rPr lang="en-US" i="1" dirty="0" smtClean="0"/>
              <a:t> </a:t>
            </a:r>
            <a:r>
              <a:rPr lang="en-US" i="1" dirty="0" err="1" smtClean="0"/>
              <a:t>Buceros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Petrified Forest </a:t>
            </a:r>
            <a:r>
              <a:rPr lang="en-US" dirty="0" err="1" smtClean="0"/>
              <a:t>Fm</a:t>
            </a:r>
            <a:r>
              <a:rPr lang="en-US" dirty="0" smtClean="0"/>
              <a:t> (</a:t>
            </a:r>
            <a:r>
              <a:rPr lang="en-US" dirty="0" err="1" smtClean="0"/>
              <a:t>revueltian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32466"/>
            <a:ext cx="7924800" cy="4114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Devin\Documents\Devin\Paleo Research\GSA Presentation Teeth Images\33103columns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21" y="1566192"/>
            <a:ext cx="4192979" cy="3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vin\Documents\Devin\Paleo Research\GSA Presentation Teeth Images\33105colum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432" y="1566192"/>
            <a:ext cx="4151768" cy="3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4010" y="548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916" y="548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Redondasaurus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Redonda </a:t>
            </a:r>
            <a:r>
              <a:rPr lang="en-US" dirty="0" err="1" smtClean="0"/>
              <a:t>Fm</a:t>
            </a:r>
            <a:r>
              <a:rPr lang="en-US" dirty="0" smtClean="0"/>
              <a:t> (</a:t>
            </a:r>
            <a:r>
              <a:rPr lang="en-US" dirty="0" err="1" smtClean="0"/>
              <a:t>Apachean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C:\Users\Devin\Documents\Devin\Paleo Research\GSA Presentation Teeth Images\36185(2)LinUP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" y="1618525"/>
            <a:ext cx="4343400" cy="400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vin\Documents\Devin\Paleo Research\GSA Presentation Teeth Images\36186(1)Lin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668570" y="1618526"/>
            <a:ext cx="4343400" cy="400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86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Columns with thin outer rim of parallel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600589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Summary—Chinle 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Sampled 28 teeth from several heterodont taxa; teeth were of similar size</a:t>
            </a:r>
          </a:p>
          <a:p>
            <a:r>
              <a:rPr lang="en-US" sz="2400" dirty="0" smtClean="0"/>
              <a:t>Chose stratigraphically superposed localities </a:t>
            </a:r>
            <a:br>
              <a:rPr lang="en-US" sz="2400" dirty="0" smtClean="0"/>
            </a:br>
            <a:r>
              <a:rPr lang="en-US" sz="2400" dirty="0" smtClean="0"/>
              <a:t>with known heterodont phytosaurs</a:t>
            </a:r>
          </a:p>
          <a:p>
            <a:r>
              <a:rPr lang="en-US" sz="2400" dirty="0" smtClean="0"/>
              <a:t>All have moderately thick </a:t>
            </a:r>
            <a:r>
              <a:rPr lang="en-US" sz="2400" smtClean="0"/>
              <a:t>enamel (18µm – 155µm)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All exhibit columnar enamel</a:t>
            </a:r>
          </a:p>
          <a:p>
            <a:r>
              <a:rPr lang="en-US" sz="2400" dirty="0" smtClean="0"/>
              <a:t>Some have weakly developed LIGS, BUL</a:t>
            </a:r>
          </a:p>
          <a:p>
            <a:r>
              <a:rPr lang="en-US" sz="2400" dirty="0" smtClean="0"/>
              <a:t>No obvious distinctions between taxa</a:t>
            </a:r>
          </a:p>
          <a:p>
            <a:r>
              <a:rPr lang="en-US" sz="2400" dirty="0" smtClean="0"/>
              <a:t>Did not see thin, parallel enamel that Sander (1999) reported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5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Cumnock</a:t>
            </a:r>
            <a:r>
              <a:rPr lang="en-US" dirty="0" smtClean="0"/>
              <a:t> FM Heterodont Phytosaur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C:\Users\Devin\Documents\Devin\Paleo Research\GSA Presentation Teeth Images\NCSM 23303 LI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22000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vin\Documents\Devin\Paleo Research\GSA Presentation Teeth Images\NCSM 24322B Anterior Ap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399" y="1752600"/>
            <a:ext cx="422000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2304" y="5715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Columns and LIGs, maybe parallel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0003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Columns and LIGS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Did not replicate Sander’s (1999) thin, parallel enamel</a:t>
            </a:r>
          </a:p>
          <a:p>
            <a:r>
              <a:rPr lang="en-US" sz="2800" dirty="0" smtClean="0"/>
              <a:t>Chinle heterodont phytosaurs typically posses columnar enamel, are not readily distinguished</a:t>
            </a:r>
          </a:p>
          <a:p>
            <a:r>
              <a:rPr lang="en-US" sz="2800" dirty="0" smtClean="0"/>
              <a:t>Type B (“maxillary”) teeth tend to have thicker enamel</a:t>
            </a:r>
          </a:p>
          <a:p>
            <a:r>
              <a:rPr lang="en-US" sz="2800" dirty="0" smtClean="0"/>
              <a:t>Variation within basins appears small but possible variation between different basins</a:t>
            </a:r>
          </a:p>
          <a:p>
            <a:r>
              <a:rPr lang="en-US" sz="2800" dirty="0" smtClean="0"/>
              <a:t>Phytosaur enamel microstructure does not appear plesiomorphic for Archosauria at this time</a:t>
            </a:r>
          </a:p>
        </p:txBody>
      </p:sp>
    </p:spTree>
    <p:extLst>
      <p:ext uri="{BB962C8B-B14F-4D97-AF65-F5344CB8AC3E}">
        <p14:creationId xmlns:p14="http://schemas.microsoft.com/office/powerpoint/2010/main" val="40092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Variation within basins appears small but possible variation between different basins</a:t>
            </a:r>
          </a:p>
          <a:p>
            <a:r>
              <a:rPr lang="en-US" dirty="0" smtClean="0"/>
              <a:t>Still more teeth to image especially NC teeth</a:t>
            </a:r>
          </a:p>
          <a:p>
            <a:r>
              <a:rPr lang="en-US" dirty="0" smtClean="0"/>
              <a:t>Might thin, parallel enamel teeth be primitive?</a:t>
            </a:r>
          </a:p>
          <a:p>
            <a:pPr lvl="1"/>
            <a:r>
              <a:rPr lang="en-US" dirty="0" smtClean="0"/>
              <a:t>e.g., “non-phytosaurid” phytosaurs?</a:t>
            </a:r>
          </a:p>
          <a:p>
            <a:r>
              <a:rPr lang="en-US" dirty="0" smtClean="0"/>
              <a:t>Consider sampling </a:t>
            </a:r>
            <a:r>
              <a:rPr lang="en-US" i="1" dirty="0" smtClean="0"/>
              <a:t>in situ </a:t>
            </a:r>
            <a:r>
              <a:rPr lang="en-US" dirty="0" smtClean="0"/>
              <a:t>teeth </a:t>
            </a:r>
            <a:r>
              <a:rPr lang="en-US" smtClean="0"/>
              <a:t>from bonebeds</a:t>
            </a:r>
          </a:p>
          <a:p>
            <a:pPr lvl="1"/>
            <a:r>
              <a:rPr lang="en-US" dirty="0" smtClean="0"/>
              <a:t>More detailed statistics once data set is complete </a:t>
            </a:r>
          </a:p>
          <a:p>
            <a:pPr lvl="1"/>
            <a:r>
              <a:rPr lang="en-US" dirty="0" smtClean="0"/>
              <a:t>Possible paleobiological implications</a:t>
            </a:r>
          </a:p>
          <a:p>
            <a:pPr lvl="2"/>
            <a:r>
              <a:rPr lang="en-US" dirty="0" smtClean="0"/>
              <a:t>Parallel </a:t>
            </a:r>
            <a:r>
              <a:rPr lang="en-US" dirty="0" err="1" smtClean="0"/>
              <a:t>v</a:t>
            </a:r>
            <a:r>
              <a:rPr lang="en-US" dirty="0" smtClean="0"/>
              <a:t>. columnar functional significance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Stocker2010Fig10Clad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115" y="1981200"/>
            <a:ext cx="3121885" cy="3436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5486400"/>
            <a:ext cx="134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Stocker, 2012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Dr. Vince </a:t>
            </a:r>
            <a:r>
              <a:rPr lang="en-US" dirty="0" smtClean="0"/>
              <a:t>Schneider (NCSM) and Dr. Spencer Lucas (NMMNH) for permission to borrow and destructively sample specimens</a:t>
            </a:r>
            <a:endParaRPr lang="en-US" dirty="0"/>
          </a:p>
          <a:p>
            <a:r>
              <a:rPr lang="en-US" dirty="0" smtClean="0"/>
              <a:t>Dr</a:t>
            </a:r>
            <a:r>
              <a:rPr lang="en-US" dirty="0"/>
              <a:t>. Guichuan </a:t>
            </a:r>
            <a:r>
              <a:rPr lang="en-US" dirty="0" err="1" smtClean="0"/>
              <a:t>Hou</a:t>
            </a:r>
            <a:r>
              <a:rPr lang="en-US" dirty="0" smtClean="0"/>
              <a:t> of the College of Arts &amp; Sciences Microscopy Center for use of the of the SEM and sputter coater</a:t>
            </a:r>
            <a:endParaRPr lang="en-US" dirty="0"/>
          </a:p>
          <a:p>
            <a:r>
              <a:rPr lang="en-US" dirty="0" smtClean="0"/>
              <a:t>Anthony Love  for assistance in preparation of remaining specimens</a:t>
            </a:r>
            <a:endParaRPr lang="en-US" dirty="0"/>
          </a:p>
          <a:p>
            <a:r>
              <a:rPr lang="en-US" dirty="0" smtClean="0"/>
              <a:t>Office </a:t>
            </a:r>
            <a:r>
              <a:rPr lang="en-US" dirty="0"/>
              <a:t>of Student Research travel grant</a:t>
            </a:r>
            <a:r>
              <a:rPr lang="en-US" dirty="0" smtClean="0"/>
              <a:t>, SE </a:t>
            </a:r>
            <a:r>
              <a:rPr lang="en-US" dirty="0"/>
              <a:t>GSA travel grant, Dept. of Geology Undergraduate Research </a:t>
            </a:r>
            <a:r>
              <a:rPr lang="en-US" dirty="0" smtClean="0"/>
              <a:t>Award for support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Phylogenetic Position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67238" y="1822281"/>
            <a:ext cx="7015580" cy="412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28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Sereno</a:t>
            </a:r>
            <a:r>
              <a:rPr lang="en-US" dirty="0" smtClean="0"/>
              <a:t>, 1991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34200" y="18669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6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Interpretation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11792" y="1600200"/>
            <a:ext cx="56086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209800"/>
            <a:ext cx="1698055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Phytosauria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976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Nesbitt, 2011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19800" y="2286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Late Triassic (~237 Ma to ~201)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49" y="2362200"/>
            <a:ext cx="75819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7550" y="61817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Stocker &amp; Butler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2674" y="3955059"/>
            <a:ext cx="74862" cy="8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81" y="4038601"/>
            <a:ext cx="81442" cy="9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288144" y="6356350"/>
            <a:ext cx="2133600" cy="365125"/>
          </a:xfrm>
        </p:spPr>
        <p:txBody>
          <a:bodyPr/>
          <a:lstStyle/>
          <a:p>
            <a:fld id="{82710183-8841-194E-87F1-5C309C75CE6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namTr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2713" y="1130300"/>
            <a:ext cx="5680075" cy="54864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70567" y="6553200"/>
            <a:ext cx="353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/>
              <a:t>http://jan.ucc.nau.edu/~rcb7/namTr210.jpg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236220" y="349250"/>
            <a:ext cx="8907780" cy="59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Myriad Pro"/>
                <a:cs typeface="Myriad Pro"/>
              </a:rPr>
              <a:t>East meets West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2533011">
            <a:off x="2906011" y="4688772"/>
            <a:ext cx="940297" cy="814916"/>
          </a:xfrm>
          <a:prstGeom prst="star4">
            <a:avLst>
              <a:gd name="adj" fmla="val 50000"/>
            </a:avLst>
          </a:prstGeom>
          <a:solidFill>
            <a:srgbClr val="00DD00">
              <a:alpha val="22000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2721290">
            <a:off x="5148280" y="3884083"/>
            <a:ext cx="616479" cy="1439333"/>
          </a:xfrm>
          <a:prstGeom prst="star4">
            <a:avLst>
              <a:gd name="adj" fmla="val 50000"/>
            </a:avLst>
          </a:prstGeom>
          <a:solidFill>
            <a:srgbClr val="00DD00">
              <a:alpha val="35000"/>
            </a:srgb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3276600"/>
            <a:ext cx="2994217" cy="923330"/>
          </a:xfrm>
          <a:prstGeom prst="rect">
            <a:avLst/>
          </a:prstGeom>
          <a:solidFill>
            <a:srgbClr val="003E6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Chinle/Dockum</a:t>
            </a:r>
          </a:p>
          <a:p>
            <a:r>
              <a:rPr lang="en-US" dirty="0" smtClean="0"/>
              <a:t>Numerous heterodont phytosaurs</a:t>
            </a:r>
          </a:p>
          <a:p>
            <a:r>
              <a:rPr lang="en-US" dirty="0" smtClean="0"/>
              <a:t>Stratigraphically superposed taxa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4724400"/>
            <a:ext cx="3276600" cy="646331"/>
          </a:xfrm>
          <a:prstGeom prst="rect">
            <a:avLst/>
          </a:prstGeom>
          <a:solidFill>
            <a:srgbClr val="A6987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Newark Supergroup</a:t>
            </a:r>
          </a:p>
          <a:p>
            <a:r>
              <a:rPr lang="en-US" dirty="0" smtClean="0"/>
              <a:t>Phytosaurs known, but under-studied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Our Localities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57200"/>
            <a:ext cx="4380782" cy="5105418"/>
          </a:xfrm>
        </p:spPr>
      </p:pic>
      <p:pic>
        <p:nvPicPr>
          <p:cNvPr id="5" name="Picture 13" descr="fig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3" r="-633"/>
          <a:stretch>
            <a:fillRect/>
          </a:stretch>
        </p:blipFill>
        <p:spPr>
          <a:xfrm>
            <a:off x="5029200" y="1371600"/>
            <a:ext cx="3581400" cy="3791845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781800" y="6172200"/>
            <a:ext cx="2292715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Newark Supergroup Figure</a:t>
            </a:r>
          </a:p>
          <a:p>
            <a:r>
              <a:rPr lang="en-US" sz="1600" dirty="0" smtClean="0"/>
              <a:t> from P.E. Olsen’s web page</a:t>
            </a:r>
            <a:endParaRPr lang="en-US" sz="1600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019800" y="4267200"/>
            <a:ext cx="364348" cy="351449"/>
          </a:xfrm>
          <a:prstGeom prst="star4">
            <a:avLst>
              <a:gd name="adj" fmla="val 12500"/>
            </a:avLst>
          </a:prstGeom>
          <a:solidFill>
            <a:srgbClr val="F00A23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029200" y="5181600"/>
            <a:ext cx="3289282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Wadesboro sub-basin, Deep River Basin</a:t>
            </a:r>
          </a:p>
          <a:p>
            <a:r>
              <a:rPr lang="en-US" sz="1600" dirty="0" smtClean="0"/>
              <a:t>Cumnock Formation, Newark Supergroup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51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Phytosaurs are identified by their skulls</a:t>
            </a:r>
          </a:p>
          <a:p>
            <a:pPr lvl="1"/>
            <a:r>
              <a:rPr lang="en-US" dirty="0" smtClean="0"/>
              <a:t>Skulls are rarely preserved </a:t>
            </a:r>
          </a:p>
          <a:p>
            <a:pPr lvl="1"/>
            <a:r>
              <a:rPr lang="en-US" dirty="0" smtClean="0"/>
              <a:t>Teeth are rarely preserved in place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(seem to fall out shortly after death)</a:t>
            </a:r>
          </a:p>
          <a:p>
            <a:r>
              <a:rPr lang="en-US" dirty="0" smtClean="0"/>
              <a:t>Most of fossil record is individual teeth</a:t>
            </a:r>
          </a:p>
          <a:p>
            <a:pPr lvl="1"/>
            <a:r>
              <a:rPr lang="en-US" dirty="0" err="1" smtClean="0"/>
              <a:t>Heterodonty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Leads to taxonomic issues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114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510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Hungerbühler</a:t>
            </a:r>
            <a:r>
              <a:rPr lang="en-US" dirty="0" smtClean="0"/>
              <a:t>, 2000</a:t>
            </a:r>
          </a:p>
        </p:txBody>
      </p:sp>
    </p:spTree>
    <p:extLst>
      <p:ext uri="{BB962C8B-B14F-4D97-AF65-F5344CB8AC3E}">
        <p14:creationId xmlns:p14="http://schemas.microsoft.com/office/powerpoint/2010/main" val="19593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Fossils </a:t>
            </a:r>
            <a:endParaRPr lang="en-US" dirty="0"/>
          </a:p>
        </p:txBody>
      </p:sp>
      <p:pic>
        <p:nvPicPr>
          <p:cNvPr id="4" name="Content Placeholder 3" descr="USNM18313_1 copy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38" b="-1273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346946" y="6324048"/>
            <a:ext cx="644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USNM 18313 </a:t>
            </a:r>
            <a:r>
              <a:rPr lang="en-US" i="1" dirty="0" smtClean="0"/>
              <a:t>Machaeroprosopus/Smilosuchus </a:t>
            </a:r>
            <a:r>
              <a:rPr lang="en-US" dirty="0" smtClean="0"/>
              <a:t>from the Blue Hills, Arizona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631</TotalTime>
  <Words>783</Words>
  <Application>Microsoft Office PowerPoint</Application>
  <PresentationFormat>On-screen Show (4:3)</PresentationFormat>
  <Paragraphs>149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Horizon</vt:lpstr>
      <vt:lpstr>Phylogenetic signals in phytosaur tooth enamel microstructure and implications for Newark Supergroup phytosaurs</vt:lpstr>
      <vt:lpstr>Phytosaurs</vt:lpstr>
      <vt:lpstr>Traditional Phylogenetic Position</vt:lpstr>
      <vt:lpstr>Recent Interpretation</vt:lpstr>
      <vt:lpstr>When and Where</vt:lpstr>
      <vt:lpstr>PowerPoint Presentation</vt:lpstr>
      <vt:lpstr>Our Localities </vt:lpstr>
      <vt:lpstr>Problems with Identification</vt:lpstr>
      <vt:lpstr>Ideal Fossils </vt:lpstr>
      <vt:lpstr>Key features</vt:lpstr>
      <vt:lpstr>Reality </vt:lpstr>
      <vt:lpstr>Heterodonty </vt:lpstr>
      <vt:lpstr>Tooth Enamel Microstructure</vt:lpstr>
      <vt:lpstr>Motivation</vt:lpstr>
      <vt:lpstr>PowerPoint Presentation</vt:lpstr>
      <vt:lpstr>PowerPoint Presentation</vt:lpstr>
      <vt:lpstr>Methods</vt:lpstr>
      <vt:lpstr>Chinle Samples</vt:lpstr>
      <vt:lpstr>“Angistorhinus”  Popo Agie Fm (Otischalkian)</vt:lpstr>
      <vt:lpstr>“Smilosuchus” Bluewater Creek Fm (adamanian)</vt:lpstr>
      <vt:lpstr>Machaeroprosopus Buceros Petrified Forest Fm (revueltian) </vt:lpstr>
      <vt:lpstr>Redondasaurus Redonda Fm (Apachean) </vt:lpstr>
      <vt:lpstr>Summary—Chinle teeth</vt:lpstr>
      <vt:lpstr>Cumnock FM Heterodont Phytosaur</vt:lpstr>
      <vt:lpstr>Conclusions</vt:lpstr>
      <vt:lpstr>Future directions</vt:lpstr>
      <vt:lpstr>Acknowledgments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Phylogenetic signals in phytosaur tooth enamel microstructure and implications for Newark Supergroup phytosaurs</dc:title>
  <dc:creator>Devin Hoffman</dc:creator>
  <cp:lastModifiedBy>Devin Hoffman</cp:lastModifiedBy>
  <cp:revision>77</cp:revision>
  <cp:lastPrinted>2014-04-07T19:34:28Z</cp:lastPrinted>
  <dcterms:created xsi:type="dcterms:W3CDTF">2014-03-18T00:52:26Z</dcterms:created>
  <dcterms:modified xsi:type="dcterms:W3CDTF">2014-04-10T01:20:59Z</dcterms:modified>
</cp:coreProperties>
</file>