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92" r:id="rId3"/>
    <p:sldId id="265" r:id="rId4"/>
    <p:sldId id="266" r:id="rId5"/>
    <p:sldId id="268" r:id="rId6"/>
    <p:sldId id="267" r:id="rId7"/>
    <p:sldId id="302" r:id="rId8"/>
    <p:sldId id="300" r:id="rId9"/>
    <p:sldId id="296" r:id="rId10"/>
    <p:sldId id="301" r:id="rId11"/>
    <p:sldId id="303" r:id="rId12"/>
    <p:sldId id="297" r:id="rId13"/>
    <p:sldId id="278" r:id="rId14"/>
    <p:sldId id="298" r:id="rId15"/>
    <p:sldId id="26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5" r:id="rId26"/>
    <p:sldId id="306" r:id="rId27"/>
    <p:sldId id="310" r:id="rId28"/>
    <p:sldId id="308" r:id="rId29"/>
    <p:sldId id="309" r:id="rId30"/>
    <p:sldId id="279" r:id="rId31"/>
    <p:sldId id="307" r:id="rId32"/>
    <p:sldId id="299" r:id="rId33"/>
    <p:sldId id="260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2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8" autoAdjust="0"/>
    <p:restoredTop sz="94660"/>
  </p:normalViewPr>
  <p:slideViewPr>
    <p:cSldViewPr showGuides="1"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70C5-15E1-4F02-B7E5-B5E834DD701B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DFA3-3686-46F0-AB3A-FF4FBC05F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213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470025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Experimental Run Product Archive, </a:t>
            </a:r>
            <a:br>
              <a:rPr lang="en-US" sz="2800" dirty="0" smtClean="0"/>
            </a:br>
            <a:r>
              <a:rPr lang="en-US" sz="2800" dirty="0" smtClean="0"/>
              <a:t>Produced Using the EGEMS Geological Database, </a:t>
            </a:r>
            <a:br>
              <a:rPr lang="en-US" sz="2800" dirty="0" smtClean="0"/>
            </a:br>
            <a:r>
              <a:rPr lang="en-US" sz="2800" dirty="0" smtClean="0"/>
              <a:t>Promotes Long-term Preservation and Accessibility for Both Specimens and their Associated Information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0624F"/>
                </a:solidFill>
              </a:rPr>
              <a:t>By: Sarah </a:t>
            </a:r>
            <a:r>
              <a:rPr lang="en-US" dirty="0" smtClean="0">
                <a:solidFill>
                  <a:srgbClr val="30624F"/>
                </a:solidFill>
              </a:rPr>
              <a:t>Timm and Jim Beard</a:t>
            </a:r>
            <a:endParaRPr lang="en-US" dirty="0">
              <a:solidFill>
                <a:srgbClr val="30624F"/>
              </a:solidFill>
            </a:endParaRPr>
          </a:p>
        </p:txBody>
      </p:sp>
      <p:pic>
        <p:nvPicPr>
          <p:cNvPr id="4" name="Picture 4" descr="http://www.earthsciweek.org/forteachers/2011/GSA_logo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605463"/>
            <a:ext cx="4194175" cy="110013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14900"/>
            <a:ext cx="2895600" cy="17716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8839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Importance - Generation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33400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2400" dirty="0" smtClean="0"/>
              <a:t>“several </a:t>
            </a:r>
            <a:r>
              <a:rPr lang="en-US" sz="2400" u="sng" dirty="0" smtClean="0"/>
              <a:t>thousands</a:t>
            </a:r>
            <a:r>
              <a:rPr lang="en-US" sz="2400" dirty="0" smtClean="0"/>
              <a:t> of hand samples, as well as thin/plane sections, powders, etc, etc”</a:t>
            </a:r>
          </a:p>
          <a:p>
            <a:endParaRPr lang="en-US" sz="2400" dirty="0" smtClean="0"/>
          </a:p>
          <a:p>
            <a:r>
              <a:rPr lang="en-US" sz="2400" dirty="0" smtClean="0"/>
              <a:t>“several </a:t>
            </a:r>
            <a:r>
              <a:rPr lang="en-US" sz="2400" u="sng" dirty="0" smtClean="0"/>
              <a:t>hundreds</a:t>
            </a:r>
            <a:r>
              <a:rPr lang="en-US" sz="2400" dirty="0" smtClean="0"/>
              <a:t> of fluorescence-impregnated thin sections of concrete and other building materials”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“large number </a:t>
            </a:r>
            <a:r>
              <a:rPr lang="en-US" sz="2400" dirty="0" smtClean="0"/>
              <a:t>of polished sections of starting materials and run products, and glass slides containing powders used for X-ray diffraction, plus lab notebooks”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VMNH Research Products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arah.timm@vmnh.virginia.gov\Pictures\RP Project Pics\IMAG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267200" cy="2359479"/>
          </a:xfrm>
          <a:prstGeom prst="rect">
            <a:avLst/>
          </a:prstGeom>
          <a:noFill/>
        </p:spPr>
      </p:pic>
      <p:pic>
        <p:nvPicPr>
          <p:cNvPr id="11" name="Picture 2" descr="C:\Users\sarah.timm@vmnh.virginia.gov\Pictures\RP Project Pics\IMAG14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419599" cy="2514600"/>
          </a:xfrm>
          <a:prstGeom prst="rect">
            <a:avLst/>
          </a:prstGeom>
          <a:noFill/>
        </p:spPr>
      </p:pic>
      <p:pic>
        <p:nvPicPr>
          <p:cNvPr id="12" name="Picture 2" descr="C:\Users\sarah.timm@vmnh.virginia.gov\Pictures\RP Project Pics\IMAG1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86200"/>
            <a:ext cx="4716379" cy="2667000"/>
          </a:xfrm>
          <a:prstGeom prst="rect">
            <a:avLst/>
          </a:prstGeom>
          <a:noFill/>
        </p:spPr>
      </p:pic>
      <p:pic>
        <p:nvPicPr>
          <p:cNvPr id="27650" name="Picture 2" descr="C:\Users\sarah.timm@vmnh.virginia.gov\Pictures\RP Project Pics\IMAG1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4572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egemslogo_trans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3500438" cy="10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153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347788"/>
            <a:ext cx="91440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Electronic Geological Management System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/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4267200"/>
            <a:ext cx="6324600" cy="685800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Experimental Run Product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0533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Label Info – Experimental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199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Description – Experimental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Creation Info – Experimental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Images – Experimental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99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Documents – Experimental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Citations – Experimental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Thin Sections</a:t>
            </a:r>
            <a:br>
              <a:rPr lang="en-US" sz="3000" dirty="0" smtClean="0"/>
            </a:b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C:\Users\sarah.timm@vmnh.virginia.gov\Pictures\VT Thin S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164" y="2667000"/>
            <a:ext cx="5461751" cy="4094995"/>
          </a:xfrm>
          <a:prstGeom prst="rect">
            <a:avLst/>
          </a:prstGeom>
          <a:noFill/>
        </p:spPr>
      </p:pic>
      <p:pic>
        <p:nvPicPr>
          <p:cNvPr id="8196" name="Picture 4" descr="C:\Users\sarah.timm@vmnh.virginia.gov\Pictures\VT TS Coll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5032147" cy="3772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Label Info – Thin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Description – Thin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915401" cy="46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Images – Thin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Documents – Thin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Linking Records – 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3568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715000" y="3505200"/>
            <a:ext cx="685800" cy="533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752600"/>
            <a:ext cx="685800" cy="533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Linking Records – 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Products – Quick Screen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Policy = Priority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1981200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60 Grad Students x 10 Specimens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465689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= 600 Records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xmlns="" val="12452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Current Approach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65532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http://www.whitehouse.gov/sites/default/files/microsites/ostp/ostp_memo_scientific_collections_march_2014.pdf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495800"/>
            <a:ext cx="87630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Scientific collections provide an essential base for developing scientific evidence and are an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important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resource for scientific research, education, and resource management. Scientific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collections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represent records of our past and investments in our future. They are also tools that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 harnessed to address challenges facing humankind. Federally supported scientific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collections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public assets, and their stewardship by Federal agencies carries with it trustee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responsibilities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Policies and procedures for maintaining, preserving, and developing Federal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scientific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collections while also increasing access to those collections for appropriate use are,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therefore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central to their value.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8763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Future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905000"/>
            <a:ext cx="85344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“Given that a system for developing an experimental </a:t>
            </a:r>
            <a:br>
              <a:rPr lang="en-US" sz="2800" dirty="0" smtClean="0"/>
            </a:br>
            <a:r>
              <a:rPr lang="en-US" sz="2800" dirty="0" smtClean="0"/>
              <a:t>materials archive now exists, we can look forward to a time when no experiment will have to be repeated simply because the original material has been lost.”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Polished Sections</a:t>
            </a:r>
            <a:br>
              <a:rPr lang="en-US" sz="3000" dirty="0" smtClean="0"/>
            </a:b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C:\Users\sarah.timm@vmnh.virginia.gov\Pictures\RP Project Pics\IMAG1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49739"/>
            <a:ext cx="7391400" cy="4179661"/>
          </a:xfrm>
          <a:prstGeom prst="rect">
            <a:avLst/>
          </a:prstGeom>
          <a:noFill/>
        </p:spPr>
      </p:pic>
      <p:pic>
        <p:nvPicPr>
          <p:cNvPr id="22531" name="Picture 3" descr="C:\Users\sarah.timm@vmnh.virginia.gov\Pictures\RP Project Pics\IMAG1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905000"/>
            <a:ext cx="4876799" cy="396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Minerals Browse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Data Analysis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865233"/>
              </p:ext>
            </p:extLst>
          </p:nvPr>
        </p:nvGraphicFramePr>
        <p:xfrm>
          <a:off x="914400" y="1828800"/>
          <a:ext cx="6934199" cy="3644900"/>
        </p:xfrm>
        <a:graphic>
          <a:graphicData uri="http://schemas.openxmlformats.org/drawingml/2006/table">
            <a:tbl>
              <a:tblPr/>
              <a:tblGrid>
                <a:gridCol w="5216651"/>
                <a:gridCol w="1717548"/>
              </a:tblGrid>
              <a:tr h="678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</a:rPr>
                        <a:t>VMNH</a:t>
                      </a:r>
                      <a:r>
                        <a:rPr lang="en-US" sz="1800" baseline="0" dirty="0" smtClean="0">
                          <a:latin typeface="Verdana"/>
                        </a:rPr>
                        <a:t> Loan Use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 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</a:rPr>
                        <a:t>Total</a:t>
                      </a:r>
                      <a:endParaRPr lang="en-US" sz="180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Education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2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</a:rPr>
                        <a:t>Exhibit</a:t>
                      </a:r>
                      <a:endParaRPr lang="en-US" sz="180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4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</a:rPr>
                        <a:t>Presentation</a:t>
                      </a:r>
                      <a:endParaRPr lang="en-US" sz="180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1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</a:rPr>
                        <a:t>Research</a:t>
                      </a:r>
                      <a:endParaRPr lang="en-US" sz="180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5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</a:rPr>
                        <a:t>Grand Total</a:t>
                      </a:r>
                      <a:endParaRPr lang="en-US" sz="180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</a:rPr>
                        <a:t>12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 Table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-1" y="2209800"/>
            <a:ext cx="9078625" cy="4305409"/>
            <a:chOff x="2949482" y="0"/>
            <a:chExt cx="6499318" cy="250050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9987" y="0"/>
              <a:ext cx="5914013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2949482" y="2286000"/>
              <a:ext cx="6499318" cy="21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Importance - Resources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610600" cy="318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200"/>
                <a:gridCol w="2057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25 Polished Thin Sections @ $30 each, 1 order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 each of </a:t>
                      </a:r>
                      <a:r>
                        <a:rPr lang="en-US" b="1" baseline="0" dirty="0" smtClean="0"/>
                        <a:t>515 </a:t>
                      </a:r>
                      <a:r>
                        <a:rPr lang="en-US" b="1" baseline="0" dirty="0" err="1" smtClean="0"/>
                        <a:t>geoscience</a:t>
                      </a:r>
                      <a:r>
                        <a:rPr lang="en-US" b="1" baseline="0" dirty="0" smtClean="0"/>
                        <a:t> departments sent an order out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$386,250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If half of</a:t>
                      </a:r>
                      <a:r>
                        <a:rPr lang="en-US" baseline="0" dirty="0" smtClean="0"/>
                        <a:t> these orders had to be redone at some point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+$193,125</a:t>
                      </a:r>
                      <a:endParaRPr lang="en-US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If these collections were preserved and no orders had to be redone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+$0</a:t>
                      </a:r>
                      <a:endParaRPr lang="en-US" b="0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5410200"/>
            <a:ext cx="8610600" cy="646331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Keeping in mind if research products such as this sections need to be re-done it require access to the original material which may require additional recourses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Importance - Resources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199" y="1447800"/>
          <a:ext cx="8229602" cy="3453765"/>
        </p:xfrm>
        <a:graphic>
          <a:graphicData uri="http://schemas.openxmlformats.org/drawingml/2006/table">
            <a:tbl>
              <a:tblPr/>
              <a:tblGrid>
                <a:gridCol w="432575"/>
                <a:gridCol w="149531"/>
                <a:gridCol w="2285703"/>
                <a:gridCol w="1345789"/>
                <a:gridCol w="1281705"/>
                <a:gridCol w="1708938"/>
                <a:gridCol w="1025361"/>
              </a:tblGrid>
              <a:tr h="3429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TABLE 4.  Federal obligations for science and engineering to the 100 universities and colleges receiving the largest amounts, ranked by the total amount received in FY 2009: FY 2001–09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(Dollars in thousands)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Rank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Institution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2009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Arial Narrow"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All institutions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28,181,929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28,424,681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36,166,184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Johns Hopkins U., The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1,162,196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1,113,271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1,565,452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MI all campuses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549,399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587,047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777,537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WA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660,316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613,428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761,845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536,396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518,711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669,903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Columbia U. in the City 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  New York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450,440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433,119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667,868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CA, San Diego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476,109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517,998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662,130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CA, Los Angeles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514,317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512,034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619,362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WI-Madison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435,874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453,095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597,618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U. CA, San Francisco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470,405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522,525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567,259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   Harvard U.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466,397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437,392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554,028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2" y="4953000"/>
          <a:ext cx="8229599" cy="192405"/>
        </p:xfrm>
        <a:graphic>
          <a:graphicData uri="http://schemas.openxmlformats.org/drawingml/2006/table">
            <a:tbl>
              <a:tblPr/>
              <a:tblGrid>
                <a:gridCol w="433136"/>
                <a:gridCol w="149726"/>
                <a:gridCol w="2277979"/>
                <a:gridCol w="1347537"/>
                <a:gridCol w="1283369"/>
                <a:gridCol w="1711158"/>
                <a:gridCol w="1026694"/>
              </a:tblGrid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   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 VA Polytechnic Institute and State U.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102,497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103,884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183,025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5410200"/>
          <a:ext cx="8229599" cy="952500"/>
        </p:xfrm>
        <a:graphic>
          <a:graphicData uri="http://schemas.openxmlformats.org/drawingml/2006/table">
            <a:tbl>
              <a:tblPr/>
              <a:tblGrid>
                <a:gridCol w="432574"/>
                <a:gridCol w="149532"/>
                <a:gridCol w="2285703"/>
                <a:gridCol w="1345788"/>
                <a:gridCol w="1281704"/>
                <a:gridCol w="1708937"/>
                <a:gridCol w="1025361"/>
              </a:tblGrid>
              <a:tr h="1504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   All other institutions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5,786,614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5,986,248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7,402,241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Arial Narrow"/>
                        </a:rPr>
                        <a:t>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Includes American Recovery and Reinvestment Act of 2009 obligations.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SOURCE:  National Science Foundation/National Center for Science and Engineering Statistics, Survey of Federal Science and Engineering Support to Universities, Colleges, and Nonprofit Institutions.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Billets</a:t>
            </a:r>
            <a:br>
              <a:rPr lang="en-US" sz="3000" dirty="0" smtClean="0"/>
            </a:b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C:\Users\sarah.timm@vmnh.virginia.gov\Pictures\RP Project Pics\IMAG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848600" cy="443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Synthesized Materials</a:t>
            </a:r>
          </a:p>
          <a:p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 descr="C:\Users\sarah.timm@vmnh.virginia.gov\Downloads\crystal_pho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Experimental Run Products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C:\Users\sarah.timm@vmnh.virginia.gov\Pictures\RP Project Pics\IMAG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0121"/>
            <a:ext cx="7137133" cy="4035879"/>
          </a:xfrm>
          <a:prstGeom prst="rect">
            <a:avLst/>
          </a:prstGeom>
          <a:noFill/>
        </p:spPr>
      </p:pic>
      <p:pic>
        <p:nvPicPr>
          <p:cNvPr id="24579" name="Picture 3" descr="C:\Users\sarah.timm@vmnh.virginia.gov\Pictures\RP Project Pics\IMAG1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429000"/>
            <a:ext cx="5784783" cy="3271157"/>
          </a:xfrm>
          <a:prstGeom prst="rect">
            <a:avLst/>
          </a:prstGeom>
          <a:noFill/>
        </p:spPr>
      </p:pic>
      <p:pic>
        <p:nvPicPr>
          <p:cNvPr id="24580" name="Picture 4" descr="C:\Users\sarah.timm@vmnh.virginia.gov\Pictures\RP Project Pics\IMAG1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16938" y="1817464"/>
            <a:ext cx="272052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Importance - Resources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03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5410200"/>
              </a:tblGrid>
              <a:tr h="82544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Step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May Require (Action)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22357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 Obtain original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material (from the field)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Approval for fieldwork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, fieldwork to obtain specimen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25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 Obtain original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material (synthesized)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Collecting starting materials,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approval for equipment time, work to create synthesized specimen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25443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 Obtain original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material (from a collection)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Researching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and contacting a source, shipping or travel to obtain specimen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87187">
                <a:tc>
                  <a:txBody>
                    <a:bodyPr/>
                    <a:lstStyle/>
                    <a:p>
                      <a:r>
                        <a:rPr lang="en-US" dirty="0" smtClean="0"/>
                        <a:t>2. Convert</a:t>
                      </a:r>
                      <a:r>
                        <a:rPr lang="en-US" baseline="0" dirty="0" smtClean="0"/>
                        <a:t> original material into research product of choice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Cutting</a:t>
                      </a:r>
                      <a:r>
                        <a:rPr lang="en-US" baseline="0" dirty="0" smtClean="0"/>
                        <a:t> or polishing the material, shipping specimen out 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3. Work</a:t>
                      </a:r>
                      <a:r>
                        <a:rPr lang="en-US" b="0" i="0" baseline="0" dirty="0" smtClean="0"/>
                        <a:t> to finish prepping sample for analysis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Purchasing equipment such as carbon rods or polishing grit, use of equipment to finish prep work 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58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All above require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 combination of TIME, ENERGY, &amp; MONEY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Importance - Resources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820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0217"/>
                <a:gridCol w="2344783"/>
                <a:gridCol w="2667000"/>
              </a:tblGrid>
              <a:tr h="825443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Institution 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Institution 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22357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Budget for Research 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2012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$1,000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$1,000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54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 Polished Thin Sections @ $30 each, 1 order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$750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7871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Investment in preservation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$200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168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10 years</a:t>
                      </a:r>
                      <a:r>
                        <a:rPr lang="en-US" baseline="0" dirty="0" smtClean="0"/>
                        <a:t> passes and budget takes a hit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7187">
                <a:tc>
                  <a:txBody>
                    <a:bodyPr/>
                    <a:lstStyle/>
                    <a:p>
                      <a:r>
                        <a:rPr lang="en-US" smtClean="0"/>
                        <a:t>Budget</a:t>
                      </a:r>
                      <a:r>
                        <a:rPr lang="en-US" baseline="0" smtClean="0"/>
                        <a:t> for Research in </a:t>
                      </a:r>
                      <a:r>
                        <a:rPr lang="en-US" baseline="0" dirty="0" smtClean="0"/>
                        <a:t>2022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Amount it costs to access thin</a:t>
                      </a:r>
                      <a:r>
                        <a:rPr lang="en-US" b="0" i="0" baseline="0" dirty="0" smtClean="0"/>
                        <a:t> sections created in 2012</a:t>
                      </a:r>
                      <a:endParaRPr lang="en-US" b="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$0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$750</a:t>
                      </a:r>
                      <a:r>
                        <a:rPr lang="en-US" b="0" i="0" baseline="0" dirty="0" smtClean="0"/>
                        <a:t> minimum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5818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Total spent </a:t>
                      </a:r>
                      <a:endParaRPr lang="en-US" b="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$950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$1,500</a:t>
                      </a:r>
                      <a:endParaRPr lang="en-US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8839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Importance - Generation Turnover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5334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“From the early 1980’s until the mid‑1990’s, fieldwork was done in Norway resulting in a number of master’s degrees (15?) and a handful of PhD theses (5?). All the sample materials (several thousands of hand samples, as well as thin/plane sections, powders, etc, etc) have been discarded, or at best, gotten lost.”</a:t>
            </a:r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“A colleague of mine rescued several hundreds of fluorescence-impregnated thin sections of concrete and other building materials from the waste-bin... </a:t>
            </a:r>
            <a:r>
              <a:rPr lang="en-US" sz="1800" dirty="0"/>
              <a:t>While I lack the documentation (</a:t>
            </a:r>
            <a:r>
              <a:rPr lang="en-US" sz="1800" dirty="0" err="1"/>
              <a:t>ie</a:t>
            </a:r>
            <a:r>
              <a:rPr lang="en-US" sz="1800" dirty="0"/>
              <a:t>. engineering consultancy assessment reports) and the cores that the sections have been prepared from (so I cannot use them for research), they have been </a:t>
            </a:r>
            <a:r>
              <a:rPr lang="en-US" sz="1800" dirty="0" smtClean="0"/>
              <a:t>valuable </a:t>
            </a:r>
            <a:r>
              <a:rPr lang="en-US" sz="1800" dirty="0"/>
              <a:t>as instruction materials</a:t>
            </a:r>
            <a:r>
              <a:rPr lang="en-US" sz="1800" dirty="0" smtClean="0"/>
              <a:t>.”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“My current concern is the large number of polished sections of starting materials and run products, and glass slides containing powders used for X-ray diffraction, plus lab notebooks, that will be lost when I’m not around anymore.”</a:t>
            </a:r>
          </a:p>
          <a:p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Displaying IMG_3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E6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E6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19811</TotalTime>
  <Words>890</Words>
  <Application>Microsoft Office PowerPoint</Application>
  <PresentationFormat>On-screen Show (4:3)</PresentationFormat>
  <Paragraphs>246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Experimental Run Product Archive,  Produced Using the EGEMS Geological Database,  Promotes Long-term Preservation and Accessibility for Both Specimens and their Associated Information</vt:lpstr>
      <vt:lpstr>Research Products</vt:lpstr>
      <vt:lpstr>Research Products</vt:lpstr>
      <vt:lpstr>Research Products</vt:lpstr>
      <vt:lpstr>Research Products</vt:lpstr>
      <vt:lpstr>Research Products</vt:lpstr>
      <vt:lpstr>Importance - Resources</vt:lpstr>
      <vt:lpstr>Importance - Resources</vt:lpstr>
      <vt:lpstr>Importance - Generation Turnover</vt:lpstr>
      <vt:lpstr>Importance - Generation Turnover</vt:lpstr>
      <vt:lpstr>VMNH Research Products</vt:lpstr>
      <vt:lpstr>Slide 12</vt:lpstr>
      <vt:lpstr>Experimental Run Product Archive</vt:lpstr>
      <vt:lpstr>Label Info – Experimental Charges</vt:lpstr>
      <vt:lpstr>Description – Experimental Charges</vt:lpstr>
      <vt:lpstr>Creation Info – Experimental Charges</vt:lpstr>
      <vt:lpstr>Images – Experimental Charges</vt:lpstr>
      <vt:lpstr>Documents – Experimental Charges</vt:lpstr>
      <vt:lpstr>Citations – Experimental Charge</vt:lpstr>
      <vt:lpstr>Label Info – Thin Sections</vt:lpstr>
      <vt:lpstr>Description – Thin Sections</vt:lpstr>
      <vt:lpstr>Images – Thin Sections</vt:lpstr>
      <vt:lpstr>Documents – Thin Sections</vt:lpstr>
      <vt:lpstr>Linking Records – Lots</vt:lpstr>
      <vt:lpstr>Linking Records – Lots</vt:lpstr>
      <vt:lpstr>Research Products – Quick Screen</vt:lpstr>
      <vt:lpstr>Policy = Priority</vt:lpstr>
      <vt:lpstr>Current Approach</vt:lpstr>
      <vt:lpstr>The Future</vt:lpstr>
      <vt:lpstr>Minerals Browse Screen</vt:lpstr>
      <vt:lpstr>Data Analysis </vt:lpstr>
      <vt:lpstr>Research Product Table Fields</vt:lpstr>
      <vt:lpstr>Importance - Resources</vt:lpstr>
      <vt:lpstr>Importance - Resources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Timm</dc:creator>
  <cp:lastModifiedBy>Sarah Timm</cp:lastModifiedBy>
  <cp:revision>986</cp:revision>
  <dcterms:created xsi:type="dcterms:W3CDTF">2014-03-10T14:22:26Z</dcterms:created>
  <dcterms:modified xsi:type="dcterms:W3CDTF">2014-05-07T18:35:24Z</dcterms:modified>
</cp:coreProperties>
</file>