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9" r:id="rId4"/>
    <p:sldId id="270" r:id="rId5"/>
    <p:sldId id="266" r:id="rId6"/>
    <p:sldId id="268" r:id="rId7"/>
    <p:sldId id="265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310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A128E95-90E4-4BF4-A752-39F0DE907163}" type="doc">
      <dgm:prSet loTypeId="urn:microsoft.com/office/officeart/2005/8/layout/radial1" loCatId="cycle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CB98BB8-C467-4438-8BC9-9387445F0E57}">
      <dgm:prSet phldrT="[Text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Starting Points/ Assumptions</a:t>
          </a:r>
          <a:endParaRPr lang="en-US" dirty="0"/>
        </a:p>
      </dgm:t>
    </dgm:pt>
    <dgm:pt modelId="{F8FC0FA8-A073-40B2-8DFA-45D637FF23EB}" type="parTrans" cxnId="{914D2EBA-318E-4D02-A9E0-56C67B813E81}">
      <dgm:prSet/>
      <dgm:spPr/>
      <dgm:t>
        <a:bodyPr/>
        <a:lstStyle/>
        <a:p>
          <a:endParaRPr lang="en-US"/>
        </a:p>
      </dgm:t>
    </dgm:pt>
    <dgm:pt modelId="{6911DEF8-514A-485A-9FFB-10D191D45D60}" type="sibTrans" cxnId="{914D2EBA-318E-4D02-A9E0-56C67B813E81}">
      <dgm:prSet/>
      <dgm:spPr/>
      <dgm:t>
        <a:bodyPr/>
        <a:lstStyle/>
        <a:p>
          <a:endParaRPr lang="en-US"/>
        </a:p>
      </dgm:t>
    </dgm:pt>
    <dgm:pt modelId="{4CAB92C6-238E-4FC0-86C7-4DD77063D429}">
      <dgm:prSet phldrT="[Text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Generative Core Ideas</a:t>
          </a:r>
          <a:endParaRPr lang="en-US" dirty="0"/>
        </a:p>
      </dgm:t>
    </dgm:pt>
    <dgm:pt modelId="{E0EC3382-9F2F-47EC-B89E-53C51FB2172E}" type="parTrans" cxnId="{783EE5A3-B38F-4AF2-85F0-32400751CB7F}">
      <dgm:prSet/>
      <dgm:spPr/>
      <dgm:t>
        <a:bodyPr/>
        <a:lstStyle/>
        <a:p>
          <a:endParaRPr lang="en-US"/>
        </a:p>
      </dgm:t>
    </dgm:pt>
    <dgm:pt modelId="{6280FF3A-B567-4202-8AAC-6AC1880ADA22}" type="sibTrans" cxnId="{783EE5A3-B38F-4AF2-85F0-32400751CB7F}">
      <dgm:prSet/>
      <dgm:spPr/>
      <dgm:t>
        <a:bodyPr/>
        <a:lstStyle/>
        <a:p>
          <a:endParaRPr lang="en-US"/>
        </a:p>
      </dgm:t>
    </dgm:pt>
    <dgm:pt modelId="{017C2B84-7B32-4FAD-98E3-DB3F07A342E0}">
      <dgm:prSet phldrT="[Text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Long View</a:t>
          </a:r>
          <a:endParaRPr lang="en-US" dirty="0"/>
        </a:p>
      </dgm:t>
    </dgm:pt>
    <dgm:pt modelId="{AFEC9CED-C9E0-4C9A-9F06-6D9B3045BC2E}" type="parTrans" cxnId="{5F576DCC-DE8C-4AEE-B58F-8E704BF1BC01}">
      <dgm:prSet/>
      <dgm:spPr/>
      <dgm:t>
        <a:bodyPr/>
        <a:lstStyle/>
        <a:p>
          <a:endParaRPr lang="en-US"/>
        </a:p>
      </dgm:t>
    </dgm:pt>
    <dgm:pt modelId="{05A7D511-6E9D-4ECB-90EC-36DD1EB8AFD7}" type="sibTrans" cxnId="{5F576DCC-DE8C-4AEE-B58F-8E704BF1BC01}">
      <dgm:prSet/>
      <dgm:spPr/>
      <dgm:t>
        <a:bodyPr/>
        <a:lstStyle/>
        <a:p>
          <a:endParaRPr lang="en-US"/>
        </a:p>
      </dgm:t>
    </dgm:pt>
    <dgm:pt modelId="{3B903138-A758-4F7F-ACB8-7B5E55845FAD}">
      <dgm:prSet phldrT="[Text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Some “wrong” ideas better than others</a:t>
          </a:r>
          <a:endParaRPr lang="en-US" dirty="0"/>
        </a:p>
      </dgm:t>
    </dgm:pt>
    <dgm:pt modelId="{C78A8259-3FD0-471F-A008-1A21F44A9F20}" type="parTrans" cxnId="{7744E36B-68B8-44A0-ABB6-4D9FEB432176}">
      <dgm:prSet/>
      <dgm:spPr/>
      <dgm:t>
        <a:bodyPr/>
        <a:lstStyle/>
        <a:p>
          <a:endParaRPr lang="en-US"/>
        </a:p>
      </dgm:t>
    </dgm:pt>
    <dgm:pt modelId="{79E1E777-8190-43B6-9E33-A9869997F8A8}" type="sibTrans" cxnId="{7744E36B-68B8-44A0-ABB6-4D9FEB432176}">
      <dgm:prSet/>
      <dgm:spPr/>
      <dgm:t>
        <a:bodyPr/>
        <a:lstStyle/>
        <a:p>
          <a:endParaRPr lang="en-US"/>
        </a:p>
      </dgm:t>
    </dgm:pt>
    <dgm:pt modelId="{A62F4E9D-D9D5-4D29-BCDC-D26EFCD8A9F7}">
      <dgm:prSet phldrT="[Text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Integrative</a:t>
          </a:r>
          <a:endParaRPr lang="en-US" dirty="0"/>
        </a:p>
      </dgm:t>
    </dgm:pt>
    <dgm:pt modelId="{5F65CBDD-C1A6-406E-A60C-7B4B287749CC}" type="parTrans" cxnId="{31891EA5-A36B-4902-97FF-5AFF0D418DD9}">
      <dgm:prSet/>
      <dgm:spPr/>
      <dgm:t>
        <a:bodyPr/>
        <a:lstStyle/>
        <a:p>
          <a:endParaRPr lang="en-US"/>
        </a:p>
      </dgm:t>
    </dgm:pt>
    <dgm:pt modelId="{404C96B6-D781-4277-850F-AD4EB171F150}" type="sibTrans" cxnId="{31891EA5-A36B-4902-97FF-5AFF0D418DD9}">
      <dgm:prSet/>
      <dgm:spPr/>
      <dgm:t>
        <a:bodyPr/>
        <a:lstStyle/>
        <a:p>
          <a:endParaRPr lang="en-US"/>
        </a:p>
      </dgm:t>
    </dgm:pt>
    <dgm:pt modelId="{7B92F471-3A7C-4EC8-9E24-0502BF9F0ED4}" type="pres">
      <dgm:prSet presAssocID="{7A128E95-90E4-4BF4-A752-39F0DE907163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6DAD16C-DD64-408B-8E03-7F5638E1B20B}" type="pres">
      <dgm:prSet presAssocID="{6CB98BB8-C467-4438-8BC9-9387445F0E57}" presName="centerShape" presStyleLbl="node0" presStyleIdx="0" presStyleCnt="1" custScaleX="168921"/>
      <dgm:spPr/>
      <dgm:t>
        <a:bodyPr/>
        <a:lstStyle/>
        <a:p>
          <a:endParaRPr lang="en-US"/>
        </a:p>
      </dgm:t>
    </dgm:pt>
    <dgm:pt modelId="{B508F0D4-E828-41DD-AD9F-E38F530B3021}" type="pres">
      <dgm:prSet presAssocID="{E0EC3382-9F2F-47EC-B89E-53C51FB2172E}" presName="Name9" presStyleLbl="parChTrans1D2" presStyleIdx="0" presStyleCnt="4"/>
      <dgm:spPr/>
      <dgm:t>
        <a:bodyPr/>
        <a:lstStyle/>
        <a:p>
          <a:endParaRPr lang="en-US"/>
        </a:p>
      </dgm:t>
    </dgm:pt>
    <dgm:pt modelId="{BFA0E266-B2B6-4CF5-8D68-00A3C3161B80}" type="pres">
      <dgm:prSet presAssocID="{E0EC3382-9F2F-47EC-B89E-53C51FB2172E}" presName="connTx" presStyleLbl="parChTrans1D2" presStyleIdx="0" presStyleCnt="4"/>
      <dgm:spPr/>
      <dgm:t>
        <a:bodyPr/>
        <a:lstStyle/>
        <a:p>
          <a:endParaRPr lang="en-US"/>
        </a:p>
      </dgm:t>
    </dgm:pt>
    <dgm:pt modelId="{AE3B3F8B-C88A-42D2-BBB1-BF3C269C164B}" type="pres">
      <dgm:prSet presAssocID="{4CAB92C6-238E-4FC0-86C7-4DD77063D429}" presName="node" presStyleLbl="node1" presStyleIdx="0" presStyleCnt="4" custScaleX="19532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86BAEA-DA99-4CE3-B238-9F2C0F58250A}" type="pres">
      <dgm:prSet presAssocID="{AFEC9CED-C9E0-4C9A-9F06-6D9B3045BC2E}" presName="Name9" presStyleLbl="parChTrans1D2" presStyleIdx="1" presStyleCnt="4"/>
      <dgm:spPr/>
      <dgm:t>
        <a:bodyPr/>
        <a:lstStyle/>
        <a:p>
          <a:endParaRPr lang="en-US"/>
        </a:p>
      </dgm:t>
    </dgm:pt>
    <dgm:pt modelId="{C595D523-3211-420D-A029-904BE23EAC46}" type="pres">
      <dgm:prSet presAssocID="{AFEC9CED-C9E0-4C9A-9F06-6D9B3045BC2E}" presName="connTx" presStyleLbl="parChTrans1D2" presStyleIdx="1" presStyleCnt="4"/>
      <dgm:spPr/>
      <dgm:t>
        <a:bodyPr/>
        <a:lstStyle/>
        <a:p>
          <a:endParaRPr lang="en-US"/>
        </a:p>
      </dgm:t>
    </dgm:pt>
    <dgm:pt modelId="{3CD9BE77-547D-423A-9876-79A2B215A4FF}" type="pres">
      <dgm:prSet presAssocID="{017C2B84-7B32-4FAD-98E3-DB3F07A342E0}" presName="node" presStyleLbl="node1" presStyleIdx="1" presStyleCnt="4" custScaleX="132782" custRadScaleRad="131373" custRadScaleInc="-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5B4518-0288-4FDA-9EDF-0569F5E6012B}" type="pres">
      <dgm:prSet presAssocID="{C78A8259-3FD0-471F-A008-1A21F44A9F20}" presName="Name9" presStyleLbl="parChTrans1D2" presStyleIdx="2" presStyleCnt="4"/>
      <dgm:spPr/>
      <dgm:t>
        <a:bodyPr/>
        <a:lstStyle/>
        <a:p>
          <a:endParaRPr lang="en-US"/>
        </a:p>
      </dgm:t>
    </dgm:pt>
    <dgm:pt modelId="{BF56187E-D580-48E1-ABFC-C77F847393A2}" type="pres">
      <dgm:prSet presAssocID="{C78A8259-3FD0-471F-A008-1A21F44A9F20}" presName="connTx" presStyleLbl="parChTrans1D2" presStyleIdx="2" presStyleCnt="4"/>
      <dgm:spPr/>
      <dgm:t>
        <a:bodyPr/>
        <a:lstStyle/>
        <a:p>
          <a:endParaRPr lang="en-US"/>
        </a:p>
      </dgm:t>
    </dgm:pt>
    <dgm:pt modelId="{4E17AA79-B8D3-4B1D-A6E9-19549398FD88}" type="pres">
      <dgm:prSet presAssocID="{3B903138-A758-4F7F-ACB8-7B5E55845FAD}" presName="node" presStyleLbl="node1" presStyleIdx="2" presStyleCnt="4" custScaleX="19532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DD6F2F-5486-4C5E-A92B-2A5D11BB1D90}" type="pres">
      <dgm:prSet presAssocID="{5F65CBDD-C1A6-406E-A60C-7B4B287749CC}" presName="Name9" presStyleLbl="parChTrans1D2" presStyleIdx="3" presStyleCnt="4"/>
      <dgm:spPr/>
      <dgm:t>
        <a:bodyPr/>
        <a:lstStyle/>
        <a:p>
          <a:endParaRPr lang="en-US"/>
        </a:p>
      </dgm:t>
    </dgm:pt>
    <dgm:pt modelId="{2738F075-C52D-42FD-B0CD-7C9943C103D0}" type="pres">
      <dgm:prSet presAssocID="{5F65CBDD-C1A6-406E-A60C-7B4B287749CC}" presName="connTx" presStyleLbl="parChTrans1D2" presStyleIdx="3" presStyleCnt="4"/>
      <dgm:spPr/>
      <dgm:t>
        <a:bodyPr/>
        <a:lstStyle/>
        <a:p>
          <a:endParaRPr lang="en-US"/>
        </a:p>
      </dgm:t>
    </dgm:pt>
    <dgm:pt modelId="{992C16EE-786C-4A74-8A33-D6728D08D361}" type="pres">
      <dgm:prSet presAssocID="{A62F4E9D-D9D5-4D29-BCDC-D26EFCD8A9F7}" presName="node" presStyleLbl="node1" presStyleIdx="3" presStyleCnt="4" custScaleX="145530" custRadScaleRad="129402" custRadScaleInc="6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75AE8F3-16E9-40DE-BF20-4B2DE031290D}" type="presOf" srcId="{AFEC9CED-C9E0-4C9A-9F06-6D9B3045BC2E}" destId="{C595D523-3211-420D-A029-904BE23EAC46}" srcOrd="1" destOrd="0" presId="urn:microsoft.com/office/officeart/2005/8/layout/radial1"/>
    <dgm:cxn modelId="{F394A358-721B-431F-B8F7-27549B2AE88D}" type="presOf" srcId="{4CAB92C6-238E-4FC0-86C7-4DD77063D429}" destId="{AE3B3F8B-C88A-42D2-BBB1-BF3C269C164B}" srcOrd="0" destOrd="0" presId="urn:microsoft.com/office/officeart/2005/8/layout/radial1"/>
    <dgm:cxn modelId="{31891EA5-A36B-4902-97FF-5AFF0D418DD9}" srcId="{6CB98BB8-C467-4438-8BC9-9387445F0E57}" destId="{A62F4E9D-D9D5-4D29-BCDC-D26EFCD8A9F7}" srcOrd="3" destOrd="0" parTransId="{5F65CBDD-C1A6-406E-A60C-7B4B287749CC}" sibTransId="{404C96B6-D781-4277-850F-AD4EB171F150}"/>
    <dgm:cxn modelId="{5F576DCC-DE8C-4AEE-B58F-8E704BF1BC01}" srcId="{6CB98BB8-C467-4438-8BC9-9387445F0E57}" destId="{017C2B84-7B32-4FAD-98E3-DB3F07A342E0}" srcOrd="1" destOrd="0" parTransId="{AFEC9CED-C9E0-4C9A-9F06-6D9B3045BC2E}" sibTransId="{05A7D511-6E9D-4ECB-90EC-36DD1EB8AFD7}"/>
    <dgm:cxn modelId="{7744E36B-68B8-44A0-ABB6-4D9FEB432176}" srcId="{6CB98BB8-C467-4438-8BC9-9387445F0E57}" destId="{3B903138-A758-4F7F-ACB8-7B5E55845FAD}" srcOrd="2" destOrd="0" parTransId="{C78A8259-3FD0-471F-A008-1A21F44A9F20}" sibTransId="{79E1E777-8190-43B6-9E33-A9869997F8A8}"/>
    <dgm:cxn modelId="{472BEF6E-9E37-4109-A0DE-3B6224A801F2}" type="presOf" srcId="{5F65CBDD-C1A6-406E-A60C-7B4B287749CC}" destId="{2738F075-C52D-42FD-B0CD-7C9943C103D0}" srcOrd="1" destOrd="0" presId="urn:microsoft.com/office/officeart/2005/8/layout/radial1"/>
    <dgm:cxn modelId="{31CC6C6B-FD8B-43D1-B9A6-70BB3AAFD05A}" type="presOf" srcId="{E0EC3382-9F2F-47EC-B89E-53C51FB2172E}" destId="{BFA0E266-B2B6-4CF5-8D68-00A3C3161B80}" srcOrd="1" destOrd="0" presId="urn:microsoft.com/office/officeart/2005/8/layout/radial1"/>
    <dgm:cxn modelId="{2910AFF3-FD2C-40F6-AF3D-0D2127AD6497}" type="presOf" srcId="{A62F4E9D-D9D5-4D29-BCDC-D26EFCD8A9F7}" destId="{992C16EE-786C-4A74-8A33-D6728D08D361}" srcOrd="0" destOrd="0" presId="urn:microsoft.com/office/officeart/2005/8/layout/radial1"/>
    <dgm:cxn modelId="{914D2EBA-318E-4D02-A9E0-56C67B813E81}" srcId="{7A128E95-90E4-4BF4-A752-39F0DE907163}" destId="{6CB98BB8-C467-4438-8BC9-9387445F0E57}" srcOrd="0" destOrd="0" parTransId="{F8FC0FA8-A073-40B2-8DFA-45D637FF23EB}" sibTransId="{6911DEF8-514A-485A-9FFB-10D191D45D60}"/>
    <dgm:cxn modelId="{3B496C70-4B75-44B2-9680-5F8BD7183C6B}" type="presOf" srcId="{C78A8259-3FD0-471F-A008-1A21F44A9F20}" destId="{BF56187E-D580-48E1-ABFC-C77F847393A2}" srcOrd="1" destOrd="0" presId="urn:microsoft.com/office/officeart/2005/8/layout/radial1"/>
    <dgm:cxn modelId="{FC807AB0-CD54-417B-BE0F-235B7938C108}" type="presOf" srcId="{E0EC3382-9F2F-47EC-B89E-53C51FB2172E}" destId="{B508F0D4-E828-41DD-AD9F-E38F530B3021}" srcOrd="0" destOrd="0" presId="urn:microsoft.com/office/officeart/2005/8/layout/radial1"/>
    <dgm:cxn modelId="{021E13D3-1878-4FDC-BD46-F04CE3669499}" type="presOf" srcId="{3B903138-A758-4F7F-ACB8-7B5E55845FAD}" destId="{4E17AA79-B8D3-4B1D-A6E9-19549398FD88}" srcOrd="0" destOrd="0" presId="urn:microsoft.com/office/officeart/2005/8/layout/radial1"/>
    <dgm:cxn modelId="{ADE8F4EB-7B50-4A77-9CC4-F2EE5C90BD6E}" type="presOf" srcId="{017C2B84-7B32-4FAD-98E3-DB3F07A342E0}" destId="{3CD9BE77-547D-423A-9876-79A2B215A4FF}" srcOrd="0" destOrd="0" presId="urn:microsoft.com/office/officeart/2005/8/layout/radial1"/>
    <dgm:cxn modelId="{783EE5A3-B38F-4AF2-85F0-32400751CB7F}" srcId="{6CB98BB8-C467-4438-8BC9-9387445F0E57}" destId="{4CAB92C6-238E-4FC0-86C7-4DD77063D429}" srcOrd="0" destOrd="0" parTransId="{E0EC3382-9F2F-47EC-B89E-53C51FB2172E}" sibTransId="{6280FF3A-B567-4202-8AAC-6AC1880ADA22}"/>
    <dgm:cxn modelId="{A8050C2C-594C-450D-83DA-80B26A6F10CF}" type="presOf" srcId="{5F65CBDD-C1A6-406E-A60C-7B4B287749CC}" destId="{ABDD6F2F-5486-4C5E-A92B-2A5D11BB1D90}" srcOrd="0" destOrd="0" presId="urn:microsoft.com/office/officeart/2005/8/layout/radial1"/>
    <dgm:cxn modelId="{3174D932-77E2-44B6-809B-A870E893800E}" type="presOf" srcId="{6CB98BB8-C467-4438-8BC9-9387445F0E57}" destId="{F6DAD16C-DD64-408B-8E03-7F5638E1B20B}" srcOrd="0" destOrd="0" presId="urn:microsoft.com/office/officeart/2005/8/layout/radial1"/>
    <dgm:cxn modelId="{73288CD7-DB83-43DF-BF81-B0E1B20AB5EC}" type="presOf" srcId="{7A128E95-90E4-4BF4-A752-39F0DE907163}" destId="{7B92F471-3A7C-4EC8-9E24-0502BF9F0ED4}" srcOrd="0" destOrd="0" presId="urn:microsoft.com/office/officeart/2005/8/layout/radial1"/>
    <dgm:cxn modelId="{C6EC8805-4660-48BB-8C42-08DDB23C8537}" type="presOf" srcId="{C78A8259-3FD0-471F-A008-1A21F44A9F20}" destId="{E95B4518-0288-4FDA-9EDF-0569F5E6012B}" srcOrd="0" destOrd="0" presId="urn:microsoft.com/office/officeart/2005/8/layout/radial1"/>
    <dgm:cxn modelId="{AAB0614A-0C9B-4681-9DF5-4859BDE3FBD7}" type="presOf" srcId="{AFEC9CED-C9E0-4C9A-9F06-6D9B3045BC2E}" destId="{D386BAEA-DA99-4CE3-B238-9F2C0F58250A}" srcOrd="0" destOrd="0" presId="urn:microsoft.com/office/officeart/2005/8/layout/radial1"/>
    <dgm:cxn modelId="{18B425D8-C833-43D8-900C-2911C9267F8E}" type="presParOf" srcId="{7B92F471-3A7C-4EC8-9E24-0502BF9F0ED4}" destId="{F6DAD16C-DD64-408B-8E03-7F5638E1B20B}" srcOrd="0" destOrd="0" presId="urn:microsoft.com/office/officeart/2005/8/layout/radial1"/>
    <dgm:cxn modelId="{60C31AB8-36CE-4ACC-90C4-AC06533CA447}" type="presParOf" srcId="{7B92F471-3A7C-4EC8-9E24-0502BF9F0ED4}" destId="{B508F0D4-E828-41DD-AD9F-E38F530B3021}" srcOrd="1" destOrd="0" presId="urn:microsoft.com/office/officeart/2005/8/layout/radial1"/>
    <dgm:cxn modelId="{0A5BA81F-A4C0-40C7-8F61-FF157E19E587}" type="presParOf" srcId="{B508F0D4-E828-41DD-AD9F-E38F530B3021}" destId="{BFA0E266-B2B6-4CF5-8D68-00A3C3161B80}" srcOrd="0" destOrd="0" presId="urn:microsoft.com/office/officeart/2005/8/layout/radial1"/>
    <dgm:cxn modelId="{0F7CACE3-867F-480E-8B47-2F452BE76ED4}" type="presParOf" srcId="{7B92F471-3A7C-4EC8-9E24-0502BF9F0ED4}" destId="{AE3B3F8B-C88A-42D2-BBB1-BF3C269C164B}" srcOrd="2" destOrd="0" presId="urn:microsoft.com/office/officeart/2005/8/layout/radial1"/>
    <dgm:cxn modelId="{9DFC79CD-D015-4F56-B233-7A8EF3BA4A16}" type="presParOf" srcId="{7B92F471-3A7C-4EC8-9E24-0502BF9F0ED4}" destId="{D386BAEA-DA99-4CE3-B238-9F2C0F58250A}" srcOrd="3" destOrd="0" presId="urn:microsoft.com/office/officeart/2005/8/layout/radial1"/>
    <dgm:cxn modelId="{B210222F-3E58-4D01-952A-65DFE0D9F9C3}" type="presParOf" srcId="{D386BAEA-DA99-4CE3-B238-9F2C0F58250A}" destId="{C595D523-3211-420D-A029-904BE23EAC46}" srcOrd="0" destOrd="0" presId="urn:microsoft.com/office/officeart/2005/8/layout/radial1"/>
    <dgm:cxn modelId="{9D86A51E-C54A-43C8-93FB-E9F09F8BDA39}" type="presParOf" srcId="{7B92F471-3A7C-4EC8-9E24-0502BF9F0ED4}" destId="{3CD9BE77-547D-423A-9876-79A2B215A4FF}" srcOrd="4" destOrd="0" presId="urn:microsoft.com/office/officeart/2005/8/layout/radial1"/>
    <dgm:cxn modelId="{C6B3AD20-721E-4EA5-A12D-2BFA67D4711E}" type="presParOf" srcId="{7B92F471-3A7C-4EC8-9E24-0502BF9F0ED4}" destId="{E95B4518-0288-4FDA-9EDF-0569F5E6012B}" srcOrd="5" destOrd="0" presId="urn:microsoft.com/office/officeart/2005/8/layout/radial1"/>
    <dgm:cxn modelId="{55D607BD-F12E-4ABD-B5BE-4798B05E85D6}" type="presParOf" srcId="{E95B4518-0288-4FDA-9EDF-0569F5E6012B}" destId="{BF56187E-D580-48E1-ABFC-C77F847393A2}" srcOrd="0" destOrd="0" presId="urn:microsoft.com/office/officeart/2005/8/layout/radial1"/>
    <dgm:cxn modelId="{D91F0068-5576-416D-9390-BDBCCDD30976}" type="presParOf" srcId="{7B92F471-3A7C-4EC8-9E24-0502BF9F0ED4}" destId="{4E17AA79-B8D3-4B1D-A6E9-19549398FD88}" srcOrd="6" destOrd="0" presId="urn:microsoft.com/office/officeart/2005/8/layout/radial1"/>
    <dgm:cxn modelId="{8E1A85D5-7A6D-4CC3-AD62-181C9E72551D}" type="presParOf" srcId="{7B92F471-3A7C-4EC8-9E24-0502BF9F0ED4}" destId="{ABDD6F2F-5486-4C5E-A92B-2A5D11BB1D90}" srcOrd="7" destOrd="0" presId="urn:microsoft.com/office/officeart/2005/8/layout/radial1"/>
    <dgm:cxn modelId="{E4569E69-A778-4E8A-BDCA-E240DD45F956}" type="presParOf" srcId="{ABDD6F2F-5486-4C5E-A92B-2A5D11BB1D90}" destId="{2738F075-C52D-42FD-B0CD-7C9943C103D0}" srcOrd="0" destOrd="0" presId="urn:microsoft.com/office/officeart/2005/8/layout/radial1"/>
    <dgm:cxn modelId="{37922BB9-F892-46FE-90D5-498BAF0B350B}" type="presParOf" srcId="{7B92F471-3A7C-4EC8-9E24-0502BF9F0ED4}" destId="{992C16EE-786C-4A74-8A33-D6728D08D361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DAD16C-DD64-408B-8E03-7F5638E1B20B}">
      <dsp:nvSpPr>
        <dsp:cNvPr id="0" name=""/>
        <dsp:cNvSpPr/>
      </dsp:nvSpPr>
      <dsp:spPr>
        <a:xfrm>
          <a:off x="2738789" y="2043187"/>
          <a:ext cx="2622371" cy="1552424"/>
        </a:xfrm>
        <a:prstGeom prst="ellipse">
          <a:avLst/>
        </a:prstGeom>
        <a:gradFill rotWithShape="1">
          <a:gsLst>
            <a:gs pos="0">
              <a:schemeClr val="accent3">
                <a:tint val="70000"/>
                <a:satMod val="130000"/>
              </a:schemeClr>
            </a:gs>
            <a:gs pos="43000">
              <a:schemeClr val="accent3">
                <a:tint val="44000"/>
                <a:satMod val="165000"/>
              </a:schemeClr>
            </a:gs>
            <a:gs pos="93000">
              <a:schemeClr val="accent3">
                <a:tint val="15000"/>
                <a:satMod val="165000"/>
              </a:schemeClr>
            </a:gs>
            <a:gs pos="100000">
              <a:schemeClr val="accent3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accent3">
              <a:shade val="50000"/>
              <a:satMod val="103000"/>
            </a:schemeClr>
          </a:solidFill>
          <a:prstDash val="solid"/>
        </a:ln>
        <a:effectLst>
          <a:outerShdw blurRad="57150" dist="38100" dir="5400000" algn="ctr" rotWithShape="0">
            <a:schemeClr val="accent3"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Starting Points/ Assumptions</a:t>
          </a:r>
          <a:endParaRPr lang="en-US" sz="2400" kern="1200" dirty="0"/>
        </a:p>
      </dsp:txBody>
      <dsp:txXfrm>
        <a:off x="3122826" y="2270534"/>
        <a:ext cx="1854297" cy="1097730"/>
      </dsp:txXfrm>
    </dsp:sp>
    <dsp:sp modelId="{B508F0D4-E828-41DD-AD9F-E38F530B3021}">
      <dsp:nvSpPr>
        <dsp:cNvPr id="0" name=""/>
        <dsp:cNvSpPr/>
      </dsp:nvSpPr>
      <dsp:spPr>
        <a:xfrm rot="16200000">
          <a:off x="3815653" y="1791403"/>
          <a:ext cx="468643" cy="34925"/>
        </a:xfrm>
        <a:custGeom>
          <a:avLst/>
          <a:gdLst/>
          <a:ahLst/>
          <a:cxnLst/>
          <a:rect l="0" t="0" r="0" b="0"/>
          <a:pathLst>
            <a:path>
              <a:moveTo>
                <a:pt x="0" y="17462"/>
              </a:moveTo>
              <a:lnTo>
                <a:pt x="468643" y="1746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038259" y="1797149"/>
        <a:ext cx="23432" cy="23432"/>
      </dsp:txXfrm>
    </dsp:sp>
    <dsp:sp modelId="{AE3B3F8B-C88A-42D2-BBB1-BF3C269C164B}">
      <dsp:nvSpPr>
        <dsp:cNvPr id="0" name=""/>
        <dsp:cNvSpPr/>
      </dsp:nvSpPr>
      <dsp:spPr>
        <a:xfrm>
          <a:off x="2533807" y="22118"/>
          <a:ext cx="3032335" cy="1552424"/>
        </a:xfrm>
        <a:prstGeom prst="ellipse">
          <a:avLst/>
        </a:prstGeom>
        <a:gradFill rotWithShape="1">
          <a:gsLst>
            <a:gs pos="0">
              <a:schemeClr val="accent2">
                <a:tint val="70000"/>
                <a:satMod val="130000"/>
              </a:schemeClr>
            </a:gs>
            <a:gs pos="43000">
              <a:schemeClr val="accent2">
                <a:tint val="44000"/>
                <a:satMod val="165000"/>
              </a:schemeClr>
            </a:gs>
            <a:gs pos="93000">
              <a:schemeClr val="accent2">
                <a:tint val="15000"/>
                <a:satMod val="165000"/>
              </a:schemeClr>
            </a:gs>
            <a:gs pos="100000">
              <a:schemeClr val="accent2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accent2">
              <a:shade val="50000"/>
              <a:satMod val="103000"/>
            </a:schemeClr>
          </a:solidFill>
          <a:prstDash val="solid"/>
        </a:ln>
        <a:effectLst>
          <a:outerShdw blurRad="57150" dist="38100" dir="5400000" algn="ctr" rotWithShape="0">
            <a:schemeClr val="accent2"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Generative Core Ideas</a:t>
          </a:r>
          <a:endParaRPr lang="en-US" sz="2200" kern="1200" dirty="0"/>
        </a:p>
      </dsp:txBody>
      <dsp:txXfrm>
        <a:off x="2977882" y="249465"/>
        <a:ext cx="2144185" cy="1097730"/>
      </dsp:txXfrm>
    </dsp:sp>
    <dsp:sp modelId="{D386BAEA-DA99-4CE3-B238-9F2C0F58250A}">
      <dsp:nvSpPr>
        <dsp:cNvPr id="0" name=""/>
        <dsp:cNvSpPr/>
      </dsp:nvSpPr>
      <dsp:spPr>
        <a:xfrm rot="21598299">
          <a:off x="5361161" y="2801211"/>
          <a:ext cx="313282" cy="34925"/>
        </a:xfrm>
        <a:custGeom>
          <a:avLst/>
          <a:gdLst/>
          <a:ahLst/>
          <a:cxnLst/>
          <a:rect l="0" t="0" r="0" b="0"/>
          <a:pathLst>
            <a:path>
              <a:moveTo>
                <a:pt x="0" y="17462"/>
              </a:moveTo>
              <a:lnTo>
                <a:pt x="313282" y="1746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509970" y="2810841"/>
        <a:ext cx="15664" cy="15664"/>
      </dsp:txXfrm>
    </dsp:sp>
    <dsp:sp modelId="{3CD9BE77-547D-423A-9876-79A2B215A4FF}">
      <dsp:nvSpPr>
        <dsp:cNvPr id="0" name=""/>
        <dsp:cNvSpPr/>
      </dsp:nvSpPr>
      <dsp:spPr>
        <a:xfrm>
          <a:off x="5674443" y="2041873"/>
          <a:ext cx="2061340" cy="1552424"/>
        </a:xfrm>
        <a:prstGeom prst="ellipse">
          <a:avLst/>
        </a:prstGeom>
        <a:gradFill rotWithShape="1">
          <a:gsLst>
            <a:gs pos="0">
              <a:schemeClr val="accent2">
                <a:tint val="70000"/>
                <a:satMod val="130000"/>
              </a:schemeClr>
            </a:gs>
            <a:gs pos="43000">
              <a:schemeClr val="accent2">
                <a:tint val="44000"/>
                <a:satMod val="165000"/>
              </a:schemeClr>
            </a:gs>
            <a:gs pos="93000">
              <a:schemeClr val="accent2">
                <a:tint val="15000"/>
                <a:satMod val="165000"/>
              </a:schemeClr>
            </a:gs>
            <a:gs pos="100000">
              <a:schemeClr val="accent2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accent2">
              <a:shade val="50000"/>
              <a:satMod val="103000"/>
            </a:schemeClr>
          </a:solidFill>
          <a:prstDash val="solid"/>
        </a:ln>
        <a:effectLst>
          <a:outerShdw blurRad="57150" dist="38100" dir="5400000" algn="ctr" rotWithShape="0">
            <a:schemeClr val="accent2"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Long View</a:t>
          </a:r>
          <a:endParaRPr lang="en-US" sz="2200" kern="1200" dirty="0"/>
        </a:p>
      </dsp:txBody>
      <dsp:txXfrm>
        <a:off x="5976319" y="2269220"/>
        <a:ext cx="1457588" cy="1097730"/>
      </dsp:txXfrm>
    </dsp:sp>
    <dsp:sp modelId="{E95B4518-0288-4FDA-9EDF-0569F5E6012B}">
      <dsp:nvSpPr>
        <dsp:cNvPr id="0" name=""/>
        <dsp:cNvSpPr/>
      </dsp:nvSpPr>
      <dsp:spPr>
        <a:xfrm rot="5400000">
          <a:off x="3815653" y="3812471"/>
          <a:ext cx="468643" cy="34925"/>
        </a:xfrm>
        <a:custGeom>
          <a:avLst/>
          <a:gdLst/>
          <a:ahLst/>
          <a:cxnLst/>
          <a:rect l="0" t="0" r="0" b="0"/>
          <a:pathLst>
            <a:path>
              <a:moveTo>
                <a:pt x="0" y="17462"/>
              </a:moveTo>
              <a:lnTo>
                <a:pt x="468643" y="1746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038259" y="3818218"/>
        <a:ext cx="23432" cy="23432"/>
      </dsp:txXfrm>
    </dsp:sp>
    <dsp:sp modelId="{4E17AA79-B8D3-4B1D-A6E9-19549398FD88}">
      <dsp:nvSpPr>
        <dsp:cNvPr id="0" name=""/>
        <dsp:cNvSpPr/>
      </dsp:nvSpPr>
      <dsp:spPr>
        <a:xfrm>
          <a:off x="2533807" y="4064256"/>
          <a:ext cx="3032335" cy="1552424"/>
        </a:xfrm>
        <a:prstGeom prst="ellipse">
          <a:avLst/>
        </a:prstGeom>
        <a:gradFill rotWithShape="1">
          <a:gsLst>
            <a:gs pos="0">
              <a:schemeClr val="accent2">
                <a:tint val="70000"/>
                <a:satMod val="130000"/>
              </a:schemeClr>
            </a:gs>
            <a:gs pos="43000">
              <a:schemeClr val="accent2">
                <a:tint val="44000"/>
                <a:satMod val="165000"/>
              </a:schemeClr>
            </a:gs>
            <a:gs pos="93000">
              <a:schemeClr val="accent2">
                <a:tint val="15000"/>
                <a:satMod val="165000"/>
              </a:schemeClr>
            </a:gs>
            <a:gs pos="100000">
              <a:schemeClr val="accent2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accent2">
              <a:shade val="50000"/>
              <a:satMod val="103000"/>
            </a:schemeClr>
          </a:solidFill>
          <a:prstDash val="solid"/>
        </a:ln>
        <a:effectLst>
          <a:outerShdw blurRad="57150" dist="38100" dir="5400000" algn="ctr" rotWithShape="0">
            <a:schemeClr val="accent2"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Some “wrong” ideas better than others</a:t>
          </a:r>
          <a:endParaRPr lang="en-US" sz="2200" kern="1200" dirty="0"/>
        </a:p>
      </dsp:txBody>
      <dsp:txXfrm>
        <a:off x="2977882" y="4291603"/>
        <a:ext cx="2144185" cy="1097730"/>
      </dsp:txXfrm>
    </dsp:sp>
    <dsp:sp modelId="{ABDD6F2F-5486-4C5E-A92B-2A5D11BB1D90}">
      <dsp:nvSpPr>
        <dsp:cNvPr id="0" name=""/>
        <dsp:cNvSpPr/>
      </dsp:nvSpPr>
      <dsp:spPr>
        <a:xfrm rot="10801728">
          <a:off x="2564294" y="2801234"/>
          <a:ext cx="174495" cy="34925"/>
        </a:xfrm>
        <a:custGeom>
          <a:avLst/>
          <a:gdLst/>
          <a:ahLst/>
          <a:cxnLst/>
          <a:rect l="0" t="0" r="0" b="0"/>
          <a:pathLst>
            <a:path>
              <a:moveTo>
                <a:pt x="0" y="17462"/>
              </a:moveTo>
              <a:lnTo>
                <a:pt x="174495" y="1746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647180" y="2814334"/>
        <a:ext cx="8724" cy="8724"/>
      </dsp:txXfrm>
    </dsp:sp>
    <dsp:sp modelId="{992C16EE-786C-4A74-8A33-D6728D08D361}">
      <dsp:nvSpPr>
        <dsp:cNvPr id="0" name=""/>
        <dsp:cNvSpPr/>
      </dsp:nvSpPr>
      <dsp:spPr>
        <a:xfrm>
          <a:off x="305050" y="2041872"/>
          <a:ext cx="2259243" cy="1552424"/>
        </a:xfrm>
        <a:prstGeom prst="ellipse">
          <a:avLst/>
        </a:prstGeom>
        <a:gradFill rotWithShape="1">
          <a:gsLst>
            <a:gs pos="0">
              <a:schemeClr val="accent2">
                <a:tint val="70000"/>
                <a:satMod val="130000"/>
              </a:schemeClr>
            </a:gs>
            <a:gs pos="43000">
              <a:schemeClr val="accent2">
                <a:tint val="44000"/>
                <a:satMod val="165000"/>
              </a:schemeClr>
            </a:gs>
            <a:gs pos="93000">
              <a:schemeClr val="accent2">
                <a:tint val="15000"/>
                <a:satMod val="165000"/>
              </a:schemeClr>
            </a:gs>
            <a:gs pos="100000">
              <a:schemeClr val="accent2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accent2">
              <a:shade val="50000"/>
              <a:satMod val="103000"/>
            </a:schemeClr>
          </a:solidFill>
          <a:prstDash val="solid"/>
        </a:ln>
        <a:effectLst>
          <a:outerShdw blurRad="57150" dist="38100" dir="5400000" algn="ctr" rotWithShape="0">
            <a:schemeClr val="accent2"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Integrative</a:t>
          </a:r>
          <a:endParaRPr lang="en-US" sz="2200" kern="1200" dirty="0"/>
        </a:p>
      </dsp:txBody>
      <dsp:txXfrm>
        <a:off x="635908" y="2269219"/>
        <a:ext cx="1597527" cy="10977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533F0-56F5-4BED-A0FF-AB33E3072CFF}" type="datetimeFigureOut">
              <a:rPr lang="en-US" smtClean="0"/>
              <a:t>10/30/2015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C0354-9337-42FB-B6D1-5AD90ACC64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533F0-56F5-4BED-A0FF-AB33E3072CFF}" type="datetimeFigureOut">
              <a:rPr lang="en-US" smtClean="0"/>
              <a:t>10/30/2015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C0354-9337-42FB-B6D1-5AD90ACC64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533F0-56F5-4BED-A0FF-AB33E3072CFF}" type="datetimeFigureOut">
              <a:rPr lang="en-US" smtClean="0"/>
              <a:t>10/30/2015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C0354-9337-42FB-B6D1-5AD90ACC64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533F0-56F5-4BED-A0FF-AB33E3072CFF}" type="datetimeFigureOut">
              <a:rPr lang="en-US" smtClean="0"/>
              <a:t>10/30/2015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C0354-9337-42FB-B6D1-5AD90ACC64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533F0-56F5-4BED-A0FF-AB33E3072CFF}" type="datetimeFigureOut">
              <a:rPr lang="en-US" smtClean="0"/>
              <a:t>10/30/2015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C0354-9337-42FB-B6D1-5AD90ACC64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533F0-56F5-4BED-A0FF-AB33E3072CFF}" type="datetimeFigureOut">
              <a:rPr lang="en-US" smtClean="0"/>
              <a:t>10/30/2015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C0354-9337-42FB-B6D1-5AD90ACC64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533F0-56F5-4BED-A0FF-AB33E3072CFF}" type="datetimeFigureOut">
              <a:rPr lang="en-US" smtClean="0"/>
              <a:t>10/30/2015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C0354-9337-42FB-B6D1-5AD90ACC64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533F0-56F5-4BED-A0FF-AB33E3072CFF}" type="datetimeFigureOut">
              <a:rPr lang="en-US" smtClean="0"/>
              <a:t>10/30/2015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C0354-9337-42FB-B6D1-5AD90ACC64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533F0-56F5-4BED-A0FF-AB33E3072CFF}" type="datetimeFigureOut">
              <a:rPr lang="en-US" smtClean="0"/>
              <a:t>10/30/2015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C0354-9337-42FB-B6D1-5AD90ACC64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533F0-56F5-4BED-A0FF-AB33E3072CFF}" type="datetimeFigureOut">
              <a:rPr lang="en-US" smtClean="0"/>
              <a:t>10/30/2015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C0354-9337-42FB-B6D1-5AD90ACC64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533F0-56F5-4BED-A0FF-AB33E3072CFF}" type="datetimeFigureOut">
              <a:rPr lang="en-US" smtClean="0"/>
              <a:t>10/30/2015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79C0354-9337-42FB-B6D1-5AD90ACC64F3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8A533F0-56F5-4BED-A0FF-AB33E3072CFF}" type="datetimeFigureOut">
              <a:rPr lang="en-US" smtClean="0"/>
              <a:t>10/30/2015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79C0354-9337-42FB-B6D1-5AD90ACC64F3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mailto:k.cheek@unf.edu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752600"/>
            <a:ext cx="7851648" cy="2819400"/>
          </a:xfrm>
        </p:spPr>
        <p:txBody>
          <a:bodyPr>
            <a:noAutofit/>
          </a:bodyPr>
          <a:lstStyle/>
          <a:p>
            <a:r>
              <a:rPr lang="en-US" sz="4400" dirty="0" smtClean="0">
                <a:effectLst/>
              </a:rPr>
              <a:t>Learning Progressions as a Framework for GER: Possibilities and Cautions</a:t>
            </a:r>
            <a:endParaRPr lang="en-US" sz="4400" dirty="0"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67200" y="5388610"/>
            <a:ext cx="4501896" cy="78359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Kim A. Cheek</a:t>
            </a:r>
          </a:p>
          <a:p>
            <a:r>
              <a:rPr lang="en-US" dirty="0" smtClean="0">
                <a:hlinkClick r:id="rId2"/>
              </a:rPr>
              <a:t>k.cheek@unf.edu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5" name="Picture 4" descr="C:\Users\user\AppData\Local\Microsoft\Windows\Temporary Internet Files\Content.Word\UNF_LOGO_HORZ_PMS_BlueGray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953000"/>
            <a:ext cx="4419600" cy="16548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1319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are learning progressions?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“description of the </a:t>
            </a:r>
            <a:r>
              <a:rPr lang="en-US" sz="2800" b="1" dirty="0" smtClean="0"/>
              <a:t>successively more sophisticated ways of thinking </a:t>
            </a:r>
            <a:r>
              <a:rPr lang="en-US" sz="2800" dirty="0" smtClean="0"/>
              <a:t>about a topic </a:t>
            </a:r>
          </a:p>
          <a:p>
            <a:pPr marL="0" indent="0">
              <a:buNone/>
            </a:pPr>
            <a:r>
              <a:rPr lang="en-US" sz="2800" dirty="0" smtClean="0"/>
              <a:t>that can follow one another as children [</a:t>
            </a:r>
            <a:r>
              <a:rPr lang="en-US" sz="2800" i="1" dirty="0" smtClean="0"/>
              <a:t>learners</a:t>
            </a:r>
            <a:r>
              <a:rPr lang="en-US" sz="2800" dirty="0" smtClean="0"/>
              <a:t>] </a:t>
            </a:r>
            <a:r>
              <a:rPr lang="en-US" sz="2800" b="1" dirty="0" smtClean="0"/>
              <a:t>investigate a topic over a broad span of time </a:t>
            </a:r>
            <a:r>
              <a:rPr lang="en-US" sz="2800" dirty="0" smtClean="0"/>
              <a:t>(e.g., 6 to 8 years). They are </a:t>
            </a:r>
            <a:r>
              <a:rPr lang="en-US" sz="2800" b="1" dirty="0" smtClean="0"/>
              <a:t>crucially dependent on instructional practices </a:t>
            </a:r>
            <a:r>
              <a:rPr lang="en-US" sz="2800" dirty="0" smtClean="0"/>
              <a:t>if they are to occur,” (National Research Council, 2007, p. 219).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22608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16921025"/>
              </p:ext>
            </p:extLst>
          </p:nvPr>
        </p:nvGraphicFramePr>
        <p:xfrm>
          <a:off x="457200" y="914400"/>
          <a:ext cx="8001000" cy="563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92108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02871" y="1414010"/>
            <a:ext cx="3359728" cy="7813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en-US" sz="2400" dirty="0" smtClean="0">
                <a:solidFill>
                  <a:prstClr val="black"/>
                </a:solidFill>
              </a:rPr>
              <a:t>5. Scientific Explanation</a:t>
            </a:r>
            <a:endParaRPr lang="en-US" sz="2400" dirty="0">
              <a:solidFill>
                <a:prstClr val="black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542309" y="5433994"/>
            <a:ext cx="3429000" cy="7620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1: Naïve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988521" y="4343400"/>
            <a:ext cx="3268288" cy="914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2A: Sun-Earth-Moon System Knowledge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4419600" y="4343400"/>
            <a:ext cx="3429000" cy="914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2B: Observational Knowledge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1905299" y="3315393"/>
            <a:ext cx="4114800" cy="914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3: </a:t>
            </a:r>
            <a:r>
              <a:rPr lang="en-US" sz="2400" u="sng" dirty="0" smtClean="0"/>
              <a:t>Both</a:t>
            </a:r>
            <a:r>
              <a:rPr lang="en-US" sz="2400" dirty="0" smtClean="0"/>
              <a:t> 2A and 2B but still no explanation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1977735" y="2362200"/>
            <a:ext cx="3810001" cy="8077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4: Incomplete Explanation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6553200" y="5638194"/>
            <a:ext cx="20594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Lower Anchor</a:t>
            </a:r>
            <a:endParaRPr lang="en-US" sz="2400" dirty="0"/>
          </a:p>
        </p:txBody>
      </p:sp>
      <p:sp>
        <p:nvSpPr>
          <p:cNvPr id="14" name="Left Brace 13"/>
          <p:cNvSpPr/>
          <p:nvPr/>
        </p:nvSpPr>
        <p:spPr>
          <a:xfrm>
            <a:off x="605442" y="2552700"/>
            <a:ext cx="381000" cy="2247900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85594" y="944307"/>
            <a:ext cx="553998" cy="5742469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US" sz="2400" dirty="0" smtClean="0"/>
              <a:t>Achi</a:t>
            </a:r>
            <a:r>
              <a:rPr lang="en-US" sz="2400" b="1" dirty="0" smtClean="0"/>
              <a:t>eveme</a:t>
            </a:r>
            <a:r>
              <a:rPr lang="en-US" sz="2400" dirty="0" smtClean="0"/>
              <a:t>nt </a:t>
            </a:r>
            <a:r>
              <a:rPr lang="en-US" sz="2400" dirty="0"/>
              <a:t>L</a:t>
            </a:r>
            <a:r>
              <a:rPr lang="en-US" sz="2400" dirty="0" smtClean="0"/>
              <a:t>evels for Progress Variables</a:t>
            </a:r>
            <a:endParaRPr lang="en-US" sz="2400" dirty="0"/>
          </a:p>
        </p:txBody>
      </p:sp>
      <p:cxnSp>
        <p:nvCxnSpPr>
          <p:cNvPr id="19" name="Straight Arrow Connector 18"/>
          <p:cNvCxnSpPr/>
          <p:nvPr/>
        </p:nvCxnSpPr>
        <p:spPr>
          <a:xfrm flipH="1">
            <a:off x="5971309" y="5869027"/>
            <a:ext cx="58189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262254" y="1573875"/>
            <a:ext cx="20712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Upper Anchor</a:t>
            </a:r>
            <a:endParaRPr lang="en-US" sz="2400" dirty="0"/>
          </a:p>
        </p:txBody>
      </p:sp>
      <p:cxnSp>
        <p:nvCxnSpPr>
          <p:cNvPr id="22" name="Straight Arrow Connector 21"/>
          <p:cNvCxnSpPr>
            <a:stCxn id="20" idx="1"/>
            <a:endCxn id="3" idx="3"/>
          </p:cNvCxnSpPr>
          <p:nvPr/>
        </p:nvCxnSpPr>
        <p:spPr>
          <a:xfrm flipH="1">
            <a:off x="5562599" y="1804708"/>
            <a:ext cx="69965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284128" y="6352436"/>
            <a:ext cx="4133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Plummer, J.D. &amp; Maynard, L. (2014).</a:t>
            </a:r>
            <a:endParaRPr lang="en-US" sz="2000" dirty="0"/>
          </a:p>
        </p:txBody>
      </p:sp>
      <p:sp>
        <p:nvSpPr>
          <p:cNvPr id="28" name="Rectangle 27"/>
          <p:cNvSpPr/>
          <p:nvPr/>
        </p:nvSpPr>
        <p:spPr>
          <a:xfrm>
            <a:off x="903314" y="37945"/>
            <a:ext cx="7709359" cy="9144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Celestial Motion: Reason for the Seasons</a:t>
            </a:r>
            <a:endParaRPr lang="en-US" sz="3200" dirty="0"/>
          </a:p>
        </p:txBody>
      </p:sp>
      <p:sp>
        <p:nvSpPr>
          <p:cNvPr id="34" name="Down Arrow 33"/>
          <p:cNvSpPr/>
          <p:nvPr/>
        </p:nvSpPr>
        <p:spPr>
          <a:xfrm>
            <a:off x="8229600" y="1406543"/>
            <a:ext cx="484632" cy="1763377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Up Arrow 34"/>
          <p:cNvSpPr/>
          <p:nvPr/>
        </p:nvSpPr>
        <p:spPr>
          <a:xfrm>
            <a:off x="8612673" y="3926273"/>
            <a:ext cx="484632" cy="1711921"/>
          </a:xfrm>
          <a:prstGeom prst="up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181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205333514"/>
              </p:ext>
            </p:extLst>
          </p:nvPr>
        </p:nvGraphicFramePr>
        <p:xfrm>
          <a:off x="228600" y="762001"/>
          <a:ext cx="8686800" cy="609599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895600"/>
                <a:gridCol w="2895600"/>
                <a:gridCol w="2895600"/>
              </a:tblGrid>
              <a:tr h="47624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Topic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What progresses?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Selected</a:t>
                      </a:r>
                      <a:r>
                        <a:rPr lang="en-US" sz="2400" baseline="0" dirty="0" smtClean="0"/>
                        <a:t> paper</a:t>
                      </a:r>
                      <a:endParaRPr lang="en-US" sz="2400" dirty="0"/>
                    </a:p>
                  </a:txBody>
                  <a:tcPr/>
                </a:tc>
              </a:tr>
              <a:tr h="123825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Carbon cycling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force-dynamic reasoning to systems thinking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Mohan, Chen, &amp; Anderson, 2009</a:t>
                      </a:r>
                      <a:endParaRPr lang="en-US" sz="2400" dirty="0"/>
                    </a:p>
                  </a:txBody>
                  <a:tcPr/>
                </a:tc>
              </a:tr>
              <a:tr h="123825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Reason for seasons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Earth-based vs. space-based perspective-taking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Plummer &amp; Maynard, 2014</a:t>
                      </a:r>
                      <a:endParaRPr lang="en-US" sz="2400" dirty="0"/>
                    </a:p>
                  </a:txBody>
                  <a:tcPr/>
                </a:tc>
              </a:tr>
              <a:tr h="314325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Analogical reasoning about moon phases using physical models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Recognition that elements in model &amp; Earth system are similar to causal reasoning that connects model to Earth system</a:t>
                      </a:r>
                    </a:p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Rivet &amp; </a:t>
                      </a:r>
                      <a:r>
                        <a:rPr lang="en-US" sz="2400" dirty="0" err="1" smtClean="0"/>
                        <a:t>Kastens</a:t>
                      </a:r>
                      <a:r>
                        <a:rPr lang="en-US" sz="2400" dirty="0" smtClean="0"/>
                        <a:t>, 2012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1677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Promises/Opportunities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3439" y="2827757"/>
            <a:ext cx="25908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448783" y="2232895"/>
            <a:ext cx="41733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Standards/Curriculum</a:t>
            </a: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685800" y="3874783"/>
            <a:ext cx="21755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Instruction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6123762" y="3861547"/>
            <a:ext cx="226215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Assessment</a:t>
            </a: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3830458" y="5648980"/>
            <a:ext cx="1721497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3200" b="1" i="1" dirty="0" smtClean="0"/>
              <a:t>At Scale</a:t>
            </a:r>
            <a:endParaRPr lang="en-US" sz="3200" b="1" i="1" dirty="0"/>
          </a:p>
        </p:txBody>
      </p:sp>
    </p:spTree>
    <p:extLst>
      <p:ext uri="{BB962C8B-B14F-4D97-AF65-F5344CB8AC3E}">
        <p14:creationId xmlns:p14="http://schemas.microsoft.com/office/powerpoint/2010/main" val="2727313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Where/how to begin</a:t>
            </a:r>
          </a:p>
          <a:p>
            <a:r>
              <a:rPr lang="en-US" dirty="0" smtClean="0"/>
              <a:t>Time commitment</a:t>
            </a:r>
          </a:p>
          <a:p>
            <a:r>
              <a:rPr lang="en-US" dirty="0" smtClean="0"/>
              <a:t>Human capital required</a:t>
            </a:r>
          </a:p>
          <a:p>
            <a:r>
              <a:rPr lang="en-US" dirty="0" smtClean="0"/>
              <a:t>Multiple research methodologies</a:t>
            </a:r>
          </a:p>
          <a:p>
            <a:r>
              <a:rPr lang="en-US" dirty="0" smtClean="0"/>
              <a:t>Grain size</a:t>
            </a:r>
          </a:p>
          <a:p>
            <a:r>
              <a:rPr lang="en-US" dirty="0" smtClean="0"/>
              <a:t>The “messy middle”—coherence vs. fragmentation (</a:t>
            </a:r>
            <a:r>
              <a:rPr lang="en-US" dirty="0" err="1" smtClean="0"/>
              <a:t>Steedle</a:t>
            </a:r>
            <a:r>
              <a:rPr lang="en-US" dirty="0" smtClean="0"/>
              <a:t> &amp; </a:t>
            </a:r>
            <a:r>
              <a:rPr lang="en-US" dirty="0" err="1" smtClean="0"/>
              <a:t>Shavelson</a:t>
            </a:r>
            <a:r>
              <a:rPr lang="en-US" dirty="0" smtClean="0"/>
              <a:t>, 2009)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934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828</TotalTime>
  <Words>263</Words>
  <Application>Microsoft Office PowerPoint</Application>
  <PresentationFormat>On-screen Show (4:3)</PresentationFormat>
  <Paragraphs>46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Learning Progressions as a Framework for GER: Possibilities and Cautions</vt:lpstr>
      <vt:lpstr>What are learning progressions?</vt:lpstr>
      <vt:lpstr>PowerPoint Presentation</vt:lpstr>
      <vt:lpstr>PowerPoint Presentation</vt:lpstr>
      <vt:lpstr>PowerPoint Presentation</vt:lpstr>
      <vt:lpstr>Promises/Opportunities</vt:lpstr>
      <vt:lpstr>Challenges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Relative Magnitude Estimations for the Durations of Geoscience Processes by 11-13-yr-old Indonesian Learners</dc:title>
  <dc:creator>user</dc:creator>
  <cp:lastModifiedBy>user</cp:lastModifiedBy>
  <cp:revision>57</cp:revision>
  <dcterms:created xsi:type="dcterms:W3CDTF">2014-03-25T19:53:32Z</dcterms:created>
  <dcterms:modified xsi:type="dcterms:W3CDTF">2015-10-30T20:27:32Z</dcterms:modified>
</cp:coreProperties>
</file>