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75" r:id="rId3"/>
    <p:sldId id="294" r:id="rId4"/>
    <p:sldId id="295" r:id="rId5"/>
    <p:sldId id="293" r:id="rId6"/>
    <p:sldId id="296" r:id="rId7"/>
    <p:sldId id="301" r:id="rId8"/>
    <p:sldId id="299" r:id="rId9"/>
    <p:sldId id="274" r:id="rId10"/>
    <p:sldId id="276" r:id="rId11"/>
    <p:sldId id="277" r:id="rId12"/>
    <p:sldId id="278" r:id="rId13"/>
    <p:sldId id="270" r:id="rId14"/>
    <p:sldId id="289" r:id="rId15"/>
    <p:sldId id="290" r:id="rId16"/>
    <p:sldId id="287" r:id="rId17"/>
    <p:sldId id="297" r:id="rId18"/>
    <p:sldId id="298" r:id="rId19"/>
    <p:sldId id="285" r:id="rId20"/>
    <p:sldId id="280" r:id="rId21"/>
    <p:sldId id="288" r:id="rId22"/>
    <p:sldId id="284" r:id="rId23"/>
    <p:sldId id="260" r:id="rId24"/>
    <p:sldId id="283" r:id="rId25"/>
    <p:sldId id="268" r:id="rId26"/>
    <p:sldId id="291" r:id="rId27"/>
    <p:sldId id="30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8129" autoAdjust="0"/>
  </p:normalViewPr>
  <p:slideViewPr>
    <p:cSldViewPr>
      <p:cViewPr>
        <p:scale>
          <a:sx n="100" d="100"/>
          <a:sy n="100" d="100"/>
        </p:scale>
        <p:origin x="-1296"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4E397-07D4-47BA-B593-CA584F5D345D}" type="datetimeFigureOut">
              <a:rPr lang="en-US" smtClean="0"/>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BF45D-916F-4ADA-A6AE-C08327A9BC91}" type="slidenum">
              <a:rPr lang="en-US" smtClean="0"/>
              <a:t>‹#›</a:t>
            </a:fld>
            <a:endParaRPr lang="en-US"/>
          </a:p>
        </p:txBody>
      </p:sp>
    </p:spTree>
    <p:extLst>
      <p:ext uri="{BB962C8B-B14F-4D97-AF65-F5344CB8AC3E}">
        <p14:creationId xmlns:p14="http://schemas.microsoft.com/office/powerpoint/2010/main" val="36132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BF45D-916F-4ADA-A6AE-C08327A9BC91}" type="slidenum">
              <a:rPr lang="en-US" smtClean="0"/>
              <a:t>10</a:t>
            </a:fld>
            <a:endParaRPr lang="en-US"/>
          </a:p>
        </p:txBody>
      </p:sp>
    </p:spTree>
    <p:extLst>
      <p:ext uri="{BB962C8B-B14F-4D97-AF65-F5344CB8AC3E}">
        <p14:creationId xmlns:p14="http://schemas.microsoft.com/office/powerpoint/2010/main" val="376762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685F91-07EB-4BA2-9032-22D40C06E6D5}"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346221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85F91-07EB-4BA2-9032-22D40C06E6D5}"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316164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85F91-07EB-4BA2-9032-22D40C06E6D5}"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411574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85F91-07EB-4BA2-9032-22D40C06E6D5}"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118436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85F91-07EB-4BA2-9032-22D40C06E6D5}"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29138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85F91-07EB-4BA2-9032-22D40C06E6D5}"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219293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685F91-07EB-4BA2-9032-22D40C06E6D5}" type="datetimeFigureOut">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5400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85F91-07EB-4BA2-9032-22D40C06E6D5}" type="datetimeFigureOut">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83785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85F91-07EB-4BA2-9032-22D40C06E6D5}" type="datetimeFigureOut">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385511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85F91-07EB-4BA2-9032-22D40C06E6D5}"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216450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85F91-07EB-4BA2-9032-22D40C06E6D5}"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69ECB-0C0A-471B-8A8A-43DB65692E1D}" type="slidenum">
              <a:rPr lang="en-US" smtClean="0"/>
              <a:t>‹#›</a:t>
            </a:fld>
            <a:endParaRPr lang="en-US"/>
          </a:p>
        </p:txBody>
      </p:sp>
    </p:spTree>
    <p:extLst>
      <p:ext uri="{BB962C8B-B14F-4D97-AF65-F5344CB8AC3E}">
        <p14:creationId xmlns:p14="http://schemas.microsoft.com/office/powerpoint/2010/main" val="407703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85F91-07EB-4BA2-9032-22D40C06E6D5}" type="datetimeFigureOut">
              <a:rPr lang="en-US" smtClean="0"/>
              <a:t>3/24/2015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69ECB-0C0A-471B-8A8A-43DB65692E1D}" type="slidenum">
              <a:rPr lang="en-US" smtClean="0"/>
              <a:t>‹#›</a:t>
            </a:fld>
            <a:endParaRPr lang="en-US"/>
          </a:p>
        </p:txBody>
      </p:sp>
    </p:spTree>
    <p:extLst>
      <p:ext uri="{BB962C8B-B14F-4D97-AF65-F5344CB8AC3E}">
        <p14:creationId xmlns:p14="http://schemas.microsoft.com/office/powerpoint/2010/main" val="23133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garriso@uga.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oceanica.cofc.edu/seamap/GraysReefArea/default.ht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89" y="76200"/>
            <a:ext cx="8839200" cy="4924425"/>
          </a:xfrm>
          <a:prstGeom prst="rect">
            <a:avLst/>
          </a:prstGeom>
        </p:spPr>
        <p:txBody>
          <a:bodyPr wrap="square">
            <a:spAutoFit/>
          </a:bodyPr>
          <a:lstStyle/>
          <a:p>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ASSESSING </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POTENTIAL OF SCOUR NUCLEI FOR THE DISCOVERY OF SUBMERGED PREHISTORIC ARCHAEOLOGICAL SITES, INNER-TO-MID CONTINENTAL SHELF, GEORGIA BIGHT, U.S.A</a:t>
            </a:r>
          </a:p>
          <a:p>
            <a:endParaRPr lang="en-US" sz="1400" dirty="0"/>
          </a:p>
          <a:p>
            <a:r>
              <a:rPr lang="en-US" sz="1400" dirty="0"/>
              <a:t>GARRISON, </a:t>
            </a:r>
            <a:r>
              <a:rPr lang="en-US" sz="1400" dirty="0" err="1"/>
              <a:t>Ervan</a:t>
            </a:r>
            <a:r>
              <a:rPr lang="en-US" sz="1400" dirty="0"/>
              <a:t>, Geology, The University of Georgia, GG Building, Athens, GA 30602, </a:t>
            </a:r>
            <a:r>
              <a:rPr lang="en-US" sz="1400" dirty="0" smtClean="0">
                <a:hlinkClick r:id="rId2"/>
              </a:rPr>
              <a:t>egarriso@uga.edu</a:t>
            </a:r>
            <a:endParaRPr lang="en-US" sz="1400" dirty="0" smtClean="0"/>
          </a:p>
          <a:p>
            <a:endParaRPr lang="en-US" sz="1400" dirty="0"/>
          </a:p>
          <a:p>
            <a:endParaRPr lang="en-US" sz="1400" dirty="0"/>
          </a:p>
          <a:p>
            <a:r>
              <a:rPr lang="en-US" sz="1400" b="1" dirty="0" smtClean="0"/>
              <a:t>ABSTRACT OF THE ABSTRACT</a:t>
            </a:r>
          </a:p>
          <a:p>
            <a:r>
              <a:rPr lang="en-US" dirty="0" smtClean="0"/>
              <a:t>For </a:t>
            </a:r>
            <a:r>
              <a:rPr lang="en-US" dirty="0"/>
              <a:t>an accurate interpretation of the prehistoric archaeological potential of the U.S. continental shelves it is necessary to be able to locate and excavate sites. </a:t>
            </a:r>
            <a:r>
              <a:rPr lang="en-US" dirty="0" smtClean="0"/>
              <a:t>These </a:t>
            </a:r>
            <a:r>
              <a:rPr lang="en-US" dirty="0"/>
              <a:t>potential sites are oft-times buried by shifting palimpsest sand sheets, clastic sediments or both. In this paper I will describe naturally occurring and anthropogenic bottom features, termed scour nuclei, which can be examined for their potential for exposing, through erosion, buried prehistoric archaeological </a:t>
            </a:r>
            <a:r>
              <a:rPr lang="en-US" dirty="0" smtClean="0"/>
              <a:t>and paleontological sites</a:t>
            </a:r>
            <a:r>
              <a:rPr lang="en-US" dirty="0"/>
              <a:t>. Otherwise, the detection of these buried sites is difficult if not nearly impossible without the use of "heroic" expensive and/or time-intensive marine survey methods which do not detect the actual site </a:t>
            </a:r>
            <a:r>
              <a:rPr lang="en-US" i="1" dirty="0"/>
              <a:t>per se</a:t>
            </a:r>
            <a:r>
              <a:rPr lang="en-US" dirty="0"/>
              <a:t> but only the landforms which may contain sites. This paper describes research carried out at two scour nuclei located </a:t>
            </a:r>
            <a:r>
              <a:rPr lang="en-US" dirty="0" smtClean="0"/>
              <a:t>in adjacent </a:t>
            </a:r>
            <a:r>
              <a:rPr lang="en-US" dirty="0"/>
              <a:t>areas on the mid continental shelf of the Georgia Bight. One of these nuclei is of anthropogenic origin –an artificial reef created by the hull of World War II "Liberty Ship" - while the other nuclei is natural in origin – a "live bottom" outcrop. </a:t>
            </a:r>
          </a:p>
        </p:txBody>
      </p:sp>
    </p:spTree>
    <p:extLst>
      <p:ext uri="{BB962C8B-B14F-4D97-AF65-F5344CB8AC3E}">
        <p14:creationId xmlns:p14="http://schemas.microsoft.com/office/powerpoint/2010/main" val="1413970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915400" cy="3847207"/>
          </a:xfrm>
          <a:prstGeom prst="rect">
            <a:avLst/>
          </a:prstGeom>
        </p:spPr>
        <p:txBody>
          <a:bodyPr wrap="square">
            <a:spAutoFit/>
          </a:bodyPr>
          <a:lstStyle/>
          <a:p>
            <a:pPr lvl="0"/>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SCOUR NUCLEI –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a:t>
            </a:r>
          </a:p>
          <a:p>
            <a:pPr lvl="0"/>
            <a:endParaRPr lang="en-US" sz="1400" b="1" dirty="0" smtClean="0">
              <a:solidFill>
                <a:prstClr val="black"/>
              </a:solidFill>
            </a:endParaRPr>
          </a:p>
          <a:p>
            <a:pPr lvl="0"/>
            <a:r>
              <a:rPr lang="en-US" sz="1400" b="1" dirty="0" smtClean="0">
                <a:solidFill>
                  <a:prstClr val="black"/>
                </a:solidFill>
              </a:rPr>
              <a:t>“We </a:t>
            </a:r>
            <a:r>
              <a:rPr lang="en-US" sz="1400" b="1" dirty="0">
                <a:solidFill>
                  <a:prstClr val="black"/>
                </a:solidFill>
              </a:rPr>
              <a:t>conclude that the likely origin of the depressions is scour about compact obstacles on or </a:t>
            </a:r>
            <a:r>
              <a:rPr lang="en-US" sz="1400" b="1" dirty="0" smtClean="0">
                <a:solidFill>
                  <a:prstClr val="black"/>
                </a:solidFill>
              </a:rPr>
              <a:t>embedded within </a:t>
            </a:r>
            <a:r>
              <a:rPr lang="en-US" sz="1400" b="1" dirty="0">
                <a:solidFill>
                  <a:prstClr val="black"/>
                </a:solidFill>
              </a:rPr>
              <a:t>the seabed. This conclusion is based on (1) the depths, diameters and growth rates being consistent </a:t>
            </a:r>
            <a:r>
              <a:rPr lang="en-US" sz="1400" b="1" dirty="0" smtClean="0">
                <a:solidFill>
                  <a:prstClr val="black"/>
                </a:solidFill>
              </a:rPr>
              <a:t>with those </a:t>
            </a:r>
            <a:r>
              <a:rPr lang="en-US" sz="1400" b="1" dirty="0">
                <a:solidFill>
                  <a:prstClr val="black"/>
                </a:solidFill>
              </a:rPr>
              <a:t>predicted by relationships based on laboratory investigations of scour around vertical piles and short </a:t>
            </a:r>
            <a:r>
              <a:rPr lang="en-US" sz="1400" b="1" dirty="0" smtClean="0">
                <a:solidFill>
                  <a:prstClr val="black"/>
                </a:solidFill>
              </a:rPr>
              <a:t>cylindrical objects</a:t>
            </a:r>
            <a:r>
              <a:rPr lang="en-US" sz="1400" b="1" dirty="0">
                <a:solidFill>
                  <a:prstClr val="black"/>
                </a:solidFill>
              </a:rPr>
              <a:t>; (2) the diameters being consistent with other observations in the nearshore of scour about rocks on </a:t>
            </a:r>
            <a:r>
              <a:rPr lang="en-US" sz="1400" b="1" dirty="0" smtClean="0">
                <a:solidFill>
                  <a:prstClr val="black"/>
                </a:solidFill>
              </a:rPr>
              <a:t>a sand </a:t>
            </a:r>
            <a:r>
              <a:rPr lang="en-US" sz="1400" b="1" dirty="0">
                <a:solidFill>
                  <a:prstClr val="black"/>
                </a:solidFill>
              </a:rPr>
              <a:t>substrate; (3) the fact that the depressions sometimes formed on an otherwise featureless flat bed; (4) in the one</a:t>
            </a:r>
          </a:p>
          <a:p>
            <a:pPr lvl="0"/>
            <a:r>
              <a:rPr lang="en-US" sz="1400" b="1" dirty="0">
                <a:solidFill>
                  <a:prstClr val="black"/>
                </a:solidFill>
              </a:rPr>
              <a:t>instance for which compact obstacles (hydrozoan colony fragments) were known to be on the seabed, </a:t>
            </a:r>
            <a:r>
              <a:rPr lang="en-US" sz="1400" b="1" dirty="0" smtClean="0">
                <a:solidFill>
                  <a:prstClr val="black"/>
                </a:solidFill>
              </a:rPr>
              <a:t>depressions formed </a:t>
            </a:r>
            <a:r>
              <a:rPr lang="en-US" sz="1400" b="1" dirty="0">
                <a:solidFill>
                  <a:prstClr val="black"/>
                </a:solidFill>
              </a:rPr>
              <a:t>about these objects; and (5) the spatial distribution of depression first occurrences was nonrandom, more </a:t>
            </a:r>
            <a:r>
              <a:rPr lang="en-US" sz="1400" b="1" dirty="0" smtClean="0">
                <a:solidFill>
                  <a:prstClr val="black"/>
                </a:solidFill>
              </a:rPr>
              <a:t>than 50</a:t>
            </a:r>
            <a:r>
              <a:rPr lang="en-US" sz="1400" b="1" dirty="0">
                <a:solidFill>
                  <a:prstClr val="black"/>
                </a:solidFill>
              </a:rPr>
              <a:t>% instead occurring in approximately the same locations and resulting in a clustered, non-Poisson occurrence </a:t>
            </a:r>
            <a:r>
              <a:rPr lang="en-US" sz="1400" b="1" dirty="0" smtClean="0">
                <a:solidFill>
                  <a:prstClr val="black"/>
                </a:solidFill>
              </a:rPr>
              <a:t>location distribution</a:t>
            </a:r>
            <a:r>
              <a:rPr lang="en-US" sz="1400" b="1" dirty="0">
                <a:solidFill>
                  <a:prstClr val="black"/>
                </a:solidFill>
              </a:rPr>
              <a:t>. [60] The nature of the obstacles is not clear. Stones and pebbles, known on the basis of sediment cores to occur </a:t>
            </a:r>
            <a:r>
              <a:rPr lang="en-US" sz="1400" b="1" dirty="0" smtClean="0">
                <a:solidFill>
                  <a:prstClr val="black"/>
                </a:solidFill>
              </a:rPr>
              <a:t>in the </a:t>
            </a:r>
            <a:r>
              <a:rPr lang="en-US" sz="1400" b="1" dirty="0">
                <a:solidFill>
                  <a:prstClr val="black"/>
                </a:solidFill>
              </a:rPr>
              <a:t>study area, are one possibility. Large shells or shell fragments, also known to be present, represent another. </a:t>
            </a:r>
            <a:r>
              <a:rPr lang="en-US" sz="1400" b="1" dirty="0" smtClean="0">
                <a:solidFill>
                  <a:prstClr val="black"/>
                </a:solidFill>
              </a:rPr>
              <a:t>“</a:t>
            </a:r>
            <a:endParaRPr lang="en-US" sz="1400" b="1" dirty="0">
              <a:solidFill>
                <a:prstClr val="black"/>
              </a:solidFill>
            </a:endParaRPr>
          </a:p>
          <a:p>
            <a:pPr lvl="0"/>
            <a:endParaRPr lang="en-US" sz="1600" b="1" i="1" dirty="0">
              <a:solidFill>
                <a:prstClr val="black"/>
              </a:solidFill>
            </a:endParaRPr>
          </a:p>
          <a:p>
            <a:pPr lvl="0"/>
            <a:r>
              <a:rPr lang="en-US" sz="1400" i="1" dirty="0">
                <a:solidFill>
                  <a:prstClr val="black"/>
                </a:solidFill>
              </a:rPr>
              <a:t>Naturally occurring scour pits in nearshore sands</a:t>
            </a:r>
          </a:p>
          <a:p>
            <a:pPr lvl="0"/>
            <a:r>
              <a:rPr lang="en-US" sz="1400" dirty="0">
                <a:solidFill>
                  <a:prstClr val="black"/>
                </a:solidFill>
              </a:rPr>
              <a:t>Alex E. Hay and Rachel Speller. JOURNAL OF GEOPHYSICAL RESEARCH, VOL. 110, F02004, doi:10.1029/2004JF000199, 2005</a:t>
            </a:r>
          </a:p>
        </p:txBody>
      </p:sp>
      <p:sp>
        <p:nvSpPr>
          <p:cNvPr id="3" name="Rectangle 2"/>
          <p:cNvSpPr/>
          <p:nvPr/>
        </p:nvSpPr>
        <p:spPr>
          <a:xfrm>
            <a:off x="152400" y="4185821"/>
            <a:ext cx="8534400" cy="1815882"/>
          </a:xfrm>
          <a:prstGeom prst="rect">
            <a:avLst/>
          </a:prstGeom>
        </p:spPr>
        <p:txBody>
          <a:bodyPr wrap="square">
            <a:spAutoFit/>
          </a:bodyPr>
          <a:lstStyle/>
          <a:p>
            <a:r>
              <a:rPr lang="en-US" sz="1400" b="1" dirty="0" smtClean="0"/>
              <a:t>“Local </a:t>
            </a:r>
            <a:r>
              <a:rPr lang="en-US" sz="1400" b="1" dirty="0"/>
              <a:t>depressions in a sediment bed, caused by local </a:t>
            </a:r>
            <a:r>
              <a:rPr lang="en-US" sz="1400" b="1" dirty="0" err="1"/>
              <a:t>nonuniformity</a:t>
            </a:r>
            <a:r>
              <a:rPr lang="en-US" sz="1400" b="1" dirty="0"/>
              <a:t> of the flow, are often found in the </a:t>
            </a:r>
            <a:r>
              <a:rPr lang="en-US" sz="1400" b="1" dirty="0" smtClean="0"/>
              <a:t>vicinity of </a:t>
            </a:r>
            <a:r>
              <a:rPr lang="en-US" sz="1400" b="1" dirty="0"/>
              <a:t>obstacles lying on or embedded in the sediment. It is concluded that current crescent scour marks can </a:t>
            </a:r>
            <a:r>
              <a:rPr lang="en-US" sz="1400" b="1" dirty="0" smtClean="0"/>
              <a:t>be explained </a:t>
            </a:r>
            <a:r>
              <a:rPr lang="en-US" sz="1400" b="1" dirty="0"/>
              <a:t>as effects of the stretching and accumulation of the </a:t>
            </a:r>
            <a:r>
              <a:rPr lang="en-US" sz="1400" b="1" dirty="0" err="1"/>
              <a:t>vortlcity</a:t>
            </a:r>
            <a:r>
              <a:rPr lang="en-US" sz="1400" b="1" dirty="0"/>
              <a:t> in the flow approaching an obstacle</a:t>
            </a:r>
            <a:r>
              <a:rPr lang="en-US" sz="1400" b="1" dirty="0" smtClean="0"/>
              <a:t>, the </a:t>
            </a:r>
            <a:r>
              <a:rPr lang="en-US" sz="1400" b="1" dirty="0"/>
              <a:t>fluid-mechanical aspects of </a:t>
            </a:r>
            <a:r>
              <a:rPr lang="en-US" sz="1400" b="1" dirty="0" err="1"/>
              <a:t>vorticity</a:t>
            </a:r>
            <a:r>
              <a:rPr lang="en-US" sz="1400" b="1" dirty="0"/>
              <a:t> transport being described in some detail</a:t>
            </a:r>
            <a:r>
              <a:rPr lang="en-US" sz="1400" b="1" dirty="0" smtClean="0"/>
              <a:t>.”</a:t>
            </a:r>
          </a:p>
          <a:p>
            <a:endParaRPr lang="en-US" sz="1400" dirty="0"/>
          </a:p>
          <a:p>
            <a:pPr marR="19680"/>
            <a:r>
              <a:rPr lang="en-US" sz="1400" dirty="0" smtClean="0">
                <a:latin typeface="Times New Roman"/>
              </a:rPr>
              <a:t>Peter D. Richardson</a:t>
            </a:r>
            <a:r>
              <a:rPr lang="en-US" sz="800" dirty="0" smtClean="0">
                <a:latin typeface="Times New Roman"/>
              </a:rPr>
              <a:t> , </a:t>
            </a:r>
            <a:r>
              <a:rPr lang="en-US" sz="1100" dirty="0" smtClean="0">
                <a:latin typeface="Times New Roman"/>
              </a:rPr>
              <a:t>JOURNAL </a:t>
            </a:r>
            <a:r>
              <a:rPr lang="en-US" sz="1100" dirty="0">
                <a:latin typeface="Times New Roman"/>
              </a:rPr>
              <a:t>OF SEDIMENTARY PETROLOGY, VOL.  </a:t>
            </a:r>
            <a:r>
              <a:rPr lang="en-US" sz="1400" dirty="0">
                <a:latin typeface="Times New Roman"/>
              </a:rPr>
              <a:t>38, No.4, </a:t>
            </a:r>
            <a:r>
              <a:rPr lang="en-US" sz="1000" dirty="0">
                <a:latin typeface="Times New Roman"/>
              </a:rPr>
              <a:t>P</a:t>
            </a:r>
            <a:r>
              <a:rPr lang="en-US" sz="800" dirty="0">
                <a:latin typeface="Times New Roman"/>
              </a:rPr>
              <a:t>. </a:t>
            </a:r>
            <a:r>
              <a:rPr lang="en-US" sz="1400" dirty="0">
                <a:latin typeface="Times New Roman"/>
              </a:rPr>
              <a:t>965-970</a:t>
            </a:r>
          </a:p>
          <a:p>
            <a:pPr marR="33030"/>
            <a:r>
              <a:rPr lang="en-US" sz="1000" dirty="0">
                <a:latin typeface="Times New Roman"/>
              </a:rPr>
              <a:t>FIGS</a:t>
            </a:r>
            <a:r>
              <a:rPr lang="en-US" sz="800" dirty="0">
                <a:latin typeface="Times New Roman"/>
              </a:rPr>
              <a:t>. </a:t>
            </a:r>
            <a:r>
              <a:rPr lang="en-US" sz="1400" dirty="0">
                <a:latin typeface="Times New Roman"/>
              </a:rPr>
              <a:t>1-3</a:t>
            </a:r>
            <a:r>
              <a:rPr lang="en-US" sz="1000" dirty="0">
                <a:latin typeface="Times New Roman"/>
              </a:rPr>
              <a:t>, DECEMBER</a:t>
            </a:r>
            <a:r>
              <a:rPr lang="en-US" sz="800" dirty="0">
                <a:latin typeface="Times New Roman"/>
              </a:rPr>
              <a:t>,  </a:t>
            </a:r>
            <a:r>
              <a:rPr lang="en-US" sz="1400" dirty="0">
                <a:latin typeface="Times New Roman"/>
              </a:rPr>
              <a:t>1968</a:t>
            </a:r>
          </a:p>
          <a:p>
            <a:endParaRPr lang="en-US" sz="1400" dirty="0"/>
          </a:p>
        </p:txBody>
      </p:sp>
    </p:spTree>
    <p:extLst>
      <p:ext uri="{BB962C8B-B14F-4D97-AF65-F5344CB8AC3E}">
        <p14:creationId xmlns:p14="http://schemas.microsoft.com/office/powerpoint/2010/main" val="994764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35846"/>
            <a:ext cx="8229600" cy="2308324"/>
          </a:xfrm>
          <a:prstGeom prst="rect">
            <a:avLst/>
          </a:prstGeom>
        </p:spPr>
        <p:txBody>
          <a:bodyPr wrap="square">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Example 1: The Abby B. Daniels</a:t>
            </a:r>
          </a:p>
          <a:p>
            <a:endParaRPr lang="en-US" dirty="0"/>
          </a:p>
          <a:p>
            <a:r>
              <a:rPr lang="en-US" b="1" dirty="0" smtClean="0"/>
              <a:t>The </a:t>
            </a:r>
            <a:r>
              <a:rPr lang="en-US" b="1" dirty="0"/>
              <a:t>Liberty Ship, A. B. Daniels is an example of an anthropogenic large scour nuclei located at 31°36.207’N, 80°47.750’W or "J-Reef" </a:t>
            </a:r>
            <a:r>
              <a:rPr lang="en-US" b="1" dirty="0" smtClean="0"/>
              <a:t>(see below). </a:t>
            </a:r>
            <a:r>
              <a:rPr lang="en-US" b="1" dirty="0"/>
              <a:t>This locale is an artificial reef composed of two large sections of a World War II Liberty Ship, the A. B. Daniels.  </a:t>
            </a:r>
            <a:endParaRPr lang="en-US" b="1" dirty="0" smtClean="0"/>
          </a:p>
          <a:p>
            <a:endParaRPr lang="en-US" dirty="0"/>
          </a:p>
          <a:p>
            <a:endParaRPr lang="en-US" dirty="0" smtClean="0"/>
          </a:p>
        </p:txBody>
      </p:sp>
      <p:pic>
        <p:nvPicPr>
          <p:cNvPr id="4" name="Picture 3" descr="C:\Users\IceMan\Desktop\NSF Scour Nuclei\Fig1_Garrison.tif"/>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752600"/>
            <a:ext cx="6321425" cy="4572000"/>
          </a:xfrm>
          <a:prstGeom prst="rect">
            <a:avLst/>
          </a:prstGeom>
          <a:noFill/>
          <a:ln>
            <a:noFill/>
          </a:ln>
        </p:spPr>
      </p:pic>
    </p:spTree>
    <p:extLst>
      <p:ext uri="{BB962C8B-B14F-4D97-AF65-F5344CB8AC3E}">
        <p14:creationId xmlns:p14="http://schemas.microsoft.com/office/powerpoint/2010/main" val="16336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3416320"/>
          </a:xfrm>
          <a:prstGeom prst="rect">
            <a:avLst/>
          </a:prstGeom>
        </p:spPr>
        <p:txBody>
          <a:bodyPr wrap="square">
            <a:spAutoFit/>
          </a:bodyPr>
          <a:lstStyle/>
          <a:p>
            <a:pPr lvl="0"/>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Example 1: The Abby B. </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Daniels cont. -</a:t>
            </a:r>
          </a:p>
          <a:p>
            <a:pPr lvl="0"/>
            <a:endPar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a:p>
            <a:r>
              <a:rPr lang="en-US" b="1" dirty="0" smtClean="0"/>
              <a:t>The </a:t>
            </a:r>
            <a:r>
              <a:rPr lang="en-US" b="1" dirty="0"/>
              <a:t>vessel was sunk in 1975 to create a “fish haven”.  It is roughly a half kilometer distant from a fossil-bearing coquina deposit at the Research Ledge locale at J-reef.  The artificial reef is part of a string of sunken vessels and military vehicles placed within one nautical mile (1.85 km) of the A.B. Daniels site. Two large sections of the wreck, hereafter referred to as “stern” and “bow” sections, were broken, and separated from one another, by a tropical cyclone sometime after 1975.  </a:t>
            </a:r>
          </a:p>
          <a:p>
            <a:endParaRPr lang="en-US" b="1" dirty="0"/>
          </a:p>
          <a:p>
            <a:r>
              <a:rPr lang="en-US" b="1" dirty="0"/>
              <a:t>One result of this breakup is any erosion rate must have begun after the two hull sections separated and scour was reinitiated. This said, one can presume at least three decades for scour processes to have eroded the sea floor at this location. </a:t>
            </a:r>
          </a:p>
        </p:txBody>
      </p:sp>
    </p:spTree>
    <p:extLst>
      <p:ext uri="{BB962C8B-B14F-4D97-AF65-F5344CB8AC3E}">
        <p14:creationId xmlns:p14="http://schemas.microsoft.com/office/powerpoint/2010/main" val="391708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garriso\Desktop\Scour Nuclei- Paleo &amp; Archaeo\scour figure erv.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600450"/>
            <a:ext cx="457652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t="11667" r="9792" b="18332"/>
          <a:stretch/>
        </p:blipFill>
        <p:spPr bwMode="auto">
          <a:xfrm>
            <a:off x="4572000" y="1447800"/>
            <a:ext cx="36671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133600" y="3581402"/>
            <a:ext cx="0" cy="990598"/>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9550"/>
            <a:ext cx="272856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133600" y="2514600"/>
            <a:ext cx="4271962" cy="1057275"/>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98156" y="381000"/>
            <a:ext cx="4189993" cy="369332"/>
          </a:xfrm>
          <a:prstGeom prst="rect">
            <a:avLst/>
          </a:prstGeom>
        </p:spPr>
        <p:txBody>
          <a:bodyPr wrap="none">
            <a:spAutoFit/>
          </a:bodyPr>
          <a:lstStyle/>
          <a:p>
            <a:pPr lvl="0"/>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Example 1: The Abby B. Daniels cont. -</a:t>
            </a:r>
          </a:p>
        </p:txBody>
      </p:sp>
    </p:spTree>
    <p:extLst>
      <p:ext uri="{BB962C8B-B14F-4D97-AF65-F5344CB8AC3E}">
        <p14:creationId xmlns:p14="http://schemas.microsoft.com/office/powerpoint/2010/main" val="337389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05800" cy="2091342"/>
          </a:xfrm>
          <a:prstGeom prst="rect">
            <a:avLst/>
          </a:prstGeom>
        </p:spPr>
        <p:txBody>
          <a:bodyPr wrap="square">
            <a:spAutoFit/>
          </a:bodyPr>
          <a:lstStyle/>
          <a:p>
            <a:pPr lvl="0"/>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Example 1: The Abby B. </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Daniels cont. -</a:t>
            </a:r>
          </a:p>
          <a:p>
            <a:pPr>
              <a:lnSpc>
                <a:spcPct val="115000"/>
              </a:lnSpc>
            </a:pPr>
            <a:r>
              <a:rPr lang="en-US" sz="1100" b="1" dirty="0" smtClean="0">
                <a:latin typeface="Times New Roman"/>
                <a:ea typeface="Calibri"/>
              </a:rPr>
              <a:t>	</a:t>
            </a:r>
          </a:p>
          <a:p>
            <a:pPr>
              <a:lnSpc>
                <a:spcPct val="115000"/>
              </a:lnSpc>
            </a:pPr>
            <a:endParaRPr lang="en-US" sz="1100" b="1" dirty="0">
              <a:latin typeface="Times New Roman"/>
              <a:ea typeface="Calibri"/>
            </a:endParaRPr>
          </a:p>
          <a:p>
            <a:pPr>
              <a:lnSpc>
                <a:spcPct val="115000"/>
              </a:lnSpc>
            </a:pPr>
            <a:endParaRPr lang="en-US" sz="1100" b="1" dirty="0" smtClean="0">
              <a:latin typeface="Times New Roman"/>
              <a:ea typeface="Calibri"/>
            </a:endParaRPr>
          </a:p>
          <a:p>
            <a:pPr>
              <a:lnSpc>
                <a:spcPct val="115000"/>
              </a:lnSpc>
            </a:pPr>
            <a:r>
              <a:rPr lang="en-US" sz="1100" b="1" dirty="0" smtClean="0">
                <a:latin typeface="Times New Roman"/>
                <a:ea typeface="Calibri"/>
              </a:rPr>
              <a:t>	 Table 1.</a:t>
            </a:r>
            <a:endParaRPr lang="en-US" sz="1100" b="1" dirty="0">
              <a:latin typeface="Times New Roman"/>
              <a:ea typeface="Calibri"/>
            </a:endParaRPr>
          </a:p>
          <a:p>
            <a:pPr>
              <a:lnSpc>
                <a:spcPct val="115000"/>
              </a:lnSpc>
            </a:pPr>
            <a:r>
              <a:rPr lang="en-US" sz="1100" b="1" dirty="0" smtClean="0">
                <a:latin typeface="Times New Roman"/>
                <a:ea typeface="Calibri"/>
              </a:rPr>
              <a:t>	 Organic </a:t>
            </a:r>
            <a:r>
              <a:rPr lang="en-US" sz="1100" b="1" dirty="0">
                <a:latin typeface="Times New Roman"/>
                <a:ea typeface="Calibri"/>
              </a:rPr>
              <a:t>materials recovered at two scour nuclei – A.B. Daniels and adjacent J-Reef, 2009.</a:t>
            </a:r>
            <a:endParaRPr lang="en-US" sz="1100" dirty="0">
              <a:latin typeface="Times New Roman"/>
              <a:ea typeface="Calibri"/>
            </a:endParaRPr>
          </a:p>
          <a:p>
            <a:pPr>
              <a:lnSpc>
                <a:spcPct val="115000"/>
              </a:lnSpc>
            </a:pPr>
            <a:r>
              <a:rPr lang="en-US" sz="1100" b="1" dirty="0" smtClean="0">
                <a:latin typeface="Times New Roman"/>
                <a:ea typeface="Calibri"/>
              </a:rPr>
              <a:t>	#                      </a:t>
            </a:r>
            <a:r>
              <a:rPr lang="en-US" sz="1100" b="1" dirty="0">
                <a:latin typeface="Times New Roman"/>
                <a:ea typeface="Calibri"/>
              </a:rPr>
              <a:t>element          width  length   color          </a:t>
            </a:r>
            <a:r>
              <a:rPr lang="en-US" sz="1100" b="1" dirty="0" smtClean="0">
                <a:latin typeface="Times New Roman"/>
                <a:ea typeface="Calibri"/>
              </a:rPr>
              <a:t>        </a:t>
            </a:r>
            <a:r>
              <a:rPr lang="en-US" sz="1100" b="1" dirty="0">
                <a:latin typeface="Times New Roman"/>
                <a:ea typeface="Calibri"/>
              </a:rPr>
              <a:t>comments                       location</a:t>
            </a:r>
            <a:endParaRPr lang="en-US" sz="1100" dirty="0">
              <a:latin typeface="Times New Roman"/>
              <a:ea typeface="Calibri"/>
            </a:endParaRPr>
          </a:p>
          <a:p>
            <a:pPr lvl="0"/>
            <a:endPar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27715646"/>
              </p:ext>
            </p:extLst>
          </p:nvPr>
        </p:nvGraphicFramePr>
        <p:xfrm>
          <a:off x="1295400" y="1600200"/>
          <a:ext cx="5915025" cy="4114800"/>
        </p:xfrm>
        <a:graphic>
          <a:graphicData uri="http://schemas.openxmlformats.org/presentationml/2006/ole">
            <mc:AlternateContent xmlns:mc="http://schemas.openxmlformats.org/markup-compatibility/2006">
              <mc:Choice xmlns:v="urn:schemas-microsoft-com:vml" Requires="v">
                <p:oleObj spid="_x0000_s3108" name="Worksheet" r:id="rId3" imgW="10791808" imgH="7429487" progId="Excel.Sheet.12">
                  <p:embed/>
                </p:oleObj>
              </mc:Choice>
              <mc:Fallback>
                <p:oleObj name="Worksheet" r:id="rId3" imgW="10791808" imgH="742948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r="10535"/>
                      <a:stretch>
                        <a:fillRect/>
                      </a:stretch>
                    </p:blipFill>
                    <p:spPr bwMode="auto">
                      <a:xfrm>
                        <a:off x="1295400" y="1600200"/>
                        <a:ext cx="59150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933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525" y="605909"/>
            <a:ext cx="8305800" cy="369332"/>
          </a:xfrm>
          <a:prstGeom prst="rect">
            <a:avLst/>
          </a:prstGeom>
        </p:spPr>
        <p:txBody>
          <a:bodyPr wrap="square">
            <a:spAutoFit/>
          </a:bodyPr>
          <a:lstStyle/>
          <a:p>
            <a:pPr lvl="0"/>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Example 1: The Abby B. </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Daniels cont. -</a:t>
            </a:r>
            <a:endParaRPr lang="en-US"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3" name="TextBox 2"/>
          <p:cNvSpPr txBox="1"/>
          <p:nvPr/>
        </p:nvSpPr>
        <p:spPr>
          <a:xfrm>
            <a:off x="390525" y="1295400"/>
            <a:ext cx="8305800" cy="3139321"/>
          </a:xfrm>
          <a:prstGeom prst="rect">
            <a:avLst/>
          </a:prstGeom>
          <a:noFill/>
        </p:spPr>
        <p:txBody>
          <a:bodyPr wrap="square" rtlCol="0">
            <a:spAutoFit/>
          </a:bodyPr>
          <a:lstStyle/>
          <a:p>
            <a:r>
              <a:rPr lang="en-US" b="1" dirty="0" smtClean="0"/>
              <a:t>The A.B. Daniels scour pits have proven to be rich trove for sub-fossil Pleistocene faunal remains – terrestrial and marine taxa.</a:t>
            </a:r>
            <a:r>
              <a:rPr lang="en-US" b="1" dirty="0"/>
              <a:t> Table 1 lists the faunal materials from the </a:t>
            </a:r>
            <a:r>
              <a:rPr lang="en-US" b="1" i="1" dirty="0"/>
              <a:t>A.B. Daniels </a:t>
            </a:r>
            <a:r>
              <a:rPr lang="en-US" b="1" dirty="0"/>
              <a:t>and </a:t>
            </a:r>
            <a:r>
              <a:rPr lang="en-US" b="1" dirty="0" smtClean="0"/>
              <a:t>the nearby </a:t>
            </a:r>
            <a:r>
              <a:rPr lang="en-US" b="1" dirty="0"/>
              <a:t>"Research </a:t>
            </a:r>
            <a:r>
              <a:rPr lang="en-US" b="1" dirty="0" smtClean="0"/>
              <a:t>Ledge“, another scour location.</a:t>
            </a:r>
          </a:p>
          <a:p>
            <a:endParaRPr lang="en-US" b="1" dirty="0"/>
          </a:p>
          <a:p>
            <a:r>
              <a:rPr lang="en-US" b="1" dirty="0" smtClean="0"/>
              <a:t>Comparisons between individual scour locales indicate </a:t>
            </a:r>
            <a:r>
              <a:rPr lang="en-US" b="1" dirty="0"/>
              <a:t>the portside scour pit </a:t>
            </a:r>
            <a:r>
              <a:rPr lang="en-US" b="1" dirty="0" smtClean="0"/>
              <a:t>contained fewer </a:t>
            </a:r>
            <a:r>
              <a:rPr lang="en-US" b="1" dirty="0"/>
              <a:t>faunal materials </a:t>
            </a:r>
            <a:r>
              <a:rPr lang="en-US" b="1" dirty="0" smtClean="0"/>
              <a:t>in </a:t>
            </a:r>
            <a:r>
              <a:rPr lang="en-US" b="1" dirty="0"/>
              <a:t>relation to </a:t>
            </a:r>
            <a:r>
              <a:rPr lang="en-US" b="1" dirty="0" smtClean="0"/>
              <a:t>large amounts of invertebrates (shell) </a:t>
            </a:r>
            <a:r>
              <a:rPr lang="en-US" b="1" dirty="0"/>
              <a:t>in the bow scour pit </a:t>
            </a:r>
            <a:r>
              <a:rPr lang="en-US" b="1" dirty="0" smtClean="0"/>
              <a:t>(cf. preceding slide)). </a:t>
            </a:r>
            <a:r>
              <a:rPr lang="en-US" b="1" dirty="0"/>
              <a:t>The </a:t>
            </a:r>
            <a:r>
              <a:rPr lang="en-US" b="1" dirty="0" smtClean="0"/>
              <a:t>taxonomic richness </a:t>
            </a:r>
            <a:r>
              <a:rPr lang="en-US" b="1" dirty="0"/>
              <a:t>and diversity of fossil and </a:t>
            </a:r>
            <a:r>
              <a:rPr lang="en-US" b="1" dirty="0" smtClean="0"/>
              <a:t>sub-fossil </a:t>
            </a:r>
            <a:r>
              <a:rPr lang="en-US" b="1" dirty="0"/>
              <a:t>bone </a:t>
            </a:r>
            <a:r>
              <a:rPr lang="en-US" b="1" dirty="0" smtClean="0"/>
              <a:t>(n =38) amply </a:t>
            </a:r>
            <a:r>
              <a:rPr lang="en-US" b="1" dirty="0"/>
              <a:t>demonstrates the potential for scour nuclei in exposing large erosional features that can penetrate up to 2 meters into previously buried deposits. Sediments and fossils found at the </a:t>
            </a:r>
            <a:r>
              <a:rPr lang="en-US" b="1" i="1" dirty="0"/>
              <a:t>A.B. Daniels</a:t>
            </a:r>
            <a:r>
              <a:rPr lang="en-US" b="1" dirty="0"/>
              <a:t> site were largely from Marine Isotope Stage (MIS) 3, 54-29 </a:t>
            </a:r>
            <a:r>
              <a:rPr lang="en-US" b="1" dirty="0" err="1"/>
              <a:t>ka</a:t>
            </a:r>
            <a:r>
              <a:rPr lang="en-US" b="1" dirty="0"/>
              <a:t>, (Garrison, </a:t>
            </a:r>
            <a:r>
              <a:rPr lang="en-US" b="1" i="1" dirty="0"/>
              <a:t>et al,</a:t>
            </a:r>
            <a:r>
              <a:rPr lang="en-US" b="1" dirty="0"/>
              <a:t> 2008). </a:t>
            </a:r>
          </a:p>
        </p:txBody>
      </p:sp>
    </p:spTree>
    <p:extLst>
      <p:ext uri="{BB962C8B-B14F-4D97-AF65-F5344CB8AC3E}">
        <p14:creationId xmlns:p14="http://schemas.microsoft.com/office/powerpoint/2010/main" val="4238378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35846"/>
            <a:ext cx="8229600" cy="1200329"/>
          </a:xfrm>
          <a:prstGeom prst="rect">
            <a:avLst/>
          </a:prstGeom>
        </p:spPr>
        <p:txBody>
          <a:bodyPr wrap="square">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Example 1: gray’s reef</a:t>
            </a:r>
          </a:p>
          <a:p>
            <a:endParaRPr lang="en-US" dirty="0"/>
          </a:p>
          <a:p>
            <a:r>
              <a:rPr lang="en-US" b="1" dirty="0" smtClean="0"/>
              <a:t>Gray’s Reef is a series natural rock outcrops or “live bottom” which acts as scour </a:t>
            </a:r>
            <a:r>
              <a:rPr lang="en-US" b="1" dirty="0"/>
              <a:t>nuclei </a:t>
            </a:r>
            <a:r>
              <a:rPr lang="en-US" b="1" dirty="0" smtClean="0"/>
              <a:t>It is located  roughly 10 nautical miles south of "J-Reef</a:t>
            </a:r>
            <a:r>
              <a:rPr lang="en-US" b="1" dirty="0"/>
              <a:t>" </a:t>
            </a:r>
            <a:r>
              <a:rPr lang="en-US" b="1" dirty="0" smtClean="0"/>
              <a:t>(see below). </a:t>
            </a:r>
          </a:p>
        </p:txBody>
      </p:sp>
      <p:pic>
        <p:nvPicPr>
          <p:cNvPr id="4" name="Picture 3" descr="C:\Users\IceMan\Desktop\NSF Scour Nuclei\Fig1_Garrison.tif"/>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752600"/>
            <a:ext cx="6321425" cy="4572000"/>
          </a:xfrm>
          <a:prstGeom prst="rect">
            <a:avLst/>
          </a:prstGeom>
          <a:noFill/>
          <a:ln>
            <a:noFill/>
          </a:ln>
        </p:spPr>
      </p:pic>
    </p:spTree>
    <p:extLst>
      <p:ext uri="{BB962C8B-B14F-4D97-AF65-F5344CB8AC3E}">
        <p14:creationId xmlns:p14="http://schemas.microsoft.com/office/powerpoint/2010/main" val="1022424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9231" y="454026"/>
            <a:ext cx="5602287"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83148"/>
            <a:ext cx="3810000" cy="400110"/>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Georgia Bight, Gray’s Reef</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4943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0"/>
            <a:ext cx="5299364" cy="6858000"/>
          </a:xfrm>
          <a:prstGeom prst="rect">
            <a:avLst/>
          </a:prstGeom>
        </p:spPr>
      </p:pic>
      <p:sp>
        <p:nvSpPr>
          <p:cNvPr id="2" name="Rectangle 1"/>
          <p:cNvSpPr/>
          <p:nvPr/>
        </p:nvSpPr>
        <p:spPr>
          <a:xfrm>
            <a:off x="6553200" y="3600450"/>
            <a:ext cx="1386342" cy="369332"/>
          </a:xfrm>
          <a:prstGeom prst="rect">
            <a:avLst/>
          </a:prstGeom>
        </p:spPr>
        <p:txBody>
          <a:bodyPr wrap="none">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Gray’s Reef</a:t>
            </a:r>
          </a:p>
        </p:txBody>
      </p:sp>
    </p:spTree>
    <p:extLst>
      <p:ext uri="{BB962C8B-B14F-4D97-AF65-F5344CB8AC3E}">
        <p14:creationId xmlns:p14="http://schemas.microsoft.com/office/powerpoint/2010/main" val="2516409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GReef_AntlerTool"/>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800600" y="754856"/>
            <a:ext cx="29718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3568" t="11339" r="1683" b="2481"/>
          <a:stretch/>
        </p:blipFill>
        <p:spPr bwMode="auto">
          <a:xfrm>
            <a:off x="457200" y="754856"/>
            <a:ext cx="3867151"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8"/>
          <p:cNvSpPr txBox="1">
            <a:spLocks noChangeArrowheads="1"/>
          </p:cNvSpPr>
          <p:nvPr/>
        </p:nvSpPr>
        <p:spPr bwMode="auto">
          <a:xfrm>
            <a:off x="3200400" y="4800599"/>
            <a:ext cx="4495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dirty="0">
                <a:latin typeface="Arial" charset="0"/>
              </a:rPr>
              <a:t>Two artefacts found at Gray’s Reef – left, </a:t>
            </a:r>
            <a:r>
              <a:rPr lang="en-US" altLang="en-US" sz="1600" b="1" dirty="0" smtClean="0">
                <a:latin typeface="Arial" charset="0"/>
              </a:rPr>
              <a:t>an “</a:t>
            </a:r>
            <a:r>
              <a:rPr lang="en-US" altLang="en-US" sz="1600" b="1" dirty="0" err="1" smtClean="0">
                <a:latin typeface="Arial" charset="0"/>
              </a:rPr>
              <a:t>arenite</a:t>
            </a:r>
            <a:r>
              <a:rPr lang="en-US" altLang="en-US" sz="1600" b="1" dirty="0">
                <a:latin typeface="Arial" charset="0"/>
              </a:rPr>
              <a:t>” </a:t>
            </a:r>
            <a:r>
              <a:rPr lang="en-US" altLang="en-US" sz="1600" b="1" dirty="0" smtClean="0">
                <a:latin typeface="Arial" charset="0"/>
              </a:rPr>
              <a:t>stone Archaic </a:t>
            </a:r>
            <a:r>
              <a:rPr lang="en-US" altLang="en-US" sz="1600" b="1" dirty="0">
                <a:latin typeface="Arial" charset="0"/>
              </a:rPr>
              <a:t>Period projectile point; right, a worked piece of antler made into an atlatl hook; Left – </a:t>
            </a:r>
            <a:r>
              <a:rPr lang="en-US" altLang="en-US" sz="1600" b="1" dirty="0" smtClean="0">
                <a:latin typeface="Arial" charset="0"/>
              </a:rPr>
              <a:t>typical scouring around ledges and outcrops. </a:t>
            </a:r>
            <a:endParaRPr lang="en-US" altLang="en-US" sz="1600" b="0" dirty="0">
              <a:latin typeface="Arial" charset="0"/>
            </a:endParaRPr>
          </a:p>
        </p:txBody>
      </p:sp>
      <p:sp>
        <p:nvSpPr>
          <p:cNvPr id="40965" name="Rectangle 9"/>
          <p:cNvSpPr>
            <a:spLocks noChangeArrowheads="1"/>
          </p:cNvSpPr>
          <p:nvPr/>
        </p:nvSpPr>
        <p:spPr bwMode="auto">
          <a:xfrm>
            <a:off x="0" y="76200"/>
            <a:ext cx="868141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Scour on </a:t>
            </a:r>
            <a:r>
              <a:rPr lang="en-US" altLang="en-US" sz="1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the Continental Shelf – </a:t>
            </a:r>
            <a:r>
              <a:rPr lang="en-US" alt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Gray’s Reef, Georgia </a:t>
            </a:r>
            <a:r>
              <a:rPr lang="en-US" altLang="en-US" sz="1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Bight</a:t>
            </a:r>
          </a:p>
        </p:txBody>
      </p:sp>
      <p:pic>
        <p:nvPicPr>
          <p:cNvPr id="5123" name="Picture 3" descr="C:\Users\IceMan\Desktop\Gray's Reef Le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2971800"/>
            <a:ext cx="249491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1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228600"/>
            <a:ext cx="7315200" cy="5940088"/>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Methodologies for finding submerged prehistory</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dirty="0" smtClean="0"/>
          </a:p>
          <a:p>
            <a:r>
              <a:rPr lang="en-US" b="1" dirty="0" smtClean="0"/>
              <a:t>The search for submerged prehistoric sites – archaeologic, primarily, has burgeoned in the late 20</a:t>
            </a:r>
            <a:r>
              <a:rPr lang="en-US" b="1" baseline="30000" dirty="0" smtClean="0"/>
              <a:t>th</a:t>
            </a:r>
            <a:r>
              <a:rPr lang="en-US" b="1" dirty="0" smtClean="0"/>
              <a:t>-early 20</a:t>
            </a:r>
            <a:r>
              <a:rPr lang="en-US" b="1" baseline="30000" dirty="0" smtClean="0"/>
              <a:t>th</a:t>
            </a:r>
            <a:r>
              <a:rPr lang="en-US" b="1" dirty="0" smtClean="0"/>
              <a:t> c.</a:t>
            </a:r>
          </a:p>
          <a:p>
            <a:endParaRPr lang="en-US" b="1" dirty="0"/>
          </a:p>
          <a:p>
            <a:r>
              <a:rPr lang="en-US" b="1" dirty="0" smtClean="0"/>
              <a:t>One prevailing methodology that has had some success is largely premised on the well-known Principle of Uniformitarianism. </a:t>
            </a:r>
          </a:p>
          <a:p>
            <a:endParaRPr lang="en-US" b="1" dirty="0" smtClean="0"/>
          </a:p>
          <a:p>
            <a:r>
              <a:rPr lang="en-US" b="1" dirty="0" smtClean="0"/>
              <a:t>In this approach, prior information, premised on the age, distribution, etc. for terrestrially located prehistoric archaeological sites is used as </a:t>
            </a:r>
            <a:r>
              <a:rPr lang="en-US" b="1" i="1" dirty="0" smtClean="0"/>
              <a:t>analog</a:t>
            </a:r>
            <a:r>
              <a:rPr lang="en-US" b="1" dirty="0" smtClean="0"/>
              <a:t> to “predict” submerged site locations</a:t>
            </a:r>
            <a:r>
              <a:rPr lang="en-US" b="1" dirty="0"/>
              <a:t>. </a:t>
            </a:r>
            <a:r>
              <a:rPr lang="en-US" b="1" dirty="0" smtClean="0"/>
              <a:t>This methodology focuses </a:t>
            </a:r>
            <a:r>
              <a:rPr lang="en-US" b="1" dirty="0"/>
              <a:t>on the search for terrestrial evidence of the earliest human presence then extrapolates that information to the </a:t>
            </a:r>
            <a:r>
              <a:rPr lang="en-US" b="1" dirty="0" smtClean="0"/>
              <a:t>near-and-offshore (Benjamin and Hales, 2012; Gaffney, </a:t>
            </a:r>
            <a:r>
              <a:rPr lang="en-US" b="1" i="1" dirty="0" smtClean="0"/>
              <a:t>et </a:t>
            </a:r>
            <a:r>
              <a:rPr lang="en-US" b="1" dirty="0" smtClean="0"/>
              <a:t>al., 2007; Fitch </a:t>
            </a:r>
            <a:r>
              <a:rPr lang="en-US" b="1" i="1" dirty="0" smtClean="0"/>
              <a:t>et </a:t>
            </a:r>
            <a:r>
              <a:rPr lang="en-US" b="1" dirty="0" smtClean="0"/>
              <a:t>al., 2007; Pearson, </a:t>
            </a:r>
            <a:r>
              <a:rPr lang="en-US" b="1" i="1" dirty="0" smtClean="0"/>
              <a:t>et al</a:t>
            </a:r>
            <a:r>
              <a:rPr lang="en-US" b="1" dirty="0" smtClean="0"/>
              <a:t> (1988; 2008). </a:t>
            </a:r>
            <a:r>
              <a:rPr lang="en-US" b="1" dirty="0" err="1" smtClean="0"/>
              <a:t>Faught</a:t>
            </a:r>
            <a:r>
              <a:rPr lang="en-US" b="1" dirty="0" smtClean="0"/>
              <a:t> (2004) and others applied this </a:t>
            </a:r>
            <a:r>
              <a:rPr lang="en-US" b="1" i="1" dirty="0" smtClean="0"/>
              <a:t>analog-extrapolation method</a:t>
            </a:r>
            <a:r>
              <a:rPr lang="en-US" b="1" dirty="0" smtClean="0"/>
              <a:t>, successfully, in discovering several shallow, submerged prehistoric sites in the northern Gulf of Mexico. In its 21</a:t>
            </a:r>
            <a:r>
              <a:rPr lang="en-US" b="1" baseline="30000" dirty="0" smtClean="0"/>
              <a:t>st</a:t>
            </a:r>
            <a:r>
              <a:rPr lang="en-US" b="1" dirty="0" smtClean="0"/>
              <a:t> century iteration it is known as the “Danish Model.”</a:t>
            </a:r>
          </a:p>
          <a:p>
            <a:endParaRPr lang="en-US" b="1" dirty="0"/>
          </a:p>
          <a:p>
            <a:endParaRPr lang="en-US" b="1" dirty="0" smtClean="0"/>
          </a:p>
          <a:p>
            <a:endParaRPr lang="en-US" b="1" dirty="0"/>
          </a:p>
        </p:txBody>
      </p:sp>
    </p:spTree>
    <p:extLst>
      <p:ext uri="{BB962C8B-B14F-4D97-AF65-F5344CB8AC3E}">
        <p14:creationId xmlns:p14="http://schemas.microsoft.com/office/powerpoint/2010/main" val="74919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39209"/>
            <a:ext cx="5398850" cy="369332"/>
          </a:xfrm>
          <a:prstGeom prst="rect">
            <a:avLst/>
          </a:prstGeom>
        </p:spPr>
        <p:txBody>
          <a:bodyPr wrap="none">
            <a:spAutoFit/>
          </a:bodyPr>
          <a:lstStyle/>
          <a:p>
            <a:pPr lvl="0"/>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SCOUR NUCLEI – </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Example 2. Research Ledge, J-reef</a:t>
            </a:r>
            <a:endPar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219200"/>
            <a:ext cx="6321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garriso\Desktop\Atlatl hooks - GA and FL.tif"/>
          <p:cNvPicPr>
            <a:picLocks noChangeAspect="1" noChangeArrowheads="1"/>
          </p:cNvPicPr>
          <p:nvPr/>
        </p:nvPicPr>
        <p:blipFill rotWithShape="1">
          <a:blip r:embed="rId3">
            <a:extLst>
              <a:ext uri="{28A0092B-C50C-407E-A947-70E740481C1C}">
                <a14:useLocalDpi xmlns:a14="http://schemas.microsoft.com/office/drawing/2010/main" val="0"/>
              </a:ext>
            </a:extLst>
          </a:blip>
          <a:srcRect l="4896" t="4946" r="7188" b="7084"/>
          <a:stretch/>
        </p:blipFill>
        <p:spPr bwMode="auto">
          <a:xfrm>
            <a:off x="447675" y="339209"/>
            <a:ext cx="8039100" cy="603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87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 descr="GRNMS_Mamm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1" y="3581400"/>
            <a:ext cx="386267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GRNMS_MammothRi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900" y="3029128"/>
            <a:ext cx="487468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7"/>
          <p:cNvSpPr txBox="1">
            <a:spLocks noChangeArrowheads="1"/>
          </p:cNvSpPr>
          <p:nvPr/>
        </p:nvSpPr>
        <p:spPr bwMode="auto">
          <a:xfrm>
            <a:off x="304800" y="90130"/>
            <a:ext cx="34290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Scour on the Continental </a:t>
            </a:r>
            <a:r>
              <a:rPr lang="en-US"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Shelf – Georgia </a:t>
            </a:r>
            <a:r>
              <a:rPr lang="en-US"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Bight cont. -</a:t>
            </a:r>
            <a:endParaRPr lang="en-US"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a:p>
            <a:pPr eaLnBrk="1" hangingPunct="1">
              <a:spcBef>
                <a:spcPct val="50000"/>
              </a:spcBef>
              <a:buNone/>
            </a:pPr>
            <a:r>
              <a:rPr lang="en-US" altLang="en-US" sz="1800" b="0" dirty="0" smtClean="0">
                <a:latin typeface="Arial" charset="0"/>
              </a:rPr>
              <a:t>Evidence for prehistoric game species.</a:t>
            </a:r>
            <a:r>
              <a:rPr lang="en-US" altLang="en-US" sz="1800" dirty="0" smtClean="0">
                <a:latin typeface="Arial" charset="0"/>
              </a:rPr>
              <a:t> </a:t>
            </a:r>
            <a:r>
              <a:rPr lang="en-US" altLang="en-US" sz="1800" dirty="0">
                <a:latin typeface="Arial" charset="0"/>
              </a:rPr>
              <a:t>Right, </a:t>
            </a:r>
            <a:r>
              <a:rPr lang="en-US" altLang="en-US" sz="1800" dirty="0" smtClean="0">
                <a:latin typeface="Arial" charset="0"/>
              </a:rPr>
              <a:t>a cast of a bison metatarsal AMS dated to 6080 BP; below, mammoth rib bone </a:t>
            </a:r>
            <a:r>
              <a:rPr lang="en-US" altLang="en-US" sz="1800" dirty="0">
                <a:latin typeface="Arial" charset="0"/>
              </a:rPr>
              <a:t>found at Gray’s </a:t>
            </a:r>
            <a:r>
              <a:rPr lang="en-US" altLang="en-US" sz="1800" dirty="0" smtClean="0">
                <a:latin typeface="Arial" charset="0"/>
              </a:rPr>
              <a:t>Reef, no date; molar, mid-page, found by divers near Gray’s Reef, </a:t>
            </a:r>
            <a:r>
              <a:rPr lang="en-US" altLang="en-US" sz="1800" dirty="0" err="1" smtClean="0">
                <a:latin typeface="Arial" charset="0"/>
              </a:rPr>
              <a:t>unprovenanced</a:t>
            </a:r>
            <a:r>
              <a:rPr lang="en-US" altLang="en-US" sz="1800" dirty="0" smtClean="0">
                <a:latin typeface="Arial" charset="0"/>
              </a:rPr>
              <a:t>.</a:t>
            </a:r>
          </a:p>
          <a:p>
            <a:pPr eaLnBrk="1" hangingPunct="1">
              <a:spcBef>
                <a:spcPct val="50000"/>
              </a:spcBef>
              <a:buNone/>
            </a:pPr>
            <a:endParaRPr lang="en-US" altLang="en-US" sz="2000" dirty="0" smtClean="0">
              <a:latin typeface="Arial" charset="0"/>
            </a:endParaRPr>
          </a:p>
          <a:p>
            <a:pPr eaLnBrk="1" hangingPunct="1">
              <a:spcBef>
                <a:spcPct val="50000"/>
              </a:spcBef>
              <a:buNone/>
            </a:pPr>
            <a:endParaRPr lang="en-US" altLang="en-US" sz="2000" b="0" dirty="0">
              <a:latin typeface="Arial" charset="0"/>
            </a:endParaRPr>
          </a:p>
        </p:txBody>
      </p:sp>
      <p:pic>
        <p:nvPicPr>
          <p:cNvPr id="1026" name="Picture 2" descr="C:\Users\egarriso\Desktop\9951634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692" y="199608"/>
            <a:ext cx="413489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garriso\Desktop\Scour Nuclei- Paleo &amp; Archaeo\mammoth molar fin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03" t="6250" r="2684" b="7143"/>
          <a:stretch/>
        </p:blipFill>
        <p:spPr bwMode="auto">
          <a:xfrm flipV="1">
            <a:off x="3581400" y="2209800"/>
            <a:ext cx="193249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78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9231" y="454026"/>
            <a:ext cx="5602287"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79" t="220" r="12649" b="25896"/>
          <a:stretch/>
        </p:blipFill>
        <p:spPr bwMode="auto">
          <a:xfrm>
            <a:off x="3557432" y="1228713"/>
            <a:ext cx="7224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78" t="66045" r="10300" b="8806"/>
          <a:stretch/>
        </p:blipFill>
        <p:spPr bwMode="auto">
          <a:xfrm>
            <a:off x="2286000" y="1647819"/>
            <a:ext cx="1149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590800"/>
            <a:ext cx="13800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52400"/>
            <a:ext cx="8153400" cy="369332"/>
          </a:xfrm>
          <a:prstGeom prst="rect">
            <a:avLst/>
          </a:prstGeom>
        </p:spPr>
        <p:txBody>
          <a:bodyPr wrap="square">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Scour on the Continental Shelf – Gray’s Reef, Georgia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Bight cont.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226300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3797578" cy="369332"/>
          </a:xfrm>
          <a:prstGeom prst="rect">
            <a:avLst/>
          </a:prstGeom>
        </p:spPr>
        <p:txBody>
          <a:bodyPr wrap="none">
            <a:spAutoFit/>
          </a:bodyPr>
          <a:lstStyle/>
          <a:p>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SCOUR without nuclei – icebergs </a:t>
            </a:r>
            <a:endParaRPr lang="en-US" dirty="0"/>
          </a:p>
        </p:txBody>
      </p:sp>
      <p:pic>
        <p:nvPicPr>
          <p:cNvPr id="6146" name="Picture 2" descr="C:\Users\egarriso\Desktop\F2.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460" y="914400"/>
            <a:ext cx="452628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garriso\Desktop\F1.sm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1905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4800600"/>
            <a:ext cx="1905000" cy="381000"/>
          </a:xfrm>
          <a:prstGeom prst="rect">
            <a:avLst/>
          </a:prstGeom>
          <a:noFill/>
        </p:spPr>
        <p:txBody>
          <a:bodyPr wrap="square" rtlCol="0">
            <a:spAutoFit/>
          </a:bodyPr>
          <a:lstStyle/>
          <a:p>
            <a:r>
              <a:rPr lang="en-US" dirty="0" smtClean="0"/>
              <a:t>Hill, </a:t>
            </a:r>
            <a:r>
              <a:rPr lang="en-US" i="1" dirty="0" smtClean="0"/>
              <a:t>et al</a:t>
            </a:r>
            <a:r>
              <a:rPr lang="en-US" dirty="0" smtClean="0"/>
              <a:t>., 2008.</a:t>
            </a:r>
            <a:endParaRPr lang="en-US" dirty="0"/>
          </a:p>
        </p:txBody>
      </p:sp>
    </p:spTree>
    <p:extLst>
      <p:ext uri="{BB962C8B-B14F-4D97-AF65-F5344CB8AC3E}">
        <p14:creationId xmlns:p14="http://schemas.microsoft.com/office/powerpoint/2010/main" val="3615787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85800"/>
            <a:ext cx="4253280" cy="369332"/>
          </a:xfrm>
          <a:prstGeom prst="rect">
            <a:avLst/>
          </a:prstGeom>
        </p:spPr>
        <p:txBody>
          <a:bodyPr wrap="none">
            <a:spAutoFit/>
          </a:bodyPr>
          <a:lstStyle/>
          <a:p>
            <a:pPr lvl="0"/>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SCOUR </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nuclei </a:t>
            </a:r>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Summary &amp; potential </a:t>
            </a:r>
            <a:endParaRPr lang="en-US" dirty="0">
              <a:solidFill>
                <a:prstClr val="black"/>
              </a:solidFill>
            </a:endParaRPr>
          </a:p>
        </p:txBody>
      </p:sp>
      <p:sp>
        <p:nvSpPr>
          <p:cNvPr id="4" name="Rectangle 3"/>
          <p:cNvSpPr/>
          <p:nvPr/>
        </p:nvSpPr>
        <p:spPr>
          <a:xfrm>
            <a:off x="762000" y="1219200"/>
            <a:ext cx="7315200" cy="3970318"/>
          </a:xfrm>
          <a:prstGeom prst="rect">
            <a:avLst/>
          </a:prstGeom>
        </p:spPr>
        <p:txBody>
          <a:bodyPr wrap="square">
            <a:spAutoFit/>
          </a:bodyPr>
          <a:lstStyle/>
          <a:p>
            <a:r>
              <a:rPr lang="en-US" b="1" dirty="0"/>
              <a:t>Drowned terrestrial prehistoric sites with archaeological potential are probably focused between the 15–25 m depth range, the depth range encompassed by the </a:t>
            </a:r>
            <a:r>
              <a:rPr lang="en-US" b="1" dirty="0" smtClean="0"/>
              <a:t>slow stand </a:t>
            </a:r>
            <a:r>
              <a:rPr lang="en-US" b="1" dirty="0"/>
              <a:t>of sea level, and the 55–60 m range, the sea level low stand position. Because of the relatively </a:t>
            </a:r>
            <a:r>
              <a:rPr lang="en-US" b="1" dirty="0" smtClean="0"/>
              <a:t>shallow, </a:t>
            </a:r>
            <a:r>
              <a:rPr lang="en-US" b="1" dirty="0"/>
              <a:t>bedrock-controlled bathymetric gradient, there are </a:t>
            </a:r>
            <a:r>
              <a:rPr lang="en-US" b="1" dirty="0" smtClean="0"/>
              <a:t>potentially many locations in the Georgia Bight in </a:t>
            </a:r>
            <a:r>
              <a:rPr lang="en-US" b="1" dirty="0"/>
              <a:t>the 15–25 m </a:t>
            </a:r>
            <a:r>
              <a:rPr lang="en-US" b="1" dirty="0" smtClean="0"/>
              <a:t>depth range</a:t>
            </a:r>
            <a:r>
              <a:rPr lang="en-US" b="1" dirty="0"/>
              <a:t>. </a:t>
            </a:r>
            <a:r>
              <a:rPr lang="en-US" b="1" dirty="0" smtClean="0"/>
              <a:t>Gray’s Reef is but one example.</a:t>
            </a:r>
          </a:p>
          <a:p>
            <a:endParaRPr lang="en-US" b="1" dirty="0"/>
          </a:p>
          <a:p>
            <a:r>
              <a:rPr lang="en-US" b="1" dirty="0" smtClean="0"/>
              <a:t>In spite </a:t>
            </a:r>
            <a:r>
              <a:rPr lang="en-US" b="1" dirty="0"/>
              <a:t>of </a:t>
            </a:r>
            <a:r>
              <a:rPr lang="en-US" b="1" dirty="0" smtClean="0"/>
              <a:t>a shelf-wide palimpsest sand cover, </a:t>
            </a:r>
            <a:r>
              <a:rPr lang="en-US" b="1" dirty="0"/>
              <a:t>there are </a:t>
            </a:r>
            <a:r>
              <a:rPr lang="en-US" b="1" dirty="0" smtClean="0"/>
              <a:t>long</a:t>
            </a:r>
            <a:r>
              <a:rPr lang="en-US" b="1" dirty="0"/>
              <a:t>, continuous stretches of </a:t>
            </a:r>
            <a:r>
              <a:rPr lang="en-US" b="1" dirty="0" smtClean="0"/>
              <a:t>exposed pre/post-low stand landforms or outcrops of bedrock</a:t>
            </a:r>
          </a:p>
          <a:p>
            <a:r>
              <a:rPr lang="en-US" b="1" dirty="0" smtClean="0"/>
              <a:t>which can act as scour nuclei. Add to these natural scour nuclei, anthropogenic ones, like tanks, rail cars and ship hulks and the potential for sufficient scour locales, to examine for archaeological sites, increases.</a:t>
            </a:r>
          </a:p>
          <a:p>
            <a:endParaRPr lang="en-US" dirty="0"/>
          </a:p>
        </p:txBody>
      </p:sp>
    </p:spTree>
    <p:extLst>
      <p:ext uri="{BB962C8B-B14F-4D97-AF65-F5344CB8AC3E}">
        <p14:creationId xmlns:p14="http://schemas.microsoft.com/office/powerpoint/2010/main" val="3361737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750" y="-9525"/>
            <a:ext cx="7772400" cy="6709529"/>
          </a:xfrm>
          <a:prstGeom prst="rect">
            <a:avLst/>
          </a:prstGeom>
        </p:spPr>
        <p:txBody>
          <a:bodyPr wrap="square">
            <a:spAutoFit/>
          </a:bodyPr>
          <a:lstStyle/>
          <a:p>
            <a:endParaRPr lang="en-US" dirty="0"/>
          </a:p>
          <a:p>
            <a:r>
              <a:rPr lang="en-US" sz="1400" b="1" dirty="0" smtClean="0"/>
              <a:t>References</a:t>
            </a:r>
            <a:r>
              <a:rPr lang="en-US" sz="1400" b="1" dirty="0"/>
              <a:t>: </a:t>
            </a:r>
          </a:p>
          <a:p>
            <a:endParaRPr lang="en-US" sz="1400" dirty="0"/>
          </a:p>
          <a:p>
            <a:pPr lvl="0"/>
            <a:r>
              <a:rPr lang="en-US" sz="1200" dirty="0">
                <a:solidFill>
                  <a:prstClr val="black"/>
                </a:solidFill>
              </a:rPr>
              <a:t>Benjamin, Jonathan, and Alex </a:t>
            </a:r>
            <a:r>
              <a:rPr lang="en-US" sz="1200" dirty="0" smtClean="0">
                <a:solidFill>
                  <a:prstClr val="black"/>
                </a:solidFill>
              </a:rPr>
              <a:t>Hale. 2012.  </a:t>
            </a:r>
            <a:r>
              <a:rPr lang="en-US" sz="1200" dirty="0">
                <a:solidFill>
                  <a:prstClr val="black"/>
                </a:solidFill>
              </a:rPr>
              <a:t>Marine, Maritime, or Submerged Prehistory? Contextualizing the Prehistoric Underwater Archaeologies of Inland, Coastal, and Offshore Environments. </a:t>
            </a:r>
            <a:r>
              <a:rPr lang="en-US" sz="1200" i="1" dirty="0">
                <a:solidFill>
                  <a:prstClr val="black"/>
                </a:solidFill>
              </a:rPr>
              <a:t>European Journal of Archaeology</a:t>
            </a:r>
            <a:r>
              <a:rPr lang="en-US" sz="1200" dirty="0">
                <a:solidFill>
                  <a:prstClr val="black"/>
                </a:solidFill>
              </a:rPr>
              <a:t> </a:t>
            </a:r>
            <a:r>
              <a:rPr lang="en-US" sz="1200" dirty="0" smtClean="0">
                <a:solidFill>
                  <a:prstClr val="black"/>
                </a:solidFill>
              </a:rPr>
              <a:t>,15(2</a:t>
            </a:r>
            <a:r>
              <a:rPr lang="en-US" sz="1200" dirty="0">
                <a:solidFill>
                  <a:prstClr val="black"/>
                </a:solidFill>
              </a:rPr>
              <a:t>): 237–256.</a:t>
            </a:r>
          </a:p>
          <a:p>
            <a:pPr lvl="0"/>
            <a:endParaRPr lang="en-US" sz="1200" dirty="0">
              <a:solidFill>
                <a:prstClr val="black"/>
              </a:solidFill>
            </a:endParaRPr>
          </a:p>
          <a:p>
            <a:pPr lvl="0"/>
            <a:r>
              <a:rPr lang="en-US" sz="1200" dirty="0" err="1" smtClean="0">
                <a:solidFill>
                  <a:prstClr val="black"/>
                </a:solidFill>
              </a:rPr>
              <a:t>Cherkinsky</a:t>
            </a:r>
            <a:r>
              <a:rPr lang="en-US" sz="1200" dirty="0">
                <a:solidFill>
                  <a:prstClr val="black"/>
                </a:solidFill>
              </a:rPr>
              <a:t>, Alexander. “Can We Get A Good Radiocarbon Age from “Bad Bone”? Determining the Reliability of Radiocarbon Age from </a:t>
            </a:r>
            <a:r>
              <a:rPr lang="en-US" sz="1200" dirty="0" err="1">
                <a:solidFill>
                  <a:prstClr val="black"/>
                </a:solidFill>
              </a:rPr>
              <a:t>Bioapatite</a:t>
            </a:r>
            <a:r>
              <a:rPr lang="en-US" sz="1200" dirty="0">
                <a:solidFill>
                  <a:prstClr val="black"/>
                </a:solidFill>
              </a:rPr>
              <a:t>.” Radiocarbon, </a:t>
            </a:r>
            <a:r>
              <a:rPr lang="en-US" sz="1200" dirty="0" err="1">
                <a:solidFill>
                  <a:prstClr val="black"/>
                </a:solidFill>
              </a:rPr>
              <a:t>Vol</a:t>
            </a:r>
            <a:r>
              <a:rPr lang="en-US" sz="1200" dirty="0">
                <a:solidFill>
                  <a:prstClr val="black"/>
                </a:solidFill>
              </a:rPr>
              <a:t> 51. Nr 2 (2009): p 647-655. </a:t>
            </a:r>
            <a:endParaRPr lang="en-US" sz="1200" dirty="0" smtClean="0">
              <a:solidFill>
                <a:prstClr val="black"/>
              </a:solidFill>
            </a:endParaRPr>
          </a:p>
          <a:p>
            <a:endParaRPr lang="en-US" sz="1200" dirty="0" smtClean="0">
              <a:solidFill>
                <a:prstClr val="black"/>
              </a:solidFill>
            </a:endParaRPr>
          </a:p>
          <a:p>
            <a:r>
              <a:rPr lang="en-US" sz="1200" dirty="0">
                <a:solidFill>
                  <a:prstClr val="black"/>
                </a:solidFill>
              </a:rPr>
              <a:t>Fitch, S., V.L. Gaffney and K. Thomson 2007. In Sight of </a:t>
            </a:r>
            <a:r>
              <a:rPr lang="en-US" sz="1200" dirty="0" err="1">
                <a:solidFill>
                  <a:prstClr val="black"/>
                </a:solidFill>
              </a:rPr>
              <a:t>Doggerland</a:t>
            </a:r>
            <a:r>
              <a:rPr lang="en-US" sz="1200" dirty="0">
                <a:solidFill>
                  <a:prstClr val="black"/>
                </a:solidFill>
              </a:rPr>
              <a:t>: From speculative survey to landscape exploration. Internet Archaeology, 22.</a:t>
            </a:r>
          </a:p>
          <a:p>
            <a:endParaRPr lang="en-US" sz="1200" dirty="0">
              <a:solidFill>
                <a:prstClr val="black"/>
              </a:solidFill>
            </a:endParaRPr>
          </a:p>
          <a:p>
            <a:r>
              <a:rPr lang="en-US" sz="1200" dirty="0" smtClean="0"/>
              <a:t>Gaffney</a:t>
            </a:r>
            <a:r>
              <a:rPr lang="en-US" sz="1200" dirty="0"/>
              <a:t>, Vincent, Kenneth Thomson, and Simon Fitch, eds. 2007.  </a:t>
            </a:r>
            <a:r>
              <a:rPr lang="en-US" sz="1200" i="1" dirty="0"/>
              <a:t>Mapping </a:t>
            </a:r>
            <a:r>
              <a:rPr lang="en-US" sz="1200" i="1" dirty="0" err="1"/>
              <a:t>Doggerland</a:t>
            </a:r>
            <a:r>
              <a:rPr lang="en-US" sz="1200" i="1" dirty="0"/>
              <a:t>: The Mesolithic Landscapes of the Southern North Sea. </a:t>
            </a:r>
            <a:r>
              <a:rPr lang="en-US" sz="1200" dirty="0"/>
              <a:t>Oxford, England: </a:t>
            </a:r>
            <a:r>
              <a:rPr lang="en-US" sz="1200" dirty="0" err="1"/>
              <a:t>Archaeopress</a:t>
            </a:r>
            <a:r>
              <a:rPr lang="en-US" sz="1200" dirty="0" smtClean="0"/>
              <a:t>.</a:t>
            </a:r>
          </a:p>
          <a:p>
            <a:endParaRPr lang="en-US" sz="1200" dirty="0"/>
          </a:p>
          <a:p>
            <a:r>
              <a:rPr lang="en-US" sz="1200" dirty="0" smtClean="0"/>
              <a:t>Garrison</a:t>
            </a:r>
            <a:r>
              <a:rPr lang="en-US" sz="1200" dirty="0"/>
              <a:t>, E.G., G. </a:t>
            </a:r>
            <a:r>
              <a:rPr lang="en-US" sz="1200" dirty="0" err="1"/>
              <a:t>McFall</a:t>
            </a:r>
            <a:r>
              <a:rPr lang="en-US" sz="1200" dirty="0"/>
              <a:t> and S.E. </a:t>
            </a:r>
            <a:r>
              <a:rPr lang="en-US" sz="1200" dirty="0" err="1"/>
              <a:t>Noakes</a:t>
            </a:r>
            <a:r>
              <a:rPr lang="en-US" sz="1200" dirty="0"/>
              <a:t>. 2008. Shallow Marine Margin Sediments, Modern Marine Erosion and the Fate of Sequence Boundaries, Georgia Bight, U.S.A. </a:t>
            </a:r>
            <a:r>
              <a:rPr lang="en-US" sz="1200" i="1" dirty="0"/>
              <a:t>Southeastern Geology</a:t>
            </a:r>
            <a:r>
              <a:rPr lang="en-US" sz="1200" dirty="0"/>
              <a:t>, 45(3): 127–142.</a:t>
            </a:r>
          </a:p>
          <a:p>
            <a:endParaRPr lang="en-US" sz="1200" dirty="0"/>
          </a:p>
          <a:p>
            <a:r>
              <a:rPr lang="en-US" sz="1200" dirty="0"/>
              <a:t>"Gray's Reef Area." Project </a:t>
            </a:r>
            <a:r>
              <a:rPr lang="en-US" sz="1200" dirty="0" err="1"/>
              <a:t>Oceanica</a:t>
            </a:r>
            <a:r>
              <a:rPr lang="en-US" sz="1200" dirty="0"/>
              <a:t>. </a:t>
            </a:r>
            <a:r>
              <a:rPr lang="en-US" sz="1200" dirty="0" smtClean="0"/>
              <a:t>Web</a:t>
            </a:r>
            <a:r>
              <a:rPr lang="en-US" sz="1200" dirty="0"/>
              <a:t>. 10 Apr. 2012. </a:t>
            </a:r>
            <a:r>
              <a:rPr lang="en-US" sz="1200" dirty="0" smtClean="0"/>
              <a:t> </a:t>
            </a:r>
            <a:r>
              <a:rPr lang="en-US" sz="1200" dirty="0" smtClean="0">
                <a:hlinkClick r:id="rId2"/>
              </a:rPr>
              <a:t>&lt;http</a:t>
            </a:r>
            <a:r>
              <a:rPr lang="en-US" sz="1200" dirty="0">
                <a:hlinkClick r:id="rId2"/>
              </a:rPr>
              <a:t>://oceanica.cofc.edu/seamap/GraysReefArea/default.htm</a:t>
            </a:r>
            <a:r>
              <a:rPr lang="en-US" sz="1200" dirty="0" smtClean="0">
                <a:hlinkClick r:id="rId2"/>
              </a:rPr>
              <a:t>&gt;.</a:t>
            </a:r>
            <a:endParaRPr lang="en-US" sz="1200" dirty="0" smtClean="0"/>
          </a:p>
          <a:p>
            <a:endParaRPr lang="en-US" sz="1200" dirty="0"/>
          </a:p>
          <a:p>
            <a:r>
              <a:rPr lang="en-US" sz="1200" dirty="0" smtClean="0"/>
              <a:t>Hill, Jenna C., Paul </a:t>
            </a:r>
            <a:r>
              <a:rPr lang="en-US" sz="1200" dirty="0"/>
              <a:t>T. </a:t>
            </a:r>
            <a:r>
              <a:rPr lang="en-US" sz="1200" dirty="0" err="1" smtClean="0"/>
              <a:t>Gayes</a:t>
            </a:r>
            <a:r>
              <a:rPr lang="en-US" sz="1200" dirty="0" smtClean="0"/>
              <a:t>, Neal </a:t>
            </a:r>
            <a:r>
              <a:rPr lang="en-US" sz="1200" dirty="0"/>
              <a:t>W. </a:t>
            </a:r>
            <a:r>
              <a:rPr lang="en-US" sz="1200" dirty="0" smtClean="0"/>
              <a:t>Driscoll, Elizabeth </a:t>
            </a:r>
            <a:r>
              <a:rPr lang="en-US" sz="1200" dirty="0"/>
              <a:t>A. </a:t>
            </a:r>
            <a:r>
              <a:rPr lang="en-US" sz="1200" dirty="0" err="1" smtClean="0"/>
              <a:t>Johnstone</a:t>
            </a:r>
            <a:r>
              <a:rPr lang="en-US" sz="1200" dirty="0" smtClean="0"/>
              <a:t> and George </a:t>
            </a:r>
            <a:r>
              <a:rPr lang="en-US" sz="1200" dirty="0"/>
              <a:t>R. </a:t>
            </a:r>
            <a:r>
              <a:rPr lang="en-US" sz="1200" dirty="0" err="1" smtClean="0"/>
              <a:t>Sedberry</a:t>
            </a:r>
            <a:r>
              <a:rPr lang="en-US" sz="1200" dirty="0" smtClean="0"/>
              <a:t>. 2008.</a:t>
            </a:r>
            <a:endParaRPr lang="en-US" sz="1200" dirty="0"/>
          </a:p>
          <a:p>
            <a:r>
              <a:rPr lang="en-US" sz="1200" dirty="0"/>
              <a:t>Iceberg scours along the southern U.S. Atlantic </a:t>
            </a:r>
            <a:r>
              <a:rPr lang="en-US" sz="1200" dirty="0" smtClean="0"/>
              <a:t>margin, </a:t>
            </a:r>
            <a:r>
              <a:rPr lang="en-US" sz="1200" i="1" dirty="0" smtClean="0"/>
              <a:t>Geology</a:t>
            </a:r>
            <a:r>
              <a:rPr lang="en-US" sz="1200" dirty="0" smtClean="0"/>
              <a:t>, 36(6) 447-450.</a:t>
            </a:r>
            <a:endParaRPr lang="en-US" sz="1200" dirty="0"/>
          </a:p>
          <a:p>
            <a:endParaRPr lang="en-US" sz="1200" dirty="0" smtClean="0"/>
          </a:p>
          <a:p>
            <a:r>
              <a:rPr lang="en-US" sz="1200" dirty="0" smtClean="0"/>
              <a:t>Lee-Thorp</a:t>
            </a:r>
            <a:r>
              <a:rPr lang="en-US" sz="1200" dirty="0"/>
              <a:t>, Julia A., Judith C. Sealy, and </a:t>
            </a:r>
            <a:r>
              <a:rPr lang="en-US" sz="1200" dirty="0" err="1"/>
              <a:t>Nikolaas</a:t>
            </a:r>
            <a:r>
              <a:rPr lang="en-US" sz="1200" dirty="0"/>
              <a:t> J. van der Merwe. "Stable Carbon Isotope Ratio Differences between Bone Collagen and Bone Apatite, and Their Relationship to Diet." Journal Of Archaeological Science 16.6 (1989): 585-599. GeoRef. Web. 30 Apr. 2012</a:t>
            </a:r>
            <a:r>
              <a:rPr lang="en-US" sz="1200" dirty="0" smtClean="0"/>
              <a:t>.</a:t>
            </a:r>
          </a:p>
          <a:p>
            <a:endParaRPr lang="en-US" sz="1200" dirty="0"/>
          </a:p>
          <a:p>
            <a:r>
              <a:rPr lang="en-US" sz="1200" dirty="0"/>
              <a:t>Pearson, C.E., D.B. Kelley, R.A. Weinstein and S.M. </a:t>
            </a:r>
            <a:r>
              <a:rPr lang="en-US" sz="1200" dirty="0" err="1"/>
              <a:t>Gagliano</a:t>
            </a:r>
            <a:r>
              <a:rPr lang="en-US" sz="1200" dirty="0"/>
              <a:t>. 1986. Archaeological investigations on the Outer Continental Shelf: A study within the Sabine River Valley, offshore Louisiana and Texas. Coastal Environments, Inc. Prepared by Coastal Environments Inc. Published by Minerals Management Service, US Department of Interior, Reston, VA. </a:t>
            </a:r>
          </a:p>
          <a:p>
            <a:endParaRPr lang="en-US" sz="1200" dirty="0"/>
          </a:p>
          <a:p>
            <a:r>
              <a:rPr lang="en-US" sz="1200" dirty="0"/>
              <a:t>Pearson, C.E., R.A. Weinstein, and D.B. Kelley. 2008. Prehistoric site discovery on the Outer Continental Shelf, United States of America. Paper presented at the 6th World Archaeological Conference, Dublin, Ireland, June 28–July 4.</a:t>
            </a:r>
          </a:p>
          <a:p>
            <a:endParaRPr lang="en-US" sz="1200" dirty="0"/>
          </a:p>
        </p:txBody>
      </p:sp>
    </p:spTree>
    <p:extLst>
      <p:ext uri="{BB962C8B-B14F-4D97-AF65-F5344CB8AC3E}">
        <p14:creationId xmlns:p14="http://schemas.microsoft.com/office/powerpoint/2010/main" val="3858352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133600"/>
            <a:ext cx="5268558" cy="584775"/>
          </a:xfrm>
          <a:prstGeom prst="rect">
            <a:avLst/>
          </a:prstGeom>
        </p:spPr>
        <p:txBody>
          <a:bodyPr wrap="none">
            <a:spAutoFit/>
          </a:body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SCOUR nuclei </a:t>
            </a:r>
            <a:r>
              <a:rPr lang="en-US"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thank you!</a:t>
            </a:r>
            <a:endParaRPr lang="en-US" sz="3200" dirty="0"/>
          </a:p>
        </p:txBody>
      </p:sp>
    </p:spTree>
    <p:extLst>
      <p:ext uri="{BB962C8B-B14F-4D97-AF65-F5344CB8AC3E}">
        <p14:creationId xmlns:p14="http://schemas.microsoft.com/office/powerpoint/2010/main" val="3234755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4572000" cy="400110"/>
          </a:xfrm>
          <a:prstGeom prst="rect">
            <a:avLst/>
          </a:prstGeom>
        </p:spPr>
        <p:txBody>
          <a:bodyPr>
            <a:spAutoFit/>
          </a:bodyPr>
          <a:lstStyle/>
          <a:p>
            <a:pPr lvl="0"/>
            <a:r>
              <a:rPr lang="en-US" sz="2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Acknowledgements</a:t>
            </a:r>
            <a:endParaRPr lang="en-US" sz="2000" dirty="0">
              <a:solidFill>
                <a:prstClr val="black"/>
              </a:solidFill>
            </a:endParaRPr>
          </a:p>
        </p:txBody>
      </p:sp>
      <p:sp>
        <p:nvSpPr>
          <p:cNvPr id="4" name="TextBox 3"/>
          <p:cNvSpPr txBox="1"/>
          <p:nvPr/>
        </p:nvSpPr>
        <p:spPr>
          <a:xfrm>
            <a:off x="466725" y="914400"/>
            <a:ext cx="7010400" cy="2585323"/>
          </a:xfrm>
          <a:prstGeom prst="rect">
            <a:avLst/>
          </a:prstGeom>
          <a:noFill/>
        </p:spPr>
        <p:txBody>
          <a:bodyPr wrap="square" rtlCol="0">
            <a:spAutoFit/>
          </a:bodyPr>
          <a:lstStyle/>
          <a:p>
            <a:r>
              <a:rPr lang="en-US" dirty="0" smtClean="0"/>
              <a:t>Dr. Charles (Charlie) Pearson, Coastal Environments, Inc.</a:t>
            </a:r>
          </a:p>
          <a:p>
            <a:r>
              <a:rPr lang="en-US" dirty="0" smtClean="0"/>
              <a:t>Ms. Jessica Cook Hale, The University of Georgia</a:t>
            </a:r>
          </a:p>
          <a:p>
            <a:r>
              <a:rPr lang="en-US" dirty="0" smtClean="0"/>
              <a:t>Dr. Andrew </a:t>
            </a:r>
            <a:r>
              <a:rPr lang="en-US" dirty="0" err="1" smtClean="0"/>
              <a:t>Hemmings</a:t>
            </a:r>
            <a:r>
              <a:rPr lang="en-US" dirty="0" smtClean="0"/>
              <a:t>, </a:t>
            </a:r>
            <a:r>
              <a:rPr lang="en-US" dirty="0" err="1" smtClean="0"/>
              <a:t>Mercyhurst</a:t>
            </a:r>
            <a:r>
              <a:rPr lang="en-US" dirty="0" smtClean="0"/>
              <a:t> University</a:t>
            </a:r>
          </a:p>
          <a:p>
            <a:r>
              <a:rPr lang="en-US" dirty="0" smtClean="0"/>
              <a:t>Dr. James (Jim) Dunbar, Archaeological Research Institute (ARI)</a:t>
            </a:r>
          </a:p>
          <a:p>
            <a:r>
              <a:rPr lang="en-US" dirty="0" smtClean="0"/>
              <a:t>Dr. Michael </a:t>
            </a:r>
            <a:r>
              <a:rPr lang="en-US" dirty="0" err="1" smtClean="0"/>
              <a:t>Faught</a:t>
            </a:r>
            <a:r>
              <a:rPr lang="en-US" dirty="0" smtClean="0"/>
              <a:t>, SEARCH, Inc.</a:t>
            </a:r>
          </a:p>
          <a:p>
            <a:r>
              <a:rPr lang="en-US" dirty="0" smtClean="0"/>
              <a:t>Mr. </a:t>
            </a:r>
            <a:r>
              <a:rPr lang="en-US" dirty="0" err="1" smtClean="0"/>
              <a:t>Klaas</a:t>
            </a:r>
            <a:r>
              <a:rPr lang="en-US" dirty="0" smtClean="0"/>
              <a:t> Post, Natural History Museum, Rotterdam</a:t>
            </a:r>
          </a:p>
          <a:p>
            <a:r>
              <a:rPr lang="en-US" dirty="0" smtClean="0"/>
              <a:t>National Oceanic and Atmospheric Administration (NOAA)</a:t>
            </a:r>
          </a:p>
          <a:p>
            <a:endParaRPr lang="en-US" dirty="0" smtClean="0"/>
          </a:p>
          <a:p>
            <a:endParaRPr lang="en-US" dirty="0"/>
          </a:p>
        </p:txBody>
      </p:sp>
    </p:spTree>
    <p:extLst>
      <p:ext uri="{BB962C8B-B14F-4D97-AF65-F5344CB8AC3E}">
        <p14:creationId xmlns:p14="http://schemas.microsoft.com/office/powerpoint/2010/main" val="216379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garriso\Desktop\Sab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487" y="1408750"/>
            <a:ext cx="6279225"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075875"/>
            <a:ext cx="7467600" cy="1477328"/>
          </a:xfrm>
          <a:prstGeom prst="rect">
            <a:avLst/>
          </a:prstGeom>
        </p:spPr>
        <p:txBody>
          <a:bodyPr wrap="square">
            <a:spAutoFit/>
          </a:bodyPr>
          <a:lstStyle/>
          <a:p>
            <a:r>
              <a:rPr lang="en-US" b="1" dirty="0" smtClean="0"/>
              <a:t>Acoustical </a:t>
            </a:r>
            <a:r>
              <a:rPr lang="en-US" b="1" dirty="0"/>
              <a:t>profile and schematic view of sonar images produced by an acoustic </a:t>
            </a:r>
            <a:r>
              <a:rPr lang="en-US" b="1" dirty="0" err="1"/>
              <a:t>subbottom</a:t>
            </a:r>
            <a:r>
              <a:rPr lang="en-US" b="1" dirty="0"/>
              <a:t> profiler of a drowned </a:t>
            </a:r>
            <a:r>
              <a:rPr lang="en-US" b="1" dirty="0" err="1"/>
              <a:t>paleochannel</a:t>
            </a:r>
            <a:r>
              <a:rPr lang="en-US" b="1" dirty="0"/>
              <a:t> in 15 m water depth in the Gulf of Mexico. Sediment </a:t>
            </a:r>
            <a:r>
              <a:rPr lang="en-US" b="1" dirty="0" err="1"/>
              <a:t>vibracore</a:t>
            </a:r>
            <a:r>
              <a:rPr lang="en-US" b="1" dirty="0"/>
              <a:t> locations </a:t>
            </a:r>
            <a:r>
              <a:rPr lang="en-US" b="1" dirty="0" smtClean="0"/>
              <a:t>are </a:t>
            </a:r>
            <a:r>
              <a:rPr lang="en-US" b="1" dirty="0"/>
              <a:t>indicated. This ancient estuary is illustrated its drowning at transgression ca. 6000 BC. (Pearson, </a:t>
            </a:r>
            <a:r>
              <a:rPr lang="en-US" b="1" i="1" dirty="0"/>
              <a:t>et al</a:t>
            </a:r>
            <a:r>
              <a:rPr lang="en-US" b="1" dirty="0"/>
              <a:t>., 2008)</a:t>
            </a:r>
          </a:p>
        </p:txBody>
      </p:sp>
      <p:sp>
        <p:nvSpPr>
          <p:cNvPr id="5" name="Rectangle 4"/>
          <p:cNvSpPr/>
          <p:nvPr/>
        </p:nvSpPr>
        <p:spPr>
          <a:xfrm>
            <a:off x="152400" y="76200"/>
            <a:ext cx="8153400" cy="400110"/>
          </a:xfrm>
          <a:prstGeom prst="rect">
            <a:avLst/>
          </a:prstGeom>
        </p:spPr>
        <p:txBody>
          <a:bodyPr wrap="square">
            <a:spAutoFit/>
          </a:bodyPr>
          <a:lstStyle/>
          <a:p>
            <a:pPr lvl="0"/>
            <a:r>
              <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Methodologies for finding submerged </a:t>
            </a:r>
            <a:r>
              <a:rPr lang="en-US" sz="2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prehistory cont.-</a:t>
            </a:r>
            <a:endPar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3" name="Rectangle 2"/>
          <p:cNvSpPr/>
          <p:nvPr/>
        </p:nvSpPr>
        <p:spPr>
          <a:xfrm>
            <a:off x="609600" y="476310"/>
            <a:ext cx="7543800" cy="923330"/>
          </a:xfrm>
          <a:prstGeom prst="rect">
            <a:avLst/>
          </a:prstGeom>
        </p:spPr>
        <p:txBody>
          <a:bodyPr wrap="square">
            <a:spAutoFit/>
          </a:bodyPr>
          <a:lstStyle/>
          <a:p>
            <a:r>
              <a:rPr lang="en-US" b="1" dirty="0"/>
              <a:t>Does it work? </a:t>
            </a:r>
            <a:r>
              <a:rPr lang="en-US" b="1" i="1" dirty="0"/>
              <a:t>Yes</a:t>
            </a:r>
            <a:r>
              <a:rPr lang="en-US" b="1" dirty="0"/>
              <a:t>….but only </a:t>
            </a:r>
            <a:r>
              <a:rPr lang="en-US" b="1" dirty="0" smtClean="0"/>
              <a:t>when: </a:t>
            </a:r>
            <a:r>
              <a:rPr lang="en-US" b="1" dirty="0"/>
              <a:t>(a) deposits are exposed or (b) deposits are penetrated by sampling devices such as sediment corers and</a:t>
            </a:r>
            <a:r>
              <a:rPr lang="en-US" b="1" dirty="0" smtClean="0"/>
              <a:t>….of course, one has access </a:t>
            </a:r>
            <a:r>
              <a:rPr lang="en-US" b="1" dirty="0"/>
              <a:t>to </a:t>
            </a:r>
            <a:r>
              <a:rPr lang="en-US" b="1" i="1" dirty="0"/>
              <a:t>large geophysical data sets</a:t>
            </a:r>
            <a:r>
              <a:rPr lang="en-US" i="1" dirty="0"/>
              <a:t>. </a:t>
            </a:r>
          </a:p>
        </p:txBody>
      </p:sp>
    </p:spTree>
    <p:extLst>
      <p:ext uri="{BB962C8B-B14F-4D97-AF65-F5344CB8AC3E}">
        <p14:creationId xmlns:p14="http://schemas.microsoft.com/office/powerpoint/2010/main" val="3123700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876"/>
          <a:stretch/>
        </p:blipFill>
        <p:spPr bwMode="auto">
          <a:xfrm>
            <a:off x="1371600" y="688975"/>
            <a:ext cx="2476500" cy="3663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5800"/>
            <a:ext cx="2295525" cy="3667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8700" y="4657725"/>
            <a:ext cx="7086600" cy="923330"/>
          </a:xfrm>
          <a:prstGeom prst="rect">
            <a:avLst/>
          </a:prstGeom>
        </p:spPr>
        <p:txBody>
          <a:bodyPr wrap="square">
            <a:spAutoFit/>
          </a:bodyPr>
          <a:lstStyle/>
          <a:p>
            <a:r>
              <a:rPr lang="en-US" b="1" dirty="0" smtClean="0"/>
              <a:t>Left</a:t>
            </a:r>
            <a:r>
              <a:rPr lang="en-US" b="1" dirty="0"/>
              <a:t>, sampling the drowned Sabine estuary shown </a:t>
            </a:r>
            <a:r>
              <a:rPr lang="en-US" b="1" dirty="0" smtClean="0"/>
              <a:t>in preceding slide </a:t>
            </a:r>
            <a:r>
              <a:rPr lang="en-US" b="1" dirty="0"/>
              <a:t>with a </a:t>
            </a:r>
            <a:r>
              <a:rPr lang="en-US" b="1" dirty="0" err="1"/>
              <a:t>vibracorer</a:t>
            </a:r>
            <a:r>
              <a:rPr lang="en-US" b="1" dirty="0"/>
              <a:t>; right, analyzing the sediments in a </a:t>
            </a:r>
            <a:r>
              <a:rPr lang="en-US" b="1" dirty="0" err="1"/>
              <a:t>vibracore</a:t>
            </a:r>
            <a:r>
              <a:rPr lang="en-US" b="1" dirty="0"/>
              <a:t> taken from the estuary (Pearson, et al., 2008).</a:t>
            </a:r>
          </a:p>
        </p:txBody>
      </p:sp>
      <p:sp>
        <p:nvSpPr>
          <p:cNvPr id="3" name="Rectangle 2"/>
          <p:cNvSpPr/>
          <p:nvPr/>
        </p:nvSpPr>
        <p:spPr>
          <a:xfrm>
            <a:off x="228600" y="142875"/>
            <a:ext cx="8686800" cy="400110"/>
          </a:xfrm>
          <a:prstGeom prst="rect">
            <a:avLst/>
          </a:prstGeom>
        </p:spPr>
        <p:txBody>
          <a:bodyPr wrap="square">
            <a:spAutoFit/>
          </a:bodyPr>
          <a:lstStyle/>
          <a:p>
            <a:pPr lvl="0"/>
            <a:r>
              <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Methodologies for finding submerged </a:t>
            </a:r>
            <a:r>
              <a:rPr lang="en-US" sz="2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prehistory cont.-</a:t>
            </a:r>
            <a:endPar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7929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026" y="300335"/>
            <a:ext cx="7315200" cy="5109091"/>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Methodologies for finding submerged prehistory</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dirty="0" smtClean="0"/>
          </a:p>
          <a:p>
            <a:r>
              <a:rPr lang="en-US" b="1" dirty="0" smtClean="0"/>
              <a:t>Recently, in the North Sea, the search for submerged prehistoric sites – </a:t>
            </a:r>
            <a:r>
              <a:rPr lang="en-US" b="1" dirty="0" err="1" smtClean="0"/>
              <a:t>archaeologic</a:t>
            </a:r>
            <a:r>
              <a:rPr lang="en-US" b="1" dirty="0" smtClean="0"/>
              <a:t> - has taken a slightly different tack than earlier studies such as Pearson </a:t>
            </a:r>
            <a:r>
              <a:rPr lang="en-US" b="1" i="1" dirty="0" smtClean="0"/>
              <a:t> et al</a:t>
            </a:r>
            <a:r>
              <a:rPr lang="en-US" b="1" dirty="0" smtClean="0"/>
              <a:t>., </a:t>
            </a:r>
            <a:r>
              <a:rPr lang="en-US" b="1" i="1" dirty="0" smtClean="0"/>
              <a:t>(supra</a:t>
            </a:r>
            <a:r>
              <a:rPr lang="en-US" b="1" dirty="0" smtClean="0"/>
              <a:t>)</a:t>
            </a:r>
            <a:r>
              <a:rPr lang="en-US" b="1" i="1" dirty="0" smtClean="0"/>
              <a:t>.</a:t>
            </a:r>
            <a:r>
              <a:rPr lang="en-US" b="1" dirty="0" smtClean="0"/>
              <a:t> </a:t>
            </a:r>
          </a:p>
          <a:p>
            <a:endParaRPr lang="en-US" b="1" dirty="0"/>
          </a:p>
          <a:p>
            <a:r>
              <a:rPr lang="en-US" b="1" dirty="0" smtClean="0"/>
              <a:t>“</a:t>
            </a:r>
            <a:r>
              <a:rPr lang="en-US" b="1" dirty="0" err="1" smtClean="0"/>
              <a:t>Doggerland</a:t>
            </a:r>
            <a:r>
              <a:rPr lang="en-US" b="1" dirty="0" smtClean="0"/>
              <a:t>”, as </a:t>
            </a:r>
            <a:r>
              <a:rPr lang="en-US" b="1" dirty="0"/>
              <a:t>it called, </a:t>
            </a:r>
            <a:r>
              <a:rPr lang="en-US" b="1" dirty="0" smtClean="0"/>
              <a:t>is the reconstructed Mesolithic </a:t>
            </a:r>
            <a:r>
              <a:rPr lang="en-US" b="1" dirty="0"/>
              <a:t>landscape of the </a:t>
            </a:r>
            <a:r>
              <a:rPr lang="en-US" b="1" dirty="0" smtClean="0"/>
              <a:t>southern North </a:t>
            </a:r>
            <a:r>
              <a:rPr lang="en-US" b="1" dirty="0"/>
              <a:t>Sea aka “</a:t>
            </a:r>
            <a:r>
              <a:rPr lang="en-US" b="1" dirty="0" err="1"/>
              <a:t>Doggerland</a:t>
            </a:r>
            <a:r>
              <a:rPr lang="en-US" b="1" dirty="0"/>
              <a:t>” (Gaffney, et al., 2007</a:t>
            </a:r>
            <a:r>
              <a:rPr lang="en-US" b="1" dirty="0" smtClean="0"/>
              <a:t>).   </a:t>
            </a:r>
          </a:p>
          <a:p>
            <a:r>
              <a:rPr lang="en-US" b="1" dirty="0" smtClean="0"/>
              <a:t>Gaffney </a:t>
            </a:r>
            <a:r>
              <a:rPr lang="en-US" b="1" dirty="0"/>
              <a:t>and co-workers  </a:t>
            </a:r>
            <a:r>
              <a:rPr lang="en-US" b="1" dirty="0" smtClean="0"/>
              <a:t>have examined large </a:t>
            </a:r>
            <a:r>
              <a:rPr lang="en-US" b="1" dirty="0"/>
              <a:t>submarine area </a:t>
            </a:r>
            <a:r>
              <a:rPr lang="en-US" b="1" dirty="0" smtClean="0"/>
              <a:t>geophysical </a:t>
            </a:r>
            <a:r>
              <a:rPr lang="en-US" b="1" dirty="0"/>
              <a:t>data </a:t>
            </a:r>
            <a:r>
              <a:rPr lang="en-US" b="1" dirty="0" smtClean="0"/>
              <a:t>sets to recover </a:t>
            </a:r>
            <a:r>
              <a:rPr lang="en-US" b="1" dirty="0"/>
              <a:t>of information pertaining to the </a:t>
            </a:r>
            <a:r>
              <a:rPr lang="en-US" b="1" dirty="0" smtClean="0"/>
              <a:t>Mesolithic </a:t>
            </a:r>
            <a:r>
              <a:rPr lang="en-US" b="1" dirty="0"/>
              <a:t>landscape </a:t>
            </a:r>
            <a:r>
              <a:rPr lang="en-US" b="1" dirty="0" smtClean="0"/>
              <a:t>of 13,000 years ago when this area was dry </a:t>
            </a:r>
            <a:r>
              <a:rPr lang="en-US" b="1" dirty="0"/>
              <a:t>land. . </a:t>
            </a:r>
            <a:endParaRPr lang="en-US" b="1" dirty="0" smtClean="0"/>
          </a:p>
          <a:p>
            <a:endParaRPr lang="en-US" b="1" dirty="0"/>
          </a:p>
          <a:p>
            <a:r>
              <a:rPr lang="en-US" b="1" dirty="0" smtClean="0"/>
              <a:t>The </a:t>
            </a:r>
            <a:r>
              <a:rPr lang="en-US" b="1" dirty="0"/>
              <a:t>geophysical survey data cover more </a:t>
            </a:r>
            <a:endParaRPr lang="en-US" b="1" dirty="0" smtClean="0"/>
          </a:p>
          <a:p>
            <a:r>
              <a:rPr lang="en-US" b="1" dirty="0" smtClean="0"/>
              <a:t>than </a:t>
            </a:r>
            <a:r>
              <a:rPr lang="en-US" b="1" dirty="0"/>
              <a:t>&gt;22,000 km2 in the Southern North </a:t>
            </a:r>
            <a:r>
              <a:rPr lang="en-US" b="1" dirty="0" smtClean="0"/>
              <a:t>Sea</a:t>
            </a:r>
          </a:p>
          <a:p>
            <a:r>
              <a:rPr lang="en-US" b="1" dirty="0" smtClean="0"/>
              <a:t>alone </a:t>
            </a:r>
            <a:r>
              <a:rPr lang="en-US" b="1" dirty="0"/>
              <a:t>(Fitch, et al., 2007). </a:t>
            </a:r>
            <a:r>
              <a:rPr lang="en-US" b="1" dirty="0" smtClean="0"/>
              <a:t>The flat-topped</a:t>
            </a:r>
          </a:p>
          <a:p>
            <a:r>
              <a:rPr lang="en-US" b="1" dirty="0" smtClean="0"/>
              <a:t>Dogger </a:t>
            </a:r>
            <a:r>
              <a:rPr lang="en-US" b="1" dirty="0"/>
              <a:t>Bank rises to </a:t>
            </a:r>
            <a:r>
              <a:rPr lang="en-US" b="1" dirty="0" smtClean="0"/>
              <a:t>within </a:t>
            </a:r>
            <a:r>
              <a:rPr lang="en-US" b="1" dirty="0"/>
              <a:t>15 m of the </a:t>
            </a:r>
            <a:endParaRPr lang="en-US" b="1" dirty="0" smtClean="0"/>
          </a:p>
          <a:p>
            <a:r>
              <a:rPr lang="en-US" b="1" dirty="0"/>
              <a:t>s</a:t>
            </a:r>
            <a:r>
              <a:rPr lang="en-US" b="1" dirty="0" smtClean="0"/>
              <a:t>urface</a:t>
            </a:r>
            <a:r>
              <a:rPr lang="en-US" b="1" dirty="0"/>
              <a:t>, providing </a:t>
            </a:r>
            <a:r>
              <a:rPr lang="en-US" b="1" dirty="0" smtClean="0"/>
              <a:t>a </a:t>
            </a:r>
            <a:r>
              <a:rPr lang="en-US" b="1" dirty="0"/>
              <a:t>total relief of 45 m over </a:t>
            </a:r>
            <a:endParaRPr lang="en-US" b="1" dirty="0" smtClean="0"/>
          </a:p>
          <a:p>
            <a:r>
              <a:rPr lang="en-US" b="1" dirty="0" smtClean="0"/>
              <a:t>a distance of </a:t>
            </a:r>
            <a:r>
              <a:rPr lang="en-US" b="1" dirty="0"/>
              <a:t>about 500 km east-to-west. </a:t>
            </a: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543"/>
          <a:stretch/>
        </p:blipFill>
        <p:spPr bwMode="auto">
          <a:xfrm>
            <a:off x="5715000" y="2854880"/>
            <a:ext cx="23835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4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garriso\Desktop\Rotterdam &amp; Leiden 2014\NMR &amp; Naturalis 2014\DCIM\125___02\IMG_19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49" y="1828800"/>
            <a:ext cx="548595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garriso\Desktop\Rotterdam &amp; Leiden 2014\NMR &amp; Naturalis 2014\DCIM\125___02\IMG_19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04800"/>
            <a:ext cx="4266857"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3350" y="-11043"/>
            <a:ext cx="4572000" cy="707886"/>
          </a:xfrm>
          <a:prstGeom prst="rect">
            <a:avLst/>
          </a:prstGeom>
        </p:spPr>
        <p:txBody>
          <a:bodyPr>
            <a:spAutoFit/>
          </a:bodyPr>
          <a:lstStyle/>
          <a:p>
            <a:pPr lvl="0"/>
            <a:r>
              <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Methodologies for finding submerged </a:t>
            </a:r>
            <a:r>
              <a:rPr lang="en-US" sz="2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prehistory cont. -</a:t>
            </a:r>
            <a:endPar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3" name="TextBox 2"/>
          <p:cNvSpPr txBox="1"/>
          <p:nvPr/>
        </p:nvSpPr>
        <p:spPr>
          <a:xfrm>
            <a:off x="133350" y="785931"/>
            <a:ext cx="4572000" cy="923330"/>
          </a:xfrm>
          <a:prstGeom prst="rect">
            <a:avLst/>
          </a:prstGeom>
          <a:noFill/>
        </p:spPr>
        <p:txBody>
          <a:bodyPr wrap="square" rtlCol="0">
            <a:spAutoFit/>
          </a:bodyPr>
          <a:lstStyle/>
          <a:p>
            <a:r>
              <a:rPr lang="en-US" b="1" dirty="0" smtClean="0"/>
              <a:t>“</a:t>
            </a:r>
            <a:r>
              <a:rPr lang="en-US" b="1" dirty="0" err="1" smtClean="0"/>
              <a:t>Doggerland</a:t>
            </a:r>
            <a:r>
              <a:rPr lang="en-US" b="1" dirty="0" smtClean="0"/>
              <a:t>” today: right, a Dutch research trawler, 2014; below, a mammoth cranium on deck. Photograph by the author.</a:t>
            </a:r>
            <a:endParaRPr lang="en-US" b="1" dirty="0"/>
          </a:p>
        </p:txBody>
      </p:sp>
      <p:sp>
        <p:nvSpPr>
          <p:cNvPr id="4" name="TextBox 3"/>
          <p:cNvSpPr txBox="1"/>
          <p:nvPr/>
        </p:nvSpPr>
        <p:spPr>
          <a:xfrm>
            <a:off x="5943600" y="3657600"/>
            <a:ext cx="2743200" cy="2862322"/>
          </a:xfrm>
          <a:prstGeom prst="rect">
            <a:avLst/>
          </a:prstGeom>
          <a:noFill/>
        </p:spPr>
        <p:txBody>
          <a:bodyPr wrap="square" rtlCol="0">
            <a:spAutoFit/>
          </a:bodyPr>
          <a:lstStyle/>
          <a:p>
            <a:r>
              <a:rPr lang="en-US" b="1" dirty="0" smtClean="0"/>
              <a:t>“</a:t>
            </a:r>
            <a:r>
              <a:rPr lang="en-US" b="1" dirty="0" err="1" smtClean="0"/>
              <a:t>Doggerland</a:t>
            </a:r>
            <a:r>
              <a:rPr lang="en-US" b="1" dirty="0" smtClean="0"/>
              <a:t>” is a tough place to explore. Dredgers and trawlers have done most of the work to date.</a:t>
            </a:r>
          </a:p>
          <a:p>
            <a:r>
              <a:rPr lang="en-US" b="1" dirty="0" err="1" smtClean="0"/>
              <a:t>Megafauna</a:t>
            </a:r>
            <a:r>
              <a:rPr lang="en-US" b="1" dirty="0" smtClean="0"/>
              <a:t> such as </a:t>
            </a:r>
            <a:r>
              <a:rPr lang="en-US" b="1" i="1" dirty="0" smtClean="0"/>
              <a:t>Mammoth</a:t>
            </a:r>
            <a:r>
              <a:rPr lang="en-US" b="1" dirty="0" smtClean="0"/>
              <a:t> as well as early stone tools and human skeletal remains have been recovered, primarily off the Netherlands.</a:t>
            </a:r>
            <a:endParaRPr lang="en-US" b="1" dirty="0"/>
          </a:p>
        </p:txBody>
      </p:sp>
    </p:spTree>
    <p:extLst>
      <p:ext uri="{BB962C8B-B14F-4D97-AF65-F5344CB8AC3E}">
        <p14:creationId xmlns:p14="http://schemas.microsoft.com/office/powerpoint/2010/main" val="2272774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696200" cy="369332"/>
          </a:xfrm>
          <a:prstGeom prst="rect">
            <a:avLst/>
          </a:prstGeom>
        </p:spPr>
        <p:txBody>
          <a:bodyPr wrap="square">
            <a:spAutoFit/>
          </a:bodyPr>
          <a:lstStyle/>
          <a:p>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Methodologies for finding submerged prehistory cont</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endParaRPr lang="en-US" dirty="0"/>
          </a:p>
        </p:txBody>
      </p:sp>
      <p:sp>
        <p:nvSpPr>
          <p:cNvPr id="4" name="TextBox 3"/>
          <p:cNvSpPr txBox="1"/>
          <p:nvPr/>
        </p:nvSpPr>
        <p:spPr>
          <a:xfrm>
            <a:off x="685800" y="1186934"/>
            <a:ext cx="8001000" cy="3970318"/>
          </a:xfrm>
          <a:prstGeom prst="rect">
            <a:avLst/>
          </a:prstGeom>
          <a:noFill/>
        </p:spPr>
        <p:txBody>
          <a:bodyPr wrap="square" rtlCol="0">
            <a:spAutoFit/>
          </a:bodyPr>
          <a:lstStyle/>
          <a:p>
            <a:r>
              <a:rPr lang="en-US" b="1" dirty="0" smtClean="0"/>
              <a:t>Trawling, dredging, grab-sampling and coring methods are hardly </a:t>
            </a:r>
          </a:p>
          <a:p>
            <a:r>
              <a:rPr lang="en-US" b="1" i="1" dirty="0" smtClean="0"/>
              <a:t>subtle</a:t>
            </a:r>
            <a:r>
              <a:rPr lang="en-US" b="1" dirty="0" smtClean="0"/>
              <a:t> methods for recovering submerged archaeological materials.</a:t>
            </a:r>
          </a:p>
          <a:p>
            <a:endParaRPr lang="en-US" dirty="0" smtClean="0"/>
          </a:p>
          <a:p>
            <a:r>
              <a:rPr lang="en-US" b="1" dirty="0" smtClean="0"/>
              <a:t>Accurate location/relocation of find spots is difficult using these methods – coring; grab-sampling not so bad, dredging and trawling?</a:t>
            </a:r>
          </a:p>
          <a:p>
            <a:endParaRPr lang="en-US" b="1" dirty="0"/>
          </a:p>
          <a:p>
            <a:r>
              <a:rPr lang="en-US" b="1" dirty="0" smtClean="0"/>
              <a:t>A more preferable approach would locate the archaeological materials on the sea floor, map and record (photos/video/sketch) THEN recover the finds. </a:t>
            </a:r>
          </a:p>
          <a:p>
            <a:endParaRPr lang="en-US" b="1" dirty="0" smtClean="0"/>
          </a:p>
          <a:p>
            <a:r>
              <a:rPr lang="en-US" b="1" dirty="0" smtClean="0"/>
              <a:t>Archaeologically-trained divers can do this in depths to 40 meters w/o exotic gas mixtures</a:t>
            </a:r>
            <a:r>
              <a:rPr lang="en-US" b="1" smtClean="0"/>
              <a:t>.  Advanced </a:t>
            </a:r>
            <a:r>
              <a:rPr lang="en-US" b="1" dirty="0" smtClean="0"/>
              <a:t>ROVs can do this at all depths. </a:t>
            </a:r>
          </a:p>
          <a:p>
            <a:endParaRPr lang="en-US" b="1" dirty="0"/>
          </a:p>
          <a:p>
            <a:endParaRPr lang="en-US" b="1" dirty="0"/>
          </a:p>
          <a:p>
            <a:endParaRPr lang="en-US" dirty="0"/>
          </a:p>
        </p:txBody>
      </p:sp>
    </p:spTree>
    <p:extLst>
      <p:ext uri="{BB962C8B-B14F-4D97-AF65-F5344CB8AC3E}">
        <p14:creationId xmlns:p14="http://schemas.microsoft.com/office/powerpoint/2010/main" val="263690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848600" cy="646331"/>
          </a:xfrm>
          <a:prstGeom prst="rect">
            <a:avLst/>
          </a:prstGeom>
        </p:spPr>
        <p:txBody>
          <a:bodyPr wrap="square">
            <a:spAutoFit/>
          </a:bodyPr>
          <a:lstStyle/>
          <a:p>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Methodologies for finding submerged prehistory cont</a:t>
            </a:r>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p>
          <a:p>
            <a:endPar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TextBox 4"/>
          <p:cNvSpPr txBox="1"/>
          <p:nvPr/>
        </p:nvSpPr>
        <p:spPr>
          <a:xfrm>
            <a:off x="762000" y="951131"/>
            <a:ext cx="7543800" cy="5078313"/>
          </a:xfrm>
          <a:prstGeom prst="rect">
            <a:avLst/>
          </a:prstGeom>
          <a:noFill/>
        </p:spPr>
        <p:txBody>
          <a:bodyPr wrap="square" rtlCol="0">
            <a:spAutoFit/>
          </a:bodyPr>
          <a:lstStyle/>
          <a:p>
            <a:r>
              <a:rPr lang="en-US" b="1" dirty="0" smtClean="0"/>
              <a:t>The application of geophysics to </a:t>
            </a:r>
            <a:r>
              <a:rPr lang="en-US" b="1" dirty="0"/>
              <a:t>the </a:t>
            </a:r>
            <a:r>
              <a:rPr lang="en-US" b="1" dirty="0" smtClean="0"/>
              <a:t>search and discovery of </a:t>
            </a:r>
            <a:r>
              <a:rPr lang="en-US" b="1" dirty="0" err="1" smtClean="0"/>
              <a:t>paleo</a:t>
            </a:r>
            <a:r>
              <a:rPr lang="en-US" b="1" dirty="0" smtClean="0"/>
              <a:t>-landforms have become primary method. Almost any modern survey for submerged prehistoric uses acoustical profilers, side-scan and multi-beam SONAR together with magnetic search tools. </a:t>
            </a:r>
          </a:p>
          <a:p>
            <a:endParaRPr lang="en-US" b="1" dirty="0"/>
          </a:p>
          <a:p>
            <a:r>
              <a:rPr lang="en-US" b="1" dirty="0" smtClean="0"/>
              <a:t>Coupling these data with the so-called “</a:t>
            </a:r>
            <a:r>
              <a:rPr lang="en-US" b="1" dirty="0"/>
              <a:t>D</a:t>
            </a:r>
            <a:r>
              <a:rPr lang="en-US" b="1" dirty="0" smtClean="0"/>
              <a:t>anish Model” researchers hope to increase the likelihood of prehistoric site discovery.</a:t>
            </a:r>
          </a:p>
          <a:p>
            <a:endParaRPr lang="en-US" b="1" dirty="0"/>
          </a:p>
          <a:p>
            <a:r>
              <a:rPr lang="en-US" b="1" dirty="0" smtClean="0"/>
              <a:t>Ironically, recent prehistoric site discoveries off Israel, in the Baltic – Wismar Bay - and the Adriatic, have not been made as much a result of this synthetic use of geophysics and GIS-based predictive modelling as just long hours of visual search by low-tech divers. What these surveyors need is exposure of prehistoric sites and materials on the sea floor.</a:t>
            </a:r>
          </a:p>
          <a:p>
            <a:endParaRPr lang="en-US" b="1" dirty="0"/>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One way to do this is to use </a:t>
            </a: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Scour Nuclei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and associated sea floor erosion feature.</a:t>
            </a:r>
          </a:p>
          <a:p>
            <a:endParaRPr lang="en-US" b="1" dirty="0"/>
          </a:p>
          <a:p>
            <a:endParaRPr lang="en-US" b="1" dirty="0"/>
          </a:p>
        </p:txBody>
      </p:sp>
    </p:spTree>
    <p:extLst>
      <p:ext uri="{BB962C8B-B14F-4D97-AF65-F5344CB8AC3E}">
        <p14:creationId xmlns:p14="http://schemas.microsoft.com/office/powerpoint/2010/main" val="86208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304800"/>
            <a:ext cx="7581900" cy="5693866"/>
          </a:xfrm>
          <a:prstGeom prst="rect">
            <a:avLst/>
          </a:prstGeom>
        </p:spPr>
        <p:txBody>
          <a:bodyPr wrap="square">
            <a:spAutoFit/>
          </a:bodyPr>
          <a:lstStyle/>
          <a:p>
            <a:pPr lvl="0"/>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SCOUR NUCLEI – WHY? A Question of Scale</a:t>
            </a:r>
          </a:p>
          <a:p>
            <a:pPr lvl="0"/>
            <a:endParaRPr lang="en-US" sz="1400" b="1" dirty="0" smtClean="0">
              <a:solidFill>
                <a:prstClr val="black"/>
              </a:solidFill>
            </a:endParaRPr>
          </a:p>
          <a:p>
            <a:pPr lvl="0"/>
            <a:r>
              <a:rPr lang="en-US" sz="1600" b="1" dirty="0" smtClean="0">
                <a:solidFill>
                  <a:prstClr val="black"/>
                </a:solidFill>
              </a:rPr>
              <a:t>After over </a:t>
            </a:r>
            <a:r>
              <a:rPr lang="en-US" sz="1600" b="1" dirty="0">
                <a:solidFill>
                  <a:prstClr val="black"/>
                </a:solidFill>
              </a:rPr>
              <a:t>a decade of </a:t>
            </a:r>
            <a:r>
              <a:rPr lang="en-US" sz="1600" b="1" dirty="0" err="1">
                <a:solidFill>
                  <a:prstClr val="black"/>
                </a:solidFill>
              </a:rPr>
              <a:t>geoarchaeological</a:t>
            </a:r>
            <a:r>
              <a:rPr lang="en-US" sz="1600" b="1" dirty="0">
                <a:solidFill>
                  <a:prstClr val="black"/>
                </a:solidFill>
              </a:rPr>
              <a:t> research, on the continental shelves, with the work described </a:t>
            </a:r>
            <a:r>
              <a:rPr lang="en-US" sz="1600" b="1" dirty="0" smtClean="0">
                <a:solidFill>
                  <a:prstClr val="black"/>
                </a:solidFill>
              </a:rPr>
              <a:t>herein, including the large scale and “heroic” studies,</a:t>
            </a:r>
          </a:p>
          <a:p>
            <a:pPr lvl="0"/>
            <a:r>
              <a:rPr lang="en-US" sz="1600" b="1" dirty="0" smtClean="0">
                <a:solidFill>
                  <a:prstClr val="black"/>
                </a:solidFill>
              </a:rPr>
              <a:t>Pearson, Fitch, Gaffney, etc., few prehistoric sites have actually been found and investigated. Why? It is a question of SCALE. Landforms can be large but artefacts, by comparison, are usually small.</a:t>
            </a:r>
          </a:p>
          <a:p>
            <a:pPr lvl="0"/>
            <a:endParaRPr lang="en-US" sz="1600" b="1" dirty="0">
              <a:solidFill>
                <a:prstClr val="black"/>
              </a:solidFill>
            </a:endParaRPr>
          </a:p>
          <a:p>
            <a:pPr lvl="0"/>
            <a:r>
              <a:rPr lang="en-US" sz="1600" b="1" dirty="0" smtClean="0">
                <a:solidFill>
                  <a:prstClr val="black"/>
                </a:solidFill>
              </a:rPr>
              <a:t>By examining scour </a:t>
            </a:r>
            <a:r>
              <a:rPr lang="en-US" sz="1600" b="1" dirty="0">
                <a:solidFill>
                  <a:prstClr val="black"/>
                </a:solidFill>
              </a:rPr>
              <a:t>nuclei – anthropogenic and natural </a:t>
            </a:r>
            <a:r>
              <a:rPr lang="en-US" sz="1600" b="1">
                <a:solidFill>
                  <a:prstClr val="black"/>
                </a:solidFill>
              </a:rPr>
              <a:t>- </a:t>
            </a:r>
            <a:r>
              <a:rPr lang="en-US" sz="1600" b="1" smtClean="0">
                <a:solidFill>
                  <a:prstClr val="black"/>
                </a:solidFill>
              </a:rPr>
              <a:t>perhaps more SMALL–SCALE </a:t>
            </a:r>
            <a:r>
              <a:rPr lang="en-US" sz="1600" b="1" dirty="0" smtClean="0">
                <a:solidFill>
                  <a:prstClr val="black"/>
                </a:solidFill>
              </a:rPr>
              <a:t>features representative </a:t>
            </a:r>
            <a:r>
              <a:rPr lang="en-US" sz="1600" b="1" dirty="0">
                <a:solidFill>
                  <a:prstClr val="black"/>
                </a:solidFill>
              </a:rPr>
              <a:t>of </a:t>
            </a:r>
            <a:r>
              <a:rPr lang="en-US" sz="1600" b="1" dirty="0" smtClean="0">
                <a:solidFill>
                  <a:prstClr val="black"/>
                </a:solidFill>
              </a:rPr>
              <a:t>a </a:t>
            </a:r>
            <a:r>
              <a:rPr lang="en-US" sz="1600" b="1" dirty="0">
                <a:solidFill>
                  <a:prstClr val="black"/>
                </a:solidFill>
              </a:rPr>
              <a:t>larger population </a:t>
            </a:r>
            <a:r>
              <a:rPr lang="en-US" sz="1600" b="1" dirty="0" smtClean="0">
                <a:solidFill>
                  <a:prstClr val="black"/>
                </a:solidFill>
              </a:rPr>
              <a:t>of archaeological sites, exposed by these sea </a:t>
            </a:r>
            <a:r>
              <a:rPr lang="en-US" sz="1600" b="1" dirty="0">
                <a:solidFill>
                  <a:prstClr val="black"/>
                </a:solidFill>
              </a:rPr>
              <a:t>floor </a:t>
            </a:r>
            <a:r>
              <a:rPr lang="en-US" sz="1600" b="1" dirty="0" smtClean="0">
                <a:solidFill>
                  <a:prstClr val="black"/>
                </a:solidFill>
              </a:rPr>
              <a:t>features, can be more expeditiously located and studied? </a:t>
            </a:r>
          </a:p>
          <a:p>
            <a:pPr lvl="0"/>
            <a:endParaRPr lang="en-US" sz="1600" b="1" dirty="0">
              <a:solidFill>
                <a:prstClr val="black"/>
              </a:solidFill>
            </a:endParaRPr>
          </a:p>
          <a:p>
            <a:pPr lvl="0"/>
            <a:r>
              <a:rPr lang="en-US" sz="1600" b="1" dirty="0" smtClean="0">
                <a:solidFill>
                  <a:prstClr val="black"/>
                </a:solidFill>
              </a:rPr>
              <a:t>One </a:t>
            </a:r>
            <a:r>
              <a:rPr lang="en-US" sz="1600" b="1" dirty="0">
                <a:solidFill>
                  <a:prstClr val="black"/>
                </a:solidFill>
              </a:rPr>
              <a:t>significant advantage of scour nuclei is their observed capacity for generating relatively deep – 2- 3 meter deep erosional features - which clearly exceed the limited capabilities of sediment corers, bottom dredges and grabs, all of which the author has used in the search of archaeological sites on the continental shelf. </a:t>
            </a:r>
            <a:endParaRPr lang="en-US" sz="1600" b="1" dirty="0" smtClean="0">
              <a:solidFill>
                <a:prstClr val="black"/>
              </a:solidFill>
            </a:endParaRPr>
          </a:p>
          <a:p>
            <a:pPr lvl="0"/>
            <a:endParaRPr lang="en-US" sz="1600" b="1" dirty="0">
              <a:solidFill>
                <a:prstClr val="black"/>
              </a:solidFill>
            </a:endParaRPr>
          </a:p>
          <a:p>
            <a:pPr lvl="0"/>
            <a:r>
              <a:rPr lang="en-US" sz="1600" b="1" dirty="0" smtClean="0">
                <a:solidFill>
                  <a:prstClr val="black"/>
                </a:solidFill>
              </a:rPr>
              <a:t>The </a:t>
            </a:r>
            <a:r>
              <a:rPr lang="en-US" sz="1600" b="1" dirty="0">
                <a:solidFill>
                  <a:prstClr val="black"/>
                </a:solidFill>
              </a:rPr>
              <a:t>use of these scour nuclei for the detection and identification of archaeological-bearing sediments can greatly improve the current methodology utilized for the detection of submerged prehistoric sites. </a:t>
            </a:r>
            <a:endParaRPr lang="en-US" sz="1600" b="1" dirty="0" smtClean="0">
              <a:solidFill>
                <a:prstClr val="black"/>
              </a:solidFill>
            </a:endParaRPr>
          </a:p>
          <a:p>
            <a:pPr lvl="0"/>
            <a:endParaRPr lang="en-US" sz="1600" b="1" dirty="0">
              <a:solidFill>
                <a:prstClr val="black"/>
              </a:solidFill>
            </a:endParaRPr>
          </a:p>
          <a:p>
            <a:pPr lvl="0"/>
            <a:endParaRPr lang="en-US" sz="1400" dirty="0">
              <a:solidFill>
                <a:prstClr val="black"/>
              </a:solidFill>
            </a:endParaRPr>
          </a:p>
          <a:p>
            <a:pPr lvl="0"/>
            <a:endParaRPr lang="en-US" sz="1400" dirty="0">
              <a:solidFill>
                <a:prstClr val="black"/>
              </a:solidFill>
            </a:endParaRPr>
          </a:p>
        </p:txBody>
      </p:sp>
    </p:spTree>
    <p:extLst>
      <p:ext uri="{BB962C8B-B14F-4D97-AF65-F5344CB8AC3E}">
        <p14:creationId xmlns:p14="http://schemas.microsoft.com/office/powerpoint/2010/main" val="4194066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2819</Words>
  <Application>Microsoft Office PowerPoint</Application>
  <PresentationFormat>On-screen Show (4:3)</PresentationFormat>
  <Paragraphs>148</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Georgia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User</dc:creator>
  <cp:lastModifiedBy>Ervan G Garrison</cp:lastModifiedBy>
  <cp:revision>93</cp:revision>
  <dcterms:created xsi:type="dcterms:W3CDTF">2015-02-17T14:36:14Z</dcterms:created>
  <dcterms:modified xsi:type="dcterms:W3CDTF">2015-03-24T18:02:18Z</dcterms:modified>
</cp:coreProperties>
</file>