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8" r:id="rId2"/>
    <p:sldId id="257" r:id="rId3"/>
    <p:sldId id="295" r:id="rId4"/>
    <p:sldId id="277" r:id="rId5"/>
    <p:sldId id="278" r:id="rId6"/>
    <p:sldId id="300" r:id="rId7"/>
    <p:sldId id="269" r:id="rId8"/>
    <p:sldId id="297" r:id="rId9"/>
    <p:sldId id="296" r:id="rId10"/>
    <p:sldId id="283" r:id="rId11"/>
    <p:sldId id="284" r:id="rId12"/>
    <p:sldId id="286" r:id="rId13"/>
    <p:sldId id="287" r:id="rId14"/>
    <p:sldId id="299" r:id="rId15"/>
    <p:sldId id="258" r:id="rId16"/>
    <p:sldId id="301" r:id="rId17"/>
    <p:sldId id="289" r:id="rId18"/>
    <p:sldId id="318" r:id="rId19"/>
    <p:sldId id="308" r:id="rId20"/>
    <p:sldId id="307" r:id="rId21"/>
    <p:sldId id="303" r:id="rId22"/>
    <p:sldId id="302" r:id="rId23"/>
    <p:sldId id="310" r:id="rId24"/>
    <p:sldId id="309" r:id="rId25"/>
    <p:sldId id="317" r:id="rId26"/>
    <p:sldId id="306" r:id="rId27"/>
    <p:sldId id="304" r:id="rId28"/>
    <p:sldId id="314" r:id="rId29"/>
    <p:sldId id="311" r:id="rId30"/>
    <p:sldId id="316" r:id="rId31"/>
    <p:sldId id="315" r:id="rId32"/>
    <p:sldId id="274" r:id="rId33"/>
    <p:sldId id="273" r:id="rId34"/>
    <p:sldId id="27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p:cViewPr varScale="1">
        <p:scale>
          <a:sx n="86" d="100"/>
          <a:sy n="86" d="100"/>
        </p:scale>
        <p:origin x="87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0CACD3-AF70-4270-B438-B83F689275BA}" type="datetimeFigureOut">
              <a:rPr lang="en-US" smtClean="0"/>
              <a:t>3/20/2015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86A886-E7A9-422F-A1B8-718F74EACBE6}" type="slidenum">
              <a:rPr lang="en-US" smtClean="0"/>
              <a:t>‹#›</a:t>
            </a:fld>
            <a:endParaRPr lang="en-US"/>
          </a:p>
        </p:txBody>
      </p:sp>
    </p:spTree>
    <p:extLst>
      <p:ext uri="{BB962C8B-B14F-4D97-AF65-F5344CB8AC3E}">
        <p14:creationId xmlns:p14="http://schemas.microsoft.com/office/powerpoint/2010/main" val="166930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94831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13760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C3257-4AC1-4819-9F91-C700D61C30A2}" type="slidenum">
              <a:rPr lang="en-US" smtClean="0"/>
              <a:t>11</a:t>
            </a:fld>
            <a:endParaRPr lang="en-US"/>
          </a:p>
        </p:txBody>
      </p:sp>
    </p:spTree>
    <p:extLst>
      <p:ext uri="{BB962C8B-B14F-4D97-AF65-F5344CB8AC3E}">
        <p14:creationId xmlns:p14="http://schemas.microsoft.com/office/powerpoint/2010/main" val="1852779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2630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63093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81474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37116C-B6E8-43E8-B57D-456A2BCB67EF}"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3CE8A-574D-4830-81D8-E8EB65C5EBA1}" type="slidenum">
              <a:rPr lang="en-US" smtClean="0"/>
              <a:t>‹#›</a:t>
            </a:fld>
            <a:endParaRPr lang="en-US"/>
          </a:p>
        </p:txBody>
      </p:sp>
    </p:spTree>
    <p:extLst>
      <p:ext uri="{BB962C8B-B14F-4D97-AF65-F5344CB8AC3E}">
        <p14:creationId xmlns:p14="http://schemas.microsoft.com/office/powerpoint/2010/main" val="37749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37116C-B6E8-43E8-B57D-456A2BCB67EF}"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3CE8A-574D-4830-81D8-E8EB65C5EBA1}" type="slidenum">
              <a:rPr lang="en-US" smtClean="0"/>
              <a:t>‹#›</a:t>
            </a:fld>
            <a:endParaRPr lang="en-US"/>
          </a:p>
        </p:txBody>
      </p:sp>
    </p:spTree>
    <p:extLst>
      <p:ext uri="{BB962C8B-B14F-4D97-AF65-F5344CB8AC3E}">
        <p14:creationId xmlns:p14="http://schemas.microsoft.com/office/powerpoint/2010/main" val="3672775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37116C-B6E8-43E8-B57D-456A2BCB67EF}"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3CE8A-574D-4830-81D8-E8EB65C5EBA1}" type="slidenum">
              <a:rPr lang="en-US" smtClean="0"/>
              <a:t>‹#›</a:t>
            </a:fld>
            <a:endParaRPr lang="en-US"/>
          </a:p>
        </p:txBody>
      </p:sp>
    </p:spTree>
    <p:extLst>
      <p:ext uri="{BB962C8B-B14F-4D97-AF65-F5344CB8AC3E}">
        <p14:creationId xmlns:p14="http://schemas.microsoft.com/office/powerpoint/2010/main" val="1166724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0"/>
            <a:ext cx="8229600"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2" y="6333133"/>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175590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5875079"/>
            <a:ext cx="8229600" cy="692799"/>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559553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37116C-B6E8-43E8-B57D-456A2BCB67EF}"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3CE8A-574D-4830-81D8-E8EB65C5EBA1}" type="slidenum">
              <a:rPr lang="en-US" smtClean="0"/>
              <a:t>‹#›</a:t>
            </a:fld>
            <a:endParaRPr lang="en-US"/>
          </a:p>
        </p:txBody>
      </p:sp>
    </p:spTree>
    <p:extLst>
      <p:ext uri="{BB962C8B-B14F-4D97-AF65-F5344CB8AC3E}">
        <p14:creationId xmlns:p14="http://schemas.microsoft.com/office/powerpoint/2010/main" val="39271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37116C-B6E8-43E8-B57D-456A2BCB67EF}"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3CE8A-574D-4830-81D8-E8EB65C5EBA1}" type="slidenum">
              <a:rPr lang="en-US" smtClean="0"/>
              <a:t>‹#›</a:t>
            </a:fld>
            <a:endParaRPr lang="en-US"/>
          </a:p>
        </p:txBody>
      </p:sp>
    </p:spTree>
    <p:extLst>
      <p:ext uri="{BB962C8B-B14F-4D97-AF65-F5344CB8AC3E}">
        <p14:creationId xmlns:p14="http://schemas.microsoft.com/office/powerpoint/2010/main" val="3738656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37116C-B6E8-43E8-B57D-456A2BCB67EF}" type="datetimeFigureOut">
              <a:rPr lang="en-US" smtClean="0"/>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3CE8A-574D-4830-81D8-E8EB65C5EBA1}" type="slidenum">
              <a:rPr lang="en-US" smtClean="0"/>
              <a:t>‹#›</a:t>
            </a:fld>
            <a:endParaRPr lang="en-US"/>
          </a:p>
        </p:txBody>
      </p:sp>
    </p:spTree>
    <p:extLst>
      <p:ext uri="{BB962C8B-B14F-4D97-AF65-F5344CB8AC3E}">
        <p14:creationId xmlns:p14="http://schemas.microsoft.com/office/powerpoint/2010/main" val="382914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37116C-B6E8-43E8-B57D-456A2BCB67EF}" type="datetimeFigureOut">
              <a:rPr lang="en-US" smtClean="0"/>
              <a:t>3/20/2015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3CE8A-574D-4830-81D8-E8EB65C5EBA1}" type="slidenum">
              <a:rPr lang="en-US" smtClean="0"/>
              <a:t>‹#›</a:t>
            </a:fld>
            <a:endParaRPr lang="en-US"/>
          </a:p>
        </p:txBody>
      </p:sp>
    </p:spTree>
    <p:extLst>
      <p:ext uri="{BB962C8B-B14F-4D97-AF65-F5344CB8AC3E}">
        <p14:creationId xmlns:p14="http://schemas.microsoft.com/office/powerpoint/2010/main" val="3948919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37116C-B6E8-43E8-B57D-456A2BCB67EF}" type="datetimeFigureOut">
              <a:rPr lang="en-US" smtClean="0"/>
              <a:t>3/20/2015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3CE8A-574D-4830-81D8-E8EB65C5EBA1}" type="slidenum">
              <a:rPr lang="en-US" smtClean="0"/>
              <a:t>‹#›</a:t>
            </a:fld>
            <a:endParaRPr lang="en-US"/>
          </a:p>
        </p:txBody>
      </p:sp>
    </p:spTree>
    <p:extLst>
      <p:ext uri="{BB962C8B-B14F-4D97-AF65-F5344CB8AC3E}">
        <p14:creationId xmlns:p14="http://schemas.microsoft.com/office/powerpoint/2010/main" val="187296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37116C-B6E8-43E8-B57D-456A2BCB67EF}" type="datetimeFigureOut">
              <a:rPr lang="en-US" smtClean="0"/>
              <a:t>3/20/2015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3CE8A-574D-4830-81D8-E8EB65C5EBA1}" type="slidenum">
              <a:rPr lang="en-US" smtClean="0"/>
              <a:t>‹#›</a:t>
            </a:fld>
            <a:endParaRPr lang="en-US"/>
          </a:p>
        </p:txBody>
      </p:sp>
    </p:spTree>
    <p:extLst>
      <p:ext uri="{BB962C8B-B14F-4D97-AF65-F5344CB8AC3E}">
        <p14:creationId xmlns:p14="http://schemas.microsoft.com/office/powerpoint/2010/main" val="370305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37116C-B6E8-43E8-B57D-456A2BCB67EF}" type="datetimeFigureOut">
              <a:rPr lang="en-US" smtClean="0"/>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3CE8A-574D-4830-81D8-E8EB65C5EBA1}" type="slidenum">
              <a:rPr lang="en-US" smtClean="0"/>
              <a:t>‹#›</a:t>
            </a:fld>
            <a:endParaRPr lang="en-US"/>
          </a:p>
        </p:txBody>
      </p:sp>
    </p:spTree>
    <p:extLst>
      <p:ext uri="{BB962C8B-B14F-4D97-AF65-F5344CB8AC3E}">
        <p14:creationId xmlns:p14="http://schemas.microsoft.com/office/powerpoint/2010/main" val="2102797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37116C-B6E8-43E8-B57D-456A2BCB67EF}" type="datetimeFigureOut">
              <a:rPr lang="en-US" smtClean="0"/>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3CE8A-574D-4830-81D8-E8EB65C5EBA1}" type="slidenum">
              <a:rPr lang="en-US" smtClean="0"/>
              <a:t>‹#›</a:t>
            </a:fld>
            <a:endParaRPr lang="en-US"/>
          </a:p>
        </p:txBody>
      </p:sp>
    </p:spTree>
    <p:extLst>
      <p:ext uri="{BB962C8B-B14F-4D97-AF65-F5344CB8AC3E}">
        <p14:creationId xmlns:p14="http://schemas.microsoft.com/office/powerpoint/2010/main" val="5035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7116C-B6E8-43E8-B57D-456A2BCB67EF}" type="datetimeFigureOut">
              <a:rPr lang="en-US" smtClean="0"/>
              <a:t>3/20/2015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3CE8A-574D-4830-81D8-E8EB65C5EBA1}" type="slidenum">
              <a:rPr lang="en-US" smtClean="0"/>
              <a:t>‹#›</a:t>
            </a:fld>
            <a:endParaRPr lang="en-US"/>
          </a:p>
        </p:txBody>
      </p:sp>
    </p:spTree>
    <p:extLst>
      <p:ext uri="{BB962C8B-B14F-4D97-AF65-F5344CB8AC3E}">
        <p14:creationId xmlns:p14="http://schemas.microsoft.com/office/powerpoint/2010/main" val="407520459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cbsnews.com/news/ebola-quarantine-in-liberia-threatened-to-break-over-food/" TargetMode="External"/><Relationship Id="rId3" Type="http://schemas.openxmlformats.org/officeDocument/2006/relationships/hyperlink" Target="http://www.doctorswithoutborders.org/our-work/medical-issues/ebola" TargetMode="External"/><Relationship Id="rId7"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www.cnn.com/2014/08/02/health/ebola-outbreak/" TargetMode="External"/><Relationship Id="rId5" Type="http://schemas.openxmlformats.org/officeDocument/2006/relationships/image" Target="../media/image23.jpg"/><Relationship Id="rId10" Type="http://schemas.openxmlformats.org/officeDocument/2006/relationships/hyperlink" Target="http://www.cnn.com/2014/08/07/world/ebola-virus-q-and-a/" TargetMode="External"/><Relationship Id="rId4" Type="http://schemas.openxmlformats.org/officeDocument/2006/relationships/image" Target="../media/image22.jpg"/><Relationship Id="rId9" Type="http://schemas.openxmlformats.org/officeDocument/2006/relationships/image" Target="../media/image25.jp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hyperlink" Target="http://prezi.com/z7z6q2dccktv/?utm_campaign=share&amp;utm_medium=copy&amp;rc=ex0share"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LeahKeithHoule@gmail.com"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mailto:Keith_leah@hcde.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www.channel4.com/news/ebola-exposure-vaccine-trial-tests-sierraleone" TargetMode="External"/><Relationship Id="rId7" Type="http://schemas.openxmlformats.org/officeDocument/2006/relationships/hyperlink" Target="https://vimeo.com/9182869"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wiki.openstreetmap.org/w/images/7/79/Public-images-osm_logo.svg" TargetMode="External"/><Relationship Id="rId5" Type="http://schemas.openxmlformats.org/officeDocument/2006/relationships/hyperlink" Target="www.channel4.com/news/us-ebola-health-worker-infected" TargetMode="External"/><Relationship Id="rId4" Type="http://schemas.openxmlformats.org/officeDocument/2006/relationships/hyperlink" Target="www.channel4.com/news/dee-disaster-launch-ebola-spread"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maplesotho.wordpress.com/photos/#jp-carousel-49" TargetMode="External"/><Relationship Id="rId3" Type="http://schemas.openxmlformats.org/officeDocument/2006/relationships/hyperlink" Target="http://www.solvegave.com/" TargetMode="External"/><Relationship Id="rId7" Type="http://schemas.openxmlformats.org/officeDocument/2006/relationships/hyperlink" Target="https://maplesotho.wordpress.com/?ref=spelling" TargetMode="External"/><Relationship Id="rId2" Type="http://schemas.openxmlformats.org/officeDocument/2006/relationships/hyperlink" Target="https://www.openstreetmap.org/" TargetMode="External"/><Relationship Id="rId1" Type="http://schemas.openxmlformats.org/officeDocument/2006/relationships/slideLayout" Target="../slideLayouts/slideLayout2.xml"/><Relationship Id="rId6" Type="http://schemas.openxmlformats.org/officeDocument/2006/relationships/hyperlink" Target="http://tasks.hotosm.org/" TargetMode="External"/><Relationship Id="rId5" Type="http://schemas.openxmlformats.org/officeDocument/2006/relationships/hyperlink" Target="http://www.google.com/" TargetMode="External"/><Relationship Id="rId10" Type="http://schemas.openxmlformats.org/officeDocument/2006/relationships/hyperlink" Target="http://vimeo.com/9182869" TargetMode="External"/><Relationship Id="rId4" Type="http://schemas.openxmlformats.org/officeDocument/2006/relationships/hyperlink" Target="https://www.google.com/earth/" TargetMode="External"/><Relationship Id="rId9" Type="http://schemas.openxmlformats.org/officeDocument/2006/relationships/hyperlink" Target="http://wiki.openstreetmap.org/w/images/7/79/public-images-osm_logo.sv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rot="10800000" flipV="1">
            <a:off x="0" y="4800600"/>
            <a:ext cx="9125261" cy="990600"/>
          </a:xfrm>
        </p:spPr>
        <p:txBody>
          <a:bodyPr>
            <a:noAutofit/>
          </a:bodyPr>
          <a:lstStyle/>
          <a:p>
            <a:r>
              <a:rPr lang="en-US" sz="11500" b="1" dirty="0" smtClean="0">
                <a:solidFill>
                  <a:schemeClr val="tx1"/>
                </a:solidFill>
              </a:rPr>
              <a:t>LESOTHO</a:t>
            </a:r>
            <a:endParaRPr lang="en-US" sz="11500" b="1" dirty="0">
              <a:solidFill>
                <a:srgbClr val="FFC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8" y="2582056"/>
            <a:ext cx="91440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145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914400"/>
            <a:ext cx="10287000" cy="800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8346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1932" y="-838200"/>
            <a:ext cx="10194532" cy="792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452148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1073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2980792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t>
            </a:r>
            <a:r>
              <a:rPr lang="en-US" smtClean="0"/>
              <a:t>roblems</a:t>
            </a:r>
            <a:endParaRPr lang="en-US"/>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47396" y="1219200"/>
            <a:ext cx="3157395" cy="236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0" y="3581399"/>
            <a:ext cx="4191000" cy="307777"/>
          </a:xfrm>
          <a:prstGeom prst="rect">
            <a:avLst/>
          </a:prstGeom>
        </p:spPr>
        <p:txBody>
          <a:bodyPr wrap="square">
            <a:spAutoFit/>
          </a:bodyPr>
          <a:lstStyle/>
          <a:p>
            <a:r>
              <a:rPr lang="en-US" sz="1400" dirty="0">
                <a:solidFill>
                  <a:schemeClr val="bg1"/>
                </a:solidFill>
              </a:rPr>
              <a:t>http://flowtility.com/collection/objects-and-bullets/</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933955"/>
            <a:ext cx="2936848" cy="2187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223657" y="6121178"/>
            <a:ext cx="4572000" cy="307777"/>
          </a:xfrm>
          <a:prstGeom prst="rect">
            <a:avLst/>
          </a:prstGeom>
        </p:spPr>
        <p:txBody>
          <a:bodyPr>
            <a:spAutoFit/>
          </a:bodyPr>
          <a:lstStyle/>
          <a:p>
            <a:r>
              <a:rPr lang="en-US" sz="1400" dirty="0">
                <a:solidFill>
                  <a:schemeClr val="bg1"/>
                </a:solidFill>
              </a:rPr>
              <a:t>http://drwritings.com/when-you-are-out-of-time/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133281"/>
            <a:ext cx="3200400" cy="2448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69073" y="3614015"/>
            <a:ext cx="3537857" cy="523220"/>
          </a:xfrm>
          <a:prstGeom prst="rect">
            <a:avLst/>
          </a:prstGeom>
        </p:spPr>
        <p:txBody>
          <a:bodyPr wrap="square">
            <a:spAutoFit/>
          </a:bodyPr>
          <a:lstStyle/>
          <a:p>
            <a:r>
              <a:rPr lang="en-US" sz="1400" dirty="0">
                <a:solidFill>
                  <a:schemeClr val="bg1"/>
                </a:solidFill>
              </a:rPr>
              <a:t>http://list25.com/25-places-that-are-suspiciously-blurred-out-on-google-maps/</a:t>
            </a:r>
          </a:p>
        </p:txBody>
      </p:sp>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457" y="4172675"/>
            <a:ext cx="2523094" cy="1866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32610" y="6039386"/>
            <a:ext cx="2808941" cy="900246"/>
          </a:xfrm>
          <a:prstGeom prst="rect">
            <a:avLst/>
          </a:prstGeom>
        </p:spPr>
        <p:txBody>
          <a:bodyPr wrap="square">
            <a:spAutoFit/>
          </a:bodyPr>
          <a:lstStyle/>
          <a:p>
            <a:r>
              <a:rPr lang="en-US" sz="1050" dirty="0">
                <a:solidFill>
                  <a:schemeClr val="bg1"/>
                </a:solidFill>
              </a:rPr>
              <a:t>http://www.sccwrp.org/Homepage/News/14-08-27/Changes_losses_to_Southern_California%E2%80%99s_coastal_wetlands_documented_in_comprehensive_new_historical_analysis.aspx</a:t>
            </a:r>
          </a:p>
        </p:txBody>
      </p:sp>
    </p:spTree>
    <p:extLst>
      <p:ext uri="{BB962C8B-B14F-4D97-AF65-F5344CB8AC3E}">
        <p14:creationId xmlns:p14="http://schemas.microsoft.com/office/powerpoint/2010/main" val="2058456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World Health Organization</a:t>
            </a:r>
            <a:br>
              <a:rPr lang="en-US" dirty="0" smtClean="0"/>
            </a:br>
            <a:r>
              <a:rPr lang="en-US" dirty="0" smtClean="0"/>
              <a:t>Kentucky</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1244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they needed us to do</a:t>
            </a:r>
            <a:endParaRPr lang="en-US" dirty="0"/>
          </a:p>
        </p:txBody>
      </p:sp>
      <p:sp>
        <p:nvSpPr>
          <p:cNvPr id="3" name="Content Placeholder 2"/>
          <p:cNvSpPr>
            <a:spLocks noGrp="1"/>
          </p:cNvSpPr>
          <p:nvPr>
            <p:ph idx="1"/>
          </p:nvPr>
        </p:nvSpPr>
        <p:spPr/>
        <p:txBody>
          <a:bodyPr/>
          <a:lstStyle/>
          <a:p>
            <a:r>
              <a:rPr lang="en-US" dirty="0" smtClean="0"/>
              <a:t>WHO needed us to map all the houses, roads, and waterways that we could see</a:t>
            </a:r>
          </a:p>
          <a:p>
            <a:r>
              <a:rPr lang="en-US" dirty="0" smtClean="0"/>
              <a:t>We also were helping by vectoring the disease</a:t>
            </a:r>
          </a:p>
          <a:p>
            <a:r>
              <a:rPr lang="en-US" dirty="0" smtClean="0"/>
              <a:t>They used our data as quickly as possible as soon as their smart phones updated</a:t>
            </a:r>
          </a:p>
          <a:p>
            <a:endParaRPr lang="en-US" dirty="0"/>
          </a:p>
        </p:txBody>
      </p:sp>
    </p:spTree>
    <p:extLst>
      <p:ext uri="{BB962C8B-B14F-4D97-AF65-F5344CB8AC3E}">
        <p14:creationId xmlns:p14="http://schemas.microsoft.com/office/powerpoint/2010/main" val="774702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p:nvPr/>
        </p:nvSpPr>
        <p:spPr>
          <a:xfrm>
            <a:off x="418351" y="3231600"/>
            <a:ext cx="2058899" cy="394800"/>
          </a:xfrm>
          <a:prstGeom prst="rect">
            <a:avLst/>
          </a:prstGeom>
          <a:noFill/>
          <a:ln>
            <a:noFill/>
          </a:ln>
        </p:spPr>
        <p:txBody>
          <a:bodyPr lIns="91425" tIns="91425" rIns="91425" bIns="91425" anchor="t" anchorCtr="0">
            <a:noAutofit/>
          </a:bodyPr>
          <a:lstStyle/>
          <a:p>
            <a:pPr>
              <a:spcBef>
                <a:spcPts val="0"/>
              </a:spcBef>
              <a:buNone/>
            </a:pPr>
            <a:r>
              <a:rPr lang="en" sz="1000">
                <a:solidFill>
                  <a:srgbClr val="999999"/>
                </a:solidFill>
                <a:hlinkClick r:id="rId3"/>
              </a:rPr>
              <a:t>www.doctorswithoutborders.org</a:t>
            </a:r>
          </a:p>
        </p:txBody>
      </p:sp>
      <p:pic>
        <p:nvPicPr>
          <p:cNvPr id="55" name="Shape 55"/>
          <p:cNvPicPr preferRelativeResize="0"/>
          <p:nvPr/>
        </p:nvPicPr>
        <p:blipFill>
          <a:blip r:embed="rId4">
            <a:alphaModFix/>
          </a:blip>
          <a:stretch>
            <a:fillRect/>
          </a:stretch>
        </p:blipFill>
        <p:spPr>
          <a:xfrm>
            <a:off x="492200" y="792867"/>
            <a:ext cx="3716124" cy="2477399"/>
          </a:xfrm>
          <a:prstGeom prst="rect">
            <a:avLst/>
          </a:prstGeom>
          <a:noFill/>
          <a:ln>
            <a:noFill/>
          </a:ln>
        </p:spPr>
      </p:pic>
      <p:pic>
        <p:nvPicPr>
          <p:cNvPr id="56" name="Shape 56"/>
          <p:cNvPicPr preferRelativeResize="0"/>
          <p:nvPr/>
        </p:nvPicPr>
        <p:blipFill>
          <a:blip r:embed="rId5">
            <a:alphaModFix/>
          </a:blip>
          <a:stretch>
            <a:fillRect/>
          </a:stretch>
        </p:blipFill>
        <p:spPr>
          <a:xfrm>
            <a:off x="4150875" y="967865"/>
            <a:ext cx="3583324" cy="2687467"/>
          </a:xfrm>
          <a:prstGeom prst="rect">
            <a:avLst/>
          </a:prstGeom>
          <a:noFill/>
          <a:ln>
            <a:noFill/>
          </a:ln>
        </p:spPr>
      </p:pic>
      <p:sp>
        <p:nvSpPr>
          <p:cNvPr id="57" name="Shape 57"/>
          <p:cNvSpPr txBox="1"/>
          <p:nvPr/>
        </p:nvSpPr>
        <p:spPr>
          <a:xfrm>
            <a:off x="4355950" y="573067"/>
            <a:ext cx="1017300" cy="394800"/>
          </a:xfrm>
          <a:prstGeom prst="rect">
            <a:avLst/>
          </a:prstGeom>
          <a:noFill/>
          <a:ln>
            <a:noFill/>
          </a:ln>
        </p:spPr>
        <p:txBody>
          <a:bodyPr lIns="91425" tIns="91425" rIns="91425" bIns="91425" anchor="t" anchorCtr="0">
            <a:noAutofit/>
          </a:bodyPr>
          <a:lstStyle/>
          <a:p>
            <a:pPr>
              <a:spcBef>
                <a:spcPts val="0"/>
              </a:spcBef>
              <a:buNone/>
            </a:pPr>
            <a:r>
              <a:rPr lang="en" sz="1000">
                <a:solidFill>
                  <a:srgbClr val="7D7D7D"/>
                </a:solidFill>
                <a:hlinkClick r:id="rId6"/>
              </a:rPr>
              <a:t>www.cnn.com</a:t>
            </a:r>
          </a:p>
        </p:txBody>
      </p:sp>
      <p:pic>
        <p:nvPicPr>
          <p:cNvPr id="58" name="Shape 58"/>
          <p:cNvPicPr preferRelativeResize="0"/>
          <p:nvPr/>
        </p:nvPicPr>
        <p:blipFill>
          <a:blip r:embed="rId7">
            <a:alphaModFix/>
          </a:blip>
          <a:stretch>
            <a:fillRect/>
          </a:stretch>
        </p:blipFill>
        <p:spPr>
          <a:xfrm>
            <a:off x="2334873" y="3121433"/>
            <a:ext cx="3291403" cy="2477400"/>
          </a:xfrm>
          <a:prstGeom prst="rect">
            <a:avLst/>
          </a:prstGeom>
          <a:noFill/>
          <a:ln>
            <a:noFill/>
          </a:ln>
        </p:spPr>
      </p:pic>
      <p:sp>
        <p:nvSpPr>
          <p:cNvPr id="59" name="Shape 59"/>
          <p:cNvSpPr txBox="1"/>
          <p:nvPr/>
        </p:nvSpPr>
        <p:spPr>
          <a:xfrm>
            <a:off x="2334876" y="5657867"/>
            <a:ext cx="1304399" cy="394800"/>
          </a:xfrm>
          <a:prstGeom prst="rect">
            <a:avLst/>
          </a:prstGeom>
          <a:noFill/>
          <a:ln>
            <a:noFill/>
          </a:ln>
        </p:spPr>
        <p:txBody>
          <a:bodyPr lIns="91425" tIns="91425" rIns="91425" bIns="91425" anchor="t" anchorCtr="0">
            <a:noAutofit/>
          </a:bodyPr>
          <a:lstStyle/>
          <a:p>
            <a:pPr>
              <a:spcBef>
                <a:spcPts val="0"/>
              </a:spcBef>
              <a:buNone/>
            </a:pPr>
            <a:r>
              <a:rPr lang="en" sz="1000">
                <a:solidFill>
                  <a:srgbClr val="7D7D7D"/>
                </a:solidFill>
                <a:hlinkClick r:id="rId8"/>
              </a:rPr>
              <a:t>www.cbsnews.com</a:t>
            </a:r>
          </a:p>
        </p:txBody>
      </p:sp>
      <p:pic>
        <p:nvPicPr>
          <p:cNvPr id="60" name="Shape 60"/>
          <p:cNvPicPr preferRelativeResize="0"/>
          <p:nvPr/>
        </p:nvPicPr>
        <p:blipFill>
          <a:blip r:embed="rId9">
            <a:alphaModFix/>
          </a:blip>
          <a:stretch>
            <a:fillRect/>
          </a:stretch>
        </p:blipFill>
        <p:spPr>
          <a:xfrm>
            <a:off x="5233750" y="3655339"/>
            <a:ext cx="3583324" cy="2687493"/>
          </a:xfrm>
          <a:prstGeom prst="rect">
            <a:avLst/>
          </a:prstGeom>
          <a:noFill/>
          <a:ln>
            <a:noFill/>
          </a:ln>
        </p:spPr>
      </p:pic>
      <p:sp>
        <p:nvSpPr>
          <p:cNvPr id="61" name="Shape 61"/>
          <p:cNvSpPr txBox="1"/>
          <p:nvPr/>
        </p:nvSpPr>
        <p:spPr>
          <a:xfrm>
            <a:off x="7848976" y="3196600"/>
            <a:ext cx="968099" cy="464800"/>
          </a:xfrm>
          <a:prstGeom prst="rect">
            <a:avLst/>
          </a:prstGeom>
          <a:noFill/>
          <a:ln>
            <a:noFill/>
          </a:ln>
        </p:spPr>
        <p:txBody>
          <a:bodyPr lIns="91425" tIns="91425" rIns="91425" bIns="91425" anchor="t" anchorCtr="0">
            <a:noAutofit/>
          </a:bodyPr>
          <a:lstStyle/>
          <a:p>
            <a:pPr>
              <a:spcBef>
                <a:spcPts val="0"/>
              </a:spcBef>
              <a:buNone/>
            </a:pPr>
            <a:r>
              <a:rPr lang="en" sz="1000">
                <a:solidFill>
                  <a:srgbClr val="7D7D7D"/>
                </a:solidFill>
                <a:hlinkClick r:id="rId10"/>
              </a:rPr>
              <a:t>www.cnn.com</a:t>
            </a:r>
          </a:p>
        </p:txBody>
      </p:sp>
      <p:sp>
        <p:nvSpPr>
          <p:cNvPr id="2" name="TextBox 1"/>
          <p:cNvSpPr txBox="1"/>
          <p:nvPr/>
        </p:nvSpPr>
        <p:spPr>
          <a:xfrm>
            <a:off x="6910565" y="84981"/>
            <a:ext cx="1905000" cy="707886"/>
          </a:xfrm>
          <a:prstGeom prst="rect">
            <a:avLst/>
          </a:prstGeom>
          <a:noFill/>
        </p:spPr>
        <p:txBody>
          <a:bodyPr wrap="square" rtlCol="0">
            <a:spAutoFit/>
          </a:bodyPr>
          <a:lstStyle/>
          <a:p>
            <a:pPr algn="ctr"/>
            <a:r>
              <a:rPr lang="en-US" sz="4000" dirty="0" smtClean="0"/>
              <a:t>10,000</a:t>
            </a:r>
            <a:endParaRPr lang="en-US" sz="4000" dirty="0"/>
          </a:p>
        </p:txBody>
      </p:sp>
    </p:spTree>
    <p:extLst>
      <p:ext uri="{BB962C8B-B14F-4D97-AF65-F5344CB8AC3E}">
        <p14:creationId xmlns:p14="http://schemas.microsoft.com/office/powerpoint/2010/main" val="865828479"/>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11" y="76200"/>
            <a:ext cx="8229600" cy="1143000"/>
          </a:xfrm>
        </p:spPr>
        <p:txBody>
          <a:bodyPr/>
          <a:lstStyle/>
          <a:p>
            <a:r>
              <a:rPr lang="en-US" dirty="0" smtClean="0"/>
              <a:t>Editing in Liberia</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323916"/>
            <a:ext cx="7010400" cy="5257799"/>
          </a:xfrm>
          <a:prstGeom prst="rect">
            <a:avLst/>
          </a:prstGeom>
        </p:spPr>
      </p:pic>
      <p:sp>
        <p:nvSpPr>
          <p:cNvPr id="4" name="TextBox 3"/>
          <p:cNvSpPr txBox="1"/>
          <p:nvPr/>
        </p:nvSpPr>
        <p:spPr>
          <a:xfrm>
            <a:off x="152400" y="2057400"/>
            <a:ext cx="4343400" cy="4524315"/>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ln>
                  <a:solidFill>
                    <a:sysClr val="windowText" lastClr="000000"/>
                  </a:solidFill>
                </a:ln>
              </a:rPr>
              <a:t>This is an area called Monrovia, Liberia. This is where we mostly mapped and helped find small villages that could not be seen on a normal map. The more professional GIS mappers worked with the bigger cities. They had the WORST imagery and GIS members told us to STAY AWAY and work with smaller, darker jungles.</a:t>
            </a:r>
            <a:endParaRPr lang="en-US" sz="2400" b="1" dirty="0">
              <a:ln>
                <a:solidFill>
                  <a:sysClr val="windowText" lastClr="000000"/>
                </a:solidFill>
              </a:ln>
            </a:endParaRPr>
          </a:p>
        </p:txBody>
      </p:sp>
    </p:spTree>
    <p:extLst>
      <p:ext uri="{BB962C8B-B14F-4D97-AF65-F5344CB8AC3E}">
        <p14:creationId xmlns:p14="http://schemas.microsoft.com/office/powerpoint/2010/main" val="3684309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Mueller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524000"/>
            <a:ext cx="6629400" cy="49720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8049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Ebola Articles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25210">
            <a:off x="480813" y="1338582"/>
            <a:ext cx="2743007" cy="45259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20954">
            <a:off x="3124200" y="1258464"/>
            <a:ext cx="2417592" cy="47982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19057">
            <a:off x="5273116" y="1822485"/>
            <a:ext cx="2895600" cy="4572000"/>
          </a:xfrm>
          <a:prstGeom prst="rect">
            <a:avLst/>
          </a:prstGeom>
        </p:spPr>
      </p:pic>
    </p:spTree>
    <p:extLst>
      <p:ext uri="{BB962C8B-B14F-4D97-AF65-F5344CB8AC3E}">
        <p14:creationId xmlns:p14="http://schemas.microsoft.com/office/powerpoint/2010/main" val="193707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Mueller</a:t>
            </a:r>
            <a:endParaRPr lang="en-US" dirty="0"/>
          </a:p>
        </p:txBody>
      </p:sp>
      <p:sp>
        <p:nvSpPr>
          <p:cNvPr id="3" name="Content Placeholder 2"/>
          <p:cNvSpPr>
            <a:spLocks noGrp="1"/>
          </p:cNvSpPr>
          <p:nvPr>
            <p:ph idx="1"/>
          </p:nvPr>
        </p:nvSpPr>
        <p:spPr/>
        <p:txBody>
          <a:bodyPr>
            <a:normAutofit/>
          </a:bodyPr>
          <a:lstStyle/>
          <a:p>
            <a:r>
              <a:rPr lang="en-US" sz="2400" dirty="0" smtClean="0"/>
              <a:t>Emailed Mrs. Keith one day asking for help on how to check to see if his students are actually mapping and not just fooling around.  </a:t>
            </a:r>
          </a:p>
          <a:p>
            <a:r>
              <a:rPr lang="en-US" sz="2400" dirty="0" smtClean="0"/>
              <a:t>Asked how to run a class on Humanitarian mapping (OSM HOT)</a:t>
            </a:r>
          </a:p>
          <a:p>
            <a:r>
              <a:rPr lang="en-US" sz="2400" dirty="0" smtClean="0"/>
              <a:t>How to grid it off, how to make assignments, should not do time frame, but buildings</a:t>
            </a:r>
          </a:p>
          <a:p>
            <a:r>
              <a:rPr lang="en-US" sz="2400" dirty="0" smtClean="0"/>
              <a:t>Suggested a map – a – thon</a:t>
            </a:r>
          </a:p>
          <a:p>
            <a:r>
              <a:rPr lang="en-US" sz="2400" dirty="0" smtClean="0"/>
              <a:t>To be truly effected to do HOT, to do a map – a –thon</a:t>
            </a:r>
          </a:p>
          <a:p>
            <a:r>
              <a:rPr lang="en-US" sz="2400" dirty="0" smtClean="0"/>
              <a:t>Asked to be part of the next one</a:t>
            </a:r>
            <a:endParaRPr lang="en-US" sz="2400" dirty="0"/>
          </a:p>
        </p:txBody>
      </p:sp>
    </p:spTree>
    <p:extLst>
      <p:ext uri="{BB962C8B-B14F-4D97-AF65-F5344CB8AC3E}">
        <p14:creationId xmlns:p14="http://schemas.microsoft.com/office/powerpoint/2010/main" val="1348670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205" y="1691268"/>
            <a:ext cx="3505200" cy="445077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676400"/>
            <a:ext cx="5105400" cy="4591050"/>
          </a:xfrm>
          <a:prstGeom prst="rect">
            <a:avLst/>
          </a:prstGeom>
        </p:spPr>
      </p:pic>
      <p:sp>
        <p:nvSpPr>
          <p:cNvPr id="3" name="Title 2"/>
          <p:cNvSpPr>
            <a:spLocks noGrp="1"/>
          </p:cNvSpPr>
          <p:nvPr>
            <p:ph type="title"/>
          </p:nvPr>
        </p:nvSpPr>
        <p:spPr>
          <a:xfrm>
            <a:off x="1095023" y="152401"/>
            <a:ext cx="6965245" cy="1371600"/>
          </a:xfrm>
          <a:solidFill>
            <a:schemeClr val="accent4">
              <a:lumMod val="60000"/>
              <a:lumOff val="40000"/>
            </a:schemeClr>
          </a:solidFill>
        </p:spPr>
        <p:txBody>
          <a:bodyPr/>
          <a:lstStyle/>
          <a:p>
            <a:r>
              <a:rPr lang="en-US" dirty="0" smtClean="0"/>
              <a:t>Three continents-one voice</a:t>
            </a:r>
            <a:endParaRPr lang="en-US" dirty="0"/>
          </a:p>
        </p:txBody>
      </p:sp>
      <p:sp>
        <p:nvSpPr>
          <p:cNvPr id="6" name="TextBox 5"/>
          <p:cNvSpPr txBox="1"/>
          <p:nvPr/>
        </p:nvSpPr>
        <p:spPr>
          <a:xfrm>
            <a:off x="4876800" y="6477000"/>
            <a:ext cx="2971800" cy="646331"/>
          </a:xfrm>
          <a:prstGeom prst="rect">
            <a:avLst/>
          </a:prstGeom>
          <a:noFill/>
        </p:spPr>
        <p:txBody>
          <a:bodyPr wrap="square" rtlCol="0">
            <a:spAutoFit/>
          </a:bodyPr>
          <a:lstStyle/>
          <a:p>
            <a:r>
              <a:rPr lang="en-US" dirty="0" smtClean="0"/>
              <a:t>Map data 2015AfriGIS(Pty)</a:t>
            </a:r>
            <a:r>
              <a:rPr lang="en-US" dirty="0" err="1" smtClean="0"/>
              <a:t>Ltd,Google</a:t>
            </a:r>
            <a:endParaRPr lang="en-US" dirty="0"/>
          </a:p>
        </p:txBody>
      </p:sp>
      <p:sp>
        <p:nvSpPr>
          <p:cNvPr id="7" name="TextBox 6"/>
          <p:cNvSpPr txBox="1"/>
          <p:nvPr/>
        </p:nvSpPr>
        <p:spPr>
          <a:xfrm>
            <a:off x="533400" y="6553200"/>
            <a:ext cx="2971800" cy="369332"/>
          </a:xfrm>
          <a:prstGeom prst="rect">
            <a:avLst/>
          </a:prstGeom>
          <a:noFill/>
        </p:spPr>
        <p:txBody>
          <a:bodyPr wrap="square" rtlCol="0">
            <a:spAutoFit/>
          </a:bodyPr>
          <a:lstStyle/>
          <a:p>
            <a:r>
              <a:rPr lang="en-US" dirty="0" smtClean="0"/>
              <a:t>Solvegave.com</a:t>
            </a:r>
            <a:endParaRPr lang="en-US" dirty="0"/>
          </a:p>
        </p:txBody>
      </p:sp>
      <p:sp>
        <p:nvSpPr>
          <p:cNvPr id="2" name="TextBox 1"/>
          <p:cNvSpPr txBox="1"/>
          <p:nvPr/>
        </p:nvSpPr>
        <p:spPr>
          <a:xfrm>
            <a:off x="1295400" y="3547322"/>
            <a:ext cx="1245534"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solidFill>
                  <a:schemeClr val="bg1"/>
                </a:solidFill>
              </a:rPr>
              <a:t>America</a:t>
            </a:r>
            <a:endParaRPr lang="en-US" dirty="0">
              <a:solidFill>
                <a:schemeClr val="bg1"/>
              </a:solidFill>
            </a:endParaRPr>
          </a:p>
        </p:txBody>
      </p:sp>
      <p:sp>
        <p:nvSpPr>
          <p:cNvPr id="8" name="TextBox 7"/>
          <p:cNvSpPr txBox="1"/>
          <p:nvPr/>
        </p:nvSpPr>
        <p:spPr>
          <a:xfrm>
            <a:off x="2553944" y="2743200"/>
            <a:ext cx="1130631"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solidFill>
                  <a:schemeClr val="bg1"/>
                </a:solidFill>
              </a:rPr>
              <a:t>Ireland</a:t>
            </a:r>
            <a:endParaRPr lang="en-US" dirty="0">
              <a:solidFill>
                <a:schemeClr val="bg1"/>
              </a:solidFill>
            </a:endParaRPr>
          </a:p>
        </p:txBody>
      </p:sp>
      <p:sp>
        <p:nvSpPr>
          <p:cNvPr id="9" name="TextBox 8"/>
          <p:cNvSpPr txBox="1"/>
          <p:nvPr/>
        </p:nvSpPr>
        <p:spPr>
          <a:xfrm>
            <a:off x="1749892" y="4660015"/>
            <a:ext cx="1362874"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solidFill>
                  <a:schemeClr val="bg1"/>
                </a:solidFill>
              </a:rPr>
              <a:t>Colombia</a:t>
            </a:r>
            <a:endParaRPr lang="en-US" dirty="0">
              <a:solidFill>
                <a:schemeClr val="bg1"/>
              </a:solidFill>
            </a:endParaRPr>
          </a:p>
        </p:txBody>
      </p:sp>
    </p:spTree>
    <p:extLst>
      <p:ext uri="{BB962C8B-B14F-4D97-AF65-F5344CB8AC3E}">
        <p14:creationId xmlns:p14="http://schemas.microsoft.com/office/powerpoint/2010/main" val="3157874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09"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ln>
                  <a:solidFill>
                    <a:schemeClr val="bg1"/>
                  </a:solidFill>
                </a:ln>
                <a:solidFill>
                  <a:srgbClr val="00B0F0"/>
                </a:solidFill>
                <a:effectLst>
                  <a:outerShdw blurRad="38100" dist="38100" dir="2700000" algn="tl">
                    <a:srgbClr val="000000">
                      <a:alpha val="43137"/>
                    </a:srgbClr>
                  </a:outerShdw>
                </a:effectLst>
              </a:rPr>
              <a:t>Preparing to Map Lesotho </a:t>
            </a:r>
          </a:p>
        </p:txBody>
      </p:sp>
      <p:sp>
        <p:nvSpPr>
          <p:cNvPr id="5" name="TextBox 4"/>
          <p:cNvSpPr txBox="1"/>
          <p:nvPr/>
        </p:nvSpPr>
        <p:spPr>
          <a:xfrm>
            <a:off x="1149927" y="2209800"/>
            <a:ext cx="7924800" cy="3970318"/>
          </a:xfrm>
          <a:prstGeom prst="rect">
            <a:avLst/>
          </a:prstGeom>
          <a:noFill/>
          <a:ln>
            <a:solidFill>
              <a:schemeClr val="bg1"/>
            </a:solidFill>
          </a:ln>
        </p:spPr>
        <p:txBody>
          <a:bodyPr wrap="square" rtlCol="0">
            <a:spAutoFit/>
          </a:bodyPr>
          <a:lstStyle/>
          <a:p>
            <a:r>
              <a:rPr lang="en-US" sz="3600" b="1" dirty="0" smtClean="0">
                <a:ln>
                  <a:solidFill>
                    <a:schemeClr val="bg1"/>
                  </a:solidFill>
                </a:ln>
                <a:solidFill>
                  <a:srgbClr val="00B0F0"/>
                </a:solidFill>
                <a:effectLst>
                  <a:outerShdw blurRad="38100" dist="38100" dir="2700000" algn="tl">
                    <a:srgbClr val="000000">
                      <a:alpha val="43137"/>
                    </a:srgbClr>
                  </a:outerShdw>
                </a:effectLst>
              </a:rPr>
              <a:t>-One </a:t>
            </a:r>
            <a:r>
              <a:rPr lang="en-US" sz="3600" b="1" dirty="0">
                <a:ln>
                  <a:solidFill>
                    <a:schemeClr val="bg1"/>
                  </a:solidFill>
                </a:ln>
                <a:solidFill>
                  <a:srgbClr val="00B0F0"/>
                </a:solidFill>
                <a:effectLst>
                  <a:outerShdw blurRad="38100" dist="38100" dir="2700000" algn="tl">
                    <a:srgbClr val="000000">
                      <a:alpha val="43137"/>
                    </a:srgbClr>
                  </a:outerShdw>
                </a:effectLst>
              </a:rPr>
              <a:t>week preparation. </a:t>
            </a:r>
          </a:p>
          <a:p>
            <a:r>
              <a:rPr lang="en-US" sz="3600" b="1" dirty="0" smtClean="0">
                <a:ln>
                  <a:solidFill>
                    <a:schemeClr val="bg1"/>
                  </a:solidFill>
                </a:ln>
                <a:solidFill>
                  <a:srgbClr val="00B0F0"/>
                </a:solidFill>
                <a:effectLst>
                  <a:outerShdw blurRad="38100" dist="38100" dir="2700000" algn="tl">
                    <a:srgbClr val="000000">
                      <a:alpha val="43137"/>
                    </a:srgbClr>
                  </a:outerShdw>
                </a:effectLst>
              </a:rPr>
              <a:t>-A </a:t>
            </a:r>
            <a:r>
              <a:rPr lang="en-US" sz="3600" b="1" dirty="0">
                <a:ln>
                  <a:solidFill>
                    <a:schemeClr val="bg1"/>
                  </a:solidFill>
                </a:ln>
                <a:solidFill>
                  <a:srgbClr val="00B0F0"/>
                </a:solidFill>
                <a:effectLst>
                  <a:outerShdw blurRad="38100" dist="38100" dir="2700000" algn="tl">
                    <a:srgbClr val="000000">
                      <a:alpha val="43137"/>
                    </a:srgbClr>
                  </a:outerShdw>
                </a:effectLst>
              </a:rPr>
              <a:t>lot of stress, but worth it in the end.</a:t>
            </a:r>
          </a:p>
          <a:p>
            <a:r>
              <a:rPr lang="en-US" sz="3600" b="1" dirty="0" smtClean="0">
                <a:ln>
                  <a:solidFill>
                    <a:schemeClr val="bg1"/>
                  </a:solidFill>
                </a:ln>
                <a:solidFill>
                  <a:srgbClr val="00B0F0"/>
                </a:solidFill>
                <a:effectLst>
                  <a:outerShdw blurRad="38100" dist="38100" dir="2700000" algn="tl">
                    <a:srgbClr val="000000">
                      <a:alpha val="43137"/>
                    </a:srgbClr>
                  </a:outerShdw>
                </a:effectLst>
              </a:rPr>
              <a:t>-Brought </a:t>
            </a:r>
            <a:r>
              <a:rPr lang="en-US" sz="3600" b="1" dirty="0">
                <a:ln>
                  <a:solidFill>
                    <a:schemeClr val="bg1"/>
                  </a:solidFill>
                </a:ln>
                <a:solidFill>
                  <a:srgbClr val="00B0F0"/>
                </a:solidFill>
                <a:effectLst>
                  <a:outerShdw blurRad="38100" dist="38100" dir="2700000" algn="tl">
                    <a:srgbClr val="000000">
                      <a:alpha val="43137"/>
                    </a:srgbClr>
                  </a:outerShdw>
                </a:effectLst>
              </a:rPr>
              <a:t>in extra experienced students.</a:t>
            </a:r>
          </a:p>
          <a:p>
            <a:r>
              <a:rPr lang="en-US" sz="3600" b="1" dirty="0" smtClean="0">
                <a:ln>
                  <a:solidFill>
                    <a:schemeClr val="bg1"/>
                  </a:solidFill>
                </a:ln>
                <a:solidFill>
                  <a:srgbClr val="00B0F0"/>
                </a:solidFill>
                <a:effectLst>
                  <a:outerShdw blurRad="38100" dist="38100" dir="2700000" algn="tl">
                    <a:srgbClr val="000000">
                      <a:alpha val="43137"/>
                    </a:srgbClr>
                  </a:outerShdw>
                </a:effectLst>
              </a:rPr>
              <a:t>-We </a:t>
            </a:r>
            <a:r>
              <a:rPr lang="en-US" sz="3600" b="1" dirty="0">
                <a:ln>
                  <a:solidFill>
                    <a:schemeClr val="bg1"/>
                  </a:solidFill>
                </a:ln>
                <a:solidFill>
                  <a:srgbClr val="00B0F0"/>
                </a:solidFill>
                <a:effectLst>
                  <a:outerShdw blurRad="38100" dist="38100" dir="2700000" algn="tl">
                    <a:srgbClr val="000000">
                      <a:alpha val="43137"/>
                    </a:srgbClr>
                  </a:outerShdw>
                </a:effectLst>
              </a:rPr>
              <a:t>had three continents working on Lesotho, it was a world effort.  </a:t>
            </a:r>
            <a:endParaRPr lang="en-US" sz="3600" b="1" dirty="0" smtClean="0">
              <a:ln>
                <a:solidFill>
                  <a:schemeClr val="bg1"/>
                </a:solidFill>
              </a:ln>
              <a:solidFill>
                <a:srgbClr val="00B0F0"/>
              </a:solidFill>
              <a:effectLst>
                <a:outerShdw blurRad="38100" dist="38100" dir="2700000" algn="tl">
                  <a:srgbClr val="000000">
                    <a:alpha val="43137"/>
                  </a:srgbClr>
                </a:outerShdw>
              </a:effectLst>
            </a:endParaRPr>
          </a:p>
          <a:p>
            <a:r>
              <a:rPr lang="en-US" sz="3600" b="1" dirty="0" smtClean="0">
                <a:ln>
                  <a:solidFill>
                    <a:schemeClr val="bg1"/>
                  </a:solidFill>
                </a:ln>
                <a:solidFill>
                  <a:srgbClr val="00B0F0"/>
                </a:solidFill>
                <a:effectLst>
                  <a:outerShdw blurRad="38100" dist="38100" dir="2700000" algn="tl">
                    <a:srgbClr val="000000">
                      <a:alpha val="43137"/>
                    </a:srgbClr>
                  </a:outerShdw>
                </a:effectLst>
              </a:rPr>
              <a:t>-We had 90 students work together on this within a 24 hour period</a:t>
            </a:r>
            <a:r>
              <a:rPr lang="en-US" dirty="0" smtClean="0">
                <a:ln>
                  <a:solidFill>
                    <a:schemeClr val="bg1"/>
                  </a:solidFill>
                </a:ln>
              </a:rPr>
              <a:t> </a:t>
            </a:r>
            <a:endParaRPr lang="en-US" dirty="0">
              <a:ln>
                <a:solidFill>
                  <a:schemeClr val="bg1"/>
                </a:solidFill>
              </a:ln>
            </a:endParaRPr>
          </a:p>
        </p:txBody>
      </p:sp>
    </p:spTree>
    <p:extLst>
      <p:ext uri="{BB962C8B-B14F-4D97-AF65-F5344CB8AC3E}">
        <p14:creationId xmlns:p14="http://schemas.microsoft.com/office/powerpoint/2010/main" val="1250642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Ciaran Staunton</a:t>
            </a:r>
          </a:p>
        </p:txBody>
      </p:sp>
      <p:pic>
        <p:nvPicPr>
          <p:cNvPr id="2050" name="Picture 2"/>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tretch/>
        </p:blipFill>
        <p:spPr bwMode="auto">
          <a:xfrm>
            <a:off x="457200" y="1600200"/>
            <a:ext cx="4038600" cy="22736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4" name="Content Placeholder 3"/>
          <p:cNvSpPr>
            <a:spLocks noGrp="1"/>
          </p:cNvSpPr>
          <p:nvPr>
            <p:ph sz="half" idx="2"/>
          </p:nvPr>
        </p:nvSpPr>
        <p:spPr/>
        <p:txBody>
          <a:bodyPr>
            <a:normAutofit fontScale="62500" lnSpcReduction="20000"/>
          </a:bodyPr>
          <a:lstStyle/>
          <a:p>
            <a:r>
              <a:rPr lang="en-US" dirty="0"/>
              <a:t>Project management facilitation role with various Local Authority led projects:</a:t>
            </a:r>
          </a:p>
          <a:p>
            <a:r>
              <a:rPr lang="en-US" dirty="0"/>
              <a:t>- Strategic Tourism Initiative</a:t>
            </a:r>
          </a:p>
          <a:p>
            <a:r>
              <a:rPr lang="en-US" dirty="0"/>
              <a:t>- Dublin Airport Stakeholders Forum</a:t>
            </a:r>
          </a:p>
          <a:p>
            <a:r>
              <a:rPr lang="en-US" dirty="0"/>
              <a:t>- </a:t>
            </a:r>
            <a:r>
              <a:rPr lang="en-US" dirty="0" err="1"/>
              <a:t>Fingal</a:t>
            </a:r>
            <a:r>
              <a:rPr lang="en-US" dirty="0"/>
              <a:t> Data Hub and </a:t>
            </a:r>
            <a:r>
              <a:rPr lang="en-US" dirty="0" err="1"/>
              <a:t>Fingal</a:t>
            </a:r>
            <a:r>
              <a:rPr lang="en-US" dirty="0"/>
              <a:t> Data Analytics Unit</a:t>
            </a:r>
          </a:p>
          <a:p>
            <a:r>
              <a:rPr lang="en-US" dirty="0"/>
              <a:t>- Strategic Initiatives for Business</a:t>
            </a:r>
          </a:p>
          <a:p>
            <a:r>
              <a:rPr lang="en-US" dirty="0"/>
              <a:t>- Emergency Management Information </a:t>
            </a:r>
            <a:r>
              <a:rPr lang="en-US" dirty="0" smtClean="0"/>
              <a:t>Officer</a:t>
            </a:r>
          </a:p>
          <a:p>
            <a:r>
              <a:rPr lang="en-US"/>
              <a:t>I work in the Economic Development Services Department of the Local Authority which manages strategic projects to increase the Economic and Social potential of the County levering the input of external agencies, local stakeholders and new partnerships</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905249"/>
            <a:ext cx="3543300" cy="26574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4038734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4495800" cy="792162"/>
          </a:xfrm>
        </p:spPr>
        <p:txBody>
          <a:bodyPr/>
          <a:lstStyle/>
          <a:p>
            <a:r>
              <a:rPr lang="en-US" dirty="0" smtClean="0"/>
              <a:t>Stats</a:t>
            </a:r>
            <a:endParaRPr 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004" t="10211" r="24439" b="9169"/>
          <a:stretch/>
        </p:blipFill>
        <p:spPr bwMode="auto">
          <a:xfrm>
            <a:off x="685800" y="685800"/>
            <a:ext cx="7620000" cy="5943600"/>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3322911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1143000"/>
          </a:xfrm>
        </p:spPr>
        <p:txBody>
          <a:bodyPr/>
          <a:lstStyle/>
          <a:p>
            <a:r>
              <a:rPr lang="en-US" dirty="0" smtClean="0"/>
              <a:t>Editing in Lesotho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257300"/>
            <a:ext cx="7467600" cy="5600700"/>
          </a:xfrm>
        </p:spPr>
      </p:pic>
      <p:sp>
        <p:nvSpPr>
          <p:cNvPr id="5" name="TextBox 4"/>
          <p:cNvSpPr txBox="1"/>
          <p:nvPr/>
        </p:nvSpPr>
        <p:spPr>
          <a:xfrm>
            <a:off x="0" y="1066800"/>
            <a:ext cx="3962399" cy="5632311"/>
          </a:xfrm>
          <a:prstGeom prst="rect">
            <a:avLst/>
          </a:prstGeom>
          <a:noFill/>
        </p:spPr>
        <p:txBody>
          <a:bodyPr wrap="square" rtlCol="0">
            <a:spAutoFit/>
          </a:bodyPr>
          <a:lstStyle/>
          <a:p>
            <a:pPr marL="285750" indent="-285750">
              <a:buFont typeface="Arial" panose="020B0604020202020204" pitchFamily="34" charset="0"/>
              <a:buChar char="•"/>
            </a:pPr>
            <a:r>
              <a:rPr lang="en-US" sz="2400" b="1" dirty="0" err="1" smtClean="0">
                <a:ln>
                  <a:solidFill>
                    <a:sysClr val="windowText" lastClr="000000"/>
                  </a:solidFill>
                </a:ln>
              </a:rPr>
              <a:t>DeBigC</a:t>
            </a:r>
            <a:r>
              <a:rPr lang="en-US" sz="2400" b="1" dirty="0" smtClean="0">
                <a:ln>
                  <a:solidFill>
                    <a:sysClr val="windowText" lastClr="000000"/>
                  </a:solidFill>
                </a:ln>
              </a:rPr>
              <a:t> and many other mappers have been working in the Kingdom of Lesotho since our </a:t>
            </a:r>
            <a:r>
              <a:rPr lang="en-US" sz="2400" b="1" dirty="0" err="1" smtClean="0">
                <a:ln>
                  <a:solidFill>
                    <a:sysClr val="windowText" lastClr="000000"/>
                  </a:solidFill>
                </a:ln>
              </a:rPr>
              <a:t>mapathon</a:t>
            </a:r>
            <a:r>
              <a:rPr lang="en-US" sz="2400" b="1" dirty="0" smtClean="0">
                <a:ln>
                  <a:solidFill>
                    <a:sysClr val="windowText" lastClr="000000"/>
                  </a:solidFill>
                </a:ln>
              </a:rPr>
              <a:t>. They are currently mapping as we speak. We basically worked all over the country, except, of course, areas that we were told not to go. The picture is of Nazareth, Lesotho at which </a:t>
            </a:r>
            <a:r>
              <a:rPr lang="en-US" sz="2400" b="1" dirty="0" err="1" smtClean="0">
                <a:ln>
                  <a:solidFill>
                    <a:sysClr val="windowText" lastClr="000000"/>
                  </a:solidFill>
                </a:ln>
              </a:rPr>
              <a:t>DeBigC</a:t>
            </a:r>
            <a:r>
              <a:rPr lang="en-US" sz="2400" b="1" dirty="0" smtClean="0">
                <a:ln>
                  <a:solidFill>
                    <a:sysClr val="windowText" lastClr="000000"/>
                  </a:solidFill>
                </a:ln>
              </a:rPr>
              <a:t> is mapping currently with many others.</a:t>
            </a:r>
            <a:endParaRPr lang="en-US" sz="2400" b="1" dirty="0">
              <a:ln>
                <a:solidFill>
                  <a:sysClr val="windowText" lastClr="000000"/>
                </a:solidFill>
              </a:ln>
            </a:endParaRPr>
          </a:p>
        </p:txBody>
      </p:sp>
    </p:spTree>
    <p:extLst>
      <p:ext uri="{BB962C8B-B14F-4D97-AF65-F5344CB8AC3E}">
        <p14:creationId xmlns:p14="http://schemas.microsoft.com/office/powerpoint/2010/main" val="1105256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a:xfrm>
            <a:off x="457200" y="2514600"/>
            <a:ext cx="8229600" cy="1828800"/>
          </a:xfrm>
        </p:spPr>
        <p:txBody>
          <a:bodyPr>
            <a:normAutofit/>
          </a:bodyPr>
          <a:lstStyle/>
          <a:p>
            <a:r>
              <a:rPr lang="en-US" sz="2400" dirty="0" smtClean="0"/>
              <a:t>The outcomes of us mapping Lesotho with us making around 9, 234 edits with about 3 houses per edit.  </a:t>
            </a:r>
            <a:endParaRPr lang="en-US" sz="2400" dirty="0"/>
          </a:p>
          <a:p>
            <a:r>
              <a:rPr lang="en-US" sz="2400" dirty="0" smtClean="0"/>
              <a:t>We ended up making a bit of difference towards a poverty stricken, diseased area.  </a:t>
            </a:r>
          </a:p>
          <a:p>
            <a:endParaRPr lang="en-US" dirty="0"/>
          </a:p>
        </p:txBody>
      </p:sp>
    </p:spTree>
    <p:extLst>
      <p:ext uri="{BB962C8B-B14F-4D97-AF65-F5344CB8AC3E}">
        <p14:creationId xmlns:p14="http://schemas.microsoft.com/office/powerpoint/2010/main" val="1229286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281"/>
            <a:ext cx="7543800" cy="914400"/>
          </a:xfrm>
        </p:spPr>
        <p:txBody>
          <a:bodyPr/>
          <a:lstStyle/>
          <a:p>
            <a:r>
              <a:rPr lang="en-US" dirty="0" smtClean="0">
                <a:solidFill>
                  <a:srgbClr val="FFFFFF"/>
                </a:solidFill>
              </a:rPr>
              <a:t>      Map Lesotho Blog/Twitter</a:t>
            </a:r>
            <a:endParaRPr lang="en-US" dirty="0">
              <a:solidFill>
                <a:srgbClr val="FFFFFF"/>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8676" y="762000"/>
            <a:ext cx="7534273" cy="6027419"/>
          </a:xfrm>
          <a:prstGeom prst="rect">
            <a:avLst/>
          </a:prstGeom>
        </p:spPr>
      </p:pic>
    </p:spTree>
    <p:extLst>
      <p:ext uri="{BB962C8B-B14F-4D97-AF65-F5344CB8AC3E}">
        <p14:creationId xmlns:p14="http://schemas.microsoft.com/office/powerpoint/2010/main" val="36526300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Ireland Class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111641">
            <a:off x="311273" y="1470801"/>
            <a:ext cx="4891617" cy="3668713"/>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42725">
            <a:off x="3851558" y="2043644"/>
            <a:ext cx="5036785" cy="3777589"/>
          </a:xfrm>
          <a:prstGeom prst="rect">
            <a:avLst/>
          </a:prstGeom>
        </p:spPr>
      </p:pic>
    </p:spTree>
    <p:extLst>
      <p:ext uri="{BB962C8B-B14F-4D97-AF65-F5344CB8AC3E}">
        <p14:creationId xmlns:p14="http://schemas.microsoft.com/office/powerpoint/2010/main" val="4028827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Classes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389242">
            <a:off x="451584" y="1893630"/>
            <a:ext cx="4333809" cy="241248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9024">
            <a:off x="4374609" y="4158811"/>
            <a:ext cx="3899443" cy="21836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10">
            <a:off x="507384" y="3754671"/>
            <a:ext cx="3972829" cy="222478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76906">
            <a:off x="4553028" y="1952649"/>
            <a:ext cx="4165407" cy="2332628"/>
          </a:xfrm>
          <a:prstGeom prst="rect">
            <a:avLst/>
          </a:prstGeom>
        </p:spPr>
      </p:pic>
      <p:sp>
        <p:nvSpPr>
          <p:cNvPr id="8" name="TextBox 7"/>
          <p:cNvSpPr txBox="1"/>
          <p:nvPr/>
        </p:nvSpPr>
        <p:spPr>
          <a:xfrm rot="21398948">
            <a:off x="1298316" y="1624095"/>
            <a:ext cx="1208023" cy="369332"/>
          </a:xfrm>
          <a:prstGeom prst="rect">
            <a:avLst/>
          </a:prstGeom>
          <a:noFill/>
        </p:spPr>
        <p:txBody>
          <a:bodyPr wrap="none" rtlCol="0">
            <a:spAutoFit/>
          </a:bodyPr>
          <a:lstStyle/>
          <a:p>
            <a:r>
              <a:rPr lang="en-US" dirty="0" smtClean="0"/>
              <a:t>Astronomy</a:t>
            </a:r>
            <a:endParaRPr lang="en-US" dirty="0"/>
          </a:p>
        </p:txBody>
      </p:sp>
      <p:sp>
        <p:nvSpPr>
          <p:cNvPr id="9" name="TextBox 8"/>
          <p:cNvSpPr txBox="1"/>
          <p:nvPr/>
        </p:nvSpPr>
        <p:spPr>
          <a:xfrm rot="577374">
            <a:off x="6248400" y="1675853"/>
            <a:ext cx="1382110" cy="369332"/>
          </a:xfrm>
          <a:prstGeom prst="rect">
            <a:avLst/>
          </a:prstGeom>
          <a:noFill/>
        </p:spPr>
        <p:txBody>
          <a:bodyPr wrap="none" rtlCol="0">
            <a:spAutoFit/>
          </a:bodyPr>
          <a:lstStyle/>
          <a:p>
            <a:r>
              <a:rPr lang="en-US" dirty="0" smtClean="0"/>
              <a:t>GIS Mapping</a:t>
            </a:r>
            <a:endParaRPr lang="en-US" dirty="0"/>
          </a:p>
        </p:txBody>
      </p:sp>
      <p:sp>
        <p:nvSpPr>
          <p:cNvPr id="10" name="TextBox 9"/>
          <p:cNvSpPr txBox="1"/>
          <p:nvPr/>
        </p:nvSpPr>
        <p:spPr>
          <a:xfrm rot="220494">
            <a:off x="1152853" y="5912818"/>
            <a:ext cx="1928798" cy="369332"/>
          </a:xfrm>
          <a:prstGeom prst="rect">
            <a:avLst/>
          </a:prstGeom>
          <a:noFill/>
        </p:spPr>
        <p:txBody>
          <a:bodyPr wrap="none" rtlCol="0">
            <a:spAutoFit/>
          </a:bodyPr>
          <a:lstStyle/>
          <a:p>
            <a:r>
              <a:rPr lang="en-US" dirty="0" smtClean="0"/>
              <a:t>Scientific Research</a:t>
            </a:r>
            <a:endParaRPr lang="en-US" dirty="0"/>
          </a:p>
        </p:txBody>
      </p:sp>
      <p:sp>
        <p:nvSpPr>
          <p:cNvPr id="11" name="TextBox 10"/>
          <p:cNvSpPr txBox="1"/>
          <p:nvPr/>
        </p:nvSpPr>
        <p:spPr>
          <a:xfrm rot="331780">
            <a:off x="5846474" y="6328452"/>
            <a:ext cx="955711" cy="369332"/>
          </a:xfrm>
          <a:prstGeom prst="rect">
            <a:avLst/>
          </a:prstGeom>
          <a:noFill/>
        </p:spPr>
        <p:txBody>
          <a:bodyPr wrap="none" rtlCol="0">
            <a:spAutoFit/>
          </a:bodyPr>
          <a:lstStyle/>
          <a:p>
            <a:r>
              <a:rPr lang="en-US" dirty="0" smtClean="0"/>
              <a:t>Geology</a:t>
            </a:r>
            <a:endParaRPr lang="en-US" dirty="0"/>
          </a:p>
        </p:txBody>
      </p:sp>
    </p:spTree>
    <p:extLst>
      <p:ext uri="{BB962C8B-B14F-4D97-AF65-F5344CB8AC3E}">
        <p14:creationId xmlns:p14="http://schemas.microsoft.com/office/powerpoint/2010/main" val="2309718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Our Prezi</a:t>
            </a:r>
            <a:endParaRPr lang="en-US" dirty="0"/>
          </a:p>
        </p:txBody>
      </p:sp>
      <p:sp>
        <p:nvSpPr>
          <p:cNvPr id="6" name="Text Placeholder 5"/>
          <p:cNvSpPr>
            <a:spLocks noGrp="1"/>
          </p:cNvSpPr>
          <p:nvPr>
            <p:ph type="body" idx="1"/>
          </p:nvPr>
        </p:nvSpPr>
        <p:spPr>
          <a:xfrm>
            <a:off x="483220" y="3124200"/>
            <a:ext cx="8229600" cy="1447800"/>
          </a:xfrm>
        </p:spPr>
        <p:txBody>
          <a:bodyPr/>
          <a:lstStyle/>
          <a:p>
            <a:pPr marL="0" indent="0">
              <a:buNone/>
            </a:pPr>
            <a:r>
              <a:rPr lang="en-US" dirty="0">
                <a:hlinkClick r:id="rId2"/>
              </a:rPr>
              <a:t>http://prezi.com/z7z6q2dccktv/?utm_campaign=share&amp;utm_medium=copy&amp;rc=ex0share</a:t>
            </a:r>
            <a:endParaRPr lang="en-US" dirty="0"/>
          </a:p>
        </p:txBody>
      </p:sp>
    </p:spTree>
    <p:extLst>
      <p:ext uri="{BB962C8B-B14F-4D97-AF65-F5344CB8AC3E}">
        <p14:creationId xmlns:p14="http://schemas.microsoft.com/office/powerpoint/2010/main" val="1410828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3200"/>
            <a:ext cx="8753475" cy="6563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43800" y="6407060"/>
            <a:ext cx="1600200" cy="369332"/>
          </a:xfrm>
          <a:prstGeom prst="rect">
            <a:avLst/>
          </a:prstGeom>
          <a:noFill/>
        </p:spPr>
        <p:txBody>
          <a:bodyPr wrap="square" rtlCol="0">
            <a:spAutoFit/>
          </a:bodyPr>
          <a:lstStyle/>
          <a:p>
            <a:r>
              <a:rPr lang="en-US" dirty="0" smtClean="0">
                <a:solidFill>
                  <a:schemeClr val="bg1"/>
                </a:solidFill>
              </a:rPr>
              <a:t>Randy Hale</a:t>
            </a:r>
            <a:endParaRPr lang="en-US" dirty="0">
              <a:solidFill>
                <a:schemeClr val="bg1"/>
              </a:solidFill>
            </a:endParaRPr>
          </a:p>
        </p:txBody>
      </p:sp>
    </p:spTree>
    <p:extLst>
      <p:ext uri="{BB962C8B-B14F-4D97-AF65-F5344CB8AC3E}">
        <p14:creationId xmlns:p14="http://schemas.microsoft.com/office/powerpoint/2010/main" val="29185488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235106" cy="6858000"/>
          </a:xfrm>
          <a:prstGeom prst="rect">
            <a:avLst/>
          </a:prstGeom>
        </p:spPr>
      </p:pic>
      <p:sp>
        <p:nvSpPr>
          <p:cNvPr id="9" name="Rectangle 8"/>
          <p:cNvSpPr/>
          <p:nvPr/>
        </p:nvSpPr>
        <p:spPr>
          <a:xfrm>
            <a:off x="2043102" y="2362200"/>
            <a:ext cx="5057796" cy="2400657"/>
          </a:xfrm>
          <a:prstGeom prst="rect">
            <a:avLst/>
          </a:prstGeom>
          <a:noFill/>
        </p:spPr>
        <p:txBody>
          <a:bodyPr wrap="none" lIns="91440" tIns="45720" rIns="91440" bIns="45720">
            <a:spAutoFit/>
          </a:bodyPr>
          <a:lstStyle/>
          <a:p>
            <a:pPr algn="ctr"/>
            <a:r>
              <a:rPr lang="en-US" sz="15000" b="1" cap="none" spc="50" dirty="0" smtClean="0">
                <a:ln w="0">
                  <a:solidFill>
                    <a:srgbClr val="C00000"/>
                  </a:solidFill>
                </a:ln>
                <a:solidFill>
                  <a:srgbClr val="C00000"/>
                </a:solidFill>
                <a:effectLst>
                  <a:innerShdw blurRad="114300">
                    <a:prstClr val="black"/>
                  </a:innerShdw>
                </a:effectLst>
              </a:rPr>
              <a:t>WHY?</a:t>
            </a:r>
            <a:endParaRPr lang="en-US" sz="15000" b="1" cap="none" spc="50" dirty="0">
              <a:ln w="0">
                <a:solidFill>
                  <a:srgbClr val="C00000"/>
                </a:solidFill>
              </a:ln>
              <a:solidFill>
                <a:srgbClr val="C00000"/>
              </a:solidFill>
              <a:effectLst>
                <a:innerShdw blurRad="114300">
                  <a:prstClr val="black"/>
                </a:innerShdw>
              </a:effectLst>
            </a:endParaRPr>
          </a:p>
        </p:txBody>
      </p:sp>
      <p:sp>
        <p:nvSpPr>
          <p:cNvPr id="10" name="TextBox 9"/>
          <p:cNvSpPr txBox="1"/>
          <p:nvPr/>
        </p:nvSpPr>
        <p:spPr>
          <a:xfrm>
            <a:off x="1229482" y="4648200"/>
            <a:ext cx="6685035" cy="584775"/>
          </a:xfrm>
          <a:prstGeom prst="rect">
            <a:avLst/>
          </a:prstGeom>
          <a:noFill/>
        </p:spPr>
        <p:txBody>
          <a:bodyPr wrap="none" rtlCol="0">
            <a:spAutoFit/>
          </a:bodyPr>
          <a:lstStyle/>
          <a:p>
            <a:pPr algn="ctr"/>
            <a:r>
              <a:rPr lang="en-US" sz="3200" dirty="0" smtClean="0">
                <a:ln>
                  <a:solidFill>
                    <a:schemeClr val="bg1"/>
                  </a:solidFill>
                </a:ln>
                <a:latin typeface="Copperplate Gothic Light" panose="020E0507020206020404" pitchFamily="34" charset="0"/>
              </a:rPr>
              <a:t>The children shall lead them</a:t>
            </a:r>
            <a:endParaRPr lang="en-US" sz="3200" dirty="0">
              <a:ln>
                <a:solidFill>
                  <a:schemeClr val="bg1"/>
                </a:solidFill>
              </a:ln>
              <a:latin typeface="Copperplate Gothic Light" panose="020E0507020206020404" pitchFamily="34" charset="0"/>
            </a:endParaRPr>
          </a:p>
        </p:txBody>
      </p:sp>
    </p:spTree>
    <p:extLst>
      <p:ext uri="{BB962C8B-B14F-4D97-AF65-F5344CB8AC3E}">
        <p14:creationId xmlns:p14="http://schemas.microsoft.com/office/powerpoint/2010/main" val="2215769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spcBef>
                <a:spcPts val="0"/>
              </a:spcBef>
              <a:buNone/>
            </a:pPr>
            <a:r>
              <a:rPr lang="en" dirty="0" smtClean="0">
                <a:solidFill>
                  <a:schemeClr val="lt1"/>
                </a:solidFill>
              </a:rPr>
              <a:t>Questions/Contact </a:t>
            </a:r>
            <a:r>
              <a:rPr lang="en" dirty="0">
                <a:solidFill>
                  <a:schemeClr val="lt1"/>
                </a:solidFill>
              </a:rPr>
              <a:t>Information</a:t>
            </a:r>
          </a:p>
        </p:txBody>
      </p:sp>
      <p:sp>
        <p:nvSpPr>
          <p:cNvPr id="37" name="Shape 37"/>
          <p:cNvSpPr txBox="1">
            <a:spLocks noGrp="1"/>
          </p:cNvSpPr>
          <p:nvPr>
            <p:ph type="body" idx="1"/>
          </p:nvPr>
        </p:nvSpPr>
        <p:spPr>
          <a:xfrm>
            <a:off x="685800" y="1617743"/>
            <a:ext cx="6477000" cy="1371599"/>
          </a:xfrm>
          <a:prstGeom prst="rect">
            <a:avLst/>
          </a:prstGeom>
        </p:spPr>
        <p:txBody>
          <a:bodyPr lIns="91425" tIns="91425" rIns="91425" bIns="91425" anchor="t" anchorCtr="0">
            <a:noAutofit/>
          </a:bodyPr>
          <a:lstStyle/>
          <a:p>
            <a:pPr marL="457200" lvl="0" indent="-419100" rtl="0">
              <a:spcBef>
                <a:spcPts val="0"/>
              </a:spcBef>
              <a:buClr>
                <a:schemeClr val="lt1"/>
              </a:buClr>
              <a:buSzPct val="100000"/>
              <a:buFont typeface="Arial"/>
              <a:buChar char="●"/>
            </a:pPr>
            <a:r>
              <a:rPr lang="en" u="sng" dirty="0">
                <a:solidFill>
                  <a:schemeClr val="lt1"/>
                </a:solidFill>
                <a:hlinkClick r:id="rId3"/>
              </a:rPr>
              <a:t>LeahKeithHoule@gmail.com</a:t>
            </a:r>
          </a:p>
          <a:p>
            <a:pPr marL="457200" lvl="0" indent="-419100" rtl="0">
              <a:spcBef>
                <a:spcPts val="0"/>
              </a:spcBef>
              <a:buClr>
                <a:schemeClr val="lt1"/>
              </a:buClr>
              <a:buSzPct val="100000"/>
              <a:buFont typeface="Arial"/>
              <a:buChar char="●"/>
            </a:pPr>
            <a:r>
              <a:rPr lang="en" u="sng" dirty="0">
                <a:solidFill>
                  <a:schemeClr val="lt1"/>
                </a:solidFill>
                <a:hlinkClick r:id="rId4"/>
              </a:rPr>
              <a:t>Keith_leah@hcde.org</a:t>
            </a:r>
          </a:p>
          <a:p>
            <a:pPr>
              <a:spcBef>
                <a:spcPts val="0"/>
              </a:spcBef>
              <a:buNone/>
            </a:pPr>
            <a:endParaRPr dirty="0">
              <a:solidFill>
                <a:schemeClr val="lt1"/>
              </a:solidFill>
            </a:endParaRPr>
          </a:p>
        </p:txBody>
      </p:sp>
    </p:spTree>
    <p:extLst>
      <p:ext uri="{BB962C8B-B14F-4D97-AF65-F5344CB8AC3E}">
        <p14:creationId xmlns:p14="http://schemas.microsoft.com/office/powerpoint/2010/main" val="1554917107"/>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spcBef>
                <a:spcPts val="0"/>
              </a:spcBef>
              <a:buNone/>
            </a:pPr>
            <a:r>
              <a:rPr lang="en">
                <a:solidFill>
                  <a:schemeClr val="lt1"/>
                </a:solidFill>
              </a:rPr>
              <a:t>Bibliography</a:t>
            </a:r>
          </a:p>
        </p:txBody>
      </p:sp>
      <p:sp>
        <p:nvSpPr>
          <p:cNvPr id="31" name="Shape 31"/>
          <p:cNvSpPr txBox="1">
            <a:spLocks noGrp="1"/>
          </p:cNvSpPr>
          <p:nvPr>
            <p:ph type="body" idx="1"/>
          </p:nvPr>
        </p:nvSpPr>
        <p:spPr>
          <a:xfrm>
            <a:off x="457200" y="1600201"/>
            <a:ext cx="8229600" cy="4967599"/>
          </a:xfrm>
          <a:prstGeom prst="rect">
            <a:avLst/>
          </a:prstGeom>
        </p:spPr>
        <p:txBody>
          <a:bodyPr lIns="91425" tIns="91425" rIns="91425" bIns="91425" anchor="t" anchorCtr="0">
            <a:noAutofit/>
          </a:bodyPr>
          <a:lstStyle/>
          <a:p>
            <a:pPr marL="457200" lvl="0" indent="-342900" rtl="0">
              <a:spcBef>
                <a:spcPts val="0"/>
              </a:spcBef>
              <a:buClr>
                <a:schemeClr val="lt1"/>
              </a:buClr>
              <a:buSzPct val="100000"/>
              <a:buFont typeface="Arial"/>
              <a:buChar char="●"/>
            </a:pPr>
            <a:r>
              <a:rPr lang="en" sz="1800" u="sng">
                <a:solidFill>
                  <a:schemeClr val="lt1"/>
                </a:solidFill>
                <a:hlinkClick r:id="rId3"/>
              </a:rPr>
              <a:t>www.channel4.com/news/ebola-exposure-vaccine-trial-tests-sierraleone</a:t>
            </a:r>
          </a:p>
          <a:p>
            <a:pPr marL="457200" lvl="0" indent="-342900" rtl="0">
              <a:spcBef>
                <a:spcPts val="0"/>
              </a:spcBef>
              <a:buClr>
                <a:schemeClr val="lt1"/>
              </a:buClr>
              <a:buSzPct val="100000"/>
              <a:buFont typeface="Arial"/>
              <a:buChar char="●"/>
            </a:pPr>
            <a:r>
              <a:rPr lang="en" sz="1800" u="sng">
                <a:solidFill>
                  <a:schemeClr val="lt1"/>
                </a:solidFill>
                <a:hlinkClick r:id="rId4"/>
              </a:rPr>
              <a:t>www.channel4.com/news/dee-disaster-launch-ebola-spread</a:t>
            </a:r>
          </a:p>
          <a:p>
            <a:pPr marL="457200" lvl="0" indent="-342900" rtl="0">
              <a:spcBef>
                <a:spcPts val="0"/>
              </a:spcBef>
              <a:buClr>
                <a:schemeClr val="lt1"/>
              </a:buClr>
              <a:buSzPct val="100000"/>
              <a:buFont typeface="Arial"/>
              <a:buChar char="●"/>
            </a:pPr>
            <a:r>
              <a:rPr lang="en" sz="1800" u="sng">
                <a:solidFill>
                  <a:schemeClr val="lt1"/>
                </a:solidFill>
                <a:hlinkClick r:id="rId5"/>
              </a:rPr>
              <a:t>www.channel4.com/news/us-ebola-health-worker-infected</a:t>
            </a:r>
          </a:p>
          <a:p>
            <a:pPr marL="457200" lvl="0" indent="-342900" rtl="0">
              <a:spcBef>
                <a:spcPts val="0"/>
              </a:spcBef>
              <a:buClr>
                <a:schemeClr val="lt1"/>
              </a:buClr>
              <a:buSzPct val="100000"/>
              <a:buFont typeface="Arial"/>
              <a:buChar char="●"/>
            </a:pPr>
            <a:r>
              <a:rPr lang="en" sz="1800" u="sng">
                <a:solidFill>
                  <a:schemeClr val="lt1"/>
                </a:solidFill>
                <a:hlinkClick r:id="rId6"/>
              </a:rPr>
              <a:t>http://wiki.openstreetmap.org/w/images/7/79/Public-images-osm_logo.svg</a:t>
            </a:r>
          </a:p>
          <a:p>
            <a:pPr marL="457200" lvl="0" indent="-342900" rtl="0">
              <a:spcBef>
                <a:spcPts val="0"/>
              </a:spcBef>
              <a:buClr>
                <a:schemeClr val="lt1"/>
              </a:buClr>
              <a:buSzPct val="100000"/>
              <a:buFont typeface="Arial"/>
              <a:buChar char="●"/>
            </a:pPr>
            <a:r>
              <a:rPr lang="en" sz="1800" u="sng">
                <a:solidFill>
                  <a:schemeClr val="lt1"/>
                </a:solidFill>
                <a:hlinkClick r:id="rId7"/>
              </a:rPr>
              <a:t>https://vimeo.com/9182869</a:t>
            </a:r>
          </a:p>
          <a:p>
            <a:pPr marL="457200" lvl="0" indent="-342900" rtl="0">
              <a:spcBef>
                <a:spcPts val="0"/>
              </a:spcBef>
              <a:buClr>
                <a:schemeClr val="lt1"/>
              </a:buClr>
              <a:buSzPct val="100000"/>
              <a:buFont typeface="Arial"/>
              <a:buChar char="●"/>
            </a:pPr>
            <a:r>
              <a:rPr lang="en" sz="1800" u="sng">
                <a:solidFill>
                  <a:schemeClr val="lt1"/>
                </a:solidFill>
              </a:rPr>
              <a:t>http://www.openstreetmap.org/</a:t>
            </a:r>
          </a:p>
        </p:txBody>
      </p:sp>
    </p:spTree>
    <p:extLst>
      <p:ext uri="{BB962C8B-B14F-4D97-AF65-F5344CB8AC3E}">
        <p14:creationId xmlns:p14="http://schemas.microsoft.com/office/powerpoint/2010/main" val="1949036700"/>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fontScale="77500" lnSpcReduction="20000"/>
          </a:bodyPr>
          <a:lstStyle/>
          <a:p>
            <a:r>
              <a:rPr lang="en-US" dirty="0">
                <a:hlinkClick r:id="rId2"/>
              </a:rPr>
              <a:t>https://</a:t>
            </a:r>
            <a:r>
              <a:rPr lang="en-US" dirty="0" smtClean="0">
                <a:hlinkClick r:id="rId2"/>
              </a:rPr>
              <a:t>www.openstreetmap.org</a:t>
            </a:r>
            <a:endParaRPr lang="en-US" dirty="0" smtClean="0"/>
          </a:p>
          <a:p>
            <a:r>
              <a:rPr lang="en-US" dirty="0" smtClean="0">
                <a:hlinkClick r:id="rId3"/>
              </a:rPr>
              <a:t>http://www.Solvegave.com</a:t>
            </a:r>
            <a:endParaRPr lang="en-US" dirty="0" smtClean="0"/>
          </a:p>
          <a:p>
            <a:r>
              <a:rPr lang="en-US" dirty="0">
                <a:hlinkClick r:id="rId4"/>
              </a:rPr>
              <a:t>https://www.google.com/earth</a:t>
            </a:r>
            <a:r>
              <a:rPr lang="en-US" dirty="0" smtClean="0">
                <a:hlinkClick r:id="rId4"/>
              </a:rPr>
              <a:t>/</a:t>
            </a:r>
            <a:endParaRPr lang="en-US" dirty="0" smtClean="0"/>
          </a:p>
          <a:p>
            <a:r>
              <a:rPr lang="en-US" dirty="0" smtClean="0">
                <a:hlinkClick r:id="rId5"/>
              </a:rPr>
              <a:t>www.google.com</a:t>
            </a:r>
            <a:endParaRPr lang="en-US" dirty="0" smtClean="0"/>
          </a:p>
          <a:p>
            <a:r>
              <a:rPr lang="en-US" dirty="0">
                <a:hlinkClick r:id="rId6"/>
              </a:rPr>
              <a:t>http://</a:t>
            </a:r>
            <a:r>
              <a:rPr lang="en-US" dirty="0" smtClean="0">
                <a:hlinkClick r:id="rId6"/>
              </a:rPr>
              <a:t>tasks.hotosm.org/</a:t>
            </a:r>
            <a:endParaRPr lang="en-US" dirty="0"/>
          </a:p>
          <a:p>
            <a:r>
              <a:rPr lang="en-US" dirty="0" smtClean="0">
                <a:hlinkClick r:id="rId7"/>
              </a:rPr>
              <a:t>https</a:t>
            </a:r>
            <a:r>
              <a:rPr lang="en-US" dirty="0">
                <a:hlinkClick r:id="rId7"/>
              </a:rPr>
              <a:t>://maplesotho.wordpress.com/?</a:t>
            </a:r>
            <a:r>
              <a:rPr lang="en-US" dirty="0" smtClean="0">
                <a:hlinkClick r:id="rId7"/>
              </a:rPr>
              <a:t>ref=spelling</a:t>
            </a:r>
            <a:endParaRPr lang="en-US" dirty="0" smtClean="0"/>
          </a:p>
          <a:p>
            <a:r>
              <a:rPr lang="en-US" dirty="0">
                <a:hlinkClick r:id="rId8"/>
              </a:rPr>
              <a:t>https://maplesotho.wordpress.com/stats</a:t>
            </a:r>
            <a:r>
              <a:rPr lang="en-US" dirty="0" smtClean="0">
                <a:hlinkClick r:id=""/>
              </a:rPr>
              <a:t>/</a:t>
            </a:r>
          </a:p>
          <a:p>
            <a:r>
              <a:rPr lang="en-US" dirty="0" smtClean="0">
                <a:hlinkClick r:id=""/>
              </a:rPr>
              <a:t>https</a:t>
            </a:r>
            <a:r>
              <a:rPr lang="en-US" dirty="0">
                <a:hlinkClick r:id="rId8"/>
              </a:rPr>
              <a:t>://maplesotho.wordpress.com/photos/#</a:t>
            </a:r>
            <a:r>
              <a:rPr lang="en-US" dirty="0" smtClean="0">
                <a:hlinkClick r:id="rId8"/>
              </a:rPr>
              <a:t>jp-carousel-49</a:t>
            </a:r>
            <a:endParaRPr lang="en-US" dirty="0" smtClean="0"/>
          </a:p>
          <a:p>
            <a:r>
              <a:rPr lang="en-US" dirty="0" smtClean="0">
                <a:hlinkClick r:id="rId9"/>
              </a:rPr>
              <a:t>http://wiki.openstreetmap.org/w/images/7/79/public-images-osm_logo.svg</a:t>
            </a:r>
            <a:endParaRPr lang="en-US" dirty="0" smtClean="0"/>
          </a:p>
          <a:p>
            <a:r>
              <a:rPr lang="en-US" dirty="0" smtClean="0">
                <a:hlinkClick r:id="rId10"/>
              </a:rPr>
              <a:t>http://vimeo.com/9182869</a:t>
            </a:r>
            <a:endParaRPr lang="en-US" dirty="0" smtClean="0"/>
          </a:p>
          <a:p>
            <a:endParaRPr lang="en-US" dirty="0" smtClean="0"/>
          </a:p>
          <a:p>
            <a:endParaRPr lang="en-US" dirty="0" smtClean="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691422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pic>
        <p:nvPicPr>
          <p:cNvPr id="30" name="Shape 30"/>
          <p:cNvPicPr preferRelativeResize="0"/>
          <p:nvPr/>
        </p:nvPicPr>
        <p:blipFill>
          <a:blip r:embed="rId3">
            <a:alphaModFix/>
          </a:blip>
          <a:stretch>
            <a:fillRect/>
          </a:stretch>
        </p:blipFill>
        <p:spPr>
          <a:xfrm>
            <a:off x="69875" y="717349"/>
            <a:ext cx="3403824" cy="4538432"/>
          </a:xfrm>
          <a:prstGeom prst="rect">
            <a:avLst/>
          </a:prstGeom>
          <a:noFill/>
          <a:ln>
            <a:noFill/>
          </a:ln>
        </p:spPr>
      </p:pic>
      <p:sp>
        <p:nvSpPr>
          <p:cNvPr id="31" name="Shape 31"/>
          <p:cNvSpPr txBox="1"/>
          <p:nvPr/>
        </p:nvSpPr>
        <p:spPr>
          <a:xfrm>
            <a:off x="3318300" y="1883967"/>
            <a:ext cx="5825700" cy="1669600"/>
          </a:xfrm>
          <a:prstGeom prst="rect">
            <a:avLst/>
          </a:prstGeom>
          <a:noFill/>
          <a:ln>
            <a:noFill/>
          </a:ln>
        </p:spPr>
        <p:txBody>
          <a:bodyPr lIns="91425" tIns="91425" rIns="91425" bIns="91425" anchor="t" anchorCtr="0">
            <a:noAutofit/>
          </a:bodyPr>
          <a:lstStyle/>
          <a:p>
            <a:pPr lvl="0" rtl="0">
              <a:spcBef>
                <a:spcPts val="0"/>
              </a:spcBef>
              <a:buNone/>
            </a:pPr>
            <a:r>
              <a:rPr lang="en" sz="6000" b="1">
                <a:solidFill>
                  <a:schemeClr val="lt1"/>
                </a:solidFill>
              </a:rPr>
              <a:t>OpenStreetMap</a:t>
            </a:r>
          </a:p>
        </p:txBody>
      </p:sp>
      <p:sp>
        <p:nvSpPr>
          <p:cNvPr id="32" name="Shape 32"/>
          <p:cNvSpPr txBox="1">
            <a:spLocks noGrp="1"/>
          </p:cNvSpPr>
          <p:nvPr>
            <p:ph type="body" idx="1"/>
          </p:nvPr>
        </p:nvSpPr>
        <p:spPr>
          <a:xfrm>
            <a:off x="457200" y="5875079"/>
            <a:ext cx="8229600" cy="692799"/>
          </a:xfrm>
          <a:prstGeom prst="rect">
            <a:avLst/>
          </a:prstGeom>
        </p:spPr>
        <p:txBody>
          <a:bodyPr lIns="91425" tIns="91425" rIns="91425" bIns="91425" anchor="t" anchorCtr="0">
            <a:noAutofit/>
          </a:bodyPr>
          <a:lstStyle/>
          <a:p>
            <a:pPr>
              <a:spcBef>
                <a:spcPts val="0"/>
              </a:spcBef>
            </a:pPr>
            <a:r>
              <a:rPr lang="en-US" sz="1200" dirty="0">
                <a:solidFill>
                  <a:srgbClr val="FFFFFF"/>
                </a:solidFill>
              </a:rPr>
              <a:t>http://wiki.openstreetmap.org/w/images/7/79/Public-images-osm_logo.svg</a:t>
            </a:r>
            <a:endParaRPr sz="1200" dirty="0">
              <a:solidFill>
                <a:srgbClr val="FFFFFF"/>
              </a:solidFill>
            </a:endParaRPr>
          </a:p>
        </p:txBody>
      </p:sp>
    </p:spTree>
    <p:extLst>
      <p:ext uri="{BB962C8B-B14F-4D97-AF65-F5344CB8AC3E}">
        <p14:creationId xmlns:p14="http://schemas.microsoft.com/office/powerpoint/2010/main" val="2481860533"/>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spcBef>
                <a:spcPts val="0"/>
              </a:spcBef>
              <a:buNone/>
            </a:pPr>
            <a:r>
              <a:rPr lang="en" dirty="0">
                <a:solidFill>
                  <a:srgbClr val="FFFFFF"/>
                </a:solidFill>
              </a:rPr>
              <a:t>What is OpenStreetMap?</a:t>
            </a:r>
          </a:p>
        </p:txBody>
      </p:sp>
      <p:sp>
        <p:nvSpPr>
          <p:cNvPr id="38" name="Shape 38"/>
          <p:cNvSpPr txBox="1">
            <a:spLocks noGrp="1"/>
          </p:cNvSpPr>
          <p:nvPr>
            <p:ph type="body" idx="1"/>
          </p:nvPr>
        </p:nvSpPr>
        <p:spPr>
          <a:xfrm>
            <a:off x="457200" y="1600201"/>
            <a:ext cx="8229600" cy="4967599"/>
          </a:xfrm>
          <a:prstGeom prst="rect">
            <a:avLst/>
          </a:prstGeom>
        </p:spPr>
        <p:txBody>
          <a:bodyPr lIns="91425" tIns="91425" rIns="91425" bIns="91425" anchor="t" anchorCtr="0">
            <a:noAutofit/>
          </a:bodyPr>
          <a:lstStyle/>
          <a:p>
            <a:pPr marL="457200" lvl="0" indent="-419100" rtl="0">
              <a:spcBef>
                <a:spcPts val="0"/>
              </a:spcBef>
              <a:buClr>
                <a:srgbClr val="FFFFFF"/>
              </a:buClr>
              <a:buSzPct val="100000"/>
              <a:buFont typeface="Arial"/>
              <a:buChar char="●"/>
            </a:pPr>
            <a:r>
              <a:rPr lang="en" dirty="0">
                <a:solidFill>
                  <a:srgbClr val="FFFFFF"/>
                </a:solidFill>
              </a:rPr>
              <a:t>OSM is a free, editable map of the world built by volunteers and released with an open-content license</a:t>
            </a:r>
            <a:r>
              <a:rPr lang="en" dirty="0" smtClean="0">
                <a:solidFill>
                  <a:srgbClr val="FFFFFF"/>
                </a:solidFill>
              </a:rPr>
              <a:t>.</a:t>
            </a:r>
          </a:p>
        </p:txBody>
      </p:sp>
    </p:spTree>
    <p:extLst>
      <p:ext uri="{BB962C8B-B14F-4D97-AF65-F5344CB8AC3E}">
        <p14:creationId xmlns:p14="http://schemas.microsoft.com/office/powerpoint/2010/main" val="1171059461"/>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a HOTTIE?</a:t>
            </a:r>
            <a:endParaRPr lang="en-US" dirty="0"/>
          </a:p>
        </p:txBody>
      </p:sp>
      <p:sp>
        <p:nvSpPr>
          <p:cNvPr id="3" name="Content Placeholder 2"/>
          <p:cNvSpPr>
            <a:spLocks noGrp="1"/>
          </p:cNvSpPr>
          <p:nvPr>
            <p:ph idx="1"/>
          </p:nvPr>
        </p:nvSpPr>
        <p:spPr/>
        <p:txBody>
          <a:bodyPr/>
          <a:lstStyle/>
          <a:p>
            <a:r>
              <a:rPr lang="en-US" dirty="0" smtClean="0"/>
              <a:t>HOT is a group that uses OSM to map places to help many other countries.</a:t>
            </a:r>
          </a:p>
          <a:p>
            <a:r>
              <a:rPr lang="en-US" dirty="0" smtClean="0"/>
              <a:t>We helped HOT map in Africa during the Ebola crisis</a:t>
            </a:r>
          </a:p>
        </p:txBody>
      </p:sp>
    </p:spTree>
    <p:extLst>
      <p:ext uri="{BB962C8B-B14F-4D97-AF65-F5344CB8AC3E}">
        <p14:creationId xmlns:p14="http://schemas.microsoft.com/office/powerpoint/2010/main" val="1329089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800"/>
            <a:ext cx="8229600" cy="3124200"/>
          </a:xfrm>
        </p:spPr>
        <p:txBody>
          <a:bodyPr>
            <a:noAutofit/>
          </a:bodyPr>
          <a:lstStyle/>
          <a:p>
            <a:pPr algn="l"/>
            <a:r>
              <a:rPr lang="en-US" sz="8800" dirty="0" smtClean="0">
                <a:solidFill>
                  <a:srgbClr val="FF0000"/>
                </a:solidFill>
              </a:rPr>
              <a:t>H</a:t>
            </a:r>
            <a:r>
              <a:rPr lang="en-US" sz="8800" dirty="0" smtClean="0"/>
              <a:t>umanitarian</a:t>
            </a:r>
            <a:r>
              <a:rPr lang="en-US" sz="8800" dirty="0"/>
              <a:t/>
            </a:r>
            <a:br>
              <a:rPr lang="en-US" sz="8800" dirty="0"/>
            </a:br>
            <a:r>
              <a:rPr lang="en-US" sz="8800" dirty="0" smtClean="0">
                <a:solidFill>
                  <a:srgbClr val="FF0000"/>
                </a:solidFill>
              </a:rPr>
              <a:t>O</a:t>
            </a:r>
            <a:r>
              <a:rPr lang="en-US" sz="8800" dirty="0" smtClean="0"/>
              <a:t>utreach</a:t>
            </a:r>
            <a:r>
              <a:rPr lang="en-US" sz="8800" dirty="0" smtClean="0">
                <a:solidFill>
                  <a:srgbClr val="FF0000"/>
                </a:solidFill>
              </a:rPr>
              <a:t/>
            </a:r>
            <a:br>
              <a:rPr lang="en-US" sz="8800" dirty="0" smtClean="0">
                <a:solidFill>
                  <a:srgbClr val="FF0000"/>
                </a:solidFill>
              </a:rPr>
            </a:br>
            <a:r>
              <a:rPr lang="en-US" sz="8800" dirty="0" smtClean="0">
                <a:solidFill>
                  <a:srgbClr val="FF0000"/>
                </a:solidFill>
              </a:rPr>
              <a:t>T</a:t>
            </a:r>
            <a:r>
              <a:rPr lang="en-US" sz="8800" dirty="0" smtClean="0"/>
              <a:t>eam</a:t>
            </a:r>
            <a:endParaRPr lang="en-US" sz="88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56388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200400"/>
            <a:ext cx="4800600"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270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Red </a:t>
            </a:r>
            <a:r>
              <a:rPr lang="en-US" sz="7200" dirty="0" smtClean="0">
                <a:solidFill>
                  <a:srgbClr val="FF0000"/>
                </a:solidFill>
              </a:rPr>
              <a:t>Bank</a:t>
            </a:r>
            <a:r>
              <a:rPr lang="en-US" sz="7200" dirty="0" smtClean="0"/>
              <a:t> Goes </a:t>
            </a:r>
            <a:r>
              <a:rPr lang="en-US" sz="7200" dirty="0" smtClean="0">
                <a:solidFill>
                  <a:srgbClr val="FF0000"/>
                </a:solidFill>
              </a:rPr>
              <a:t>Hot</a:t>
            </a:r>
            <a:r>
              <a:rPr lang="en-US" sz="7200" dirty="0" smtClean="0"/>
              <a:t> </a:t>
            </a:r>
            <a:endParaRPr lang="en-US" sz="7200"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79478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572000" y="3673337"/>
            <a:ext cx="4572000" cy="461665"/>
          </a:xfrm>
          <a:prstGeom prst="rect">
            <a:avLst/>
          </a:prstGeom>
        </p:spPr>
        <p:txBody>
          <a:bodyPr>
            <a:spAutoFit/>
          </a:bodyPr>
          <a:lstStyle/>
          <a:p>
            <a:r>
              <a:rPr lang="en-US" sz="1200" dirty="0" smtClean="0">
                <a:solidFill>
                  <a:schemeClr val="bg1"/>
                </a:solidFill>
              </a:rPr>
              <a:t>http://www.ndtv.com/world-news/one-in-three-kids-have-no-birth-certificate-united-nations-544243</a:t>
            </a:r>
            <a:endParaRPr lang="en-US" sz="1200" dirty="0">
              <a:solidFill>
                <a:schemeClr val="bg1"/>
              </a:solidFill>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656" y="4264238"/>
            <a:ext cx="2466975" cy="1864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419600" y="6207594"/>
            <a:ext cx="4572000" cy="461665"/>
          </a:xfrm>
          <a:prstGeom prst="rect">
            <a:avLst/>
          </a:prstGeom>
        </p:spPr>
        <p:txBody>
          <a:bodyPr>
            <a:spAutoFit/>
          </a:bodyPr>
          <a:lstStyle/>
          <a:p>
            <a:r>
              <a:rPr lang="en-US" sz="1200" dirty="0" smtClean="0">
                <a:solidFill>
                  <a:schemeClr val="bg1"/>
                </a:solidFill>
              </a:rPr>
              <a:t>http://www.acupunctuurpraktijk-gerrits.nl/the-world-health-organisation</a:t>
            </a:r>
            <a:endParaRPr lang="en-US" sz="1200" dirty="0">
              <a:solidFill>
                <a:schemeClr val="bg1"/>
              </a:solidFill>
            </a:endParaRPr>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314" y="4363819"/>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6211668"/>
            <a:ext cx="3886200" cy="646331"/>
          </a:xfrm>
          <a:prstGeom prst="rect">
            <a:avLst/>
          </a:prstGeom>
        </p:spPr>
        <p:txBody>
          <a:bodyPr wrap="square">
            <a:spAutoFit/>
          </a:bodyPr>
          <a:lstStyle/>
          <a:p>
            <a:r>
              <a:rPr lang="en-US" sz="1200" dirty="0" smtClean="0">
                <a:solidFill>
                  <a:schemeClr val="bg1"/>
                </a:solidFill>
              </a:rPr>
              <a:t>http://www.communitynewspapers.com/coralgables/american-red-cross-hosts-a-special-girls-night-out-at-jimmy-choo/</a:t>
            </a:r>
            <a:endParaRPr lang="en-US" sz="1200" dirty="0">
              <a:solidFill>
                <a:schemeClr val="bg1"/>
              </a:solidFill>
            </a:endParaRPr>
          </a:p>
        </p:txBody>
      </p:sp>
      <p:pic>
        <p:nvPicPr>
          <p:cNvPr id="1032" name="Picture 8"/>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46314" y="179478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402771" y="3642636"/>
            <a:ext cx="4572000" cy="276999"/>
          </a:xfrm>
          <a:prstGeom prst="rect">
            <a:avLst/>
          </a:prstGeom>
        </p:spPr>
        <p:txBody>
          <a:bodyPr>
            <a:spAutoFit/>
          </a:bodyPr>
          <a:lstStyle/>
          <a:p>
            <a:r>
              <a:rPr lang="en-US" sz="1200" dirty="0" smtClean="0">
                <a:solidFill>
                  <a:schemeClr val="bg1"/>
                </a:solidFill>
              </a:rPr>
              <a:t>http://wiki.openstreetmap.org/wiki/File:Hot_logo.svg</a:t>
            </a:r>
            <a:endParaRPr lang="en-US" sz="1200" dirty="0">
              <a:solidFill>
                <a:schemeClr val="bg1"/>
              </a:solidFill>
            </a:endParaRPr>
          </a:p>
        </p:txBody>
      </p:sp>
    </p:spTree>
    <p:extLst>
      <p:ext uri="{BB962C8B-B14F-4D97-AF65-F5344CB8AC3E}">
        <p14:creationId xmlns:p14="http://schemas.microsoft.com/office/powerpoint/2010/main" val="3371518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a:t>
            </a:r>
            <a:r>
              <a:rPr lang="en-US" dirty="0" smtClean="0">
                <a:solidFill>
                  <a:srgbClr val="FF0000"/>
                </a:solidFill>
              </a:rPr>
              <a:t>Bank</a:t>
            </a:r>
            <a:r>
              <a:rPr lang="en-US" dirty="0" smtClean="0"/>
              <a:t> Goes </a:t>
            </a:r>
            <a:r>
              <a:rPr lang="en-US" dirty="0" smtClean="0">
                <a:solidFill>
                  <a:srgbClr val="FF0000"/>
                </a:solidFill>
              </a:rPr>
              <a:t>Hot</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OSM </a:t>
            </a:r>
            <a:r>
              <a:rPr lang="en-US" dirty="0" smtClean="0">
                <a:solidFill>
                  <a:srgbClr val="FF0000"/>
                </a:solidFill>
              </a:rPr>
              <a:t>HOT</a:t>
            </a:r>
          </a:p>
          <a:p>
            <a:r>
              <a:rPr lang="en-US" dirty="0" smtClean="0"/>
              <a:t>American Red Cross</a:t>
            </a:r>
          </a:p>
          <a:p>
            <a:r>
              <a:rPr lang="en-US" dirty="0" smtClean="0"/>
              <a:t>United Nations</a:t>
            </a:r>
          </a:p>
          <a:p>
            <a:r>
              <a:rPr lang="en-US" dirty="0" smtClean="0"/>
              <a:t>United Health Organizations</a:t>
            </a:r>
          </a:p>
          <a:p>
            <a:r>
              <a:rPr lang="en-US" dirty="0" smtClean="0"/>
              <a:t>HP donated $5 million to get better imagery</a:t>
            </a:r>
          </a:p>
          <a:p>
            <a:r>
              <a:rPr lang="en-US" dirty="0" smtClean="0"/>
              <a:t>OSM has made national news</a:t>
            </a:r>
          </a:p>
          <a:p>
            <a:r>
              <a:rPr lang="en-US" dirty="0" smtClean="0"/>
              <a:t>OSM board member is now part of the presidents staff</a:t>
            </a:r>
          </a:p>
          <a:p>
            <a:r>
              <a:rPr lang="en-US" dirty="0" smtClean="0"/>
              <a:t>We now have 10,000 HOTTIES!! </a:t>
            </a:r>
          </a:p>
          <a:p>
            <a:endParaRPr lang="en-US" dirty="0"/>
          </a:p>
        </p:txBody>
      </p:sp>
    </p:spTree>
    <p:extLst>
      <p:ext uri="{BB962C8B-B14F-4D97-AF65-F5344CB8AC3E}">
        <p14:creationId xmlns:p14="http://schemas.microsoft.com/office/powerpoint/2010/main" val="222380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693</Words>
  <Application>Microsoft Office PowerPoint</Application>
  <PresentationFormat>On-screen Show (4:3)</PresentationFormat>
  <Paragraphs>113</Paragraphs>
  <Slides>34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Copperplate Gothic Light</vt:lpstr>
      <vt:lpstr>Office Theme</vt:lpstr>
      <vt:lpstr>PowerPoint Presentation</vt:lpstr>
      <vt:lpstr>Ebola Articles</vt:lpstr>
      <vt:lpstr>Our Prezi</vt:lpstr>
      <vt:lpstr>PowerPoint Presentation</vt:lpstr>
      <vt:lpstr>What is OpenStreetMap?</vt:lpstr>
      <vt:lpstr>Are you a HOTTIE?</vt:lpstr>
      <vt:lpstr>Humanitarian Outreach Team</vt:lpstr>
      <vt:lpstr>Red Bank Goes Hot </vt:lpstr>
      <vt:lpstr>Red Bank Goes Hot</vt:lpstr>
      <vt:lpstr>PowerPoint Presentation</vt:lpstr>
      <vt:lpstr>PowerPoint Presentation</vt:lpstr>
      <vt:lpstr>PowerPoint Presentation</vt:lpstr>
      <vt:lpstr>PowerPoint Presentation</vt:lpstr>
      <vt:lpstr>Problems</vt:lpstr>
      <vt:lpstr>World Health Organization Kentucky</vt:lpstr>
      <vt:lpstr>What they needed us to do</vt:lpstr>
      <vt:lpstr>PowerPoint Presentation</vt:lpstr>
      <vt:lpstr>Editing in Liberia</vt:lpstr>
      <vt:lpstr>Dr. Mueller</vt:lpstr>
      <vt:lpstr>Dr. Mueller</vt:lpstr>
      <vt:lpstr>Three continents-one voice</vt:lpstr>
      <vt:lpstr>Preparing to Map Lesotho </vt:lpstr>
      <vt:lpstr>Ciaran Staunton</vt:lpstr>
      <vt:lpstr>Stats</vt:lpstr>
      <vt:lpstr>Editing in Lesotho</vt:lpstr>
      <vt:lpstr>Outcomes</vt:lpstr>
      <vt:lpstr>      Map Lesotho Blog/Twitter</vt:lpstr>
      <vt:lpstr>Ireland Class</vt:lpstr>
      <vt:lpstr>Our Classes</vt:lpstr>
      <vt:lpstr>PowerPoint Presentation</vt:lpstr>
      <vt:lpstr>PowerPoint Presentation</vt:lpstr>
      <vt:lpstr>Questions/Contact Information</vt:lpstr>
      <vt:lpstr>Bibliography</vt:lpstr>
      <vt:lpstr>Bibliography</vt:lpstr>
    </vt:vector>
  </TitlesOfParts>
  <Company>HCDE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Ebola Crisis</dc:title>
  <dc:creator>RBHS Student</dc:creator>
  <cp:lastModifiedBy>Elysia Sexton</cp:lastModifiedBy>
  <cp:revision>31</cp:revision>
  <dcterms:created xsi:type="dcterms:W3CDTF">2015-03-10T14:44:31Z</dcterms:created>
  <dcterms:modified xsi:type="dcterms:W3CDTF">2015-03-20T12:56:52Z</dcterms:modified>
</cp:coreProperties>
</file>