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35"/>
  </p:notesMasterIdLst>
  <p:sldIdLst>
    <p:sldId id="256" r:id="rId2"/>
    <p:sldId id="304" r:id="rId3"/>
    <p:sldId id="257" r:id="rId4"/>
    <p:sldId id="297" r:id="rId5"/>
    <p:sldId id="290" r:id="rId6"/>
    <p:sldId id="286" r:id="rId7"/>
    <p:sldId id="269" r:id="rId8"/>
    <p:sldId id="300" r:id="rId9"/>
    <p:sldId id="289" r:id="rId10"/>
    <p:sldId id="278" r:id="rId11"/>
    <p:sldId id="262" r:id="rId12"/>
    <p:sldId id="281" r:id="rId13"/>
    <p:sldId id="282" r:id="rId14"/>
    <p:sldId id="294" r:id="rId15"/>
    <p:sldId id="264" r:id="rId16"/>
    <p:sldId id="268" r:id="rId17"/>
    <p:sldId id="270" r:id="rId18"/>
    <p:sldId id="295" r:id="rId19"/>
    <p:sldId id="277" r:id="rId20"/>
    <p:sldId id="283" r:id="rId21"/>
    <p:sldId id="272" r:id="rId22"/>
    <p:sldId id="273" r:id="rId23"/>
    <p:sldId id="275" r:id="rId24"/>
    <p:sldId id="276" r:id="rId25"/>
    <p:sldId id="305" r:id="rId26"/>
    <p:sldId id="307" r:id="rId27"/>
    <p:sldId id="306" r:id="rId28"/>
    <p:sldId id="302" r:id="rId29"/>
    <p:sldId id="284" r:id="rId30"/>
    <p:sldId id="285" r:id="rId31"/>
    <p:sldId id="303" r:id="rId32"/>
    <p:sldId id="280" r:id="rId33"/>
    <p:sldId id="299" r:id="rId34"/>
  </p:sldIdLst>
  <p:sldSz cx="9144000" cy="6858000" type="screen4x3"/>
  <p:notesSz cx="6954838"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A603691-51AB-4CFD-A8E7-7EEB80454C4A}">
          <p14:sldIdLst>
            <p14:sldId id="256"/>
            <p14:sldId id="304"/>
            <p14:sldId id="257"/>
            <p14:sldId id="297"/>
            <p14:sldId id="290"/>
            <p14:sldId id="286"/>
            <p14:sldId id="269"/>
            <p14:sldId id="300"/>
            <p14:sldId id="289"/>
            <p14:sldId id="278"/>
            <p14:sldId id="262"/>
            <p14:sldId id="281"/>
            <p14:sldId id="282"/>
            <p14:sldId id="294"/>
            <p14:sldId id="264"/>
            <p14:sldId id="268"/>
            <p14:sldId id="270"/>
            <p14:sldId id="295"/>
            <p14:sldId id="277"/>
            <p14:sldId id="283"/>
            <p14:sldId id="272"/>
            <p14:sldId id="273"/>
            <p14:sldId id="275"/>
            <p14:sldId id="276"/>
            <p14:sldId id="305"/>
            <p14:sldId id="307"/>
            <p14:sldId id="306"/>
            <p14:sldId id="302"/>
            <p14:sldId id="284"/>
            <p14:sldId id="285"/>
            <p14:sldId id="303"/>
            <p14:sldId id="280"/>
            <p14:sldId id="29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96" autoAdjust="0"/>
    <p:restoredTop sz="94660"/>
  </p:normalViewPr>
  <p:slideViewPr>
    <p:cSldViewPr>
      <p:cViewPr varScale="1">
        <p:scale>
          <a:sx n="70" d="100"/>
          <a:sy n="70" d="100"/>
        </p:scale>
        <p:origin x="1386"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5455"/>
          </a:xfrm>
          <a:prstGeom prst="rect">
            <a:avLst/>
          </a:prstGeom>
        </p:spPr>
        <p:txBody>
          <a:bodyPr vert="horz" lIns="92930" tIns="46465" rIns="92930" bIns="46465" rtlCol="0"/>
          <a:lstStyle>
            <a:lvl1pPr algn="l">
              <a:defRPr sz="1200"/>
            </a:lvl1pPr>
          </a:lstStyle>
          <a:p>
            <a:endParaRPr lang="en-US"/>
          </a:p>
        </p:txBody>
      </p:sp>
      <p:sp>
        <p:nvSpPr>
          <p:cNvPr id="3" name="Date Placeholder 2"/>
          <p:cNvSpPr>
            <a:spLocks noGrp="1"/>
          </p:cNvSpPr>
          <p:nvPr>
            <p:ph type="dt" idx="1"/>
          </p:nvPr>
        </p:nvSpPr>
        <p:spPr>
          <a:xfrm>
            <a:off x="3939466" y="0"/>
            <a:ext cx="3013763" cy="465455"/>
          </a:xfrm>
          <a:prstGeom prst="rect">
            <a:avLst/>
          </a:prstGeom>
        </p:spPr>
        <p:txBody>
          <a:bodyPr vert="horz" lIns="92930" tIns="46465" rIns="92930" bIns="46465" rtlCol="0"/>
          <a:lstStyle>
            <a:lvl1pPr algn="r">
              <a:defRPr sz="1200"/>
            </a:lvl1pPr>
          </a:lstStyle>
          <a:p>
            <a:fld id="{E0ADFC52-08D6-4316-AE74-510FD7D63582}" type="datetimeFigureOut">
              <a:rPr lang="en-US" smtClean="0"/>
              <a:t>3/20/2015</a:t>
            </a:fld>
            <a:endParaRPr lang="en-US"/>
          </a:p>
        </p:txBody>
      </p:sp>
      <p:sp>
        <p:nvSpPr>
          <p:cNvPr id="4" name="Slide Image Placeholder 3"/>
          <p:cNvSpPr>
            <a:spLocks noGrp="1" noRot="1" noChangeAspect="1"/>
          </p:cNvSpPr>
          <p:nvPr>
            <p:ph type="sldImg" idx="2"/>
          </p:nvPr>
        </p:nvSpPr>
        <p:spPr>
          <a:xfrm>
            <a:off x="1150938" y="698500"/>
            <a:ext cx="4652962" cy="3490913"/>
          </a:xfrm>
          <a:prstGeom prst="rect">
            <a:avLst/>
          </a:prstGeom>
          <a:noFill/>
          <a:ln w="12700">
            <a:solidFill>
              <a:prstClr val="black"/>
            </a:solidFill>
          </a:ln>
        </p:spPr>
        <p:txBody>
          <a:bodyPr vert="horz" lIns="92930" tIns="46465" rIns="92930" bIns="46465" rtlCol="0" anchor="ctr"/>
          <a:lstStyle/>
          <a:p>
            <a:endParaRPr lang="en-US"/>
          </a:p>
        </p:txBody>
      </p:sp>
      <p:sp>
        <p:nvSpPr>
          <p:cNvPr id="5" name="Notes Placeholder 4"/>
          <p:cNvSpPr>
            <a:spLocks noGrp="1"/>
          </p:cNvSpPr>
          <p:nvPr>
            <p:ph type="body" sz="quarter" idx="3"/>
          </p:nvPr>
        </p:nvSpPr>
        <p:spPr>
          <a:xfrm>
            <a:off x="695484" y="4421823"/>
            <a:ext cx="5563870" cy="4189095"/>
          </a:xfrm>
          <a:prstGeom prst="rect">
            <a:avLst/>
          </a:prstGeom>
        </p:spPr>
        <p:txBody>
          <a:bodyPr vert="horz" lIns="92930" tIns="46465" rIns="92930" bIns="46465"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29"/>
            <a:ext cx="3013763" cy="465455"/>
          </a:xfrm>
          <a:prstGeom prst="rect">
            <a:avLst/>
          </a:prstGeom>
        </p:spPr>
        <p:txBody>
          <a:bodyPr vert="horz" lIns="92930" tIns="46465" rIns="92930" bIns="46465" rtlCol="0" anchor="b"/>
          <a:lstStyle>
            <a:lvl1pPr algn="l">
              <a:defRPr sz="1200"/>
            </a:lvl1pPr>
          </a:lstStyle>
          <a:p>
            <a:endParaRPr lang="en-US"/>
          </a:p>
        </p:txBody>
      </p:sp>
      <p:sp>
        <p:nvSpPr>
          <p:cNvPr id="7" name="Slide Number Placeholder 6"/>
          <p:cNvSpPr>
            <a:spLocks noGrp="1"/>
          </p:cNvSpPr>
          <p:nvPr>
            <p:ph type="sldNum" sz="quarter" idx="5"/>
          </p:nvPr>
        </p:nvSpPr>
        <p:spPr>
          <a:xfrm>
            <a:off x="3939466" y="8842029"/>
            <a:ext cx="3013763" cy="465455"/>
          </a:xfrm>
          <a:prstGeom prst="rect">
            <a:avLst/>
          </a:prstGeom>
        </p:spPr>
        <p:txBody>
          <a:bodyPr vert="horz" lIns="92930" tIns="46465" rIns="92930" bIns="46465" rtlCol="0" anchor="b"/>
          <a:lstStyle>
            <a:lvl1pPr algn="r">
              <a:defRPr sz="1200"/>
            </a:lvl1pPr>
          </a:lstStyle>
          <a:p>
            <a:fld id="{01E9DDDE-85D6-40E4-9067-71EBBA0003CC}" type="slidenum">
              <a:rPr lang="en-US" smtClean="0"/>
              <a:t>‹#›</a:t>
            </a:fld>
            <a:endParaRPr lang="en-US"/>
          </a:p>
        </p:txBody>
      </p:sp>
    </p:spTree>
    <p:extLst>
      <p:ext uri="{BB962C8B-B14F-4D97-AF65-F5344CB8AC3E}">
        <p14:creationId xmlns:p14="http://schemas.microsoft.com/office/powerpoint/2010/main" val="10787836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E9DDDE-85D6-40E4-9067-71EBBA0003CC}" type="slidenum">
              <a:rPr lang="en-US" smtClean="0"/>
              <a:t>3</a:t>
            </a:fld>
            <a:endParaRPr lang="en-US"/>
          </a:p>
        </p:txBody>
      </p:sp>
    </p:spTree>
    <p:extLst>
      <p:ext uri="{BB962C8B-B14F-4D97-AF65-F5344CB8AC3E}">
        <p14:creationId xmlns:p14="http://schemas.microsoft.com/office/powerpoint/2010/main" val="18908055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p:cNvGrpSpPr/>
        <p:nvPr/>
      </p:nvGrpSpPr>
      <p:grpSpPr>
        <a:xfrm>
          <a:off x="0" y="0"/>
          <a:ext cx="0" cy="0"/>
          <a:chOff x="0" y="0"/>
          <a:chExt cx="0" cy="0"/>
        </a:xfrm>
      </p:grpSpPr>
      <p:sp>
        <p:nvSpPr>
          <p:cNvPr id="35" name="Shape 35"/>
          <p:cNvSpPr>
            <a:spLocks noGrp="1" noRot="1" noChangeAspect="1"/>
          </p:cNvSpPr>
          <p:nvPr>
            <p:ph type="sldImg" idx="2"/>
          </p:nvPr>
        </p:nvSpPr>
        <p:spPr>
          <a:xfrm>
            <a:off x="1150938" y="698500"/>
            <a:ext cx="4652962"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6" name="Shape 36"/>
          <p:cNvSpPr txBox="1">
            <a:spLocks noGrp="1"/>
          </p:cNvSpPr>
          <p:nvPr>
            <p:ph type="body" idx="1"/>
          </p:nvPr>
        </p:nvSpPr>
        <p:spPr>
          <a:xfrm>
            <a:off x="695485" y="4421823"/>
            <a:ext cx="5563869" cy="4189095"/>
          </a:xfrm>
          <a:prstGeom prst="rect">
            <a:avLst/>
          </a:prstGeom>
        </p:spPr>
        <p:txBody>
          <a:bodyPr lIns="92915" tIns="92915" rIns="92915" bIns="92915" anchor="t" anchorCtr="0">
            <a:noAutofit/>
          </a:bodyPr>
          <a:lstStyle/>
          <a:p>
            <a:endParaRPr/>
          </a:p>
        </p:txBody>
      </p:sp>
    </p:spTree>
    <p:extLst>
      <p:ext uri="{BB962C8B-B14F-4D97-AF65-F5344CB8AC3E}">
        <p14:creationId xmlns:p14="http://schemas.microsoft.com/office/powerpoint/2010/main" val="14532874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Shape 38"/>
          <p:cNvSpPr>
            <a:spLocks noGrp="1" noRot="1" noChangeAspect="1"/>
          </p:cNvSpPr>
          <p:nvPr>
            <p:ph type="sldImg" idx="2"/>
          </p:nvPr>
        </p:nvSpPr>
        <p:spPr>
          <a:xfrm>
            <a:off x="1150938" y="698500"/>
            <a:ext cx="4652962"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9" name="Shape 39"/>
          <p:cNvSpPr txBox="1">
            <a:spLocks noGrp="1"/>
          </p:cNvSpPr>
          <p:nvPr>
            <p:ph type="body" idx="1"/>
          </p:nvPr>
        </p:nvSpPr>
        <p:spPr>
          <a:xfrm>
            <a:off x="695485" y="4421823"/>
            <a:ext cx="5563869" cy="4189095"/>
          </a:xfrm>
          <a:prstGeom prst="rect">
            <a:avLst/>
          </a:prstGeom>
        </p:spPr>
        <p:txBody>
          <a:bodyPr lIns="92915" tIns="92915" rIns="92915" bIns="92915" anchor="t" anchorCtr="0">
            <a:noAutofit/>
          </a:bodyPr>
          <a:lstStyle/>
          <a:p>
            <a:endParaRPr/>
          </a:p>
        </p:txBody>
      </p:sp>
    </p:spTree>
    <p:extLst>
      <p:ext uri="{BB962C8B-B14F-4D97-AF65-F5344CB8AC3E}">
        <p14:creationId xmlns:p14="http://schemas.microsoft.com/office/powerpoint/2010/main" val="2896248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
        <p:cNvGrpSpPr/>
        <p:nvPr/>
      </p:nvGrpSpPr>
      <p:grpSpPr>
        <a:xfrm>
          <a:off x="0" y="0"/>
          <a:ext cx="0" cy="0"/>
          <a:chOff x="0" y="0"/>
          <a:chExt cx="0" cy="0"/>
        </a:xfrm>
      </p:grpSpPr>
      <p:sp>
        <p:nvSpPr>
          <p:cNvPr id="45" name="Shape 45"/>
          <p:cNvSpPr>
            <a:spLocks noGrp="1" noRot="1" noChangeAspect="1"/>
          </p:cNvSpPr>
          <p:nvPr>
            <p:ph type="sldImg" idx="2"/>
          </p:nvPr>
        </p:nvSpPr>
        <p:spPr>
          <a:xfrm>
            <a:off x="1150938" y="698500"/>
            <a:ext cx="4652962"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46" name="Shape 46"/>
          <p:cNvSpPr txBox="1">
            <a:spLocks noGrp="1"/>
          </p:cNvSpPr>
          <p:nvPr>
            <p:ph type="body" idx="1"/>
          </p:nvPr>
        </p:nvSpPr>
        <p:spPr>
          <a:xfrm>
            <a:off x="695485" y="4421823"/>
            <a:ext cx="5563869" cy="4189095"/>
          </a:xfrm>
          <a:prstGeom prst="rect">
            <a:avLst/>
          </a:prstGeom>
        </p:spPr>
        <p:txBody>
          <a:bodyPr lIns="92915" tIns="92915" rIns="92915" bIns="92915" anchor="t" anchorCtr="0">
            <a:noAutofit/>
          </a:bodyPr>
          <a:lstStyle/>
          <a:p>
            <a:endParaRPr/>
          </a:p>
        </p:txBody>
      </p:sp>
    </p:spTree>
    <p:extLst>
      <p:ext uri="{BB962C8B-B14F-4D97-AF65-F5344CB8AC3E}">
        <p14:creationId xmlns:p14="http://schemas.microsoft.com/office/powerpoint/2010/main" val="20412830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6B9BF6B-667A-46F5-94F7-CE0C64657C5D}" type="slidenum">
              <a:rPr lang="en-US" smtClean="0"/>
              <a:pPr/>
              <a:t>14</a:t>
            </a:fld>
            <a:endParaRPr lang="en-US" dirty="0"/>
          </a:p>
        </p:txBody>
      </p:sp>
    </p:spTree>
    <p:extLst>
      <p:ext uri="{BB962C8B-B14F-4D97-AF65-F5344CB8AC3E}">
        <p14:creationId xmlns:p14="http://schemas.microsoft.com/office/powerpoint/2010/main" val="23378171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Shape 54"/>
          <p:cNvSpPr>
            <a:spLocks noGrp="1" noRot="1" noChangeAspect="1"/>
          </p:cNvSpPr>
          <p:nvPr>
            <p:ph type="sldImg" idx="2"/>
          </p:nvPr>
        </p:nvSpPr>
        <p:spPr>
          <a:xfrm>
            <a:off x="1150938" y="698500"/>
            <a:ext cx="4652962"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5" name="Shape 55"/>
          <p:cNvSpPr txBox="1">
            <a:spLocks noGrp="1"/>
          </p:cNvSpPr>
          <p:nvPr>
            <p:ph type="body" idx="1"/>
          </p:nvPr>
        </p:nvSpPr>
        <p:spPr>
          <a:xfrm>
            <a:off x="695485" y="4421823"/>
            <a:ext cx="5563869" cy="4189095"/>
          </a:xfrm>
          <a:prstGeom prst="rect">
            <a:avLst/>
          </a:prstGeom>
        </p:spPr>
        <p:txBody>
          <a:bodyPr lIns="92915" tIns="92915" rIns="92915" bIns="92915" anchor="t" anchorCtr="0">
            <a:noAutofit/>
          </a:bodyPr>
          <a:lstStyle/>
          <a:p>
            <a:endParaRPr/>
          </a:p>
        </p:txBody>
      </p:sp>
    </p:spTree>
    <p:extLst>
      <p:ext uri="{BB962C8B-B14F-4D97-AF65-F5344CB8AC3E}">
        <p14:creationId xmlns:p14="http://schemas.microsoft.com/office/powerpoint/2010/main" val="30287623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C3257-4AC1-4819-9F91-C700D61C30A2}" type="slidenum">
              <a:rPr lang="en-US" smtClean="0"/>
              <a:t>22</a:t>
            </a:fld>
            <a:endParaRPr lang="en-US"/>
          </a:p>
        </p:txBody>
      </p:sp>
    </p:spTree>
    <p:extLst>
      <p:ext uri="{BB962C8B-B14F-4D97-AF65-F5344CB8AC3E}">
        <p14:creationId xmlns:p14="http://schemas.microsoft.com/office/powerpoint/2010/main" val="18527795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Shape 61"/>
          <p:cNvSpPr>
            <a:spLocks noGrp="1" noRot="1" noChangeAspect="1"/>
          </p:cNvSpPr>
          <p:nvPr>
            <p:ph type="sldImg" idx="2"/>
          </p:nvPr>
        </p:nvSpPr>
        <p:spPr>
          <a:xfrm>
            <a:off x="1150938" y="698500"/>
            <a:ext cx="4652962"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62" name="Shape 62"/>
          <p:cNvSpPr txBox="1">
            <a:spLocks noGrp="1"/>
          </p:cNvSpPr>
          <p:nvPr>
            <p:ph type="body" idx="1"/>
          </p:nvPr>
        </p:nvSpPr>
        <p:spPr>
          <a:xfrm>
            <a:off x="695485" y="4421823"/>
            <a:ext cx="5563869" cy="4189095"/>
          </a:xfrm>
          <a:prstGeom prst="rect">
            <a:avLst/>
          </a:prstGeom>
        </p:spPr>
        <p:txBody>
          <a:bodyPr lIns="92915" tIns="92915" rIns="92915" bIns="92915" anchor="t" anchorCtr="0">
            <a:noAutofit/>
          </a:bodyPr>
          <a:lstStyle/>
          <a:p>
            <a:endParaRPr/>
          </a:p>
        </p:txBody>
      </p:sp>
    </p:spTree>
    <p:extLst>
      <p:ext uri="{BB962C8B-B14F-4D97-AF65-F5344CB8AC3E}">
        <p14:creationId xmlns:p14="http://schemas.microsoft.com/office/powerpoint/2010/main" val="13864246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
        <p:cNvGrpSpPr/>
        <p:nvPr/>
      </p:nvGrpSpPr>
      <p:grpSpPr>
        <a:xfrm>
          <a:off x="0" y="0"/>
          <a:ext cx="0" cy="0"/>
          <a:chOff x="0" y="0"/>
          <a:chExt cx="0" cy="0"/>
        </a:xfrm>
      </p:grpSpPr>
      <p:sp>
        <p:nvSpPr>
          <p:cNvPr id="33" name="Shape 33"/>
          <p:cNvSpPr>
            <a:spLocks noGrp="1" noRot="1" noChangeAspect="1"/>
          </p:cNvSpPr>
          <p:nvPr>
            <p:ph type="sldImg" idx="2"/>
          </p:nvPr>
        </p:nvSpPr>
        <p:spPr>
          <a:xfrm>
            <a:off x="1150938" y="698500"/>
            <a:ext cx="4652962"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4" name="Shape 34"/>
          <p:cNvSpPr txBox="1">
            <a:spLocks noGrp="1"/>
          </p:cNvSpPr>
          <p:nvPr>
            <p:ph type="body" idx="1"/>
          </p:nvPr>
        </p:nvSpPr>
        <p:spPr>
          <a:xfrm>
            <a:off x="695485" y="4421823"/>
            <a:ext cx="5563869" cy="4189095"/>
          </a:xfrm>
          <a:prstGeom prst="rect">
            <a:avLst/>
          </a:prstGeom>
        </p:spPr>
        <p:txBody>
          <a:bodyPr lIns="92915" tIns="92915" rIns="92915" bIns="92915" anchor="t" anchorCtr="0">
            <a:noAutofit/>
          </a:bodyPr>
          <a:lstStyle/>
          <a:p>
            <a:endParaRPr/>
          </a:p>
        </p:txBody>
      </p:sp>
    </p:spTree>
    <p:extLst>
      <p:ext uri="{BB962C8B-B14F-4D97-AF65-F5344CB8AC3E}">
        <p14:creationId xmlns:p14="http://schemas.microsoft.com/office/powerpoint/2010/main" val="35747545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6524A6FD-A0D2-4238-940E-BD7819EE7827}" type="datetimeFigureOut">
              <a:rPr lang="en-US" smtClean="0"/>
              <a:t>3/20/2015</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6B032280-BBB7-4925-9542-964F4A068867}"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524A6FD-A0D2-4238-940E-BD7819EE7827}" type="datetimeFigureOut">
              <a:rPr lang="en-US" smtClean="0"/>
              <a:t>3/20/2015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032280-BBB7-4925-9542-964F4A068867}"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524A6FD-A0D2-4238-940E-BD7819EE7827}" type="datetimeFigureOut">
              <a:rPr lang="en-US" smtClean="0"/>
              <a:t>3/20/2015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032280-BBB7-4925-9542-964F4A068867}"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2"/>
        <p:cNvGrpSpPr/>
        <p:nvPr/>
      </p:nvGrpSpPr>
      <p:grpSpPr>
        <a:xfrm>
          <a:off x="0" y="0"/>
          <a:ext cx="0" cy="0"/>
          <a:chOff x="0" y="0"/>
          <a:chExt cx="0" cy="0"/>
        </a:xfrm>
      </p:grpSpPr>
      <p:sp>
        <p:nvSpPr>
          <p:cNvPr id="13" name="Shape 13"/>
          <p:cNvSpPr txBox="1">
            <a:spLocks noGrp="1"/>
          </p:cNvSpPr>
          <p:nvPr>
            <p:ph type="title"/>
          </p:nvPr>
        </p:nvSpPr>
        <p:spPr>
          <a:xfrm>
            <a:off x="457200" y="274637"/>
            <a:ext cx="8229600" cy="1143000"/>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4" name="Shape 14"/>
          <p:cNvSpPr txBox="1">
            <a:spLocks noGrp="1"/>
          </p:cNvSpPr>
          <p:nvPr>
            <p:ph type="body" idx="1"/>
          </p:nvPr>
        </p:nvSpPr>
        <p:spPr>
          <a:xfrm>
            <a:off x="457200" y="1600200"/>
            <a:ext cx="8229600" cy="4967573"/>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5" name="Shape 15"/>
          <p:cNvSpPr txBox="1">
            <a:spLocks noGrp="1"/>
          </p:cNvSpPr>
          <p:nvPr>
            <p:ph type="sldNum" idx="12"/>
          </p:nvPr>
        </p:nvSpPr>
        <p:spPr>
          <a:xfrm>
            <a:off x="8556792" y="6333133"/>
            <a:ext cx="548699" cy="524699"/>
          </a:xfrm>
          <a:prstGeom prst="rect">
            <a:avLst/>
          </a:prstGeom>
        </p:spPr>
        <p:txBody>
          <a:bodyPr lIns="91425" tIns="91425" rIns="91425" bIns="91425" anchor="ctr" anchorCtr="0">
            <a:noAutofit/>
          </a:bodyPr>
          <a:lstStyle>
            <a:lvl1pPr>
              <a:spcBef>
                <a:spcPts val="0"/>
              </a:spcBef>
              <a:buNone/>
              <a:defRPr/>
            </a:lvl1pPr>
          </a:lstStyle>
          <a:p>
            <a:pPr>
              <a:spcBef>
                <a:spcPts val="0"/>
              </a:spcBef>
              <a:buNone/>
            </a:pPr>
            <a:fld id="{00000000-1234-1234-1234-123412341234}" type="slidenum">
              <a:rPr lang="en"/>
              <a:t>‹#›</a:t>
            </a:fld>
            <a:endParaRPr lang="en"/>
          </a:p>
        </p:txBody>
      </p:sp>
    </p:spTree>
    <p:extLst>
      <p:ext uri="{BB962C8B-B14F-4D97-AF65-F5344CB8AC3E}">
        <p14:creationId xmlns:p14="http://schemas.microsoft.com/office/powerpoint/2010/main" val="2698677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524A6FD-A0D2-4238-940E-BD7819EE7827}" type="datetimeFigureOut">
              <a:rPr lang="en-US" smtClean="0"/>
              <a:t>3/20/2015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032280-BBB7-4925-9542-964F4A068867}"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6524A6FD-A0D2-4238-940E-BD7819EE7827}" type="datetimeFigureOut">
              <a:rPr lang="en-US" smtClean="0"/>
              <a:t>3/20/2015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032280-BBB7-4925-9542-964F4A068867}"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6524A6FD-A0D2-4238-940E-BD7819EE7827}" type="datetimeFigureOut">
              <a:rPr lang="en-US" smtClean="0"/>
              <a:t>3/20/2015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032280-BBB7-4925-9542-964F4A068867}"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6524A6FD-A0D2-4238-940E-BD7819EE7827}" type="datetimeFigureOut">
              <a:rPr lang="en-US" smtClean="0"/>
              <a:t>3/20/2015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B032280-BBB7-4925-9542-964F4A068867}"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6524A6FD-A0D2-4238-940E-BD7819EE7827}" type="datetimeFigureOut">
              <a:rPr lang="en-US" smtClean="0"/>
              <a:t>3/20/2015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B032280-BBB7-4925-9542-964F4A068867}"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24A6FD-A0D2-4238-940E-BD7819EE7827}" type="datetimeFigureOut">
              <a:rPr lang="en-US" smtClean="0"/>
              <a:t>3/20/2015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B032280-BBB7-4925-9542-964F4A068867}"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6524A6FD-A0D2-4238-940E-BD7819EE7827}" type="datetimeFigureOut">
              <a:rPr lang="en-US" smtClean="0"/>
              <a:t>3/20/2015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032280-BBB7-4925-9542-964F4A068867}"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6524A6FD-A0D2-4238-940E-BD7819EE7827}" type="datetimeFigureOut">
              <a:rPr lang="en-US" smtClean="0"/>
              <a:t>3/20/2015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6B032280-BBB7-4925-9542-964F4A068867}" type="slidenum">
              <a:rPr lang="en-US" smtClean="0"/>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6524A6FD-A0D2-4238-940E-BD7819EE7827}" type="datetimeFigureOut">
              <a:rPr lang="en-US" smtClean="0"/>
              <a:t>3/20/2015</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6B032280-BBB7-4925-9542-964F4A068867}" type="slidenum">
              <a:rPr lang="en-US" smtClean="0"/>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7.emf"/><Relationship Id="rId4" Type="http://schemas.openxmlformats.org/officeDocument/2006/relationships/package" Target="../embeddings/Microsoft_Word_Document1.docx"/></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32.jpg"/></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1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hyperlink" Target="http://www.northrivergeographic.com/wp-content" TargetMode="External"/><Relationship Id="rId2" Type="http://schemas.openxmlformats.org/officeDocument/2006/relationships/hyperlink" Target="http://www.northrivergeographic.com/hippiehut" TargetMode="External"/><Relationship Id="rId1" Type="http://schemas.openxmlformats.org/officeDocument/2006/relationships/slideLayout" Target="../slideLayouts/slideLayout2.xml"/><Relationship Id="rId4" Type="http://schemas.openxmlformats.org/officeDocument/2006/relationships/hyperlink" Target="http://osm.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0" y="138529"/>
            <a:ext cx="5257800" cy="2152650"/>
          </a:xfrm>
        </p:spPr>
        <p:txBody>
          <a:bodyPr>
            <a:normAutofit fontScale="90000"/>
          </a:bodyPr>
          <a:lstStyle/>
          <a:p>
            <a:pPr algn="ctr"/>
            <a:r>
              <a:rPr lang="en-US" dirty="0" smtClean="0"/>
              <a:t>Hurricane Mapping San Salvador and St. Thomas</a:t>
            </a:r>
            <a:endParaRPr lang="en-US" dirty="0"/>
          </a:p>
        </p:txBody>
      </p:sp>
      <p:sp>
        <p:nvSpPr>
          <p:cNvPr id="3" name="Subtitle 2"/>
          <p:cNvSpPr>
            <a:spLocks noGrp="1"/>
          </p:cNvSpPr>
          <p:nvPr>
            <p:ph type="subTitle" idx="1"/>
          </p:nvPr>
        </p:nvSpPr>
        <p:spPr>
          <a:xfrm>
            <a:off x="152400" y="5943600"/>
            <a:ext cx="8763000" cy="685800"/>
          </a:xfrm>
        </p:spPr>
        <p:txBody>
          <a:bodyPr>
            <a:noAutofit/>
          </a:bodyPr>
          <a:lstStyle/>
          <a:p>
            <a:r>
              <a:rPr lang="en-US" sz="3600" dirty="0" smtClean="0">
                <a:solidFill>
                  <a:schemeClr val="bg1"/>
                </a:solidFill>
              </a:rPr>
              <a:t>Red Bank High School Maps For a Purpose</a:t>
            </a:r>
            <a:endParaRPr lang="en-US" sz="3600" dirty="0">
              <a:solidFill>
                <a:schemeClr val="bg1"/>
              </a:solidFill>
            </a:endParaRPr>
          </a:p>
        </p:txBody>
      </p:sp>
      <p:cxnSp>
        <p:nvCxnSpPr>
          <p:cNvPr id="6" name="Straight Connector 5"/>
          <p:cNvCxnSpPr/>
          <p:nvPr/>
        </p:nvCxnSpPr>
        <p:spPr>
          <a:xfrm>
            <a:off x="381000" y="1295400"/>
            <a:ext cx="0" cy="3733800"/>
          </a:xfrm>
          <a:prstGeom prst="line">
            <a:avLst/>
          </a:prstGeom>
        </p:spPr>
        <p:style>
          <a:lnRef idx="1">
            <a:schemeClr val="accent1"/>
          </a:lnRef>
          <a:fillRef idx="0">
            <a:schemeClr val="accent1"/>
          </a:fillRef>
          <a:effectRef idx="0">
            <a:schemeClr val="accent1"/>
          </a:effectRef>
          <a:fontRef idx="minor">
            <a:schemeClr val="tx1"/>
          </a:fontRef>
        </p:style>
      </p:cxnSp>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2819400"/>
            <a:ext cx="4006446" cy="3108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885" y="1154430"/>
            <a:ext cx="3369365" cy="3874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81000" y="1154430"/>
            <a:ext cx="3380250" cy="3874770"/>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334000" y="2286000"/>
            <a:ext cx="4191000" cy="369332"/>
          </a:xfrm>
          <a:prstGeom prst="rect">
            <a:avLst/>
          </a:prstGeom>
          <a:noFill/>
        </p:spPr>
        <p:txBody>
          <a:bodyPr wrap="square" rtlCol="0">
            <a:spAutoFit/>
          </a:bodyPr>
          <a:lstStyle/>
          <a:p>
            <a:r>
              <a:rPr lang="en-US" dirty="0"/>
              <a:t>April 2014-March 9, 2015</a:t>
            </a:r>
          </a:p>
        </p:txBody>
      </p:sp>
    </p:spTree>
    <p:extLst>
      <p:ext uri="{BB962C8B-B14F-4D97-AF65-F5344CB8AC3E}">
        <p14:creationId xmlns:p14="http://schemas.microsoft.com/office/powerpoint/2010/main" val="12996008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1888951" y="589417"/>
            <a:ext cx="5603099" cy="963599"/>
          </a:xfrm>
          <a:prstGeom prst="rect">
            <a:avLst/>
          </a:prstGeom>
        </p:spPr>
        <p:txBody>
          <a:bodyPr lIns="91425" tIns="91425" rIns="91425" bIns="91425" anchor="b" anchorCtr="0">
            <a:noAutofit/>
          </a:bodyPr>
          <a:lstStyle/>
          <a:p>
            <a:pPr>
              <a:spcBef>
                <a:spcPts val="0"/>
              </a:spcBef>
              <a:buNone/>
            </a:pPr>
            <a:r>
              <a:rPr lang="en" dirty="0">
                <a:solidFill>
                  <a:schemeClr val="lt1"/>
                </a:solidFill>
              </a:rPr>
              <a:t>Basemap Improvements</a:t>
            </a:r>
          </a:p>
        </p:txBody>
      </p:sp>
      <p:pic>
        <p:nvPicPr>
          <p:cNvPr id="31" name="Shape 31"/>
          <p:cNvPicPr preferRelativeResize="0"/>
          <p:nvPr/>
        </p:nvPicPr>
        <p:blipFill>
          <a:blip r:embed="rId3">
            <a:alphaModFix/>
          </a:blip>
          <a:stretch>
            <a:fillRect/>
          </a:stretch>
        </p:blipFill>
        <p:spPr>
          <a:xfrm>
            <a:off x="4690501" y="1553016"/>
            <a:ext cx="4251425" cy="4331365"/>
          </a:xfrm>
          <a:prstGeom prst="rect">
            <a:avLst/>
          </a:prstGeom>
          <a:noFill/>
          <a:ln>
            <a:noFill/>
          </a:ln>
        </p:spPr>
      </p:pic>
      <p:sp>
        <p:nvSpPr>
          <p:cNvPr id="32" name="Shape 32"/>
          <p:cNvSpPr txBox="1"/>
          <p:nvPr/>
        </p:nvSpPr>
        <p:spPr>
          <a:xfrm>
            <a:off x="2357933" y="6205967"/>
            <a:ext cx="3886417" cy="430799"/>
          </a:xfrm>
          <a:prstGeom prst="rect">
            <a:avLst/>
          </a:prstGeom>
          <a:noFill/>
          <a:ln>
            <a:noFill/>
          </a:ln>
        </p:spPr>
        <p:txBody>
          <a:bodyPr lIns="91425" tIns="91425" rIns="91425" bIns="91425" anchor="t" anchorCtr="0">
            <a:noAutofit/>
          </a:bodyPr>
          <a:lstStyle/>
          <a:p>
            <a:pPr>
              <a:spcBef>
                <a:spcPts val="0"/>
              </a:spcBef>
              <a:buNone/>
            </a:pPr>
            <a:r>
              <a:rPr lang="en" sz="1800" dirty="0">
                <a:solidFill>
                  <a:schemeClr val="lt1"/>
                </a:solidFill>
              </a:rPr>
              <a:t>http://www.openstreetmap.org/</a:t>
            </a:r>
          </a:p>
        </p:txBody>
      </p:sp>
      <p:pic>
        <p:nvPicPr>
          <p:cNvPr id="33" name="Shape 33"/>
          <p:cNvPicPr preferRelativeResize="0"/>
          <p:nvPr/>
        </p:nvPicPr>
        <p:blipFill>
          <a:blip r:embed="rId4">
            <a:alphaModFix/>
          </a:blip>
          <a:stretch>
            <a:fillRect/>
          </a:stretch>
        </p:blipFill>
        <p:spPr>
          <a:xfrm>
            <a:off x="192251" y="1553016"/>
            <a:ext cx="4331365" cy="4331365"/>
          </a:xfrm>
          <a:prstGeom prst="rect">
            <a:avLst/>
          </a:prstGeom>
          <a:noFill/>
          <a:ln>
            <a:noFill/>
          </a:ln>
        </p:spPr>
      </p:pic>
    </p:spTree>
    <p:extLst>
      <p:ext uri="{BB962C8B-B14F-4D97-AF65-F5344CB8AC3E}">
        <p14:creationId xmlns:p14="http://schemas.microsoft.com/office/powerpoint/2010/main" val="2033448129"/>
      </p:ext>
    </p:extLst>
  </p:cSld>
  <p:clrMapOvr>
    <a:masterClrMapping/>
  </p:clrMapOvr>
  <p:transition spd="slow">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429" y="-76200"/>
            <a:ext cx="8229600" cy="1981200"/>
          </a:xfrm>
        </p:spPr>
        <p:txBody>
          <a:bodyPr/>
          <a:lstStyle/>
          <a:p>
            <a:r>
              <a:rPr lang="en-US" dirty="0" smtClean="0"/>
              <a:t>Mapped Area of Swampland</a:t>
            </a:r>
            <a:br>
              <a:rPr lang="en-US" dirty="0" smtClean="0"/>
            </a:br>
            <a:r>
              <a:rPr lang="en-US" dirty="0" smtClean="0"/>
              <a:t>On San Salvador</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976470"/>
            <a:ext cx="8229600" cy="4306823"/>
          </a:xfrm>
        </p:spPr>
      </p:pic>
      <p:sp>
        <p:nvSpPr>
          <p:cNvPr id="3" name="Rectangle 2"/>
          <p:cNvSpPr/>
          <p:nvPr/>
        </p:nvSpPr>
        <p:spPr>
          <a:xfrm>
            <a:off x="457200" y="1981200"/>
            <a:ext cx="8229600" cy="43434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19473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5"/>
        <p:cNvGrpSpPr/>
        <p:nvPr/>
      </p:nvGrpSpPr>
      <p:grpSpPr>
        <a:xfrm>
          <a:off x="0" y="0"/>
          <a:ext cx="0" cy="0"/>
          <a:chOff x="0" y="0"/>
          <a:chExt cx="0" cy="0"/>
        </a:xfrm>
      </p:grpSpPr>
      <p:pic>
        <p:nvPicPr>
          <p:cNvPr id="36" name="Shape 36"/>
          <p:cNvPicPr preferRelativeResize="0"/>
          <p:nvPr/>
        </p:nvPicPr>
        <p:blipFill rotWithShape="1">
          <a:blip r:embed="rId3">
            <a:alphaModFix/>
          </a:blip>
          <a:srcRect l="22640" t="5462"/>
          <a:stretch/>
        </p:blipFill>
        <p:spPr>
          <a:xfrm>
            <a:off x="0" y="0"/>
            <a:ext cx="9144000" cy="6858000"/>
          </a:xfrm>
          <a:prstGeom prst="rect">
            <a:avLst/>
          </a:prstGeom>
          <a:noFill/>
          <a:ln>
            <a:noFill/>
          </a:ln>
        </p:spPr>
      </p:pic>
      <p:sp>
        <p:nvSpPr>
          <p:cNvPr id="2" name="TextBox 1"/>
          <p:cNvSpPr txBox="1"/>
          <p:nvPr/>
        </p:nvSpPr>
        <p:spPr>
          <a:xfrm>
            <a:off x="228600" y="535632"/>
            <a:ext cx="6096000" cy="1077218"/>
          </a:xfrm>
          <a:prstGeom prst="rect">
            <a:avLst/>
          </a:prstGeom>
          <a:noFill/>
        </p:spPr>
        <p:txBody>
          <a:bodyPr wrap="square" rtlCol="0">
            <a:spAutoFit/>
          </a:bodyPr>
          <a:lstStyle/>
          <a:p>
            <a:r>
              <a:rPr lang="en-US" sz="3200" dirty="0" smtClean="0">
                <a:ln>
                  <a:solidFill>
                    <a:schemeClr val="bg1"/>
                  </a:solidFill>
                </a:ln>
              </a:rPr>
              <a:t>Some people like cloud watching…</a:t>
            </a:r>
            <a:endParaRPr lang="en-US" sz="3200" dirty="0">
              <a:ln>
                <a:solidFill>
                  <a:schemeClr val="bg1"/>
                </a:solidFill>
              </a:ln>
            </a:endParaRPr>
          </a:p>
        </p:txBody>
      </p:sp>
      <p:sp>
        <p:nvSpPr>
          <p:cNvPr id="4" name="TextBox 3"/>
          <p:cNvSpPr txBox="1"/>
          <p:nvPr/>
        </p:nvSpPr>
        <p:spPr>
          <a:xfrm>
            <a:off x="5669280" y="5918774"/>
            <a:ext cx="2133600" cy="584775"/>
          </a:xfrm>
          <a:prstGeom prst="rect">
            <a:avLst/>
          </a:prstGeom>
          <a:noFill/>
        </p:spPr>
        <p:txBody>
          <a:bodyPr wrap="square" rtlCol="0">
            <a:spAutoFit/>
          </a:bodyPr>
          <a:lstStyle/>
          <a:p>
            <a:r>
              <a:rPr lang="en-US" sz="3200" dirty="0" smtClean="0">
                <a:ln>
                  <a:solidFill>
                    <a:schemeClr val="bg1"/>
                  </a:solidFill>
                </a:ln>
              </a:rPr>
              <a:t>We don’t…</a:t>
            </a:r>
            <a:endParaRPr lang="en-US" sz="3200" dirty="0">
              <a:ln>
                <a:solidFill>
                  <a:schemeClr val="bg1"/>
                </a:solidFill>
              </a:ln>
            </a:endParaRPr>
          </a:p>
        </p:txBody>
      </p:sp>
    </p:spTree>
    <p:extLst>
      <p:ext uri="{BB962C8B-B14F-4D97-AF65-F5344CB8AC3E}">
        <p14:creationId xmlns:p14="http://schemas.microsoft.com/office/powerpoint/2010/main" val="2147046495"/>
      </p:ext>
    </p:extLst>
  </p:cSld>
  <p:clrMapOvr>
    <a:masterClrMapping/>
  </p:clrMapOvr>
  <p:transition spd="slow">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0"/>
        <p:cNvGrpSpPr/>
        <p:nvPr/>
      </p:nvGrpSpPr>
      <p:grpSpPr>
        <a:xfrm>
          <a:off x="0" y="0"/>
          <a:ext cx="0" cy="0"/>
          <a:chOff x="0" y="0"/>
          <a:chExt cx="0" cy="0"/>
        </a:xfrm>
      </p:grpSpPr>
      <p:pic>
        <p:nvPicPr>
          <p:cNvPr id="43" name="Shape 43"/>
          <p:cNvPicPr preferRelativeResize="0"/>
          <p:nvPr/>
        </p:nvPicPr>
        <p:blipFill rotWithShape="1">
          <a:blip r:embed="rId3">
            <a:alphaModFix/>
          </a:blip>
          <a:srcRect l="25306" t="15306"/>
          <a:stretch/>
        </p:blipFill>
        <p:spPr>
          <a:xfrm>
            <a:off x="0" y="0"/>
            <a:ext cx="9144000" cy="6858000"/>
          </a:xfrm>
          <a:prstGeom prst="rect">
            <a:avLst/>
          </a:prstGeom>
          <a:noFill/>
          <a:ln>
            <a:noFill/>
          </a:ln>
        </p:spPr>
      </p:pic>
      <p:sp>
        <p:nvSpPr>
          <p:cNvPr id="41" name="Shape 41"/>
          <p:cNvSpPr txBox="1">
            <a:spLocks noGrp="1"/>
          </p:cNvSpPr>
          <p:nvPr>
            <p:ph type="title"/>
          </p:nvPr>
        </p:nvSpPr>
        <p:spPr>
          <a:xfrm>
            <a:off x="152400" y="76200"/>
            <a:ext cx="8229600" cy="1143200"/>
          </a:xfrm>
          <a:prstGeom prst="rect">
            <a:avLst/>
          </a:prstGeom>
        </p:spPr>
        <p:txBody>
          <a:bodyPr lIns="91425" tIns="91425" rIns="91425" bIns="91425" anchor="b" anchorCtr="0">
            <a:noAutofit/>
          </a:bodyPr>
          <a:lstStyle/>
          <a:p>
            <a:pPr>
              <a:spcBef>
                <a:spcPts val="0"/>
              </a:spcBef>
              <a:buNone/>
            </a:pPr>
            <a:r>
              <a:rPr lang="en-US" dirty="0" smtClean="0">
                <a:ln>
                  <a:solidFill>
                    <a:schemeClr val="bg1"/>
                  </a:solidFill>
                </a:ln>
                <a:solidFill>
                  <a:schemeClr val="tx1"/>
                </a:solidFill>
              </a:rPr>
              <a:t>Our Old Friend Little Brother:</a:t>
            </a:r>
            <a:endParaRPr dirty="0">
              <a:ln>
                <a:solidFill>
                  <a:schemeClr val="bg1"/>
                </a:solidFill>
              </a:ln>
              <a:solidFill>
                <a:schemeClr val="tx1"/>
              </a:solidFill>
            </a:endParaRPr>
          </a:p>
        </p:txBody>
      </p:sp>
    </p:spTree>
    <p:extLst>
      <p:ext uri="{BB962C8B-B14F-4D97-AF65-F5344CB8AC3E}">
        <p14:creationId xmlns:p14="http://schemas.microsoft.com/office/powerpoint/2010/main" val="2763517265"/>
      </p:ext>
    </p:extLst>
  </p:cSld>
  <p:clrMapOvr>
    <a:masterClrMapping/>
  </p:clrMapOvr>
  <p:transition spd="slow">
    <p:cu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685800"/>
            <a:ext cx="9396536" cy="2133600"/>
          </a:xfrm>
        </p:spPr>
        <p:txBody>
          <a:bodyPr>
            <a:noAutofit/>
          </a:bodyPr>
          <a:lstStyle/>
          <a:p>
            <a:r>
              <a:rPr lang="en-US" sz="2800" dirty="0" smtClean="0">
                <a:solidFill>
                  <a:schemeClr val="bg1"/>
                </a:solidFill>
                <a:latin typeface="+mn-lt"/>
              </a:rPr>
              <a:t>We have worked with high schools in San Salvador, St. Thomas, and St. </a:t>
            </a:r>
            <a:r>
              <a:rPr lang="en-US" sz="2800" dirty="0">
                <a:solidFill>
                  <a:schemeClr val="bg1"/>
                </a:solidFill>
                <a:latin typeface="+mn-lt"/>
              </a:rPr>
              <a:t>Croix to </a:t>
            </a:r>
            <a:r>
              <a:rPr lang="en-US" sz="2800" dirty="0" smtClean="0">
                <a:solidFill>
                  <a:schemeClr val="bg1"/>
                </a:solidFill>
                <a:latin typeface="+mn-lt"/>
              </a:rPr>
              <a:t>create </a:t>
            </a:r>
            <a:r>
              <a:rPr lang="en-US" sz="2800" dirty="0">
                <a:solidFill>
                  <a:schemeClr val="bg1"/>
                </a:solidFill>
                <a:latin typeface="+mn-lt"/>
              </a:rPr>
              <a:t>Hurricane</a:t>
            </a:r>
            <a:br>
              <a:rPr lang="en-US" sz="2800" dirty="0">
                <a:solidFill>
                  <a:schemeClr val="bg1"/>
                </a:solidFill>
                <a:latin typeface="+mn-lt"/>
              </a:rPr>
            </a:br>
            <a:r>
              <a:rPr lang="en-US" sz="2800" dirty="0">
                <a:solidFill>
                  <a:schemeClr val="bg1"/>
                </a:solidFill>
                <a:latin typeface="+mn-lt"/>
              </a:rPr>
              <a:t>Preparedness </a:t>
            </a:r>
            <a:br>
              <a:rPr lang="en-US" sz="2800" dirty="0">
                <a:solidFill>
                  <a:schemeClr val="bg1"/>
                </a:solidFill>
                <a:latin typeface="+mn-lt"/>
              </a:rPr>
            </a:br>
            <a:r>
              <a:rPr lang="en-US" sz="2800" dirty="0" smtClean="0">
                <a:solidFill>
                  <a:schemeClr val="bg1"/>
                </a:solidFill>
                <a:latin typeface="+mn-lt"/>
              </a:rPr>
              <a:t>Maps.</a:t>
            </a:r>
            <a:r>
              <a:rPr lang="en-US" sz="2800" dirty="0">
                <a:solidFill>
                  <a:schemeClr val="bg1"/>
                </a:solidFill>
                <a:latin typeface="+mn-lt"/>
              </a:rPr>
              <a:t/>
            </a:r>
            <a:br>
              <a:rPr lang="en-US" sz="2800" dirty="0">
                <a:solidFill>
                  <a:schemeClr val="bg1"/>
                </a:solidFill>
                <a:latin typeface="+mn-lt"/>
              </a:rPr>
            </a:br>
            <a:endParaRPr lang="en-US" sz="2800" dirty="0">
              <a:solidFill>
                <a:schemeClr val="bg1"/>
              </a:solidFill>
              <a:latin typeface="+mn-lt"/>
            </a:endParaRP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91080" y="2057400"/>
            <a:ext cx="6685305" cy="46482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565396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8229600" cy="1143000"/>
          </a:xfrm>
        </p:spPr>
        <p:txBody>
          <a:bodyPr>
            <a:normAutofit fontScale="90000"/>
          </a:bodyPr>
          <a:lstStyle/>
          <a:p>
            <a:r>
              <a:rPr lang="en-US" dirty="0" smtClean="0"/>
              <a:t>San Salvador High School Picture</a:t>
            </a:r>
            <a:endParaRPr lang="en-US" dirty="0"/>
          </a:p>
        </p:txBody>
      </p:sp>
      <p:pic>
        <p:nvPicPr>
          <p:cNvPr id="4" name="Content Placeholder 3"/>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24000" contrast="46000"/>
                    </a14:imgEffect>
                  </a14:imgLayer>
                </a14:imgProps>
              </a:ext>
              <a:ext uri="{28A0092B-C50C-407E-A947-70E740481C1C}">
                <a14:useLocalDpi xmlns:a14="http://schemas.microsoft.com/office/drawing/2010/main" val="0"/>
              </a:ext>
            </a:extLst>
          </a:blip>
          <a:stretch>
            <a:fillRect/>
          </a:stretch>
        </p:blipFill>
        <p:spPr>
          <a:xfrm>
            <a:off x="914400" y="1371600"/>
            <a:ext cx="7238999" cy="5356128"/>
          </a:xfrm>
          <a:prstGeom prst="roundRect">
            <a:avLst>
              <a:gd name="adj" fmla="val 4167"/>
            </a:avLst>
          </a:prstGeom>
          <a:solidFill>
            <a:srgbClr val="FFFFFF"/>
          </a:solidFill>
          <a:ln w="76200" cap="sq">
            <a:solidFill>
              <a:srgbClr val="292929"/>
            </a:solidFill>
            <a:miter lim="800000"/>
          </a:ln>
          <a:effectLst>
            <a:reflection blurRad="12700" endPos="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1453919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04800"/>
            <a:ext cx="8229600" cy="1143000"/>
          </a:xfrm>
        </p:spPr>
        <p:txBody>
          <a:bodyPr/>
          <a:lstStyle/>
          <a:p>
            <a:r>
              <a:rPr lang="en-US" dirty="0" smtClean="0"/>
              <a:t>Letters to Pen Pals </a:t>
            </a:r>
            <a:endParaRPr lang="en-US" dirty="0"/>
          </a:p>
        </p:txBody>
      </p:sp>
      <p:sp>
        <p:nvSpPr>
          <p:cNvPr id="3" name="Content Placeholder 2"/>
          <p:cNvSpPr>
            <a:spLocks noGrp="1"/>
          </p:cNvSpPr>
          <p:nvPr>
            <p:ph idx="1"/>
          </p:nvPr>
        </p:nvSpPr>
        <p:spPr>
          <a:xfrm>
            <a:off x="0" y="2209800"/>
            <a:ext cx="8229600" cy="4389120"/>
          </a:xfrm>
        </p:spPr>
        <p:txBody>
          <a:bodyPr>
            <a:normAutofit fontScale="92500" lnSpcReduction="10000"/>
          </a:bodyPr>
          <a:lstStyle/>
          <a:p>
            <a:r>
              <a:rPr lang="en-US" sz="2800" dirty="0"/>
              <a:t>During the summer of 2014, Mrs. Keith – Houle spent some time down in San Salvador with students from the local high school.  While she was there, she had the students write to her students back home.  When they were finished writing the letters, she came around and picked them up from each one.  Once she came back home, she distributed the letters from the students in San Salvador to the ones that she is currently teaching.  She then told her students to read and write them back, so they did.  They have now been sent to the students in San Salvador and are hopefully enjoying their newfound friends.</a:t>
            </a:r>
          </a:p>
          <a:p>
            <a:endParaRPr lang="en-US" dirty="0"/>
          </a:p>
        </p:txBody>
      </p:sp>
      <p:pic>
        <p:nvPicPr>
          <p:cNvPr id="1026" name="Picture 2" descr="http://www.daneghyll.cumbria.sch.uk/images/library/Parents/LettersClipAr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152401"/>
            <a:ext cx="2514600" cy="1713072"/>
          </a:xfrm>
          <a:prstGeom prst="rect">
            <a:avLst/>
          </a:prstGeom>
          <a:noFill/>
          <a:ln w="762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97452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8229600" cy="1143000"/>
          </a:xfrm>
        </p:spPr>
        <p:txBody>
          <a:bodyPr/>
          <a:lstStyle/>
          <a:p>
            <a:pPr algn="ctr"/>
            <a:r>
              <a:rPr lang="en-US" sz="6000" dirty="0" smtClean="0">
                <a:solidFill>
                  <a:schemeClr val="bg1"/>
                </a:solidFill>
              </a:rPr>
              <a:t>11</a:t>
            </a:r>
            <a:r>
              <a:rPr lang="en-US" sz="6000" baseline="30000" dirty="0" smtClean="0">
                <a:solidFill>
                  <a:schemeClr val="bg1"/>
                </a:solidFill>
              </a:rPr>
              <a:t>th</a:t>
            </a:r>
            <a:r>
              <a:rPr lang="en-US" sz="6000" dirty="0" smtClean="0">
                <a:solidFill>
                  <a:schemeClr val="bg1"/>
                </a:solidFill>
              </a:rPr>
              <a:t> Grade mapping</a:t>
            </a:r>
            <a:endParaRPr lang="en-US" sz="6000" dirty="0">
              <a:solidFill>
                <a:schemeClr val="bg1"/>
              </a:solidFill>
            </a:endParaRPr>
          </a:p>
        </p:txBody>
      </p:sp>
      <p:pic>
        <p:nvPicPr>
          <p:cNvPr id="2050" name="Picture 2" descr="C:\Users\rbhs_student\Downloads\IMG_007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05400" y="1452265"/>
            <a:ext cx="3581400" cy="475736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rbhs_student\Downloads\IMG_008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5285" y="2133600"/>
            <a:ext cx="3429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17714" y="990600"/>
            <a:ext cx="4114800" cy="923330"/>
          </a:xfrm>
          <a:prstGeom prst="rect">
            <a:avLst/>
          </a:prstGeom>
          <a:noFill/>
        </p:spPr>
        <p:txBody>
          <a:bodyPr wrap="square" rtlCol="0">
            <a:spAutoFit/>
          </a:bodyPr>
          <a:lstStyle/>
          <a:p>
            <a:pPr marL="285750" indent="-285750">
              <a:buFont typeface="Wingdings" panose="05000000000000000000" pitchFamily="2" charset="2"/>
              <a:buChar char="§"/>
            </a:pPr>
            <a:r>
              <a:rPr lang="en-US" dirty="0" smtClean="0"/>
              <a:t>With no trained mappers on the island, the Juniors were taught how to map their own neighborhoods .</a:t>
            </a:r>
            <a:endParaRPr lang="en-US" dirty="0"/>
          </a:p>
        </p:txBody>
      </p:sp>
    </p:spTree>
    <p:extLst>
      <p:ext uri="{BB962C8B-B14F-4D97-AF65-F5344CB8AC3E}">
        <p14:creationId xmlns:p14="http://schemas.microsoft.com/office/powerpoint/2010/main" val="5107200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491880" cy="6400800"/>
          </a:xfrm>
        </p:spPr>
        <p:txBody>
          <a:bodyPr>
            <a:normAutofit/>
          </a:bodyPr>
          <a:lstStyle/>
          <a:p>
            <a:r>
              <a:rPr lang="en-US" dirty="0" smtClean="0">
                <a:solidFill>
                  <a:schemeClr val="bg1"/>
                </a:solidFill>
              </a:rPr>
              <a:t>Example of walking papers - low tech when you cannot use Fulcrum/</a:t>
            </a:r>
            <a:br>
              <a:rPr lang="en-US" dirty="0" smtClean="0">
                <a:solidFill>
                  <a:schemeClr val="bg1"/>
                </a:solidFill>
              </a:rPr>
            </a:br>
            <a:r>
              <a:rPr lang="en-US" dirty="0" smtClean="0">
                <a:solidFill>
                  <a:schemeClr val="bg1"/>
                </a:solidFill>
              </a:rPr>
              <a:t>Smartphone App</a:t>
            </a:r>
            <a:endParaRPr lang="en-US" dirty="0">
              <a:solidFill>
                <a:schemeClr val="bg1"/>
              </a:solidFill>
            </a:endParaRPr>
          </a:p>
        </p:txBody>
      </p:sp>
      <p:pic>
        <p:nvPicPr>
          <p:cNvPr id="1043" name="Picture 1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99892" y="0"/>
            <a:ext cx="554410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4" name="Object 3"/>
          <p:cNvGraphicFramePr>
            <a:graphicFrameLocks noChangeAspect="1"/>
          </p:cNvGraphicFramePr>
          <p:nvPr>
            <p:extLst>
              <p:ext uri="{D42A27DB-BD31-4B8C-83A1-F6EECF244321}">
                <p14:modId xmlns:p14="http://schemas.microsoft.com/office/powerpoint/2010/main" val="2252987316"/>
              </p:ext>
            </p:extLst>
          </p:nvPr>
        </p:nvGraphicFramePr>
        <p:xfrm>
          <a:off x="3480791" y="0"/>
          <a:ext cx="5244703" cy="6781030"/>
        </p:xfrm>
        <a:graphic>
          <a:graphicData uri="http://schemas.openxmlformats.org/presentationml/2006/ole">
            <mc:AlternateContent xmlns:mc="http://schemas.openxmlformats.org/markup-compatibility/2006">
              <mc:Choice xmlns:v="urn:schemas-microsoft-com:vml" Requires="v">
                <p:oleObj spid="_x0000_s1054" name="Document" r:id="rId4" imgW="5956042" imgH="7702465" progId="Word.Document.12">
                  <p:embed/>
                </p:oleObj>
              </mc:Choice>
              <mc:Fallback>
                <p:oleObj name="Document" r:id="rId4" imgW="5956042" imgH="7702465" progId="Word.Document.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80791" y="0"/>
                        <a:ext cx="5244703" cy="678103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427421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0"/>
            <a:ext cx="8229600" cy="1143000"/>
          </a:xfrm>
        </p:spPr>
        <p:txBody>
          <a:bodyPr/>
          <a:lstStyle/>
          <a:p>
            <a:pPr algn="ctr"/>
            <a:r>
              <a:rPr lang="en-US" sz="6000" dirty="0" smtClean="0">
                <a:solidFill>
                  <a:schemeClr val="bg1"/>
                </a:solidFill>
              </a:rPr>
              <a:t>Daily Life </a:t>
            </a:r>
            <a:endParaRPr lang="en-US" sz="6000" dirty="0">
              <a:solidFill>
                <a:schemeClr val="bg1"/>
              </a:solidFill>
            </a:endParaRPr>
          </a:p>
        </p:txBody>
      </p:sp>
      <p:sp>
        <p:nvSpPr>
          <p:cNvPr id="3" name="Content Placeholder 2"/>
          <p:cNvSpPr>
            <a:spLocks noGrp="1"/>
          </p:cNvSpPr>
          <p:nvPr>
            <p:ph idx="1"/>
          </p:nvPr>
        </p:nvSpPr>
        <p:spPr>
          <a:xfrm>
            <a:off x="2209800" y="1219200"/>
            <a:ext cx="7772400" cy="1112040"/>
          </a:xfrm>
        </p:spPr>
        <p:txBody>
          <a:bodyPr/>
          <a:lstStyle/>
          <a:p>
            <a:pPr marL="68580" indent="0" algn="ctr">
              <a:buNone/>
            </a:pPr>
            <a:r>
              <a:rPr lang="en-US" dirty="0" smtClean="0"/>
              <a:t>Breakfast/ Dinner  </a:t>
            </a:r>
            <a:endParaRPr lang="en-US" dirty="0"/>
          </a:p>
        </p:txBody>
      </p:sp>
      <p:pic>
        <p:nvPicPr>
          <p:cNvPr id="1026" name="Picture 2" descr="C:\Users\rbhs_student\Downloads\IMG_012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676400"/>
            <a:ext cx="4419600" cy="3314700"/>
          </a:xfrm>
          <a:prstGeom prst="rect">
            <a:avLst/>
          </a:prstGeom>
          <a:noFill/>
          <a:ln w="76200">
            <a:solidFill>
              <a:schemeClr val="bg1"/>
            </a:solidFill>
          </a:ln>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2617334"/>
            <a:ext cx="3652838" cy="3652838"/>
          </a:xfrm>
          <a:prstGeom prst="rect">
            <a:avLst/>
          </a:prstGeom>
          <a:noFill/>
          <a:ln w="76200">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7658553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1535" y="76200"/>
            <a:ext cx="8229600" cy="1143000"/>
          </a:xfrm>
        </p:spPr>
        <p:txBody>
          <a:bodyPr/>
          <a:lstStyle/>
          <a:p>
            <a:r>
              <a:rPr lang="en-US" dirty="0" smtClean="0"/>
              <a:t>Our Class</a:t>
            </a:r>
            <a:endParaRPr lang="en-US" dirty="0"/>
          </a:p>
        </p:txBody>
      </p:sp>
      <p:sp>
        <p:nvSpPr>
          <p:cNvPr id="3" name="Content Placeholder 2"/>
          <p:cNvSpPr>
            <a:spLocks noGrp="1"/>
          </p:cNvSpPr>
          <p:nvPr>
            <p:ph idx="1"/>
          </p:nvPr>
        </p:nvSpPr>
        <p:spPr/>
        <p:txBody>
          <a:bodyPr/>
          <a:lstStyle/>
          <a:p>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676400"/>
            <a:ext cx="8658095" cy="4872038"/>
          </a:xfrm>
          <a:prstGeom prst="rect">
            <a:avLst/>
          </a:prstGeom>
          <a:noFill/>
          <a:ln w="76200">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228600" y="3048000"/>
            <a:ext cx="838200" cy="369332"/>
          </a:xfrm>
          <a:prstGeom prst="rect">
            <a:avLst/>
          </a:prstGeom>
          <a:solidFill>
            <a:schemeClr val="bg1"/>
          </a:solidFill>
        </p:spPr>
        <p:txBody>
          <a:bodyPr wrap="square" rtlCol="0">
            <a:spAutoFit/>
          </a:bodyPr>
          <a:lstStyle/>
          <a:p>
            <a:r>
              <a:rPr lang="en-US" dirty="0" smtClean="0"/>
              <a:t>Jaylon</a:t>
            </a:r>
            <a:endParaRPr lang="en-US" dirty="0"/>
          </a:p>
        </p:txBody>
      </p:sp>
      <p:sp>
        <p:nvSpPr>
          <p:cNvPr id="5" name="TextBox 4"/>
          <p:cNvSpPr txBox="1"/>
          <p:nvPr/>
        </p:nvSpPr>
        <p:spPr>
          <a:xfrm>
            <a:off x="838200" y="4953000"/>
            <a:ext cx="685800" cy="369332"/>
          </a:xfrm>
          <a:prstGeom prst="rect">
            <a:avLst/>
          </a:prstGeom>
          <a:solidFill>
            <a:schemeClr val="bg1"/>
          </a:solidFill>
        </p:spPr>
        <p:txBody>
          <a:bodyPr wrap="square" rtlCol="0">
            <a:spAutoFit/>
          </a:bodyPr>
          <a:lstStyle/>
          <a:p>
            <a:r>
              <a:rPr lang="en-US" dirty="0" smtClean="0"/>
              <a:t>Will</a:t>
            </a:r>
            <a:endParaRPr lang="en-US" dirty="0"/>
          </a:p>
        </p:txBody>
      </p:sp>
      <p:sp>
        <p:nvSpPr>
          <p:cNvPr id="6" name="TextBox 5"/>
          <p:cNvSpPr txBox="1"/>
          <p:nvPr/>
        </p:nvSpPr>
        <p:spPr>
          <a:xfrm>
            <a:off x="1181100" y="3417332"/>
            <a:ext cx="876300" cy="369332"/>
          </a:xfrm>
          <a:prstGeom prst="rect">
            <a:avLst/>
          </a:prstGeom>
          <a:solidFill>
            <a:schemeClr val="bg1"/>
          </a:solidFill>
        </p:spPr>
        <p:txBody>
          <a:bodyPr wrap="square" rtlCol="0">
            <a:spAutoFit/>
          </a:bodyPr>
          <a:lstStyle/>
          <a:p>
            <a:r>
              <a:rPr lang="en-US" dirty="0" smtClean="0"/>
              <a:t>Tyrell</a:t>
            </a:r>
            <a:endParaRPr lang="en-US" dirty="0"/>
          </a:p>
        </p:txBody>
      </p:sp>
      <p:sp>
        <p:nvSpPr>
          <p:cNvPr id="7" name="TextBox 6"/>
          <p:cNvSpPr txBox="1"/>
          <p:nvPr/>
        </p:nvSpPr>
        <p:spPr>
          <a:xfrm>
            <a:off x="1828800" y="4973320"/>
            <a:ext cx="838200" cy="369332"/>
          </a:xfrm>
          <a:prstGeom prst="rect">
            <a:avLst/>
          </a:prstGeom>
          <a:solidFill>
            <a:schemeClr val="bg1"/>
          </a:solidFill>
        </p:spPr>
        <p:txBody>
          <a:bodyPr wrap="square" rtlCol="0">
            <a:spAutoFit/>
          </a:bodyPr>
          <a:lstStyle/>
          <a:p>
            <a:r>
              <a:rPr lang="en-US" dirty="0" err="1" smtClean="0"/>
              <a:t>Loray</a:t>
            </a:r>
            <a:endParaRPr lang="en-US" dirty="0"/>
          </a:p>
        </p:txBody>
      </p:sp>
      <p:sp>
        <p:nvSpPr>
          <p:cNvPr id="8" name="TextBox 7"/>
          <p:cNvSpPr txBox="1"/>
          <p:nvPr/>
        </p:nvSpPr>
        <p:spPr>
          <a:xfrm>
            <a:off x="2133600" y="3417332"/>
            <a:ext cx="1219200" cy="369332"/>
          </a:xfrm>
          <a:prstGeom prst="rect">
            <a:avLst/>
          </a:prstGeom>
          <a:solidFill>
            <a:schemeClr val="bg1"/>
          </a:solidFill>
        </p:spPr>
        <p:txBody>
          <a:bodyPr wrap="square" rtlCol="0">
            <a:spAutoFit/>
          </a:bodyPr>
          <a:lstStyle/>
          <a:p>
            <a:r>
              <a:rPr lang="en-US" dirty="0" smtClean="0"/>
              <a:t>Samantha</a:t>
            </a:r>
            <a:endParaRPr lang="en-US" dirty="0"/>
          </a:p>
        </p:txBody>
      </p:sp>
      <p:sp>
        <p:nvSpPr>
          <p:cNvPr id="9" name="TextBox 8"/>
          <p:cNvSpPr txBox="1"/>
          <p:nvPr/>
        </p:nvSpPr>
        <p:spPr>
          <a:xfrm>
            <a:off x="2819400" y="4583668"/>
            <a:ext cx="1066800" cy="369332"/>
          </a:xfrm>
          <a:prstGeom prst="rect">
            <a:avLst/>
          </a:prstGeom>
          <a:solidFill>
            <a:schemeClr val="bg1"/>
          </a:solidFill>
        </p:spPr>
        <p:txBody>
          <a:bodyPr wrap="square" rtlCol="0">
            <a:spAutoFit/>
          </a:bodyPr>
          <a:lstStyle/>
          <a:p>
            <a:r>
              <a:rPr lang="en-US" dirty="0" smtClean="0"/>
              <a:t>Spencer</a:t>
            </a:r>
            <a:endParaRPr lang="en-US" dirty="0"/>
          </a:p>
        </p:txBody>
      </p:sp>
      <p:sp>
        <p:nvSpPr>
          <p:cNvPr id="10" name="TextBox 9"/>
          <p:cNvSpPr txBox="1"/>
          <p:nvPr/>
        </p:nvSpPr>
        <p:spPr>
          <a:xfrm>
            <a:off x="3962400" y="4742934"/>
            <a:ext cx="762000" cy="369332"/>
          </a:xfrm>
          <a:prstGeom prst="rect">
            <a:avLst/>
          </a:prstGeom>
          <a:solidFill>
            <a:schemeClr val="bg1"/>
          </a:solidFill>
        </p:spPr>
        <p:txBody>
          <a:bodyPr wrap="square" rtlCol="0">
            <a:spAutoFit/>
          </a:bodyPr>
          <a:lstStyle/>
          <a:p>
            <a:r>
              <a:rPr lang="en-US" dirty="0"/>
              <a:t>K</a:t>
            </a:r>
            <a:r>
              <a:rPr lang="en-US" dirty="0" smtClean="0"/>
              <a:t>arla</a:t>
            </a:r>
            <a:endParaRPr lang="en-US" dirty="0"/>
          </a:p>
        </p:txBody>
      </p:sp>
      <p:sp>
        <p:nvSpPr>
          <p:cNvPr id="11" name="TextBox 10"/>
          <p:cNvSpPr txBox="1"/>
          <p:nvPr/>
        </p:nvSpPr>
        <p:spPr>
          <a:xfrm>
            <a:off x="4729480" y="4529296"/>
            <a:ext cx="1143000" cy="369332"/>
          </a:xfrm>
          <a:prstGeom prst="rect">
            <a:avLst/>
          </a:prstGeom>
          <a:solidFill>
            <a:schemeClr val="bg1"/>
          </a:solidFill>
        </p:spPr>
        <p:txBody>
          <a:bodyPr wrap="square" rtlCol="0">
            <a:spAutoFit/>
          </a:bodyPr>
          <a:lstStyle/>
          <a:p>
            <a:r>
              <a:rPr lang="en-US" dirty="0" err="1" smtClean="0"/>
              <a:t>Deshoen</a:t>
            </a:r>
            <a:endParaRPr lang="en-US" dirty="0"/>
          </a:p>
        </p:txBody>
      </p:sp>
      <p:sp>
        <p:nvSpPr>
          <p:cNvPr id="12" name="TextBox 11"/>
          <p:cNvSpPr txBox="1"/>
          <p:nvPr/>
        </p:nvSpPr>
        <p:spPr>
          <a:xfrm>
            <a:off x="5943600" y="4529296"/>
            <a:ext cx="609600" cy="369332"/>
          </a:xfrm>
          <a:prstGeom prst="rect">
            <a:avLst/>
          </a:prstGeom>
          <a:solidFill>
            <a:schemeClr val="bg1"/>
          </a:solidFill>
        </p:spPr>
        <p:txBody>
          <a:bodyPr wrap="square" rtlCol="0">
            <a:spAutoFit/>
          </a:bodyPr>
          <a:lstStyle/>
          <a:p>
            <a:r>
              <a:rPr lang="en-US" dirty="0" smtClean="0"/>
              <a:t>Jeff</a:t>
            </a:r>
            <a:endParaRPr lang="en-US" dirty="0"/>
          </a:p>
        </p:txBody>
      </p:sp>
      <p:sp>
        <p:nvSpPr>
          <p:cNvPr id="13" name="TextBox 12"/>
          <p:cNvSpPr txBox="1"/>
          <p:nvPr/>
        </p:nvSpPr>
        <p:spPr>
          <a:xfrm>
            <a:off x="7315200" y="3088640"/>
            <a:ext cx="533400" cy="369332"/>
          </a:xfrm>
          <a:prstGeom prst="rect">
            <a:avLst/>
          </a:prstGeom>
          <a:solidFill>
            <a:schemeClr val="bg1"/>
          </a:solidFill>
        </p:spPr>
        <p:txBody>
          <a:bodyPr wrap="square" rtlCol="0">
            <a:spAutoFit/>
          </a:bodyPr>
          <a:lstStyle/>
          <a:p>
            <a:r>
              <a:rPr lang="en-US" dirty="0" smtClean="0"/>
              <a:t>Ian</a:t>
            </a:r>
            <a:endParaRPr lang="en-US" dirty="0"/>
          </a:p>
        </p:txBody>
      </p:sp>
      <p:sp>
        <p:nvSpPr>
          <p:cNvPr id="14" name="TextBox 13"/>
          <p:cNvSpPr txBox="1"/>
          <p:nvPr/>
        </p:nvSpPr>
        <p:spPr>
          <a:xfrm>
            <a:off x="7467600" y="4898628"/>
            <a:ext cx="1219200" cy="369332"/>
          </a:xfrm>
          <a:prstGeom prst="rect">
            <a:avLst/>
          </a:prstGeom>
          <a:solidFill>
            <a:schemeClr val="bg1"/>
          </a:solidFill>
        </p:spPr>
        <p:txBody>
          <a:bodyPr wrap="square" rtlCol="0">
            <a:spAutoFit/>
          </a:bodyPr>
          <a:lstStyle/>
          <a:p>
            <a:r>
              <a:rPr lang="en-US" dirty="0" smtClean="0"/>
              <a:t>Mrs. Keith</a:t>
            </a:r>
            <a:endParaRPr lang="en-US" dirty="0"/>
          </a:p>
        </p:txBody>
      </p:sp>
    </p:spTree>
    <p:extLst>
      <p:ext uri="{BB962C8B-B14F-4D97-AF65-F5344CB8AC3E}">
        <p14:creationId xmlns:p14="http://schemas.microsoft.com/office/powerpoint/2010/main" val="42836384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7"/>
        <p:cNvGrpSpPr/>
        <p:nvPr/>
      </p:nvGrpSpPr>
      <p:grpSpPr>
        <a:xfrm>
          <a:off x="0" y="0"/>
          <a:ext cx="0" cy="0"/>
          <a:chOff x="0" y="0"/>
          <a:chExt cx="0" cy="0"/>
        </a:xfrm>
      </p:grpSpPr>
      <p:pic>
        <p:nvPicPr>
          <p:cNvPr id="48" name="Shape 48"/>
          <p:cNvPicPr preferRelativeResize="0"/>
          <p:nvPr/>
        </p:nvPicPr>
        <p:blipFill>
          <a:blip r:embed="rId3">
            <a:alphaModFix/>
          </a:blip>
          <a:stretch>
            <a:fillRect/>
          </a:stretch>
        </p:blipFill>
        <p:spPr>
          <a:xfrm>
            <a:off x="0" y="0"/>
            <a:ext cx="9144000" cy="6858000"/>
          </a:xfrm>
          <a:prstGeom prst="rect">
            <a:avLst/>
          </a:prstGeom>
          <a:noFill/>
          <a:ln>
            <a:noFill/>
          </a:ln>
        </p:spPr>
      </p:pic>
      <p:sp>
        <p:nvSpPr>
          <p:cNvPr id="49" name="Shape 49"/>
          <p:cNvSpPr txBox="1">
            <a:spLocks noGrp="1"/>
          </p:cNvSpPr>
          <p:nvPr>
            <p:ph type="title"/>
          </p:nvPr>
        </p:nvSpPr>
        <p:spPr>
          <a:xfrm>
            <a:off x="152400" y="533400"/>
            <a:ext cx="8229600" cy="1143200"/>
          </a:xfrm>
          <a:prstGeom prst="rect">
            <a:avLst/>
          </a:prstGeom>
        </p:spPr>
        <p:txBody>
          <a:bodyPr lIns="91425" tIns="91425" rIns="91425" bIns="91425" anchor="b" anchorCtr="0">
            <a:noAutofit/>
          </a:bodyPr>
          <a:lstStyle/>
          <a:p>
            <a:pPr>
              <a:spcBef>
                <a:spcPts val="0"/>
              </a:spcBef>
              <a:buNone/>
            </a:pPr>
            <a:r>
              <a:rPr lang="en" dirty="0">
                <a:solidFill>
                  <a:schemeClr val="bg1"/>
                </a:solidFill>
              </a:rPr>
              <a:t>Principal’s Request</a:t>
            </a:r>
          </a:p>
        </p:txBody>
      </p:sp>
      <p:sp>
        <p:nvSpPr>
          <p:cNvPr id="52" name="Shape 52"/>
          <p:cNvSpPr/>
          <p:nvPr/>
        </p:nvSpPr>
        <p:spPr>
          <a:xfrm>
            <a:off x="6746100" y="1600201"/>
            <a:ext cx="1940699" cy="2801199"/>
          </a:xfrm>
          <a:prstGeom prst="rect">
            <a:avLst/>
          </a:prstGeom>
          <a:no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pic>
        <p:nvPicPr>
          <p:cNvPr id="51" name="Shape 51"/>
          <p:cNvPicPr preferRelativeResize="0"/>
          <p:nvPr/>
        </p:nvPicPr>
        <p:blipFill rotWithShape="1">
          <a:blip r:embed="rId4">
            <a:alphaModFix/>
          </a:blip>
          <a:srcRect l="28020" t="18454" r="43681" b="40699"/>
          <a:stretch/>
        </p:blipFill>
        <p:spPr>
          <a:xfrm>
            <a:off x="6096000" y="1371600"/>
            <a:ext cx="2590800" cy="3429000"/>
          </a:xfrm>
          <a:prstGeom prst="rect">
            <a:avLst/>
          </a:prstGeom>
          <a:noFill/>
          <a:ln w="76200">
            <a:solidFill>
              <a:schemeClr val="bg1"/>
            </a:solidFill>
          </a:ln>
        </p:spPr>
      </p:pic>
      <p:sp>
        <p:nvSpPr>
          <p:cNvPr id="2" name="TextBox 1"/>
          <p:cNvSpPr txBox="1"/>
          <p:nvPr/>
        </p:nvSpPr>
        <p:spPr>
          <a:xfrm>
            <a:off x="6205663" y="4953000"/>
            <a:ext cx="2562346" cy="523220"/>
          </a:xfrm>
          <a:prstGeom prst="rect">
            <a:avLst/>
          </a:prstGeom>
          <a:noFill/>
        </p:spPr>
        <p:txBody>
          <a:bodyPr wrap="square" rtlCol="0">
            <a:spAutoFit/>
          </a:bodyPr>
          <a:lstStyle/>
          <a:p>
            <a:r>
              <a:rPr lang="en-US" sz="2800" b="1" dirty="0" smtClean="0">
                <a:ln>
                  <a:solidFill>
                    <a:schemeClr val="bg1"/>
                  </a:solidFill>
                </a:ln>
              </a:rPr>
              <a:t>Ms. </a:t>
            </a:r>
            <a:r>
              <a:rPr lang="en-US" sz="2800" b="1" dirty="0" smtClean="0">
                <a:ln>
                  <a:solidFill>
                    <a:schemeClr val="bg1"/>
                  </a:solidFill>
                </a:ln>
              </a:rPr>
              <a:t>Forrester</a:t>
            </a:r>
            <a:endParaRPr lang="en-US" sz="2800" b="1" dirty="0">
              <a:ln>
                <a:solidFill>
                  <a:schemeClr val="bg1"/>
                </a:solidFill>
              </a:ln>
            </a:endParaRPr>
          </a:p>
        </p:txBody>
      </p:sp>
    </p:spTree>
    <p:extLst>
      <p:ext uri="{BB962C8B-B14F-4D97-AF65-F5344CB8AC3E}">
        <p14:creationId xmlns:p14="http://schemas.microsoft.com/office/powerpoint/2010/main" val="3463342987"/>
      </p:ext>
    </p:extLst>
  </p:cSld>
  <p:clrMapOvr>
    <a:masterClrMapping/>
  </p:clrMapOvr>
  <p:transition spd="slow">
    <p:cu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717061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8105" t="22055"/>
          <a:stretch/>
        </p:blipFill>
        <p:spPr bwMode="auto">
          <a:xfrm>
            <a:off x="0" y="0"/>
            <a:ext cx="9220200" cy="6858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9003854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7394" t="21848" r="8396" b="4622"/>
          <a:stretch/>
        </p:blipFill>
        <p:spPr bwMode="auto">
          <a:xfrm>
            <a:off x="0" y="0"/>
            <a:ext cx="9144000" cy="6858000"/>
          </a:xfrm>
          <a:prstGeom prst="rect">
            <a:avLst/>
          </a:prstGeom>
          <a:noFill/>
          <a:ln w="76200">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97080393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858089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lstStyle/>
          <a:p>
            <a:r>
              <a:rPr lang="en-US" dirty="0" smtClean="0"/>
              <a:t>Non Emergency GIS</a:t>
            </a:r>
            <a:endParaRPr lang="en-US" dirty="0"/>
          </a:p>
        </p:txBody>
      </p:sp>
      <p:sp>
        <p:nvSpPr>
          <p:cNvPr id="3" name="Content Placeholder 2"/>
          <p:cNvSpPr>
            <a:spLocks noGrp="1"/>
          </p:cNvSpPr>
          <p:nvPr>
            <p:ph idx="1"/>
          </p:nvPr>
        </p:nvSpPr>
        <p:spPr/>
        <p:txBody>
          <a:bodyPr/>
          <a:lstStyle/>
          <a:p>
            <a:pPr marL="0" indent="0">
              <a:buNone/>
            </a:pPr>
            <a:r>
              <a:rPr lang="en-US" dirty="0" smtClean="0"/>
              <a:t>Open Street Maps can be helpful also for things that are not of Earth Shattering importance.</a:t>
            </a:r>
          </a:p>
          <a:p>
            <a:pPr marL="0" indent="0">
              <a:buNone/>
            </a:pPr>
            <a:endParaRPr lang="en-US" dirty="0"/>
          </a:p>
          <a:p>
            <a:pPr marL="0" indent="0">
              <a:buNone/>
            </a:pPr>
            <a:r>
              <a:rPr lang="en-US" dirty="0" smtClean="0"/>
              <a:t>Go to Openstreetmap.org to use their services for regular mapping. You also need an account with them to use OSM HOT.</a:t>
            </a:r>
          </a:p>
        </p:txBody>
      </p:sp>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717" t="5926" r="24848" b="18024"/>
          <a:stretch/>
        </p:blipFill>
        <p:spPr bwMode="auto">
          <a:xfrm>
            <a:off x="6705600" y="228600"/>
            <a:ext cx="1595120" cy="15646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613829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86" y="0"/>
            <a:ext cx="916098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543800" y="6407060"/>
            <a:ext cx="1600200" cy="369332"/>
          </a:xfrm>
          <a:prstGeom prst="rect">
            <a:avLst/>
          </a:prstGeom>
          <a:noFill/>
        </p:spPr>
        <p:txBody>
          <a:bodyPr wrap="square" rtlCol="0">
            <a:spAutoFit/>
          </a:bodyPr>
          <a:lstStyle/>
          <a:p>
            <a:r>
              <a:rPr lang="en-US" dirty="0" smtClean="0">
                <a:solidFill>
                  <a:schemeClr val="bg1"/>
                </a:solidFill>
              </a:rPr>
              <a:t>Randy Hale</a:t>
            </a:r>
            <a:endParaRPr lang="en-US" dirty="0">
              <a:solidFill>
                <a:schemeClr val="bg1"/>
              </a:solidFill>
            </a:endParaRPr>
          </a:p>
        </p:txBody>
      </p:sp>
    </p:spTree>
    <p:extLst>
      <p:ext uri="{BB962C8B-B14F-4D97-AF65-F5344CB8AC3E}">
        <p14:creationId xmlns:p14="http://schemas.microsoft.com/office/powerpoint/2010/main" val="287273024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229600" cy="1143000"/>
          </a:xfrm>
        </p:spPr>
        <p:txBody>
          <a:bodyPr/>
          <a:lstStyle/>
          <a:p>
            <a:r>
              <a:rPr lang="en-US" dirty="0" smtClean="0"/>
              <a:t>Mapping in St. Thomas</a:t>
            </a:r>
            <a:endParaRPr lang="en-US" dirty="0"/>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999" t="24052" r="8270" b="33965"/>
          <a:stretch/>
        </p:blipFill>
        <p:spPr bwMode="auto">
          <a:xfrm>
            <a:off x="228600" y="1981200"/>
            <a:ext cx="8665216" cy="3505200"/>
          </a:xfrm>
          <a:prstGeom prst="rect">
            <a:avLst/>
          </a:prstGeom>
          <a:noFill/>
          <a:ln w="57150">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48229321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Lack of Addressing</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6400800" y="4717228"/>
            <a:ext cx="2304414" cy="1726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122925" y="1501142"/>
            <a:ext cx="2633089"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1" y="4717228"/>
            <a:ext cx="2438400" cy="18264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8344" t="19352" r="4389" b="21688"/>
          <a:stretch/>
        </p:blipFill>
        <p:spPr bwMode="auto">
          <a:xfrm>
            <a:off x="183122" y="1597662"/>
            <a:ext cx="3280168" cy="1711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76200" y="3657600"/>
            <a:ext cx="9144000" cy="523220"/>
          </a:xfrm>
          <a:prstGeom prst="rect">
            <a:avLst/>
          </a:prstGeom>
          <a:noFill/>
        </p:spPr>
        <p:txBody>
          <a:bodyPr wrap="square" rtlCol="0">
            <a:spAutoFit/>
          </a:bodyPr>
          <a:lstStyle/>
          <a:p>
            <a:r>
              <a:rPr lang="en-US" sz="2800" dirty="0" smtClean="0">
                <a:solidFill>
                  <a:schemeClr val="bg1"/>
                </a:solidFill>
              </a:rPr>
              <a:t>Even Emergency Services don’t know their own addresses!</a:t>
            </a:r>
            <a:endParaRPr lang="en-US" sz="2800" dirty="0">
              <a:solidFill>
                <a:schemeClr val="bg1"/>
              </a:solidFill>
            </a:endParaRPr>
          </a:p>
        </p:txBody>
      </p:sp>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63290" y="4616038"/>
            <a:ext cx="2247900" cy="2028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67200" y="1686879"/>
            <a:ext cx="762000" cy="1533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0722164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pic>
        <p:nvPicPr>
          <p:cNvPr id="57" name="Shape 57"/>
          <p:cNvPicPr preferRelativeResize="0"/>
          <p:nvPr/>
        </p:nvPicPr>
        <p:blipFill rotWithShape="1">
          <a:blip r:embed="rId3">
            <a:alphaModFix/>
          </a:blip>
          <a:srcRect r="89"/>
          <a:stretch/>
        </p:blipFill>
        <p:spPr>
          <a:xfrm>
            <a:off x="0" y="0"/>
            <a:ext cx="9144000" cy="6858000"/>
          </a:xfrm>
          <a:prstGeom prst="rect">
            <a:avLst/>
          </a:prstGeom>
          <a:noFill/>
          <a:ln>
            <a:noFill/>
          </a:ln>
        </p:spPr>
      </p:pic>
      <p:sp>
        <p:nvSpPr>
          <p:cNvPr id="58" name="Shape 58"/>
          <p:cNvSpPr/>
          <p:nvPr/>
        </p:nvSpPr>
        <p:spPr>
          <a:xfrm>
            <a:off x="4889150" y="5702434"/>
            <a:ext cx="4361699" cy="1519999"/>
          </a:xfrm>
          <a:prstGeom prst="rect">
            <a:avLst/>
          </a:prstGeom>
          <a:solidFill>
            <a:schemeClr val="lt1"/>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59" name="Shape 59"/>
          <p:cNvSpPr txBox="1">
            <a:spLocks noGrp="1"/>
          </p:cNvSpPr>
          <p:nvPr>
            <p:ph type="title"/>
          </p:nvPr>
        </p:nvSpPr>
        <p:spPr>
          <a:xfrm>
            <a:off x="4800600" y="5714800"/>
            <a:ext cx="8492225" cy="1143200"/>
          </a:xfrm>
          <a:prstGeom prst="rect">
            <a:avLst/>
          </a:prstGeom>
          <a:noFill/>
        </p:spPr>
        <p:txBody>
          <a:bodyPr lIns="91425" tIns="91425" rIns="91425" bIns="91425" anchor="b" anchorCtr="0">
            <a:noAutofit/>
          </a:bodyPr>
          <a:lstStyle/>
          <a:p>
            <a:pPr>
              <a:spcBef>
                <a:spcPts val="0"/>
              </a:spcBef>
              <a:buNone/>
            </a:pPr>
            <a:r>
              <a:rPr lang="en" sz="4800" dirty="0">
                <a:solidFill>
                  <a:schemeClr val="bg1"/>
                </a:solidFill>
              </a:rPr>
              <a:t>Randy’s Basemap</a:t>
            </a:r>
          </a:p>
        </p:txBody>
      </p:sp>
    </p:spTree>
    <p:extLst>
      <p:ext uri="{BB962C8B-B14F-4D97-AF65-F5344CB8AC3E}">
        <p14:creationId xmlns:p14="http://schemas.microsoft.com/office/powerpoint/2010/main" val="3901889748"/>
      </p:ext>
    </p:extLst>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Mrs. Leah Keith-Houle</a:t>
            </a:r>
            <a:endParaRPr lang="en-US" dirty="0"/>
          </a:p>
        </p:txBody>
      </p:sp>
      <p:sp>
        <p:nvSpPr>
          <p:cNvPr id="3" name="Content Placeholder 2"/>
          <p:cNvSpPr>
            <a:spLocks noGrp="1"/>
          </p:cNvSpPr>
          <p:nvPr>
            <p:ph idx="1"/>
          </p:nvPr>
        </p:nvSpPr>
        <p:spPr/>
        <p:txBody>
          <a:bodyPr/>
          <a:lstStyle/>
          <a:p>
            <a:pPr marL="0" indent="0">
              <a:buNone/>
            </a:pPr>
            <a:r>
              <a:rPr lang="en-US" dirty="0"/>
              <a:t>w</a:t>
            </a:r>
            <a:r>
              <a:rPr lang="en-US" dirty="0" smtClean="0"/>
              <a:t>as given a grant of $5,000 by Fund For Teachers to travel to the island of San Salvador in the Bahamas.</a:t>
            </a:r>
            <a:endParaRPr lang="en-US" dirty="0"/>
          </a:p>
        </p:txBody>
      </p:sp>
      <p:sp>
        <p:nvSpPr>
          <p:cNvPr id="4" name="AutoShape 2" descr="Image result for fund for teacher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Image result for fund for teacher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222" y="3276600"/>
            <a:ext cx="5622178" cy="2965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626222" y="3276600"/>
            <a:ext cx="5622178" cy="2965744"/>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138674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00600" y="152400"/>
            <a:ext cx="4191000" cy="6705600"/>
          </a:xfrm>
        </p:spPr>
        <p:txBody>
          <a:bodyPr>
            <a:normAutofit lnSpcReduction="10000"/>
          </a:bodyPr>
          <a:lstStyle/>
          <a:p>
            <a:r>
              <a:rPr lang="en-US" b="1" dirty="0" smtClean="0">
                <a:solidFill>
                  <a:schemeClr val="bg1"/>
                </a:solidFill>
              </a:rPr>
              <a:t>If you need the internet, computer and power−expect only 2 of the 3 to work!!</a:t>
            </a:r>
          </a:p>
          <a:p>
            <a:r>
              <a:rPr lang="en-US" b="1" dirty="0" smtClean="0">
                <a:solidFill>
                  <a:schemeClr val="bg1"/>
                </a:solidFill>
              </a:rPr>
              <a:t>Printer </a:t>
            </a:r>
            <a:r>
              <a:rPr lang="en-US" b="1" dirty="0">
                <a:solidFill>
                  <a:schemeClr val="bg1"/>
                </a:solidFill>
              </a:rPr>
              <a:t>hooked to an extension </a:t>
            </a:r>
            <a:r>
              <a:rPr lang="en-US" b="1" dirty="0" smtClean="0">
                <a:solidFill>
                  <a:schemeClr val="bg1"/>
                </a:solidFill>
              </a:rPr>
              <a:t>cord.</a:t>
            </a:r>
            <a:endParaRPr lang="en-US" b="1" dirty="0">
              <a:solidFill>
                <a:schemeClr val="bg1"/>
              </a:solidFill>
            </a:endParaRPr>
          </a:p>
          <a:p>
            <a:r>
              <a:rPr lang="en-US" b="1" dirty="0">
                <a:solidFill>
                  <a:schemeClr val="bg1"/>
                </a:solidFill>
              </a:rPr>
              <a:t>Extension cord run through hole in screen door </a:t>
            </a:r>
            <a:r>
              <a:rPr lang="en-US" b="1" dirty="0" smtClean="0">
                <a:solidFill>
                  <a:schemeClr val="bg1"/>
                </a:solidFill>
              </a:rPr>
              <a:t>to the laptop outside -  reception better!</a:t>
            </a:r>
            <a:endParaRPr lang="en-US" b="1" dirty="0">
              <a:solidFill>
                <a:schemeClr val="bg1"/>
              </a:solidFill>
            </a:endParaRPr>
          </a:p>
          <a:p>
            <a:r>
              <a:rPr lang="en-US" b="1" dirty="0" smtClean="0">
                <a:solidFill>
                  <a:schemeClr val="bg1"/>
                </a:solidFill>
              </a:rPr>
              <a:t>My </a:t>
            </a:r>
            <a:r>
              <a:rPr lang="en-US" b="1" dirty="0">
                <a:solidFill>
                  <a:schemeClr val="bg1"/>
                </a:solidFill>
              </a:rPr>
              <a:t>bed is </a:t>
            </a:r>
            <a:r>
              <a:rPr lang="en-US" b="1" dirty="0" smtClean="0">
                <a:solidFill>
                  <a:schemeClr val="bg1"/>
                </a:solidFill>
              </a:rPr>
              <a:t>a couch. My couch is in the office.</a:t>
            </a:r>
            <a:endParaRPr lang="en-US" b="1" dirty="0">
              <a:solidFill>
                <a:schemeClr val="bg1"/>
              </a:solidFill>
            </a:endParaRPr>
          </a:p>
          <a:p>
            <a:r>
              <a:rPr lang="en-US" b="1" dirty="0" err="1">
                <a:solidFill>
                  <a:schemeClr val="bg1"/>
                </a:solidFill>
              </a:rPr>
              <a:t>Zac</a:t>
            </a:r>
            <a:r>
              <a:rPr lang="en-US" b="1" dirty="0">
                <a:solidFill>
                  <a:schemeClr val="bg1"/>
                </a:solidFill>
              </a:rPr>
              <a:t> </a:t>
            </a:r>
            <a:r>
              <a:rPr lang="en-US" b="1" dirty="0" smtClean="0">
                <a:solidFill>
                  <a:schemeClr val="bg1"/>
                </a:solidFill>
              </a:rPr>
              <a:t>utters every </a:t>
            </a:r>
            <a:r>
              <a:rPr lang="en-US" b="1" dirty="0">
                <a:solidFill>
                  <a:schemeClr val="bg1"/>
                </a:solidFill>
              </a:rPr>
              <a:t>5 seconds </a:t>
            </a:r>
            <a:r>
              <a:rPr lang="en-US" b="1" dirty="0" smtClean="0">
                <a:solidFill>
                  <a:schemeClr val="bg1"/>
                </a:solidFill>
              </a:rPr>
              <a:t> -“</a:t>
            </a:r>
            <a:r>
              <a:rPr lang="en-US" b="1" dirty="0">
                <a:solidFill>
                  <a:schemeClr val="bg1"/>
                </a:solidFill>
              </a:rPr>
              <a:t>I think I know why the printer isn’t working”.</a:t>
            </a:r>
          </a:p>
          <a:p>
            <a:pPr>
              <a:buNone/>
            </a:pPr>
            <a:endParaRPr lang="en-US" dirty="0"/>
          </a:p>
        </p:txBody>
      </p:sp>
      <p:pic>
        <p:nvPicPr>
          <p:cNvPr id="2050" name="Picture 2" descr="IMG_20130325_205133"/>
          <p:cNvPicPr>
            <a:picLocks noChangeAspect="1" noChangeArrowheads="1"/>
          </p:cNvPicPr>
          <p:nvPr/>
        </p:nvPicPr>
        <p:blipFill>
          <a:blip r:embed="rId2" cstate="print"/>
          <a:srcRect/>
          <a:stretch>
            <a:fillRect/>
          </a:stretch>
        </p:blipFill>
        <p:spPr bwMode="auto">
          <a:xfrm>
            <a:off x="0" y="1905000"/>
            <a:ext cx="4762500" cy="4572000"/>
          </a:xfrm>
          <a:prstGeom prst="rect">
            <a:avLst/>
          </a:prstGeom>
          <a:noFill/>
        </p:spPr>
      </p:pic>
      <p:sp>
        <p:nvSpPr>
          <p:cNvPr id="5" name="TextBox 4"/>
          <p:cNvSpPr txBox="1"/>
          <p:nvPr/>
        </p:nvSpPr>
        <p:spPr>
          <a:xfrm>
            <a:off x="143508" y="152400"/>
            <a:ext cx="3886200" cy="1569660"/>
          </a:xfrm>
          <a:prstGeom prst="rect">
            <a:avLst/>
          </a:prstGeom>
          <a:noFill/>
        </p:spPr>
        <p:txBody>
          <a:bodyPr wrap="square" rtlCol="0">
            <a:spAutoFit/>
          </a:bodyPr>
          <a:lstStyle/>
          <a:p>
            <a:r>
              <a:rPr lang="en-US" sz="3200" dirty="0" smtClean="0">
                <a:solidFill>
                  <a:schemeClr val="accent4">
                    <a:lumMod val="75000"/>
                  </a:schemeClr>
                </a:solidFill>
              </a:rPr>
              <a:t>Known problems while mapping in the Caribbean </a:t>
            </a:r>
            <a:endParaRPr lang="en-US" sz="3200" dirty="0">
              <a:solidFill>
                <a:schemeClr val="accent4">
                  <a:lumMod val="75000"/>
                </a:schemeClr>
              </a:solidFill>
            </a:endParaRPr>
          </a:p>
        </p:txBody>
      </p:sp>
      <p:sp>
        <p:nvSpPr>
          <p:cNvPr id="6" name="TextBox 5"/>
          <p:cNvSpPr txBox="1"/>
          <p:nvPr/>
        </p:nvSpPr>
        <p:spPr>
          <a:xfrm>
            <a:off x="0" y="6488668"/>
            <a:ext cx="6629400" cy="369332"/>
          </a:xfrm>
          <a:prstGeom prst="rect">
            <a:avLst/>
          </a:prstGeom>
          <a:noFill/>
        </p:spPr>
        <p:txBody>
          <a:bodyPr wrap="square" rtlCol="0">
            <a:spAutoFit/>
          </a:bodyPr>
          <a:lstStyle/>
          <a:p>
            <a:r>
              <a:rPr lang="en-US" dirty="0" smtClean="0">
                <a:solidFill>
                  <a:schemeClr val="bg1"/>
                </a:solidFill>
              </a:rPr>
              <a:t>http://www.northrivergeographic.com/archives/hippie-hut</a:t>
            </a:r>
            <a:endParaRPr lang="en-US" dirty="0">
              <a:solidFill>
                <a:schemeClr val="bg1"/>
              </a:solidFill>
            </a:endParaRPr>
          </a:p>
        </p:txBody>
      </p:sp>
    </p:spTree>
    <p:extLst>
      <p:ext uri="{BB962C8B-B14F-4D97-AF65-F5344CB8AC3E}">
        <p14:creationId xmlns:p14="http://schemas.microsoft.com/office/powerpoint/2010/main" val="35335933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Mapping in St. Thomas</a:t>
            </a:r>
            <a:endParaRPr lang="en-US"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520" y="1640840"/>
            <a:ext cx="8900448" cy="4684838"/>
          </a:xfrm>
          <a:prstGeom prst="rect">
            <a:avLst/>
          </a:prstGeom>
          <a:noFill/>
          <a:ln w="76200">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85311310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9"/>
        <p:cNvGrpSpPr/>
        <p:nvPr/>
      </p:nvGrpSpPr>
      <p:grpSpPr>
        <a:xfrm>
          <a:off x="0" y="0"/>
          <a:ext cx="0" cy="0"/>
          <a:chOff x="0" y="0"/>
          <a:chExt cx="0" cy="0"/>
        </a:xfrm>
      </p:grpSpPr>
      <p:pic>
        <p:nvPicPr>
          <p:cNvPr id="31" name="Shape 31"/>
          <p:cNvPicPr preferRelativeResize="0"/>
          <p:nvPr/>
        </p:nvPicPr>
        <p:blipFill>
          <a:blip r:embed="rId3">
            <a:alphaModFix/>
          </a:blip>
          <a:stretch>
            <a:fillRect/>
          </a:stretch>
        </p:blipFill>
        <p:spPr>
          <a:xfrm>
            <a:off x="0" y="0"/>
            <a:ext cx="9144000" cy="6858000"/>
          </a:xfrm>
          <a:prstGeom prst="rect">
            <a:avLst/>
          </a:prstGeom>
          <a:noFill/>
          <a:ln w="76200">
            <a:solidFill>
              <a:schemeClr val="bg1"/>
            </a:solidFill>
          </a:ln>
        </p:spPr>
      </p:pic>
      <p:sp>
        <p:nvSpPr>
          <p:cNvPr id="2" name="TextBox 1"/>
          <p:cNvSpPr txBox="1"/>
          <p:nvPr/>
        </p:nvSpPr>
        <p:spPr>
          <a:xfrm>
            <a:off x="4191000" y="6447730"/>
            <a:ext cx="5562600" cy="400110"/>
          </a:xfrm>
          <a:prstGeom prst="rect">
            <a:avLst/>
          </a:prstGeom>
          <a:noFill/>
        </p:spPr>
        <p:txBody>
          <a:bodyPr wrap="square" rtlCol="0">
            <a:spAutoFit/>
          </a:bodyPr>
          <a:lstStyle/>
          <a:p>
            <a:r>
              <a:rPr lang="en-US" sz="2000" dirty="0" smtClean="0"/>
              <a:t>And the little children should lead them…</a:t>
            </a:r>
            <a:endParaRPr lang="en-US" sz="2000" dirty="0"/>
          </a:p>
        </p:txBody>
      </p:sp>
      <p:sp>
        <p:nvSpPr>
          <p:cNvPr id="3" name="TextBox 2"/>
          <p:cNvSpPr txBox="1"/>
          <p:nvPr/>
        </p:nvSpPr>
        <p:spPr>
          <a:xfrm>
            <a:off x="304800" y="228600"/>
            <a:ext cx="1295400" cy="369332"/>
          </a:xfrm>
          <a:prstGeom prst="rect">
            <a:avLst/>
          </a:prstGeom>
          <a:noFill/>
        </p:spPr>
        <p:txBody>
          <a:bodyPr wrap="square" rtlCol="0">
            <a:spAutoFit/>
          </a:bodyPr>
          <a:lstStyle/>
          <a:p>
            <a:r>
              <a:rPr lang="en-US" dirty="0" smtClean="0"/>
              <a:t>Why?</a:t>
            </a:r>
            <a:endParaRPr lang="en-US" dirty="0"/>
          </a:p>
        </p:txBody>
      </p:sp>
    </p:spTree>
    <p:extLst>
      <p:ext uri="{BB962C8B-B14F-4D97-AF65-F5344CB8AC3E}">
        <p14:creationId xmlns:p14="http://schemas.microsoft.com/office/powerpoint/2010/main" val="1634384367"/>
      </p:ext>
    </p:extLst>
  </p:cSld>
  <p:clrMapOvr>
    <a:masterClrMapping/>
  </p:clrMapOvr>
  <p:transition spd="slow">
    <p:cu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dirty="0" smtClean="0"/>
              <a:t> </a:t>
            </a:r>
          </a:p>
          <a:p>
            <a:r>
              <a:rPr lang="en-US" dirty="0" smtClean="0"/>
              <a:t>Hale. (2013, October 29). Re: Hippie Hut [Web log comment]. Retrieved from      </a:t>
            </a:r>
            <a:r>
              <a:rPr lang="en-US" u="sng" dirty="0" smtClean="0">
                <a:hlinkClick r:id="rId2"/>
              </a:rPr>
              <a:t>http://www.northrivergeographic.com/hippiehut</a:t>
            </a:r>
            <a:endParaRPr lang="en-US" dirty="0" smtClean="0"/>
          </a:p>
          <a:p>
            <a:r>
              <a:rPr lang="en-US" dirty="0" smtClean="0"/>
              <a:t>Hale. (2013, May 5). Re: One Bad Day [Web log comment]. Retrieved from  </a:t>
            </a:r>
            <a:r>
              <a:rPr lang="en-US" u="sng" dirty="0" smtClean="0">
                <a:hlinkClick r:id="rId3"/>
              </a:rPr>
              <a:t>http://www.northrivergeographic.com/wp-content</a:t>
            </a:r>
            <a:endParaRPr lang="en-US" dirty="0" smtClean="0"/>
          </a:p>
          <a:p>
            <a:r>
              <a:rPr lang="en-US" dirty="0" err="1" smtClean="0"/>
              <a:t>Hessler</a:t>
            </a:r>
            <a:r>
              <a:rPr lang="en-US" dirty="0" smtClean="0"/>
              <a:t>, J. (2014, Winter).  History of GIS and Computer Cartography Project. </a:t>
            </a:r>
            <a:r>
              <a:rPr lang="en-US" dirty="0" err="1" smtClean="0"/>
              <a:t>ArcNews</a:t>
            </a:r>
            <a:r>
              <a:rPr lang="en-US" dirty="0" smtClean="0"/>
              <a:t>, 35, (4), 27.</a:t>
            </a:r>
          </a:p>
          <a:p>
            <a:r>
              <a:rPr lang="en-US" i="1" dirty="0" smtClean="0"/>
              <a:t>Introduction to Open Source Mapping</a:t>
            </a:r>
            <a:r>
              <a:rPr lang="en-US" dirty="0" smtClean="0"/>
              <a:t>. (</a:t>
            </a:r>
            <a:r>
              <a:rPr lang="en-US" dirty="0" err="1" smtClean="0"/>
              <a:t>n.d</a:t>
            </a:r>
            <a:r>
              <a:rPr lang="en-US" dirty="0" smtClean="0"/>
              <a:t>.). Retrieved , from </a:t>
            </a:r>
            <a:r>
              <a:rPr lang="en-US" u="sng" dirty="0" smtClean="0">
                <a:hlinkClick r:id="rId4"/>
              </a:rPr>
              <a:t>http://OSM.com</a:t>
            </a:r>
            <a:endParaRPr lang="en-US" dirty="0" smtClean="0"/>
          </a:p>
          <a:p>
            <a:r>
              <a:rPr lang="en-US" i="1" dirty="0" smtClean="0"/>
              <a:t>Download site for QGIS</a:t>
            </a:r>
            <a:r>
              <a:rPr lang="en-US" dirty="0" smtClean="0"/>
              <a:t>.(</a:t>
            </a:r>
            <a:r>
              <a:rPr lang="en-US" dirty="0" err="1" smtClean="0"/>
              <a:t>n.d</a:t>
            </a:r>
            <a:r>
              <a:rPr lang="en-US" dirty="0" smtClean="0"/>
              <a:t>.). </a:t>
            </a:r>
            <a:r>
              <a:rPr lang="en-US" smtClean="0"/>
              <a:t>Retrieved </a:t>
            </a:r>
            <a:r>
              <a:rPr lang="en-US" dirty="0" smtClean="0"/>
              <a:t>from http://QGIS./.site/index/html</a:t>
            </a:r>
          </a:p>
          <a:p>
            <a:endParaRPr lang="en-US" dirty="0"/>
          </a:p>
        </p:txBody>
      </p:sp>
    </p:spTree>
    <p:extLst>
      <p:ext uri="{BB962C8B-B14F-4D97-AF65-F5344CB8AC3E}">
        <p14:creationId xmlns:p14="http://schemas.microsoft.com/office/powerpoint/2010/main" val="11031463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2750"/>
            <a:ext cx="9160134" cy="6870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87524" y="368660"/>
            <a:ext cx="1944216" cy="923330"/>
          </a:xfrm>
          <a:prstGeom prst="rect">
            <a:avLst/>
          </a:prstGeom>
          <a:noFill/>
        </p:spPr>
        <p:txBody>
          <a:bodyPr wrap="square" rtlCol="0">
            <a:spAutoFit/>
          </a:bodyPr>
          <a:lstStyle/>
          <a:p>
            <a:r>
              <a:rPr lang="en-US" b="1" u="sng" dirty="0" smtClean="0">
                <a:solidFill>
                  <a:schemeClr val="bg1"/>
                </a:solidFill>
              </a:rPr>
              <a:t>Edited by Conagher Smith &amp; Monnie Lewis</a:t>
            </a:r>
            <a:endParaRPr lang="en-US" b="1" u="sng" dirty="0">
              <a:solidFill>
                <a:schemeClr val="bg1"/>
              </a:solidFill>
            </a:endParaRP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1291990"/>
            <a:ext cx="1893093" cy="3185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72754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rbhs_student\Downloads\please_files\a03203230131331331.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24200" y="228600"/>
            <a:ext cx="3124200" cy="31242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051" name="Picture 3" descr="C:\Users\rbhs_student\Downloads\please last_files\a032032310202222201.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9800" y="4038600"/>
            <a:ext cx="2438400" cy="24384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052" name="Picture 4" descr="C:\Users\rbhs_student\Downloads\air_files\a0320323013133311.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4191000"/>
            <a:ext cx="2438400" cy="24384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300192" y="381000"/>
            <a:ext cx="2843808" cy="1938992"/>
          </a:xfrm>
          <a:prstGeom prst="rect">
            <a:avLst/>
          </a:prstGeom>
          <a:noFill/>
        </p:spPr>
        <p:txBody>
          <a:bodyPr wrap="square" rtlCol="0">
            <a:spAutoFit/>
          </a:bodyPr>
          <a:lstStyle/>
          <a:p>
            <a:r>
              <a:rPr lang="en-US" sz="2400" b="1" u="sng" dirty="0" smtClean="0">
                <a:solidFill>
                  <a:schemeClr val="bg1"/>
                </a:solidFill>
              </a:rPr>
              <a:t>Geology </a:t>
            </a:r>
          </a:p>
          <a:p>
            <a:r>
              <a:rPr lang="en-US" sz="2400" b="1" u="sng" dirty="0" smtClean="0">
                <a:solidFill>
                  <a:schemeClr val="bg1"/>
                </a:solidFill>
              </a:rPr>
              <a:t>4</a:t>
            </a:r>
            <a:r>
              <a:rPr lang="en-US" sz="2400" b="1" u="sng" baseline="30000" dirty="0" smtClean="0">
                <a:solidFill>
                  <a:schemeClr val="bg1"/>
                </a:solidFill>
              </a:rPr>
              <a:t>th</a:t>
            </a:r>
            <a:r>
              <a:rPr lang="en-US" sz="2400" b="1" u="sng" dirty="0" smtClean="0">
                <a:solidFill>
                  <a:schemeClr val="bg1"/>
                </a:solidFill>
              </a:rPr>
              <a:t> block</a:t>
            </a:r>
          </a:p>
          <a:p>
            <a:r>
              <a:rPr lang="en-US" sz="2400" b="1" u="sng" dirty="0" smtClean="0">
                <a:solidFill>
                  <a:schemeClr val="bg1"/>
                </a:solidFill>
              </a:rPr>
              <a:t>Monday, February 24, 2014</a:t>
            </a:r>
          </a:p>
          <a:p>
            <a:r>
              <a:rPr lang="en-US" sz="2400" b="1" u="sng" dirty="0" smtClean="0">
                <a:solidFill>
                  <a:schemeClr val="bg1"/>
                </a:solidFill>
              </a:rPr>
              <a:t>14:08 Military time</a:t>
            </a:r>
            <a:endParaRPr lang="en-US" sz="2400" b="1" u="sng" dirty="0">
              <a:solidFill>
                <a:schemeClr val="bg1"/>
              </a:solidFill>
            </a:endParaRPr>
          </a:p>
        </p:txBody>
      </p:sp>
      <p:sp>
        <p:nvSpPr>
          <p:cNvPr id="2" name="TextBox 1"/>
          <p:cNvSpPr txBox="1"/>
          <p:nvPr/>
        </p:nvSpPr>
        <p:spPr>
          <a:xfrm>
            <a:off x="228600" y="1264920"/>
            <a:ext cx="2667000" cy="2123658"/>
          </a:xfrm>
          <a:prstGeom prst="rect">
            <a:avLst/>
          </a:prstGeom>
          <a:noFill/>
        </p:spPr>
        <p:txBody>
          <a:bodyPr wrap="square" rtlCol="0">
            <a:spAutoFit/>
          </a:bodyPr>
          <a:lstStyle/>
          <a:p>
            <a:r>
              <a:rPr lang="en-US" sz="6600" dirty="0" err="1" smtClean="0">
                <a:solidFill>
                  <a:schemeClr val="bg1"/>
                </a:solidFill>
              </a:rPr>
              <a:t>BeforeOSM</a:t>
            </a:r>
            <a:endParaRPr lang="en-US" sz="6600" dirty="0">
              <a:solidFill>
                <a:schemeClr val="bg1"/>
              </a:solidFill>
            </a:endParaRPr>
          </a:p>
        </p:txBody>
      </p:sp>
      <p:sp>
        <p:nvSpPr>
          <p:cNvPr id="3" name="TextBox 2"/>
          <p:cNvSpPr txBox="1"/>
          <p:nvPr/>
        </p:nvSpPr>
        <p:spPr>
          <a:xfrm>
            <a:off x="3738880" y="3388578"/>
            <a:ext cx="2057400" cy="461665"/>
          </a:xfrm>
          <a:prstGeom prst="rect">
            <a:avLst/>
          </a:prstGeom>
          <a:noFill/>
        </p:spPr>
        <p:txBody>
          <a:bodyPr wrap="square" rtlCol="0">
            <a:spAutoFit/>
          </a:bodyPr>
          <a:lstStyle/>
          <a:p>
            <a:r>
              <a:rPr lang="en-US" sz="2400" dirty="0" smtClean="0">
                <a:solidFill>
                  <a:schemeClr val="bg1"/>
                </a:solidFill>
              </a:rPr>
              <a:t>Club Med</a:t>
            </a:r>
            <a:endParaRPr lang="en-US" sz="2400" dirty="0">
              <a:solidFill>
                <a:schemeClr val="bg1"/>
              </a:solidFill>
            </a:endParaRPr>
          </a:p>
        </p:txBody>
      </p:sp>
      <p:sp>
        <p:nvSpPr>
          <p:cNvPr id="5" name="TextBox 4"/>
          <p:cNvSpPr txBox="1"/>
          <p:nvPr/>
        </p:nvSpPr>
        <p:spPr>
          <a:xfrm>
            <a:off x="3167380" y="6172200"/>
            <a:ext cx="1600200" cy="461665"/>
          </a:xfrm>
          <a:prstGeom prst="rect">
            <a:avLst/>
          </a:prstGeom>
          <a:noFill/>
        </p:spPr>
        <p:txBody>
          <a:bodyPr wrap="square" rtlCol="0">
            <a:spAutoFit/>
          </a:bodyPr>
          <a:lstStyle/>
          <a:p>
            <a:r>
              <a:rPr lang="en-US" sz="2400" dirty="0" smtClean="0">
                <a:solidFill>
                  <a:schemeClr val="bg1"/>
                </a:solidFill>
              </a:rPr>
              <a:t>Airport</a:t>
            </a:r>
            <a:endParaRPr lang="en-US" sz="2400" dirty="0">
              <a:solidFill>
                <a:schemeClr val="bg1"/>
              </a:solidFill>
            </a:endParaRPr>
          </a:p>
        </p:txBody>
      </p:sp>
      <p:sp>
        <p:nvSpPr>
          <p:cNvPr id="7" name="TextBox 6"/>
          <p:cNvSpPr txBox="1"/>
          <p:nvPr/>
        </p:nvSpPr>
        <p:spPr>
          <a:xfrm>
            <a:off x="5958204" y="3576935"/>
            <a:ext cx="2561592" cy="461665"/>
          </a:xfrm>
          <a:prstGeom prst="rect">
            <a:avLst/>
          </a:prstGeom>
          <a:noFill/>
        </p:spPr>
        <p:txBody>
          <a:bodyPr wrap="square" rtlCol="0">
            <a:spAutoFit/>
          </a:bodyPr>
          <a:lstStyle/>
          <a:p>
            <a:r>
              <a:rPr lang="en-US" sz="2400" dirty="0" smtClean="0">
                <a:solidFill>
                  <a:schemeClr val="bg1"/>
                </a:solidFill>
              </a:rPr>
              <a:t>Cockburn Town</a:t>
            </a:r>
            <a:endParaRPr lang="en-US" sz="2400" dirty="0">
              <a:solidFill>
                <a:schemeClr val="bg1"/>
              </a:solidFill>
            </a:endParaRPr>
          </a:p>
        </p:txBody>
      </p:sp>
    </p:spTree>
    <p:extLst>
      <p:ext uri="{BB962C8B-B14F-4D97-AF65-F5344CB8AC3E}">
        <p14:creationId xmlns:p14="http://schemas.microsoft.com/office/powerpoint/2010/main" val="36216141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082000"/>
            <a:ext cx="1676400" cy="4324667"/>
          </a:xfrm>
        </p:spPr>
        <p:txBody>
          <a:bodyPr>
            <a:normAutofit/>
          </a:bodyPr>
          <a:lstStyle/>
          <a:p>
            <a:r>
              <a:rPr lang="en-US" dirty="0" smtClean="0">
                <a:solidFill>
                  <a:schemeClr val="bg1"/>
                </a:solidFill>
              </a:rPr>
              <a:t>1 Week after in</a:t>
            </a:r>
            <a:br>
              <a:rPr lang="en-US" dirty="0" smtClean="0">
                <a:solidFill>
                  <a:schemeClr val="bg1"/>
                </a:solidFill>
              </a:rPr>
            </a:br>
            <a:r>
              <a:rPr lang="en-US" dirty="0" smtClean="0">
                <a:solidFill>
                  <a:schemeClr val="bg1"/>
                </a:solidFill>
              </a:rPr>
              <a:t>OSM</a:t>
            </a:r>
            <a:endParaRPr lang="en-US" dirty="0">
              <a:solidFill>
                <a:schemeClr val="bg1"/>
              </a:solidFill>
            </a:endParaRPr>
          </a:p>
        </p:txBody>
      </p:sp>
      <p:sp>
        <p:nvSpPr>
          <p:cNvPr id="4" name="Rectangle 3"/>
          <p:cNvSpPr/>
          <p:nvPr/>
        </p:nvSpPr>
        <p:spPr>
          <a:xfrm>
            <a:off x="4453217" y="3244334"/>
            <a:ext cx="237566" cy="369332"/>
          </a:xfrm>
          <a:prstGeom prst="rect">
            <a:avLst/>
          </a:prstGeom>
        </p:spPr>
        <p:txBody>
          <a:bodyPr wrap="none">
            <a:spAutoFit/>
          </a:bodyPr>
          <a:lstStyle/>
          <a:p>
            <a:r>
              <a:rPr lang="en-US" dirty="0"/>
              <a:t> </a:t>
            </a:r>
          </a:p>
        </p:txBody>
      </p:sp>
      <p:pic>
        <p:nvPicPr>
          <p:cNvPr id="3074" name="Picture 2" descr="Untitle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00400" y="282575"/>
            <a:ext cx="5495925" cy="25908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3076" name="Picture 4" descr="45454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19700" y="3159096"/>
            <a:ext cx="3924300" cy="1581151"/>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3078" name="Picture 6" descr="4875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61534" y="4227831"/>
            <a:ext cx="2630786" cy="1939587"/>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052320" y="599440"/>
            <a:ext cx="1143000" cy="1077218"/>
          </a:xfrm>
          <a:prstGeom prst="rect">
            <a:avLst/>
          </a:prstGeom>
          <a:noFill/>
        </p:spPr>
        <p:txBody>
          <a:bodyPr wrap="square" rtlCol="0">
            <a:spAutoFit/>
          </a:bodyPr>
          <a:lstStyle/>
          <a:p>
            <a:r>
              <a:rPr lang="en-US" sz="3200" b="1" dirty="0" smtClean="0">
                <a:solidFill>
                  <a:schemeClr val="bg1"/>
                </a:solidFill>
              </a:rPr>
              <a:t>Club Med</a:t>
            </a:r>
            <a:endParaRPr lang="en-US" sz="3200" b="1" dirty="0">
              <a:solidFill>
                <a:schemeClr val="bg1"/>
              </a:solidFill>
            </a:endParaRPr>
          </a:p>
        </p:txBody>
      </p:sp>
      <p:sp>
        <p:nvSpPr>
          <p:cNvPr id="6" name="Rectangle 5"/>
          <p:cNvSpPr/>
          <p:nvPr/>
        </p:nvSpPr>
        <p:spPr>
          <a:xfrm>
            <a:off x="-27285" y="6282988"/>
            <a:ext cx="3248005" cy="584775"/>
          </a:xfrm>
          <a:prstGeom prst="rect">
            <a:avLst/>
          </a:prstGeom>
        </p:spPr>
        <p:txBody>
          <a:bodyPr wrap="none">
            <a:spAutoFit/>
          </a:bodyPr>
          <a:lstStyle/>
          <a:p>
            <a:r>
              <a:rPr lang="en-US" sz="3200" b="1" dirty="0">
                <a:solidFill>
                  <a:schemeClr val="bg1"/>
                </a:solidFill>
              </a:rPr>
              <a:t>Cockburn Town</a:t>
            </a:r>
          </a:p>
        </p:txBody>
      </p:sp>
      <p:sp>
        <p:nvSpPr>
          <p:cNvPr id="11" name="TextBox 10"/>
          <p:cNvSpPr txBox="1"/>
          <p:nvPr/>
        </p:nvSpPr>
        <p:spPr>
          <a:xfrm>
            <a:off x="3505201" y="3434080"/>
            <a:ext cx="1615440" cy="584775"/>
          </a:xfrm>
          <a:prstGeom prst="rect">
            <a:avLst/>
          </a:prstGeom>
          <a:noFill/>
        </p:spPr>
        <p:txBody>
          <a:bodyPr wrap="square" rtlCol="0">
            <a:spAutoFit/>
          </a:bodyPr>
          <a:lstStyle/>
          <a:p>
            <a:r>
              <a:rPr lang="en-US" sz="3200" b="1" dirty="0" smtClean="0">
                <a:solidFill>
                  <a:schemeClr val="bg1"/>
                </a:solidFill>
              </a:rPr>
              <a:t>Airport</a:t>
            </a:r>
            <a:endParaRPr lang="en-US" sz="3200" b="1" dirty="0">
              <a:solidFill>
                <a:schemeClr val="bg1"/>
              </a:solidFill>
            </a:endParaRPr>
          </a:p>
        </p:txBody>
      </p:sp>
      <p:sp>
        <p:nvSpPr>
          <p:cNvPr id="7" name="Rectangle 6"/>
          <p:cNvSpPr/>
          <p:nvPr/>
        </p:nvSpPr>
        <p:spPr>
          <a:xfrm>
            <a:off x="5048250" y="5022345"/>
            <a:ext cx="4267200" cy="1815882"/>
          </a:xfrm>
          <a:prstGeom prst="rect">
            <a:avLst/>
          </a:prstGeom>
        </p:spPr>
        <p:txBody>
          <a:bodyPr wrap="square">
            <a:spAutoFit/>
          </a:bodyPr>
          <a:lstStyle/>
          <a:p>
            <a:r>
              <a:rPr lang="en-US" sz="2800" b="1" u="sng" dirty="0">
                <a:solidFill>
                  <a:schemeClr val="bg1"/>
                </a:solidFill>
              </a:rPr>
              <a:t>Geology </a:t>
            </a:r>
          </a:p>
          <a:p>
            <a:r>
              <a:rPr lang="en-US" sz="2800" b="1" u="sng" dirty="0">
                <a:solidFill>
                  <a:schemeClr val="bg1"/>
                </a:solidFill>
              </a:rPr>
              <a:t>4</a:t>
            </a:r>
            <a:r>
              <a:rPr lang="en-US" sz="2800" b="1" u="sng" baseline="30000" dirty="0">
                <a:solidFill>
                  <a:schemeClr val="bg1"/>
                </a:solidFill>
              </a:rPr>
              <a:t>th</a:t>
            </a:r>
            <a:r>
              <a:rPr lang="en-US" sz="2800" b="1" u="sng" dirty="0">
                <a:solidFill>
                  <a:schemeClr val="bg1"/>
                </a:solidFill>
              </a:rPr>
              <a:t> block</a:t>
            </a:r>
          </a:p>
          <a:p>
            <a:r>
              <a:rPr lang="en-US" sz="2800" b="1" u="sng" dirty="0" smtClean="0">
                <a:solidFill>
                  <a:schemeClr val="bg1"/>
                </a:solidFill>
              </a:rPr>
              <a:t>Monday, March 3, </a:t>
            </a:r>
            <a:r>
              <a:rPr lang="en-US" sz="2800" b="1" u="sng" dirty="0">
                <a:solidFill>
                  <a:schemeClr val="bg1"/>
                </a:solidFill>
              </a:rPr>
              <a:t>2014</a:t>
            </a:r>
          </a:p>
          <a:p>
            <a:r>
              <a:rPr lang="en-US" sz="2800" b="1" u="sng" dirty="0" smtClean="0">
                <a:solidFill>
                  <a:schemeClr val="bg1"/>
                </a:solidFill>
              </a:rPr>
              <a:t>14:00 Military time</a:t>
            </a:r>
            <a:endParaRPr lang="en-US" sz="2800" b="1" u="sng" dirty="0">
              <a:solidFill>
                <a:schemeClr val="bg1"/>
              </a:solidFill>
            </a:endParaRPr>
          </a:p>
        </p:txBody>
      </p:sp>
    </p:spTree>
    <p:extLst>
      <p:ext uri="{BB962C8B-B14F-4D97-AF65-F5344CB8AC3E}">
        <p14:creationId xmlns:p14="http://schemas.microsoft.com/office/powerpoint/2010/main" val="15060340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57200"/>
            <a:ext cx="8229600" cy="1143000"/>
          </a:xfrm>
        </p:spPr>
        <p:txBody>
          <a:bodyPr/>
          <a:lstStyle/>
          <a:p>
            <a:r>
              <a:rPr lang="en-US" dirty="0" smtClean="0"/>
              <a:t>What We Mapped</a:t>
            </a:r>
            <a:endParaRPr lang="en-US" dirty="0"/>
          </a:p>
        </p:txBody>
      </p:sp>
      <p:sp>
        <p:nvSpPr>
          <p:cNvPr id="4" name="Content Placeholder 3"/>
          <p:cNvSpPr>
            <a:spLocks noGrp="1"/>
          </p:cNvSpPr>
          <p:nvPr>
            <p:ph idx="1"/>
          </p:nvPr>
        </p:nvSpPr>
        <p:spPr/>
        <p:txBody>
          <a:bodyPr>
            <a:normAutofit/>
          </a:bodyPr>
          <a:lstStyle/>
          <a:p>
            <a:r>
              <a:rPr lang="en-US" dirty="0" smtClean="0"/>
              <a:t>Buildings </a:t>
            </a:r>
          </a:p>
          <a:p>
            <a:r>
              <a:rPr lang="en-US" dirty="0" smtClean="0"/>
              <a:t>Roads </a:t>
            </a:r>
          </a:p>
          <a:p>
            <a:r>
              <a:rPr lang="en-US" dirty="0" smtClean="0"/>
              <a:t>Saline Lakes/Rivers </a:t>
            </a:r>
          </a:p>
          <a:p>
            <a:r>
              <a:rPr lang="en-US" dirty="0" smtClean="0"/>
              <a:t>Coral Reef </a:t>
            </a:r>
          </a:p>
          <a:p>
            <a:r>
              <a:rPr lang="en-US" dirty="0" err="1" smtClean="0"/>
              <a:t>Gerace</a:t>
            </a:r>
            <a:r>
              <a:rPr lang="en-US" dirty="0" smtClean="0"/>
              <a:t> Center </a:t>
            </a:r>
          </a:p>
          <a:p>
            <a:r>
              <a:rPr lang="en-US" dirty="0" smtClean="0"/>
              <a:t>Airport </a:t>
            </a:r>
          </a:p>
          <a:p>
            <a:r>
              <a:rPr lang="en-US" dirty="0" smtClean="0"/>
              <a:t>Address </a:t>
            </a:r>
          </a:p>
          <a:p>
            <a:r>
              <a:rPr lang="en-US" dirty="0" smtClean="0"/>
              <a:t>People who live in homes </a:t>
            </a:r>
          </a:p>
          <a:p>
            <a:r>
              <a:rPr lang="en-US" dirty="0" smtClean="0"/>
              <a:t>Wetlands</a:t>
            </a:r>
          </a:p>
          <a:p>
            <a:endParaRPr lang="en-US" dirty="0" smtClean="0"/>
          </a:p>
          <a:p>
            <a:endParaRPr 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828800"/>
            <a:ext cx="38100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38350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905000"/>
            <a:ext cx="6219825" cy="3506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296920" y="76200"/>
            <a:ext cx="5867400" cy="3307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629400" y="3581400"/>
            <a:ext cx="2133600" cy="2554545"/>
          </a:xfrm>
          <a:prstGeom prst="rect">
            <a:avLst/>
          </a:prstGeom>
          <a:noFill/>
        </p:spPr>
        <p:txBody>
          <a:bodyPr wrap="square" rtlCol="0">
            <a:spAutoFit/>
          </a:bodyPr>
          <a:lstStyle/>
          <a:p>
            <a:r>
              <a:rPr lang="en-US" sz="3200" dirty="0" smtClean="0">
                <a:solidFill>
                  <a:schemeClr val="bg1"/>
                </a:solidFill>
              </a:rPr>
              <a:t>GIS Class students in their natural habitat</a:t>
            </a:r>
            <a:endParaRPr lang="en-US" sz="3200" dirty="0">
              <a:solidFill>
                <a:schemeClr val="bg1"/>
              </a:solidFill>
            </a:endParaRPr>
          </a:p>
        </p:txBody>
      </p:sp>
    </p:spTree>
    <p:extLst>
      <p:ext uri="{BB962C8B-B14F-4D97-AF65-F5344CB8AC3E}">
        <p14:creationId xmlns:p14="http://schemas.microsoft.com/office/powerpoint/2010/main" val="12140000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tx1"/>
                </a:solidFill>
              </a:rPr>
              <a:t>Benefits of OSM over GIS</a:t>
            </a:r>
            <a:br>
              <a:rPr lang="en-US" dirty="0" smtClean="0">
                <a:solidFill>
                  <a:schemeClr val="tx1"/>
                </a:solidFill>
              </a:rPr>
            </a:br>
            <a:r>
              <a:rPr lang="en-US" dirty="0" smtClean="0">
                <a:solidFill>
                  <a:schemeClr val="tx1"/>
                </a:solidFill>
              </a:rPr>
              <a:t>For Mapping in Caribbean</a:t>
            </a:r>
            <a:endParaRPr lang="en-US" dirty="0">
              <a:solidFill>
                <a:schemeClr val="tx1"/>
              </a:solidFill>
            </a:endParaRPr>
          </a:p>
        </p:txBody>
      </p:sp>
      <p:sp>
        <p:nvSpPr>
          <p:cNvPr id="3" name="Content Placeholder 2"/>
          <p:cNvSpPr>
            <a:spLocks noGrp="1"/>
          </p:cNvSpPr>
          <p:nvPr>
            <p:ph idx="1"/>
          </p:nvPr>
        </p:nvSpPr>
        <p:spPr/>
        <p:txBody>
          <a:bodyPr>
            <a:normAutofit/>
          </a:bodyPr>
          <a:lstStyle/>
          <a:p>
            <a:pPr marL="651510" indent="-514350">
              <a:buFont typeface="+mj-lt"/>
              <a:buAutoNum type="arabicPeriod"/>
            </a:pPr>
            <a:r>
              <a:rPr lang="en-US" dirty="0" smtClean="0">
                <a:solidFill>
                  <a:schemeClr val="bg1"/>
                </a:solidFill>
              </a:rPr>
              <a:t>Free open source</a:t>
            </a:r>
          </a:p>
          <a:p>
            <a:pPr marL="651510" indent="-514350">
              <a:buFont typeface="+mj-lt"/>
              <a:buAutoNum type="arabicPeriod"/>
            </a:pPr>
            <a:r>
              <a:rPr lang="en-US" dirty="0" smtClean="0">
                <a:solidFill>
                  <a:schemeClr val="bg1"/>
                </a:solidFill>
              </a:rPr>
              <a:t>Editable from any where on the globe</a:t>
            </a:r>
          </a:p>
          <a:p>
            <a:pPr marL="651510" indent="-514350">
              <a:buFont typeface="+mj-lt"/>
              <a:buAutoNum type="arabicPeriod"/>
            </a:pPr>
            <a:r>
              <a:rPr lang="en-US" dirty="0" smtClean="0">
                <a:solidFill>
                  <a:schemeClr val="bg1"/>
                </a:solidFill>
              </a:rPr>
              <a:t>Don’t need a special program to do</a:t>
            </a:r>
          </a:p>
          <a:p>
            <a:pPr marL="651510" indent="-514350">
              <a:buFont typeface="+mj-lt"/>
              <a:buAutoNum type="arabicPeriod"/>
            </a:pPr>
            <a:r>
              <a:rPr lang="en-US" dirty="0" smtClean="0">
                <a:solidFill>
                  <a:schemeClr val="bg1"/>
                </a:solidFill>
              </a:rPr>
              <a:t>Don’t have to ask for data </a:t>
            </a:r>
          </a:p>
          <a:p>
            <a:pPr marL="651510" indent="-514350">
              <a:buFont typeface="+mj-lt"/>
              <a:buAutoNum type="arabicPeriod"/>
            </a:pPr>
            <a:r>
              <a:rPr lang="en-US" dirty="0" smtClean="0">
                <a:solidFill>
                  <a:schemeClr val="bg1"/>
                </a:solidFill>
              </a:rPr>
              <a:t>Data can cost in the thousands of dollars</a:t>
            </a:r>
          </a:p>
          <a:p>
            <a:pPr marL="651510" indent="-514350">
              <a:buFont typeface="+mj-lt"/>
              <a:buAutoNum type="arabicPeriod"/>
            </a:pPr>
            <a:r>
              <a:rPr lang="en-US" dirty="0" smtClean="0">
                <a:solidFill>
                  <a:schemeClr val="bg1"/>
                </a:solidFill>
              </a:rPr>
              <a:t>Other services can’t find owners to obtain layer data.</a:t>
            </a:r>
          </a:p>
          <a:p>
            <a:pPr marL="651510" indent="-514350">
              <a:buFont typeface="+mj-lt"/>
              <a:buAutoNum type="arabicPeriod"/>
            </a:pPr>
            <a:r>
              <a:rPr lang="en-US" dirty="0" smtClean="0">
                <a:solidFill>
                  <a:schemeClr val="bg1"/>
                </a:solidFill>
              </a:rPr>
              <a:t>We were able to find the GIS data at the </a:t>
            </a:r>
            <a:r>
              <a:rPr lang="en-US" dirty="0" err="1" smtClean="0">
                <a:solidFill>
                  <a:schemeClr val="bg1"/>
                </a:solidFill>
              </a:rPr>
              <a:t>Gerace</a:t>
            </a:r>
            <a:r>
              <a:rPr lang="en-US" dirty="0" smtClean="0">
                <a:solidFill>
                  <a:schemeClr val="bg1"/>
                </a:solidFill>
              </a:rPr>
              <a:t> Center.</a:t>
            </a:r>
            <a:endParaRPr lang="en-US" u="sng" dirty="0" smtClean="0">
              <a:solidFill>
                <a:schemeClr val="bg1"/>
              </a:solidFill>
            </a:endParaRPr>
          </a:p>
          <a:p>
            <a:pPr marL="137160" indent="0">
              <a:buNone/>
            </a:pPr>
            <a:endParaRPr lang="en-US" dirty="0"/>
          </a:p>
        </p:txBody>
      </p:sp>
    </p:spTree>
    <p:extLst>
      <p:ext uri="{BB962C8B-B14F-4D97-AF65-F5344CB8AC3E}">
        <p14:creationId xmlns:p14="http://schemas.microsoft.com/office/powerpoint/2010/main" val="197057288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430</TotalTime>
  <Words>579</Words>
  <Application>Microsoft Office PowerPoint</Application>
  <PresentationFormat>On-screen Show (4:3)</PresentationFormat>
  <Paragraphs>100</Paragraphs>
  <Slides>33</Slides>
  <Notes>9</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33</vt:i4>
      </vt:variant>
    </vt:vector>
  </HeadingPairs>
  <TitlesOfParts>
    <vt:vector size="39" baseType="lpstr">
      <vt:lpstr>Calibri</vt:lpstr>
      <vt:lpstr>Constantia</vt:lpstr>
      <vt:lpstr>Wingdings</vt:lpstr>
      <vt:lpstr>Wingdings 2</vt:lpstr>
      <vt:lpstr>Flow</vt:lpstr>
      <vt:lpstr>Document</vt:lpstr>
      <vt:lpstr>Hurricane Mapping San Salvador and St. Thomas</vt:lpstr>
      <vt:lpstr>Our Class</vt:lpstr>
      <vt:lpstr>Mrs. Leah Keith-Houle</vt:lpstr>
      <vt:lpstr>PowerPoint Presentation</vt:lpstr>
      <vt:lpstr>PowerPoint Presentation</vt:lpstr>
      <vt:lpstr>1 Week after in OSM</vt:lpstr>
      <vt:lpstr>What We Mapped</vt:lpstr>
      <vt:lpstr>PowerPoint Presentation</vt:lpstr>
      <vt:lpstr>Benefits of OSM over GIS For Mapping in Caribbean</vt:lpstr>
      <vt:lpstr>Basemap Improvements</vt:lpstr>
      <vt:lpstr>Mapped Area of Swampland On San Salvador</vt:lpstr>
      <vt:lpstr>PowerPoint Presentation</vt:lpstr>
      <vt:lpstr>Our Old Friend Little Brother:</vt:lpstr>
      <vt:lpstr>We have worked with high schools in San Salvador, St. Thomas, and St. Croix to create Hurricane Preparedness  Maps. </vt:lpstr>
      <vt:lpstr>San Salvador High School Picture</vt:lpstr>
      <vt:lpstr>Letters to Pen Pals </vt:lpstr>
      <vt:lpstr>11th Grade mapping</vt:lpstr>
      <vt:lpstr>Example of walking papers - low tech when you cannot use Fulcrum/ Smartphone App</vt:lpstr>
      <vt:lpstr>Daily Life </vt:lpstr>
      <vt:lpstr>Principal’s Request</vt:lpstr>
      <vt:lpstr>PowerPoint Presentation</vt:lpstr>
      <vt:lpstr>PowerPoint Presentation</vt:lpstr>
      <vt:lpstr>PowerPoint Presentation</vt:lpstr>
      <vt:lpstr>PowerPoint Presentation</vt:lpstr>
      <vt:lpstr>Non Emergency GIS</vt:lpstr>
      <vt:lpstr>PowerPoint Presentation</vt:lpstr>
      <vt:lpstr>Mapping in St. Thomas</vt:lpstr>
      <vt:lpstr>Lack of Addressing</vt:lpstr>
      <vt:lpstr>Randy’s Basemap</vt:lpstr>
      <vt:lpstr>PowerPoint Presentation</vt:lpstr>
      <vt:lpstr>Mapping in St. Thomas</vt:lpstr>
      <vt:lpstr>PowerPoint Presentation</vt:lpstr>
      <vt:lpstr>References</vt:lpstr>
    </vt:vector>
  </TitlesOfParts>
  <Company>HCDE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Mapping San Salvador</dc:title>
  <dc:creator>RBHS Student</dc:creator>
  <cp:lastModifiedBy>Elysia Sexton</cp:lastModifiedBy>
  <cp:revision>44</cp:revision>
  <cp:lastPrinted>2015-03-16T14:47:37Z</cp:lastPrinted>
  <dcterms:created xsi:type="dcterms:W3CDTF">2015-03-06T15:16:54Z</dcterms:created>
  <dcterms:modified xsi:type="dcterms:W3CDTF">2015-03-20T13:05:43Z</dcterms:modified>
</cp:coreProperties>
</file>