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mov" ContentType="video/unknown"/>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6" r:id="rId2"/>
    <p:sldId id="285" r:id="rId3"/>
    <p:sldId id="286" r:id="rId4"/>
    <p:sldId id="287" r:id="rId5"/>
    <p:sldId id="288" r:id="rId6"/>
    <p:sldId id="289" r:id="rId7"/>
    <p:sldId id="296" r:id="rId8"/>
    <p:sldId id="258" r:id="rId9"/>
    <p:sldId id="293" r:id="rId10"/>
    <p:sldId id="294" r:id="rId11"/>
    <p:sldId id="295" r:id="rId12"/>
    <p:sldId id="256" r:id="rId13"/>
    <p:sldId id="270" r:id="rId14"/>
    <p:sldId id="274" r:id="rId15"/>
    <p:sldId id="259" r:id="rId16"/>
    <p:sldId id="279" r:id="rId17"/>
    <p:sldId id="290" r:id="rId18"/>
    <p:sldId id="271" r:id="rId19"/>
    <p:sldId id="277" r:id="rId20"/>
    <p:sldId id="267" r:id="rId21"/>
    <p:sldId id="268" r:id="rId22"/>
    <p:sldId id="280" r:id="rId23"/>
    <p:sldId id="291" r:id="rId24"/>
    <p:sldId id="292" r:id="rId25"/>
    <p:sldId id="278" r:id="rId26"/>
    <p:sldId id="283" r:id="rId27"/>
    <p:sldId id="284" r:id="rId28"/>
    <p:sldId id="272" r:id="rId29"/>
    <p:sldId id="281" r:id="rId30"/>
    <p:sldId id="282" r:id="rId31"/>
    <p:sldId id="29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84"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160749-AA24-4BDB-9D4F-3B9F02EF221C}" type="datetimeFigureOut">
              <a:rPr lang="en-US" smtClean="0"/>
              <a:t>3/22/2015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806412-A6AF-4B75-BFAF-2997C87BBA02}" type="slidenum">
              <a:rPr lang="en-US" smtClean="0"/>
              <a:t>‹#›</a:t>
            </a:fld>
            <a:endParaRPr lang="en-US"/>
          </a:p>
        </p:txBody>
      </p:sp>
    </p:spTree>
    <p:extLst>
      <p:ext uri="{BB962C8B-B14F-4D97-AF65-F5344CB8AC3E}">
        <p14:creationId xmlns:p14="http://schemas.microsoft.com/office/powerpoint/2010/main" val="1588898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806412-A6AF-4B75-BFAF-2997C87BBA02}" type="slidenum">
              <a:rPr lang="en-US" smtClean="0"/>
              <a:t>31</a:t>
            </a:fld>
            <a:endParaRPr lang="en-US"/>
          </a:p>
        </p:txBody>
      </p:sp>
    </p:spTree>
    <p:extLst>
      <p:ext uri="{BB962C8B-B14F-4D97-AF65-F5344CB8AC3E}">
        <p14:creationId xmlns:p14="http://schemas.microsoft.com/office/powerpoint/2010/main" val="4290683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AD0B1B-2D1B-479C-B5D0-5F0CB3BBC324}" type="datetimeFigureOut">
              <a:rPr lang="en-US" smtClean="0"/>
              <a:t>3/22/2015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398256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AD0B1B-2D1B-479C-B5D0-5F0CB3BBC324}" type="datetimeFigureOut">
              <a:rPr lang="en-US" smtClean="0"/>
              <a:t>3/22/2015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344588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AD0B1B-2D1B-479C-B5D0-5F0CB3BBC324}" type="datetimeFigureOut">
              <a:rPr lang="en-US" smtClean="0"/>
              <a:t>3/22/2015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395138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AD0B1B-2D1B-479C-B5D0-5F0CB3BBC324}" type="datetimeFigureOut">
              <a:rPr lang="en-US" smtClean="0"/>
              <a:t>3/22/2015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638255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AD0B1B-2D1B-479C-B5D0-5F0CB3BBC324}" type="datetimeFigureOut">
              <a:rPr lang="en-US" smtClean="0"/>
              <a:t>3/22/2015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1264205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AD0B1B-2D1B-479C-B5D0-5F0CB3BBC324}" type="datetimeFigureOut">
              <a:rPr lang="en-US" smtClean="0"/>
              <a:t>3/22/2015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60871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AD0B1B-2D1B-479C-B5D0-5F0CB3BBC324}" type="datetimeFigureOut">
              <a:rPr lang="en-US" smtClean="0"/>
              <a:t>3/22/2015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1882454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AD0B1B-2D1B-479C-B5D0-5F0CB3BBC324}" type="datetimeFigureOut">
              <a:rPr lang="en-US" smtClean="0"/>
              <a:t>3/22/2015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390295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D0B1B-2D1B-479C-B5D0-5F0CB3BBC324}" type="datetimeFigureOut">
              <a:rPr lang="en-US" smtClean="0"/>
              <a:t>3/22/2015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26874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AD0B1B-2D1B-479C-B5D0-5F0CB3BBC324}" type="datetimeFigureOut">
              <a:rPr lang="en-US" smtClean="0"/>
              <a:t>3/22/2015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2803086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AD0B1B-2D1B-479C-B5D0-5F0CB3BBC324}" type="datetimeFigureOut">
              <a:rPr lang="en-US" smtClean="0"/>
              <a:t>3/22/2015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41712-E1F3-4E8F-90F4-172DA6EC3A30}" type="slidenum">
              <a:rPr lang="en-US" smtClean="0"/>
              <a:t>‹#›</a:t>
            </a:fld>
            <a:endParaRPr lang="en-US"/>
          </a:p>
        </p:txBody>
      </p:sp>
    </p:spTree>
    <p:extLst>
      <p:ext uri="{BB962C8B-B14F-4D97-AF65-F5344CB8AC3E}">
        <p14:creationId xmlns:p14="http://schemas.microsoft.com/office/powerpoint/2010/main" val="725638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D0B1B-2D1B-479C-B5D0-5F0CB3BBC324}" type="datetimeFigureOut">
              <a:rPr lang="en-US" smtClean="0"/>
              <a:t>3/22/2015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41712-E1F3-4E8F-90F4-172DA6EC3A30}" type="slidenum">
              <a:rPr lang="en-US" smtClean="0"/>
              <a:t>‹#›</a:t>
            </a:fld>
            <a:endParaRPr lang="en-US"/>
          </a:p>
        </p:txBody>
      </p:sp>
    </p:spTree>
    <p:extLst>
      <p:ext uri="{BB962C8B-B14F-4D97-AF65-F5344CB8AC3E}">
        <p14:creationId xmlns:p14="http://schemas.microsoft.com/office/powerpoint/2010/main" val="181310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garriso@uga.edu"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91600" cy="4524315"/>
          </a:xfrm>
          <a:prstGeom prst="rect">
            <a:avLst/>
          </a:prstGeom>
        </p:spPr>
        <p:txBody>
          <a:bodyPr wrap="square">
            <a:spAutoFit/>
          </a:bodyPr>
          <a:lstStyle/>
          <a:p>
            <a:r>
              <a:rPr lang="en-US" sz="1600" b="1" dirty="0"/>
              <a:t>THE GEOLOGY AND GENOMICS OF THE GRAY AND OTHER WHALE SPECIES,THE GEORGIA BIGHT</a:t>
            </a:r>
          </a:p>
          <a:p>
            <a:r>
              <a:rPr lang="en-US" sz="1600" dirty="0"/>
              <a:t/>
            </a:r>
            <a:br>
              <a:rPr lang="en-US" sz="1600" dirty="0"/>
            </a:br>
            <a:r>
              <a:rPr lang="en-US" sz="1600" b="1" dirty="0">
                <a:hlinkClick r:id="rId2"/>
              </a:rPr>
              <a:t>GARRISON, </a:t>
            </a:r>
            <a:r>
              <a:rPr lang="en-US" sz="1600" b="1" dirty="0" err="1">
                <a:hlinkClick r:id="rId2"/>
              </a:rPr>
              <a:t>Ervan</a:t>
            </a:r>
            <a:r>
              <a:rPr lang="en-US" sz="1600" dirty="0"/>
              <a:t>, Geology, The University of Georgia, GG Building, Athens, GA 30602, </a:t>
            </a:r>
            <a:r>
              <a:rPr lang="en-US" sz="1600" dirty="0" smtClean="0">
                <a:hlinkClick r:id="rId2"/>
              </a:rPr>
              <a:t>egarriso@uga.edu</a:t>
            </a:r>
            <a:endParaRPr lang="en-US" sz="1600" dirty="0" smtClean="0"/>
          </a:p>
          <a:p>
            <a:r>
              <a:rPr lang="en-US" sz="1600" dirty="0" smtClean="0"/>
              <a:t> </a:t>
            </a:r>
            <a:endParaRPr lang="en-US" sz="1600" dirty="0"/>
          </a:p>
          <a:p>
            <a:r>
              <a:rPr lang="en-US" sz="1400" dirty="0"/>
              <a:t>Survey and recovery of subfossil </a:t>
            </a:r>
            <a:r>
              <a:rPr lang="en-US" sz="1400" dirty="0" err="1"/>
              <a:t>paleontologic</a:t>
            </a:r>
            <a:r>
              <a:rPr lang="en-US" sz="1400" dirty="0"/>
              <a:t> remains of the gray and other whale species, in the Georgia Bight, since 2006, has provided bone samples which have been assayed for replicable DNA. To date the remains of at least four gray whales (</a:t>
            </a:r>
            <a:r>
              <a:rPr lang="en-US" sz="1400" i="1" dirty="0" err="1"/>
              <a:t>Eschrichtius</a:t>
            </a:r>
            <a:r>
              <a:rPr lang="en-US" sz="1400" i="1" dirty="0"/>
              <a:t> </a:t>
            </a:r>
            <a:r>
              <a:rPr lang="en-US" sz="1400" i="1" dirty="0" err="1"/>
              <a:t>robustus</a:t>
            </a:r>
            <a:r>
              <a:rPr lang="en-US" sz="1400" i="1" dirty="0" smtClean="0"/>
              <a:t>) </a:t>
            </a:r>
            <a:r>
              <a:rPr lang="en-US" sz="1400" dirty="0" smtClean="0"/>
              <a:t>have </a:t>
            </a:r>
            <a:r>
              <a:rPr lang="en-US" sz="1400" dirty="0"/>
              <a:t>been </a:t>
            </a:r>
            <a:r>
              <a:rPr lang="en-US" sz="1400" dirty="0" smtClean="0"/>
              <a:t>identified </a:t>
            </a:r>
            <a:r>
              <a:rPr lang="en-US" sz="1400" dirty="0"/>
              <a:t>in Georgia and Florida. The Florida finds were made in the 1980s and provided by the Florida Museum of Natural History. The tooth of a sperm whale (</a:t>
            </a:r>
            <a:r>
              <a:rPr lang="en-US" sz="1400" i="1" dirty="0" err="1"/>
              <a:t>Physeter</a:t>
            </a:r>
            <a:r>
              <a:rPr lang="en-US" sz="1400" i="1" dirty="0"/>
              <a:t> </a:t>
            </a:r>
            <a:r>
              <a:rPr lang="en-US" sz="1400" i="1" dirty="0" err="1"/>
              <a:t>macrocephalus</a:t>
            </a:r>
            <a:r>
              <a:rPr lang="en-US" sz="1400" dirty="0"/>
              <a:t>) and two currently unidentified otoliths make up the sample population discussed herein. The age range for the various the gray whale finds is from Marine Isotope Stage (MIS) 3 (59-24 </a:t>
            </a:r>
            <a:r>
              <a:rPr lang="en-US" sz="1400" dirty="0" err="1"/>
              <a:t>ka</a:t>
            </a:r>
            <a:r>
              <a:rPr lang="en-US" sz="1400" dirty="0"/>
              <a:t>) to the early Holocene, ~8000 BP. The sperm whale tooth had eroded from MIS 3 sediments. The age determination for the subfossil bone was done using the AMS-radiocarbon method. Sediments were dated using optical stimulated luminescence (OSL). </a:t>
            </a:r>
            <a:endParaRPr lang="en-US" sz="1400" dirty="0" smtClean="0"/>
          </a:p>
          <a:p>
            <a:endParaRPr lang="en-US" sz="1400" dirty="0"/>
          </a:p>
          <a:p>
            <a:r>
              <a:rPr lang="en-US" sz="1400" dirty="0"/>
              <a:t>The otoliths were recovered from a prehistoric burial found on the Georgia Bight barrier island, </a:t>
            </a:r>
            <a:r>
              <a:rPr lang="en-US" sz="1400" dirty="0" smtClean="0"/>
              <a:t>St. </a:t>
            </a:r>
            <a:r>
              <a:rPr lang="en-US" sz="1400" dirty="0"/>
              <a:t>Simons, GA. The burial was that of a Late Woodland Period culture, ca. AD 900. Another otolith was found in a separate burial but permission to recover a genomic sample from this specimen has not been granted by the U.S. National Park Service as yet. Because the Georgia Bight is the calving ground for the modern right whale (</a:t>
            </a:r>
            <a:r>
              <a:rPr lang="en-US" sz="1400" i="1" dirty="0" err="1"/>
              <a:t>Eubalena</a:t>
            </a:r>
            <a:r>
              <a:rPr lang="en-US" sz="1400" i="1" dirty="0"/>
              <a:t> </a:t>
            </a:r>
            <a:r>
              <a:rPr lang="en-US" sz="1400" i="1" dirty="0" err="1"/>
              <a:t>glacialis</a:t>
            </a:r>
            <a:r>
              <a:rPr lang="en-US" sz="1400" i="1" dirty="0"/>
              <a:t>, </a:t>
            </a:r>
            <a:r>
              <a:rPr lang="en-US" sz="1400" dirty="0"/>
              <a:t>speciation of these otoliths, using genomics, could bear on the </a:t>
            </a:r>
            <a:r>
              <a:rPr lang="en-US" sz="1400" dirty="0" smtClean="0"/>
              <a:t>consanguineous usage </a:t>
            </a:r>
            <a:r>
              <a:rPr lang="en-US" sz="1400" dirty="0"/>
              <a:t>of the Bight by this or other (gray) whale species in late prehistory. The genomic study of these archaeological finds and the older geologic specimens has been carried at the University of York (UK) and/or the Max Planck Institute, Leipzig (DE</a:t>
            </a:r>
          </a:p>
        </p:txBody>
      </p:sp>
    </p:spTree>
    <p:extLst>
      <p:ext uri="{BB962C8B-B14F-4D97-AF65-F5344CB8AC3E}">
        <p14:creationId xmlns:p14="http://schemas.microsoft.com/office/powerpoint/2010/main" val="4058332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467600" cy="5816977"/>
          </a:xfrm>
          <a:prstGeom prst="rect">
            <a:avLst/>
          </a:prstGeom>
        </p:spPr>
        <p:txBody>
          <a:bodyPr wrap="square">
            <a:spAutoFit/>
          </a:bodyPr>
          <a:lstStyle/>
          <a:p>
            <a:r>
              <a:rPr lang="en-US" b="1" dirty="0" smtClean="0"/>
              <a:t>History &amp; Taxonomy of Atlantic Gray Whales</a:t>
            </a:r>
          </a:p>
          <a:p>
            <a:endParaRPr lang="en-US" dirty="0" smtClean="0"/>
          </a:p>
          <a:p>
            <a:r>
              <a:rPr lang="en-US" sz="1600" dirty="0" smtClean="0"/>
              <a:t>The North Atlantic gray whale went extinct prior to formal analysis of its taxonomy.  However, it is currently classified as the same species as gray whales in the North Pacific. </a:t>
            </a:r>
          </a:p>
          <a:p>
            <a:endParaRPr lang="en-US" sz="1600" dirty="0" smtClean="0"/>
          </a:p>
          <a:p>
            <a:r>
              <a:rPr lang="en-US" sz="1600" dirty="0" smtClean="0"/>
              <a:t> It is not clear if this assumption is valid or not because some closely related baleen whale populations are defined as different species (separated by &gt; 3 million years) in the North Pacific and North Atlantic (e.g. right whales), whereas others are classified as one species, with some evidence of occasional movement between oceans (e.g. humpback whales).  Additionally, it is not clear if the North Atlantic gray whale represented one </a:t>
            </a:r>
            <a:r>
              <a:rPr lang="en-US" sz="1600" dirty="0" err="1" smtClean="0"/>
              <a:t>panmictic</a:t>
            </a:r>
            <a:r>
              <a:rPr lang="en-US" sz="1600" dirty="0" smtClean="0"/>
              <a:t> population, or if it existed as two or more populations within the Atlantic (one population on either side of the Atlantic, for example).  </a:t>
            </a:r>
          </a:p>
          <a:p>
            <a:endParaRPr lang="en-US" sz="1600" dirty="0"/>
          </a:p>
          <a:p>
            <a:r>
              <a:rPr lang="en-US" sz="1600" dirty="0" smtClean="0"/>
              <a:t>In this presentation I will:</a:t>
            </a:r>
          </a:p>
          <a:p>
            <a:r>
              <a:rPr lang="en-US" sz="1600" dirty="0" smtClean="0"/>
              <a:t>1.    Present recent results for Atlantic gray whale studies in Europe and the Georgia </a:t>
            </a:r>
          </a:p>
          <a:p>
            <a:r>
              <a:rPr lang="en-US" sz="1600" dirty="0" smtClean="0"/>
              <a:t>       Bight;</a:t>
            </a:r>
          </a:p>
          <a:p>
            <a:r>
              <a:rPr lang="en-US" sz="1600" dirty="0" smtClean="0"/>
              <a:t>2.    Discuss the recent use the genetic data to test two hypotheses regarding gray whale </a:t>
            </a:r>
          </a:p>
          <a:p>
            <a:r>
              <a:rPr lang="en-US" sz="1600" dirty="0"/>
              <a:t> </a:t>
            </a:r>
            <a:r>
              <a:rPr lang="en-US" sz="1600" dirty="0" smtClean="0"/>
              <a:t>      taxonomy: (1) that gray whales in the North Atlantic represent the same species as </a:t>
            </a:r>
          </a:p>
          <a:p>
            <a:r>
              <a:rPr lang="en-US" sz="1600" dirty="0"/>
              <a:t> </a:t>
            </a:r>
            <a:r>
              <a:rPr lang="en-US" sz="1600" dirty="0" smtClean="0"/>
              <a:t>      those in the North Pacific; and (2) that gray whales on either side of the Atlantic </a:t>
            </a:r>
          </a:p>
          <a:p>
            <a:r>
              <a:rPr lang="en-US" sz="1600" dirty="0"/>
              <a:t> </a:t>
            </a:r>
            <a:r>
              <a:rPr lang="en-US" sz="1600" dirty="0" smtClean="0"/>
              <a:t>      represented one </a:t>
            </a:r>
            <a:r>
              <a:rPr lang="en-US" sz="1600" dirty="0" err="1" smtClean="0"/>
              <a:t>panmictic</a:t>
            </a:r>
            <a:r>
              <a:rPr lang="en-US" sz="1600" dirty="0" smtClean="0"/>
              <a:t> population.</a:t>
            </a:r>
          </a:p>
          <a:p>
            <a:pPr marL="342900" indent="-342900">
              <a:buAutoNum type="arabicPeriod" startAt="3"/>
            </a:pPr>
            <a:r>
              <a:rPr lang="en-US" sz="1600" dirty="0" smtClean="0">
                <a:solidFill>
                  <a:srgbClr val="0070C0"/>
                </a:solidFill>
              </a:rPr>
              <a:t>Relate the results of 1 &amp; 2 with regard to the extirpation of the Atlantic gray whale in  the Georgia Bight and the western Atlantic basin.</a:t>
            </a:r>
          </a:p>
          <a:p>
            <a:pPr marL="342900" indent="-342900">
              <a:buAutoNum type="arabicPeriod" startAt="3"/>
            </a:pPr>
            <a:r>
              <a:rPr lang="en-US" sz="1600" dirty="0" smtClean="0"/>
              <a:t>Briefly discuss archaeological finds of possible </a:t>
            </a:r>
            <a:r>
              <a:rPr lang="en-US" sz="1600" dirty="0" err="1" smtClean="0"/>
              <a:t>rorqual</a:t>
            </a:r>
            <a:r>
              <a:rPr lang="en-US" sz="1600" dirty="0" smtClean="0"/>
              <a:t> whale in coastal Georgia.</a:t>
            </a:r>
            <a:endParaRPr lang="en-US" sz="1600" dirty="0"/>
          </a:p>
        </p:txBody>
      </p:sp>
    </p:spTree>
    <p:extLst>
      <p:ext uri="{BB962C8B-B14F-4D97-AF65-F5344CB8AC3E}">
        <p14:creationId xmlns:p14="http://schemas.microsoft.com/office/powerpoint/2010/main" val="1929672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467600" cy="5816977"/>
          </a:xfrm>
          <a:prstGeom prst="rect">
            <a:avLst/>
          </a:prstGeom>
        </p:spPr>
        <p:txBody>
          <a:bodyPr wrap="square">
            <a:spAutoFit/>
          </a:bodyPr>
          <a:lstStyle/>
          <a:p>
            <a:r>
              <a:rPr lang="en-US" b="1" dirty="0" smtClean="0"/>
              <a:t>History &amp; Taxonomy of Atlantic Gray Whales</a:t>
            </a:r>
          </a:p>
          <a:p>
            <a:endParaRPr lang="en-US" dirty="0" smtClean="0"/>
          </a:p>
          <a:p>
            <a:r>
              <a:rPr lang="en-US" sz="1600" dirty="0" smtClean="0"/>
              <a:t>The North Atlantic gray whale went extinct prior to formal analysis of its taxonomy.  However, it is currently classified as the same species as gray whales in the North Pacific. </a:t>
            </a:r>
          </a:p>
          <a:p>
            <a:endParaRPr lang="en-US" sz="1600" dirty="0" smtClean="0"/>
          </a:p>
          <a:p>
            <a:r>
              <a:rPr lang="en-US" sz="1600" dirty="0" smtClean="0"/>
              <a:t> It is not clear if this assumption is valid or not because some closely related baleen whale populations are defined as different species (separated by &gt; 3 million years) in the North Pacific and North Atlantic (e.g. right whales), whereas others are classified as one species, with some evidence of occasional movement between oceans (e.g. humpback whales).  Additionally, it is not clear if the North Atlantic gray whale represented one </a:t>
            </a:r>
            <a:r>
              <a:rPr lang="en-US" sz="1600" dirty="0" err="1" smtClean="0"/>
              <a:t>panmictic</a:t>
            </a:r>
            <a:r>
              <a:rPr lang="en-US" sz="1600" dirty="0" smtClean="0"/>
              <a:t> population, or if it existed as two or more populations within the Atlantic (one population on either side of the Atlantic, for example).  </a:t>
            </a:r>
          </a:p>
          <a:p>
            <a:endParaRPr lang="en-US" sz="1600" dirty="0"/>
          </a:p>
          <a:p>
            <a:r>
              <a:rPr lang="en-US" sz="1600" dirty="0" smtClean="0"/>
              <a:t>In this presentation I will:</a:t>
            </a:r>
          </a:p>
          <a:p>
            <a:r>
              <a:rPr lang="en-US" sz="1600" dirty="0" smtClean="0"/>
              <a:t>1.    Present recent results for Atlantic gray whale studies in Europe and the Georgia </a:t>
            </a:r>
          </a:p>
          <a:p>
            <a:r>
              <a:rPr lang="en-US" sz="1600" dirty="0" smtClean="0"/>
              <a:t>       Bight;</a:t>
            </a:r>
          </a:p>
          <a:p>
            <a:r>
              <a:rPr lang="en-US" sz="1600" dirty="0" smtClean="0"/>
              <a:t>2.    Discuss the recent use the genetic data to test two hypotheses regarding gray whale </a:t>
            </a:r>
          </a:p>
          <a:p>
            <a:r>
              <a:rPr lang="en-US" sz="1600" dirty="0"/>
              <a:t> </a:t>
            </a:r>
            <a:r>
              <a:rPr lang="en-US" sz="1600" dirty="0" smtClean="0"/>
              <a:t>      taxonomy: (1) that gray whales in the North Atlantic represent the same species as </a:t>
            </a:r>
          </a:p>
          <a:p>
            <a:r>
              <a:rPr lang="en-US" sz="1600" dirty="0"/>
              <a:t> </a:t>
            </a:r>
            <a:r>
              <a:rPr lang="en-US" sz="1600" dirty="0" smtClean="0"/>
              <a:t>      those in the North Pacific; and (2) that gray whales on either side of the Atlantic </a:t>
            </a:r>
          </a:p>
          <a:p>
            <a:r>
              <a:rPr lang="en-US" sz="1600" dirty="0"/>
              <a:t> </a:t>
            </a:r>
            <a:r>
              <a:rPr lang="en-US" sz="1600" dirty="0" smtClean="0"/>
              <a:t>      represented one </a:t>
            </a:r>
            <a:r>
              <a:rPr lang="en-US" sz="1600" dirty="0" err="1" smtClean="0"/>
              <a:t>panmictic</a:t>
            </a:r>
            <a:r>
              <a:rPr lang="en-US" sz="1600" dirty="0" smtClean="0"/>
              <a:t> population.</a:t>
            </a:r>
          </a:p>
          <a:p>
            <a:pPr marL="342900" indent="-342900">
              <a:buAutoNum type="arabicPeriod" startAt="3"/>
            </a:pPr>
            <a:r>
              <a:rPr lang="en-US" sz="1600" dirty="0" smtClean="0"/>
              <a:t>Relate the results of 1 &amp; 2 with regard to the extirpation of the Atlantic gray whale in  the Georgia Bight and the western Atlantic basin.</a:t>
            </a:r>
          </a:p>
          <a:p>
            <a:pPr marL="342900" indent="-342900">
              <a:buAutoNum type="arabicPeriod" startAt="3"/>
            </a:pPr>
            <a:r>
              <a:rPr lang="en-US" sz="1600" dirty="0" smtClean="0">
                <a:solidFill>
                  <a:srgbClr val="0070C0"/>
                </a:solidFill>
              </a:rPr>
              <a:t>Briefly discuss archaeological finds of possible </a:t>
            </a:r>
            <a:r>
              <a:rPr lang="en-US" sz="1600" dirty="0" err="1" smtClean="0">
                <a:solidFill>
                  <a:srgbClr val="0070C0"/>
                </a:solidFill>
              </a:rPr>
              <a:t>rorqual</a:t>
            </a:r>
            <a:r>
              <a:rPr lang="en-US" sz="1600" dirty="0" smtClean="0">
                <a:solidFill>
                  <a:srgbClr val="0070C0"/>
                </a:solidFill>
              </a:rPr>
              <a:t> whale in coastal Georgia.</a:t>
            </a:r>
            <a:endParaRPr lang="en-US" sz="1600" dirty="0">
              <a:solidFill>
                <a:srgbClr val="0070C0"/>
              </a:solidFill>
            </a:endParaRPr>
          </a:p>
        </p:txBody>
      </p:sp>
    </p:spTree>
    <p:extLst>
      <p:ext uri="{BB962C8B-B14F-4D97-AF65-F5344CB8AC3E}">
        <p14:creationId xmlns:p14="http://schemas.microsoft.com/office/powerpoint/2010/main" val="1929672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52400"/>
            <a:ext cx="7772400" cy="5262979"/>
          </a:xfrm>
          <a:prstGeom prst="rect">
            <a:avLst/>
          </a:prstGeom>
        </p:spPr>
        <p:txBody>
          <a:bodyPr wrap="square">
            <a:spAutoFit/>
          </a:bodyPr>
          <a:lstStyle/>
          <a:p>
            <a:pPr lvl="0"/>
            <a:r>
              <a:rPr lang="en-US" sz="1600" b="1" dirty="0">
                <a:solidFill>
                  <a:prstClr val="black"/>
                </a:solidFill>
              </a:rPr>
              <a:t>Genomic Studies – Recent </a:t>
            </a:r>
            <a:r>
              <a:rPr lang="en-US" sz="1600" b="1" dirty="0" smtClean="0">
                <a:solidFill>
                  <a:prstClr val="black"/>
                </a:solidFill>
              </a:rPr>
              <a:t>Findings</a:t>
            </a:r>
          </a:p>
          <a:p>
            <a:pPr lvl="0"/>
            <a:endParaRPr lang="en-US" sz="1600" b="1" dirty="0">
              <a:solidFill>
                <a:prstClr val="black"/>
              </a:solidFill>
            </a:endParaRPr>
          </a:p>
          <a:p>
            <a:r>
              <a:rPr lang="en-US" sz="1600" dirty="0" smtClean="0"/>
              <a:t>Methods to extract DNA from old bone specimens have improved greatly over the years, to the point where it is now common to obtain DNA that is over 10,000 years old. </a:t>
            </a:r>
          </a:p>
          <a:p>
            <a:endParaRPr lang="en-US" sz="1600" dirty="0"/>
          </a:p>
          <a:p>
            <a:r>
              <a:rPr lang="en-US" sz="1600" dirty="0" smtClean="0"/>
              <a:t>Drs. Frasier &amp; McLeod at Saint Mary’s University have been conducting long-term studies of contemporary North Atlantic right whales and North Pacific gray whales for many years, and therefore have an abundance of DNA from each species already in hand. </a:t>
            </a:r>
          </a:p>
          <a:p>
            <a:endParaRPr lang="en-US" sz="1600" dirty="0"/>
          </a:p>
          <a:p>
            <a:r>
              <a:rPr lang="en-US" sz="1600" dirty="0" smtClean="0"/>
              <a:t>Indeed, Dr. McLeod’s findings from her DNA study of over 300 historic &amp; archaeological whale bone samples (McLeod, 200X) indicate the Atlantic gray whale was not present, at all, and the Northern Atlantic right whale’s presence was far less than anticipated. Her sample was dominated by the bowhead whale.</a:t>
            </a:r>
          </a:p>
          <a:p>
            <a:endParaRPr lang="en-US" sz="1600" dirty="0"/>
          </a:p>
          <a:p>
            <a:r>
              <a:rPr lang="en-US" sz="1600" dirty="0" smtClean="0"/>
              <a:t>Two things can be deduced from these findings, presuming the sample was statistically sufficient, with regard to the Atlantic gray whale:</a:t>
            </a:r>
          </a:p>
          <a:p>
            <a:endParaRPr lang="en-US" sz="1600" dirty="0" smtClean="0"/>
          </a:p>
          <a:p>
            <a:pPr marL="342900" indent="-342900">
              <a:buAutoNum type="arabicPeriod"/>
            </a:pPr>
            <a:r>
              <a:rPr lang="en-US" sz="1600" dirty="0" smtClean="0"/>
              <a:t>The Northern Atlantic gray whale population, in the western Atlantic basin, was so small/extinct as to be “archaeologically invisible” by historic times, 16</a:t>
            </a:r>
            <a:r>
              <a:rPr lang="en-US" sz="1600" baseline="30000" dirty="0" smtClean="0"/>
              <a:t>th</a:t>
            </a:r>
            <a:r>
              <a:rPr lang="en-US" sz="1600" dirty="0" smtClean="0"/>
              <a:t> -19</a:t>
            </a:r>
            <a:r>
              <a:rPr lang="en-US" sz="1600" baseline="30000" dirty="0" smtClean="0"/>
              <a:t>th</a:t>
            </a:r>
            <a:r>
              <a:rPr lang="en-US" sz="1600" dirty="0" smtClean="0"/>
              <a:t> c. and/or</a:t>
            </a:r>
          </a:p>
          <a:p>
            <a:r>
              <a:rPr lang="en-US" sz="1600" dirty="0" smtClean="0"/>
              <a:t>2.     The Northern Atlantic gray whale population, in the western Atlantic basin, was not  </a:t>
            </a:r>
          </a:p>
          <a:p>
            <a:r>
              <a:rPr lang="en-US" sz="1600" dirty="0"/>
              <a:t> </a:t>
            </a:r>
            <a:r>
              <a:rPr lang="en-US" sz="1600" dirty="0" smtClean="0"/>
              <a:t>       hunted in historic times.</a:t>
            </a:r>
            <a:endParaRPr lang="en-US" sz="1600" dirty="0"/>
          </a:p>
        </p:txBody>
      </p:sp>
    </p:spTree>
    <p:extLst>
      <p:ext uri="{BB962C8B-B14F-4D97-AF65-F5344CB8AC3E}">
        <p14:creationId xmlns:p14="http://schemas.microsoft.com/office/powerpoint/2010/main" val="3780824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52400"/>
            <a:ext cx="7848600" cy="1815882"/>
          </a:xfrm>
          <a:prstGeom prst="rect">
            <a:avLst/>
          </a:prstGeom>
        </p:spPr>
        <p:txBody>
          <a:bodyPr wrap="square">
            <a:spAutoFit/>
          </a:bodyPr>
          <a:lstStyle/>
          <a:p>
            <a:r>
              <a:rPr lang="en-US" sz="1600" b="1" dirty="0"/>
              <a:t>The Atlantic gray whale – eastern Atlantic </a:t>
            </a:r>
            <a:r>
              <a:rPr lang="en-US" sz="1600" b="1" dirty="0" smtClean="0"/>
              <a:t>basin</a:t>
            </a:r>
          </a:p>
          <a:p>
            <a:endParaRPr lang="en-US" sz="1600" b="1" dirty="0"/>
          </a:p>
          <a:p>
            <a:r>
              <a:rPr lang="en-US" sz="1600" dirty="0" smtClean="0"/>
              <a:t>Assuming </a:t>
            </a:r>
            <a:r>
              <a:rPr lang="en-US" sz="1600" dirty="0"/>
              <a:t>the appropriate taxonomic entities have been clearly </a:t>
            </a:r>
            <a:r>
              <a:rPr lang="en-US" sz="1600" dirty="0" smtClean="0"/>
              <a:t>identified – the Atlantic gray whale, in particular, - genetic </a:t>
            </a:r>
            <a:r>
              <a:rPr lang="en-US" sz="1600" dirty="0"/>
              <a:t>data can be used to infer the demographic history of </a:t>
            </a:r>
            <a:r>
              <a:rPr lang="en-US" sz="1600" dirty="0" smtClean="0"/>
              <a:t> the historic population prior to extirpation.  </a:t>
            </a:r>
            <a:r>
              <a:rPr lang="en-US" sz="1600" dirty="0"/>
              <a:t>Specifically, the hypothesis that the Atlantic population(s) </a:t>
            </a:r>
            <a:r>
              <a:rPr lang="en-US" sz="1600" dirty="0" smtClean="0"/>
              <a:t> - eastern and western - were </a:t>
            </a:r>
            <a:r>
              <a:rPr lang="en-US" sz="1600" dirty="0"/>
              <a:t>in decline prior to the onset of human exploitation, </a:t>
            </a:r>
            <a:r>
              <a:rPr lang="en-US" sz="1600" dirty="0" smtClean="0"/>
              <a:t>as McLeod’s data indicates. </a:t>
            </a:r>
            <a:endParaRPr lang="en-US" sz="1600" dirty="0" smtClean="0">
              <a:solidFill>
                <a:prstClr val="black"/>
              </a:solidFill>
            </a:endParaRPr>
          </a:p>
        </p:txBody>
      </p:sp>
      <p:pic>
        <p:nvPicPr>
          <p:cNvPr id="6146" name="Picture 2" descr="E:\SEGSA 2015\Whale vertebra North Se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286" r="10886"/>
          <a:stretch/>
        </p:blipFill>
        <p:spPr bwMode="auto">
          <a:xfrm>
            <a:off x="457200" y="2209800"/>
            <a:ext cx="4790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76200" y="2057400"/>
            <a:ext cx="2938457" cy="923330"/>
          </a:xfrm>
          <a:prstGeom prst="rect">
            <a:avLst/>
          </a:prstGeom>
          <a:noFill/>
        </p:spPr>
        <p:txBody>
          <a:bodyPr wrap="square" rtlCol="0">
            <a:spAutoFit/>
          </a:bodyPr>
          <a:lstStyle/>
          <a:p>
            <a:r>
              <a:rPr lang="en-US" dirty="0" smtClean="0"/>
              <a:t>Sub-fossil </a:t>
            </a:r>
            <a:r>
              <a:rPr lang="en-US" dirty="0" err="1" smtClean="0"/>
              <a:t>rorqual</a:t>
            </a:r>
            <a:r>
              <a:rPr lang="en-US" dirty="0" smtClean="0"/>
              <a:t> whale vertebra, 2014, North Sea (photographs by author)</a:t>
            </a:r>
            <a:endParaRPr lang="en-US" dirty="0"/>
          </a:p>
        </p:txBody>
      </p:sp>
      <p:pic>
        <p:nvPicPr>
          <p:cNvPr id="8195" name="Picture 3" descr="C:\Users\egarriso\Desktop\Rotterdam &amp; Leiden 2014\NMR &amp; Naturalis 2014\DCIM\125___02\IMG_19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5914" y="3124200"/>
            <a:ext cx="3657306"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590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SEGSA 2015\Gray rib section in situ (cl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794657"/>
            <a:ext cx="3347092"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SEGSA 2015\Leiden 2013, rib section reassemb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447800"/>
            <a:ext cx="4876408"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304800"/>
            <a:ext cx="6019604" cy="369332"/>
          </a:xfrm>
          <a:prstGeom prst="rect">
            <a:avLst/>
          </a:prstGeom>
          <a:noFill/>
        </p:spPr>
        <p:txBody>
          <a:bodyPr wrap="square" rtlCol="0">
            <a:spAutoFit/>
          </a:bodyPr>
          <a:lstStyle/>
          <a:p>
            <a:r>
              <a:rPr lang="en-US" b="1" dirty="0" smtClean="0"/>
              <a:t>The Atlantic gray whale – eastern Atlantic basin</a:t>
            </a:r>
            <a:endParaRPr lang="en-US" b="1" dirty="0"/>
          </a:p>
        </p:txBody>
      </p:sp>
      <p:sp>
        <p:nvSpPr>
          <p:cNvPr id="3" name="TextBox 2"/>
          <p:cNvSpPr txBox="1"/>
          <p:nvPr/>
        </p:nvSpPr>
        <p:spPr>
          <a:xfrm>
            <a:off x="457200" y="5562600"/>
            <a:ext cx="8153400" cy="923330"/>
          </a:xfrm>
          <a:prstGeom prst="rect">
            <a:avLst/>
          </a:prstGeom>
          <a:noFill/>
        </p:spPr>
        <p:txBody>
          <a:bodyPr wrap="square" rtlCol="0">
            <a:spAutoFit/>
          </a:bodyPr>
          <a:lstStyle/>
          <a:p>
            <a:r>
              <a:rPr lang="en-US" dirty="0" smtClean="0"/>
              <a:t>Left, photograph of gray whale “rib” </a:t>
            </a:r>
            <a:r>
              <a:rPr lang="en-US" i="1" dirty="0" smtClean="0"/>
              <a:t>in situ</a:t>
            </a:r>
            <a:r>
              <a:rPr lang="en-US" dirty="0" smtClean="0"/>
              <a:t>; right, the same find, reconstructed by the author at the </a:t>
            </a:r>
            <a:r>
              <a:rPr lang="en-US" dirty="0" err="1" smtClean="0"/>
              <a:t>Nautralis</a:t>
            </a:r>
            <a:r>
              <a:rPr lang="en-US" dirty="0" smtClean="0"/>
              <a:t> Museum, Leiden, Netherlands, in 2014. Record indicates it being sampled for DNA study by Alter, </a:t>
            </a:r>
            <a:r>
              <a:rPr lang="en-US" i="1" dirty="0" smtClean="0"/>
              <a:t>et al</a:t>
            </a:r>
            <a:r>
              <a:rPr lang="en-US" dirty="0" smtClean="0"/>
              <a:t>., 2015.</a:t>
            </a:r>
            <a:endParaRPr lang="en-US" dirty="0"/>
          </a:p>
        </p:txBody>
      </p:sp>
    </p:spTree>
    <p:extLst>
      <p:ext uri="{BB962C8B-B14F-4D97-AF65-F5344CB8AC3E}">
        <p14:creationId xmlns:p14="http://schemas.microsoft.com/office/powerpoint/2010/main" val="2086210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571" y="304800"/>
            <a:ext cx="8458200" cy="5016758"/>
          </a:xfrm>
          <a:prstGeom prst="rect">
            <a:avLst/>
          </a:prstGeom>
        </p:spPr>
        <p:txBody>
          <a:bodyPr wrap="square">
            <a:spAutoFit/>
          </a:bodyPr>
          <a:lstStyle/>
          <a:p>
            <a:r>
              <a:rPr lang="en-US" sz="1600" b="1" dirty="0" smtClean="0"/>
              <a:t>Genomic Studies – Recent Findings</a:t>
            </a:r>
          </a:p>
          <a:p>
            <a:endParaRPr lang="en-US" sz="1600" dirty="0"/>
          </a:p>
          <a:p>
            <a:r>
              <a:rPr lang="en-US" sz="1600" dirty="0" smtClean="0"/>
              <a:t>To test the hypothesis that the Atlantic gray whale population have been a species distinct from that of the North Pacific, European researchers, at York University and the Max Planck Institute, Leipzig, have conducted phylogenetic analyses of the sequences obtained, primarily, from eastern Atlantic materials</a:t>
            </a:r>
            <a:r>
              <a:rPr lang="en-US" sz="1600" dirty="0">
                <a:solidFill>
                  <a:prstClr val="black"/>
                </a:solidFill>
              </a:rPr>
              <a:t> </a:t>
            </a:r>
            <a:r>
              <a:rPr lang="en-US" sz="1600" dirty="0" smtClean="0">
                <a:solidFill>
                  <a:prstClr val="black"/>
                </a:solidFill>
              </a:rPr>
              <a:t>(Alter, </a:t>
            </a:r>
            <a:r>
              <a:rPr lang="en-US" sz="1600" i="1" dirty="0">
                <a:solidFill>
                  <a:prstClr val="black"/>
                </a:solidFill>
              </a:rPr>
              <a:t>et </a:t>
            </a:r>
            <a:r>
              <a:rPr lang="en-US" sz="1600" dirty="0">
                <a:solidFill>
                  <a:prstClr val="black"/>
                </a:solidFill>
              </a:rPr>
              <a:t>al., (2015)</a:t>
            </a:r>
            <a:r>
              <a:rPr lang="en-US" sz="1600" dirty="0" smtClean="0"/>
              <a:t>  These analyses have compared the sequence data from the sub-fossil bone specimens, such as the rib just shown, to those from modern North Pacific populations.</a:t>
            </a:r>
          </a:p>
          <a:p>
            <a:endParaRPr lang="en-US" sz="1600" dirty="0"/>
          </a:p>
          <a:p>
            <a:r>
              <a:rPr lang="en-US" sz="1600" dirty="0" smtClean="0"/>
              <a:t> </a:t>
            </a:r>
            <a:r>
              <a:rPr lang="en-US" sz="1600" b="1" dirty="0" smtClean="0">
                <a:solidFill>
                  <a:srgbClr val="0070C0"/>
                </a:solidFill>
              </a:rPr>
              <a:t>If these two sets of materials were to represent a separate species, then the sequences should be reciprocally monophyletic between samples from the two oceans (the samples from each ocean should represent distinct clades). </a:t>
            </a:r>
            <a:r>
              <a:rPr lang="en-US" sz="1600" dirty="0" smtClean="0">
                <a:solidFill>
                  <a:srgbClr val="0070C0"/>
                </a:solidFill>
              </a:rPr>
              <a:t> </a:t>
            </a:r>
            <a:r>
              <a:rPr lang="en-US" sz="1600" dirty="0" smtClean="0"/>
              <a:t>Reciprocal </a:t>
            </a:r>
            <a:r>
              <a:rPr lang="en-US" sz="1600" dirty="0" err="1" smtClean="0"/>
              <a:t>monophyly</a:t>
            </a:r>
            <a:r>
              <a:rPr lang="en-US" sz="1600" dirty="0" smtClean="0"/>
              <a:t> represents a common criterion for species delimitation based on molecular data.  Thus, the hypothesis of a single species could be rejected. If the sequences were reciprocally monophyletic with respect to samples from the Atlantic and Pacific oceans, the timing of the divergence of the species </a:t>
            </a:r>
            <a:r>
              <a:rPr lang="en-US" sz="1600" dirty="0"/>
              <a:t>could be </a:t>
            </a:r>
            <a:r>
              <a:rPr lang="en-US" sz="1600" dirty="0" smtClean="0"/>
              <a:t>estimated to place that speciation event into an appropriate temporal and ecological context. </a:t>
            </a:r>
          </a:p>
          <a:p>
            <a:endParaRPr lang="en-US" sz="1600" dirty="0">
              <a:solidFill>
                <a:srgbClr val="0070C0"/>
              </a:solidFill>
            </a:endParaRPr>
          </a:p>
          <a:p>
            <a:r>
              <a:rPr lang="en-US" sz="1600" b="1" dirty="0" smtClean="0">
                <a:solidFill>
                  <a:srgbClr val="0070C0"/>
                </a:solidFill>
              </a:rPr>
              <a:t>If the sequences are not reciprocally monophyletic with respect to oceans, this would not necessarily lead to the acceptance of the single species hypothesis</a:t>
            </a:r>
            <a:r>
              <a:rPr lang="en-US" sz="1600" dirty="0" smtClean="0">
                <a:solidFill>
                  <a:srgbClr val="0070C0"/>
                </a:solidFill>
              </a:rPr>
              <a:t>.  </a:t>
            </a:r>
            <a:r>
              <a:rPr lang="en-US" sz="1600" dirty="0" smtClean="0"/>
              <a:t>Instead, distinct species may not be reciprocally monophyletic if not enough time has passed for complete genetic differentiation to occur.</a:t>
            </a:r>
            <a:endParaRPr lang="en-US" sz="1600" dirty="0"/>
          </a:p>
        </p:txBody>
      </p:sp>
    </p:spTree>
    <p:extLst>
      <p:ext uri="{BB962C8B-B14F-4D97-AF65-F5344CB8AC3E}">
        <p14:creationId xmlns:p14="http://schemas.microsoft.com/office/powerpoint/2010/main" val="2685013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001000" cy="5232202"/>
          </a:xfrm>
          <a:prstGeom prst="rect">
            <a:avLst/>
          </a:prstGeom>
        </p:spPr>
        <p:txBody>
          <a:bodyPr wrap="square">
            <a:spAutoFit/>
          </a:bodyPr>
          <a:lstStyle/>
          <a:p>
            <a:r>
              <a:rPr lang="en-US" b="1" dirty="0"/>
              <a:t>Genomic Studies – Recent </a:t>
            </a:r>
            <a:r>
              <a:rPr lang="en-US" b="1" dirty="0" smtClean="0"/>
              <a:t>Findings</a:t>
            </a:r>
          </a:p>
          <a:p>
            <a:endParaRPr lang="en-US" b="1" dirty="0"/>
          </a:p>
          <a:p>
            <a:r>
              <a:rPr lang="en-US" b="1" dirty="0" smtClean="0"/>
              <a:t>The eastern North Atlantic basin</a:t>
            </a:r>
          </a:p>
          <a:p>
            <a:endParaRPr lang="en-US" b="1" dirty="0" smtClean="0"/>
          </a:p>
          <a:p>
            <a:r>
              <a:rPr lang="en-US" dirty="0" smtClean="0"/>
              <a:t>….a </a:t>
            </a:r>
            <a:r>
              <a:rPr lang="en-US" dirty="0"/>
              <a:t>combination of ancient and modern DNA, radiocarbon dating and</a:t>
            </a:r>
          </a:p>
          <a:p>
            <a:r>
              <a:rPr lang="en-US" dirty="0" smtClean="0"/>
              <a:t>predictive </a:t>
            </a:r>
            <a:r>
              <a:rPr lang="en-US" dirty="0"/>
              <a:t>habitat modeling </a:t>
            </a:r>
            <a:r>
              <a:rPr lang="en-US" dirty="0" smtClean="0"/>
              <a:t>has been used to </a:t>
            </a:r>
            <a:r>
              <a:rPr lang="en-US" dirty="0"/>
              <a:t>better understand the distribution of gray whales </a:t>
            </a:r>
            <a:r>
              <a:rPr lang="en-US" dirty="0" smtClean="0"/>
              <a:t>during the </a:t>
            </a:r>
            <a:r>
              <a:rPr lang="en-US" dirty="0"/>
              <a:t>Pleistocene and Holocene. </a:t>
            </a:r>
            <a:r>
              <a:rPr lang="en-US" dirty="0" smtClean="0">
                <a:solidFill>
                  <a:srgbClr val="0070C0"/>
                </a:solidFill>
              </a:rPr>
              <a:t>“</a:t>
            </a:r>
            <a:r>
              <a:rPr lang="en-US" b="1" dirty="0" smtClean="0">
                <a:solidFill>
                  <a:srgbClr val="0070C0"/>
                </a:solidFill>
              </a:rPr>
              <a:t>Our </a:t>
            </a:r>
            <a:r>
              <a:rPr lang="en-US" b="1" dirty="0">
                <a:solidFill>
                  <a:srgbClr val="0070C0"/>
                </a:solidFill>
              </a:rPr>
              <a:t>results reveal that dispersal between the Pacific </a:t>
            </a:r>
            <a:r>
              <a:rPr lang="en-US" b="1" dirty="0" smtClean="0">
                <a:solidFill>
                  <a:srgbClr val="0070C0"/>
                </a:solidFill>
              </a:rPr>
              <a:t>and Atlantic </a:t>
            </a:r>
            <a:r>
              <a:rPr lang="en-US" b="1" dirty="0">
                <a:solidFill>
                  <a:srgbClr val="0070C0"/>
                </a:solidFill>
              </a:rPr>
              <a:t>was climate-dependent, and occurred </a:t>
            </a:r>
            <a:r>
              <a:rPr lang="en-US" b="1" dirty="0" smtClean="0">
                <a:solidFill>
                  <a:srgbClr val="0070C0"/>
                </a:solidFill>
              </a:rPr>
              <a:t>– at least twice - both </a:t>
            </a:r>
            <a:r>
              <a:rPr lang="en-US" b="1" dirty="0">
                <a:solidFill>
                  <a:srgbClr val="0070C0"/>
                </a:solidFill>
              </a:rPr>
              <a:t>during the Pleistocene prior to </a:t>
            </a:r>
            <a:r>
              <a:rPr lang="en-US" b="1" dirty="0" smtClean="0">
                <a:solidFill>
                  <a:srgbClr val="0070C0"/>
                </a:solidFill>
              </a:rPr>
              <a:t>the last </a:t>
            </a:r>
            <a:r>
              <a:rPr lang="en-US" b="1" dirty="0">
                <a:solidFill>
                  <a:srgbClr val="0070C0"/>
                </a:solidFill>
              </a:rPr>
              <a:t>glacial period, and the early Holocene immediately following the opening of </a:t>
            </a:r>
            <a:r>
              <a:rPr lang="en-US" b="1" dirty="0" smtClean="0">
                <a:solidFill>
                  <a:srgbClr val="0070C0"/>
                </a:solidFill>
              </a:rPr>
              <a:t>the Bering </a:t>
            </a:r>
            <a:r>
              <a:rPr lang="en-US" b="1" dirty="0">
                <a:solidFill>
                  <a:srgbClr val="0070C0"/>
                </a:solidFill>
              </a:rPr>
              <a:t>Strait</a:t>
            </a:r>
            <a:r>
              <a:rPr lang="en-US" b="1" dirty="0" smtClean="0">
                <a:solidFill>
                  <a:srgbClr val="0070C0"/>
                </a:solidFill>
              </a:rPr>
              <a:t>.” </a:t>
            </a:r>
            <a:r>
              <a:rPr lang="en-US" b="1" dirty="0">
                <a:solidFill>
                  <a:srgbClr val="0070C0"/>
                </a:solidFill>
              </a:rPr>
              <a:t>Thus, the hypothesis of a single species </a:t>
            </a:r>
            <a:r>
              <a:rPr lang="en-US" b="1" dirty="0" smtClean="0">
                <a:solidFill>
                  <a:srgbClr val="0070C0"/>
                </a:solidFill>
              </a:rPr>
              <a:t>can not </a:t>
            </a:r>
            <a:r>
              <a:rPr lang="en-US" b="1" dirty="0">
                <a:solidFill>
                  <a:srgbClr val="0070C0"/>
                </a:solidFill>
              </a:rPr>
              <a:t>be </a:t>
            </a:r>
            <a:r>
              <a:rPr lang="en-US" b="1" dirty="0" smtClean="0">
                <a:solidFill>
                  <a:srgbClr val="0070C0"/>
                </a:solidFill>
              </a:rPr>
              <a:t>rejected.</a:t>
            </a:r>
          </a:p>
          <a:p>
            <a:endParaRPr lang="en-US" dirty="0"/>
          </a:p>
          <a:p>
            <a:r>
              <a:rPr lang="en-US" u="sng" dirty="0" smtClean="0"/>
              <a:t>Genetic </a:t>
            </a:r>
            <a:r>
              <a:rPr lang="en-US" u="sng" dirty="0"/>
              <a:t>diversity in the Atlantic declined over an extended interval that</a:t>
            </a:r>
          </a:p>
          <a:p>
            <a:r>
              <a:rPr lang="en-US" u="sng" dirty="0" smtClean="0"/>
              <a:t>predates </a:t>
            </a:r>
            <a:r>
              <a:rPr lang="en-US" u="sng" dirty="0"/>
              <a:t>the period of intensive commercial whaling, indicating this decline may </a:t>
            </a:r>
            <a:r>
              <a:rPr lang="en-US" u="sng" dirty="0" smtClean="0"/>
              <a:t>have been </a:t>
            </a:r>
            <a:r>
              <a:rPr lang="en-US" u="sng" dirty="0"/>
              <a:t>precipitated by Holocene climate or other ecological causes</a:t>
            </a:r>
            <a:r>
              <a:rPr lang="en-US" u="sng" dirty="0" smtClean="0"/>
              <a:t>.</a:t>
            </a:r>
          </a:p>
          <a:p>
            <a:endParaRPr lang="en-US" b="1" u="sng" dirty="0"/>
          </a:p>
          <a:p>
            <a:r>
              <a:rPr lang="en-US" sz="1400" dirty="0" smtClean="0"/>
              <a:t>Alter, </a:t>
            </a:r>
            <a:r>
              <a:rPr lang="en-US" sz="1400" i="1" dirty="0" smtClean="0"/>
              <a:t>et </a:t>
            </a:r>
            <a:r>
              <a:rPr lang="en-US" sz="1400" dirty="0" smtClean="0"/>
              <a:t>al., 2015</a:t>
            </a:r>
            <a:r>
              <a:rPr lang="en-US" sz="1400" dirty="0"/>
              <a:t>. Climate impacts on trans-ocean dispersal and habitat in gray whales from the Pleistocene to 2100. </a:t>
            </a:r>
            <a:r>
              <a:rPr lang="en-US" sz="1400" i="1" dirty="0"/>
              <a:t>Molecular Ecology. </a:t>
            </a:r>
            <a:r>
              <a:rPr lang="en-US" sz="1400" dirty="0"/>
              <a:t>In press.</a:t>
            </a:r>
            <a:endParaRPr lang="en-US" sz="1400" i="1" dirty="0"/>
          </a:p>
          <a:p>
            <a:endParaRPr lang="en-US" b="1" u="sng" dirty="0"/>
          </a:p>
        </p:txBody>
      </p:sp>
    </p:spTree>
    <p:extLst>
      <p:ext uri="{BB962C8B-B14F-4D97-AF65-F5344CB8AC3E}">
        <p14:creationId xmlns:p14="http://schemas.microsoft.com/office/powerpoint/2010/main" val="1375193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001000" cy="5232202"/>
          </a:xfrm>
          <a:prstGeom prst="rect">
            <a:avLst/>
          </a:prstGeom>
        </p:spPr>
        <p:txBody>
          <a:bodyPr wrap="square">
            <a:spAutoFit/>
          </a:bodyPr>
          <a:lstStyle/>
          <a:p>
            <a:r>
              <a:rPr lang="en-US" b="1" dirty="0">
                <a:solidFill>
                  <a:prstClr val="black"/>
                </a:solidFill>
              </a:rPr>
              <a:t>Genomic Studies – Recent </a:t>
            </a:r>
            <a:r>
              <a:rPr lang="en-US" b="1" dirty="0" smtClean="0">
                <a:solidFill>
                  <a:prstClr val="black"/>
                </a:solidFill>
              </a:rPr>
              <a:t>Findings</a:t>
            </a:r>
          </a:p>
          <a:p>
            <a:endParaRPr lang="en-US" b="1" dirty="0">
              <a:solidFill>
                <a:prstClr val="black"/>
              </a:solidFill>
            </a:endParaRPr>
          </a:p>
          <a:p>
            <a:r>
              <a:rPr lang="en-US" b="1" dirty="0" smtClean="0">
                <a:solidFill>
                  <a:prstClr val="black"/>
                </a:solidFill>
              </a:rPr>
              <a:t>The eastern North Atlantic basin</a:t>
            </a:r>
          </a:p>
          <a:p>
            <a:endParaRPr lang="en-US" b="1" dirty="0" smtClean="0">
              <a:solidFill>
                <a:prstClr val="black"/>
              </a:solidFill>
            </a:endParaRPr>
          </a:p>
          <a:p>
            <a:r>
              <a:rPr lang="en-US" dirty="0" smtClean="0">
                <a:solidFill>
                  <a:prstClr val="black"/>
                </a:solidFill>
              </a:rPr>
              <a:t>….a </a:t>
            </a:r>
            <a:r>
              <a:rPr lang="en-US" dirty="0">
                <a:solidFill>
                  <a:prstClr val="black"/>
                </a:solidFill>
              </a:rPr>
              <a:t>combination of ancient and modern DNA, radiocarbon dating and</a:t>
            </a:r>
          </a:p>
          <a:p>
            <a:r>
              <a:rPr lang="en-US" dirty="0" smtClean="0">
                <a:solidFill>
                  <a:prstClr val="black"/>
                </a:solidFill>
              </a:rPr>
              <a:t>predictive </a:t>
            </a:r>
            <a:r>
              <a:rPr lang="en-US" dirty="0">
                <a:solidFill>
                  <a:prstClr val="black"/>
                </a:solidFill>
              </a:rPr>
              <a:t>habitat modeling </a:t>
            </a:r>
            <a:r>
              <a:rPr lang="en-US" dirty="0" smtClean="0">
                <a:solidFill>
                  <a:prstClr val="black"/>
                </a:solidFill>
              </a:rPr>
              <a:t>has been used to </a:t>
            </a:r>
            <a:r>
              <a:rPr lang="en-US" dirty="0">
                <a:solidFill>
                  <a:prstClr val="black"/>
                </a:solidFill>
              </a:rPr>
              <a:t>better understand the distribution of gray whales </a:t>
            </a:r>
            <a:r>
              <a:rPr lang="en-US" dirty="0" smtClean="0">
                <a:solidFill>
                  <a:prstClr val="black"/>
                </a:solidFill>
              </a:rPr>
              <a:t>during the </a:t>
            </a:r>
            <a:r>
              <a:rPr lang="en-US" dirty="0">
                <a:solidFill>
                  <a:prstClr val="black"/>
                </a:solidFill>
              </a:rPr>
              <a:t>Pleistocene and Holocene. </a:t>
            </a:r>
            <a:r>
              <a:rPr lang="en-US" dirty="0" smtClean="0">
                <a:solidFill>
                  <a:srgbClr val="0070C0"/>
                </a:solidFill>
              </a:rPr>
              <a:t>“</a:t>
            </a:r>
            <a:r>
              <a:rPr lang="en-US" b="1" dirty="0" smtClean="0">
                <a:solidFill>
                  <a:srgbClr val="0070C0"/>
                </a:solidFill>
              </a:rPr>
              <a:t>Our </a:t>
            </a:r>
            <a:r>
              <a:rPr lang="en-US" b="1" dirty="0">
                <a:solidFill>
                  <a:srgbClr val="0070C0"/>
                </a:solidFill>
              </a:rPr>
              <a:t>results reveal that dispersal between the Pacific </a:t>
            </a:r>
            <a:r>
              <a:rPr lang="en-US" b="1" dirty="0" smtClean="0">
                <a:solidFill>
                  <a:srgbClr val="0070C0"/>
                </a:solidFill>
              </a:rPr>
              <a:t>and Atlantic </a:t>
            </a:r>
            <a:r>
              <a:rPr lang="en-US" b="1" dirty="0">
                <a:solidFill>
                  <a:srgbClr val="0070C0"/>
                </a:solidFill>
              </a:rPr>
              <a:t>was climate-dependent, and occurred </a:t>
            </a:r>
            <a:r>
              <a:rPr lang="en-US" b="1" dirty="0" smtClean="0">
                <a:solidFill>
                  <a:srgbClr val="0070C0"/>
                </a:solidFill>
              </a:rPr>
              <a:t>– at least twice - both </a:t>
            </a:r>
            <a:r>
              <a:rPr lang="en-US" b="1" dirty="0">
                <a:solidFill>
                  <a:srgbClr val="0070C0"/>
                </a:solidFill>
              </a:rPr>
              <a:t>during the Pleistocene prior to </a:t>
            </a:r>
            <a:r>
              <a:rPr lang="en-US" b="1" dirty="0" smtClean="0">
                <a:solidFill>
                  <a:srgbClr val="0070C0"/>
                </a:solidFill>
              </a:rPr>
              <a:t>the last </a:t>
            </a:r>
            <a:r>
              <a:rPr lang="en-US" b="1" dirty="0">
                <a:solidFill>
                  <a:srgbClr val="0070C0"/>
                </a:solidFill>
              </a:rPr>
              <a:t>glacial period, and the early Holocene immediately following the opening of </a:t>
            </a:r>
            <a:r>
              <a:rPr lang="en-US" b="1" dirty="0" smtClean="0">
                <a:solidFill>
                  <a:srgbClr val="0070C0"/>
                </a:solidFill>
              </a:rPr>
              <a:t>the Bering </a:t>
            </a:r>
            <a:r>
              <a:rPr lang="en-US" b="1" dirty="0">
                <a:solidFill>
                  <a:srgbClr val="0070C0"/>
                </a:solidFill>
              </a:rPr>
              <a:t>Strait</a:t>
            </a:r>
            <a:r>
              <a:rPr lang="en-US" b="1" dirty="0" smtClean="0">
                <a:solidFill>
                  <a:srgbClr val="0070C0"/>
                </a:solidFill>
              </a:rPr>
              <a:t>.” </a:t>
            </a:r>
            <a:r>
              <a:rPr lang="en-US" b="1" dirty="0">
                <a:solidFill>
                  <a:srgbClr val="0070C0"/>
                </a:solidFill>
              </a:rPr>
              <a:t>Thus, the hypothesis of a single species </a:t>
            </a:r>
            <a:r>
              <a:rPr lang="en-US" b="1" dirty="0" smtClean="0">
                <a:solidFill>
                  <a:srgbClr val="0070C0"/>
                </a:solidFill>
              </a:rPr>
              <a:t>can not </a:t>
            </a:r>
            <a:r>
              <a:rPr lang="en-US" b="1" dirty="0">
                <a:solidFill>
                  <a:srgbClr val="0070C0"/>
                </a:solidFill>
              </a:rPr>
              <a:t>be </a:t>
            </a:r>
            <a:r>
              <a:rPr lang="en-US" b="1" dirty="0" smtClean="0">
                <a:solidFill>
                  <a:srgbClr val="0070C0"/>
                </a:solidFill>
              </a:rPr>
              <a:t>rejected.</a:t>
            </a:r>
          </a:p>
          <a:p>
            <a:endParaRPr lang="en-US" dirty="0">
              <a:solidFill>
                <a:prstClr val="black"/>
              </a:solidFill>
            </a:endParaRPr>
          </a:p>
          <a:p>
            <a:r>
              <a:rPr lang="en-US" u="sng" dirty="0" smtClean="0">
                <a:solidFill>
                  <a:srgbClr val="0070C0"/>
                </a:solidFill>
              </a:rPr>
              <a:t>Genetic </a:t>
            </a:r>
            <a:r>
              <a:rPr lang="en-US" u="sng" dirty="0">
                <a:solidFill>
                  <a:srgbClr val="0070C0"/>
                </a:solidFill>
              </a:rPr>
              <a:t>diversity in the Atlantic declined over an extended interval that</a:t>
            </a:r>
          </a:p>
          <a:p>
            <a:r>
              <a:rPr lang="en-US" u="sng" dirty="0" smtClean="0">
                <a:solidFill>
                  <a:srgbClr val="0070C0"/>
                </a:solidFill>
              </a:rPr>
              <a:t>predates </a:t>
            </a:r>
            <a:r>
              <a:rPr lang="en-US" u="sng" dirty="0">
                <a:solidFill>
                  <a:srgbClr val="0070C0"/>
                </a:solidFill>
              </a:rPr>
              <a:t>the period of intensive commercial whaling, indicating this decline may </a:t>
            </a:r>
            <a:r>
              <a:rPr lang="en-US" u="sng" dirty="0" smtClean="0">
                <a:solidFill>
                  <a:srgbClr val="0070C0"/>
                </a:solidFill>
              </a:rPr>
              <a:t>have been </a:t>
            </a:r>
            <a:r>
              <a:rPr lang="en-US" u="sng" dirty="0">
                <a:solidFill>
                  <a:srgbClr val="0070C0"/>
                </a:solidFill>
              </a:rPr>
              <a:t>precipitated by Holocene climate or other ecological causes</a:t>
            </a:r>
            <a:r>
              <a:rPr lang="en-US" u="sng" dirty="0" smtClean="0">
                <a:solidFill>
                  <a:srgbClr val="0070C0"/>
                </a:solidFill>
              </a:rPr>
              <a:t>.</a:t>
            </a:r>
          </a:p>
          <a:p>
            <a:endParaRPr lang="en-US" b="1" u="sng" dirty="0">
              <a:solidFill>
                <a:prstClr val="black"/>
              </a:solidFill>
            </a:endParaRPr>
          </a:p>
          <a:p>
            <a:r>
              <a:rPr lang="en-US" sz="1400" dirty="0" smtClean="0">
                <a:solidFill>
                  <a:prstClr val="black"/>
                </a:solidFill>
              </a:rPr>
              <a:t>Alter, </a:t>
            </a:r>
            <a:r>
              <a:rPr lang="en-US" sz="1400" i="1" dirty="0" smtClean="0">
                <a:solidFill>
                  <a:prstClr val="black"/>
                </a:solidFill>
              </a:rPr>
              <a:t>et </a:t>
            </a:r>
            <a:r>
              <a:rPr lang="en-US" sz="1400" dirty="0" smtClean="0">
                <a:solidFill>
                  <a:prstClr val="black"/>
                </a:solidFill>
              </a:rPr>
              <a:t>al., 2015</a:t>
            </a:r>
            <a:r>
              <a:rPr lang="en-US" sz="1400" dirty="0">
                <a:solidFill>
                  <a:prstClr val="black"/>
                </a:solidFill>
              </a:rPr>
              <a:t>. Climate impacts on trans-ocean dispersal and habitat in gray whales from the Pleistocene to 2100. </a:t>
            </a:r>
            <a:r>
              <a:rPr lang="en-US" sz="1400" i="1" dirty="0">
                <a:solidFill>
                  <a:prstClr val="black"/>
                </a:solidFill>
              </a:rPr>
              <a:t>Molecular Ecology. </a:t>
            </a:r>
            <a:r>
              <a:rPr lang="en-US" sz="1400" dirty="0">
                <a:solidFill>
                  <a:prstClr val="black"/>
                </a:solidFill>
              </a:rPr>
              <a:t>In press.</a:t>
            </a:r>
            <a:endParaRPr lang="en-US" sz="1400" i="1" dirty="0">
              <a:solidFill>
                <a:prstClr val="black"/>
              </a:solidFill>
            </a:endParaRPr>
          </a:p>
          <a:p>
            <a:endParaRPr lang="en-US" b="1" u="sng" dirty="0">
              <a:solidFill>
                <a:prstClr val="black"/>
              </a:solidFill>
            </a:endParaRPr>
          </a:p>
        </p:txBody>
      </p:sp>
    </p:spTree>
    <p:extLst>
      <p:ext uri="{BB962C8B-B14F-4D97-AF65-F5344CB8AC3E}">
        <p14:creationId xmlns:p14="http://schemas.microsoft.com/office/powerpoint/2010/main" val="1493227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50371"/>
            <a:ext cx="7543800" cy="3046988"/>
          </a:xfrm>
          <a:prstGeom prst="rect">
            <a:avLst/>
          </a:prstGeom>
          <a:noFill/>
        </p:spPr>
        <p:txBody>
          <a:bodyPr wrap="square" rtlCol="0">
            <a:spAutoFit/>
          </a:bodyPr>
          <a:lstStyle/>
          <a:p>
            <a:r>
              <a:rPr lang="en-US" b="1" dirty="0" smtClean="0"/>
              <a:t>The Atlantic gray whale in the western Atlantic Basin, Georgia Bight</a:t>
            </a:r>
          </a:p>
          <a:p>
            <a:endParaRPr lang="en-US" b="1" dirty="0"/>
          </a:p>
          <a:p>
            <a:r>
              <a:rPr lang="en-US" sz="2400" b="1" dirty="0" smtClean="0"/>
              <a:t>Do the western Atlantic gray whale data support the conclusion that “a dispersal </a:t>
            </a:r>
            <a:r>
              <a:rPr lang="en-US" sz="2400" b="1" dirty="0"/>
              <a:t>between the Pacific and Atlantic was climate-dependent, and occurred – at least twice - both during the Pleistocene prior to the last glacial </a:t>
            </a:r>
            <a:r>
              <a:rPr lang="en-US" sz="2400" b="1" dirty="0" smtClean="0"/>
              <a:t>period…”?</a:t>
            </a:r>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599" y="2590800"/>
            <a:ext cx="249396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38400" y="5410200"/>
            <a:ext cx="2590800" cy="646331"/>
          </a:xfrm>
          <a:prstGeom prst="rect">
            <a:avLst/>
          </a:prstGeom>
          <a:noFill/>
        </p:spPr>
        <p:txBody>
          <a:bodyPr wrap="square" rtlCol="0">
            <a:spAutoFit/>
          </a:bodyPr>
          <a:lstStyle/>
          <a:p>
            <a:r>
              <a:rPr lang="en-US" dirty="0" smtClean="0"/>
              <a:t>Reef ledge, Georgia Bight, photograph by author.</a:t>
            </a:r>
            <a:endParaRPr lang="en-US" dirty="0"/>
          </a:p>
        </p:txBody>
      </p:sp>
    </p:spTree>
    <p:extLst>
      <p:ext uri="{BB962C8B-B14F-4D97-AF65-F5344CB8AC3E}">
        <p14:creationId xmlns:p14="http://schemas.microsoft.com/office/powerpoint/2010/main" val="1875345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36" y="413657"/>
            <a:ext cx="2944813"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392" y="413657"/>
            <a:ext cx="296227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7582" y="413656"/>
            <a:ext cx="2944813"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24652"/>
          <a:stretch/>
        </p:blipFill>
        <p:spPr bwMode="auto">
          <a:xfrm>
            <a:off x="2382837" y="4529137"/>
            <a:ext cx="43529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K:\Paleontology Paper 2010\DSCN3516.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88" r="15907"/>
          <a:stretch/>
        </p:blipFill>
        <p:spPr bwMode="auto">
          <a:xfrm>
            <a:off x="304800" y="4561794"/>
            <a:ext cx="165331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19802" r="11790"/>
          <a:stretch/>
        </p:blipFill>
        <p:spPr bwMode="auto">
          <a:xfrm>
            <a:off x="7053943" y="4529137"/>
            <a:ext cx="175490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4235" y="11668"/>
            <a:ext cx="8708159" cy="369332"/>
          </a:xfrm>
          <a:prstGeom prst="rect">
            <a:avLst/>
          </a:prstGeom>
        </p:spPr>
        <p:txBody>
          <a:bodyPr wrap="square">
            <a:spAutoFit/>
          </a:bodyPr>
          <a:lstStyle/>
          <a:p>
            <a:r>
              <a:rPr lang="en-US" b="1" dirty="0"/>
              <a:t>The Atlantic gray whale in the western Atlantic Basin, Georgia </a:t>
            </a:r>
            <a:r>
              <a:rPr lang="en-US" b="1" dirty="0" smtClean="0"/>
              <a:t>Bight – How many animals?</a:t>
            </a:r>
            <a:endParaRPr lang="en-US" b="1" dirty="0"/>
          </a:p>
        </p:txBody>
      </p:sp>
      <p:sp>
        <p:nvSpPr>
          <p:cNvPr id="7" name="TextBox 6"/>
          <p:cNvSpPr txBox="1"/>
          <p:nvPr/>
        </p:nvSpPr>
        <p:spPr>
          <a:xfrm>
            <a:off x="5410200" y="2286000"/>
            <a:ext cx="228600" cy="369332"/>
          </a:xfrm>
          <a:prstGeom prst="rect">
            <a:avLst/>
          </a:prstGeom>
          <a:noFill/>
        </p:spPr>
        <p:txBody>
          <a:bodyPr wrap="square" rtlCol="0">
            <a:spAutoFit/>
          </a:bodyPr>
          <a:lstStyle/>
          <a:p>
            <a:r>
              <a:rPr lang="en-US" dirty="0" smtClean="0">
                <a:solidFill>
                  <a:srgbClr val="FFFF00"/>
                </a:solidFill>
              </a:rPr>
              <a:t>B</a:t>
            </a:r>
            <a:endParaRPr lang="en-US" dirty="0">
              <a:solidFill>
                <a:srgbClr val="FFFF00"/>
              </a:solidFill>
            </a:endParaRPr>
          </a:p>
        </p:txBody>
      </p:sp>
      <p:sp>
        <p:nvSpPr>
          <p:cNvPr id="8" name="TextBox 7"/>
          <p:cNvSpPr txBox="1"/>
          <p:nvPr/>
        </p:nvSpPr>
        <p:spPr>
          <a:xfrm>
            <a:off x="8077200" y="2286000"/>
            <a:ext cx="381000" cy="369332"/>
          </a:xfrm>
          <a:prstGeom prst="rect">
            <a:avLst/>
          </a:prstGeom>
          <a:noFill/>
        </p:spPr>
        <p:txBody>
          <a:bodyPr wrap="square" rtlCol="0">
            <a:spAutoFit/>
          </a:bodyPr>
          <a:lstStyle/>
          <a:p>
            <a:r>
              <a:rPr lang="en-US" dirty="0" smtClean="0">
                <a:solidFill>
                  <a:srgbClr val="FFFF00"/>
                </a:solidFill>
              </a:rPr>
              <a:t>C</a:t>
            </a:r>
            <a:endParaRPr lang="en-US" dirty="0">
              <a:solidFill>
                <a:srgbClr val="FFFF00"/>
              </a:solidFill>
            </a:endParaRPr>
          </a:p>
        </p:txBody>
      </p:sp>
      <p:sp>
        <p:nvSpPr>
          <p:cNvPr id="9" name="TextBox 8"/>
          <p:cNvSpPr txBox="1"/>
          <p:nvPr/>
        </p:nvSpPr>
        <p:spPr>
          <a:xfrm>
            <a:off x="2514600" y="2286000"/>
            <a:ext cx="304800" cy="369332"/>
          </a:xfrm>
          <a:prstGeom prst="rect">
            <a:avLst/>
          </a:prstGeom>
          <a:noFill/>
        </p:spPr>
        <p:txBody>
          <a:bodyPr wrap="square" rtlCol="0">
            <a:spAutoFit/>
          </a:bodyPr>
          <a:lstStyle/>
          <a:p>
            <a:r>
              <a:rPr lang="en-US" dirty="0">
                <a:solidFill>
                  <a:srgbClr val="FFFF00"/>
                </a:solidFill>
              </a:rPr>
              <a:t>A</a:t>
            </a:r>
          </a:p>
        </p:txBody>
      </p:sp>
      <p:sp>
        <p:nvSpPr>
          <p:cNvPr id="10" name="TextBox 9"/>
          <p:cNvSpPr txBox="1"/>
          <p:nvPr/>
        </p:nvSpPr>
        <p:spPr>
          <a:xfrm>
            <a:off x="2819400" y="6172200"/>
            <a:ext cx="762000" cy="369332"/>
          </a:xfrm>
          <a:prstGeom prst="rect">
            <a:avLst/>
          </a:prstGeom>
          <a:noFill/>
        </p:spPr>
        <p:txBody>
          <a:bodyPr wrap="square" rtlCol="0">
            <a:spAutoFit/>
          </a:bodyPr>
          <a:lstStyle/>
          <a:p>
            <a:r>
              <a:rPr lang="en-US" dirty="0" smtClean="0">
                <a:solidFill>
                  <a:srgbClr val="FFFF00"/>
                </a:solidFill>
              </a:rPr>
              <a:t>4281</a:t>
            </a:r>
            <a:endParaRPr lang="en-US"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162481482"/>
              </p:ext>
            </p:extLst>
          </p:nvPr>
        </p:nvGraphicFramePr>
        <p:xfrm>
          <a:off x="1457934" y="2743200"/>
          <a:ext cx="6080760" cy="1735074"/>
        </p:xfrm>
        <a:graphic>
          <a:graphicData uri="http://schemas.openxmlformats.org/drawingml/2006/table">
            <a:tbl>
              <a:tblPr firstRow="1" firstCol="1" bandRow="1">
                <a:tableStyleId>{5C22544A-7EE6-4342-B048-85BDC9FD1C3A}</a:tableStyleId>
              </a:tblPr>
              <a:tblGrid>
                <a:gridCol w="1497330"/>
                <a:gridCol w="1428750"/>
                <a:gridCol w="1543050"/>
                <a:gridCol w="1611630"/>
              </a:tblGrid>
              <a:tr h="52927">
                <a:tc>
                  <a:txBody>
                    <a:bodyPr/>
                    <a:lstStyle/>
                    <a:p>
                      <a:pPr marL="0" marR="0">
                        <a:lnSpc>
                          <a:spcPct val="115000"/>
                        </a:lnSpc>
                        <a:spcBef>
                          <a:spcPts val="0"/>
                        </a:spcBef>
                        <a:spcAft>
                          <a:spcPts val="0"/>
                        </a:spcAft>
                      </a:pPr>
                      <a:r>
                        <a:rPr lang="en-US" sz="1100" dirty="0">
                          <a:effectLst/>
                        </a:rPr>
                        <a:t>Laboratory #</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δ</a:t>
                      </a:r>
                      <a:r>
                        <a:rPr lang="en-US" sz="1100" baseline="30000" dirty="0">
                          <a:effectLst/>
                        </a:rPr>
                        <a:t>13</a:t>
                      </a:r>
                      <a:r>
                        <a:rPr lang="en-US" sz="1100" dirty="0">
                          <a:effectLst/>
                        </a:rPr>
                        <a:t>C [‰] vs. VPDB</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δ</a:t>
                      </a:r>
                      <a:r>
                        <a:rPr lang="en-US" sz="1100" baseline="30000">
                          <a:effectLst/>
                        </a:rPr>
                        <a:t>18</a:t>
                      </a:r>
                      <a:r>
                        <a:rPr lang="en-US" sz="1100">
                          <a:effectLst/>
                        </a:rPr>
                        <a:t>O [‰] vs. VPDB</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δ</a:t>
                      </a:r>
                      <a:r>
                        <a:rPr lang="en-US" sz="1100" baseline="30000">
                          <a:effectLst/>
                        </a:rPr>
                        <a:t>18</a:t>
                      </a:r>
                      <a:r>
                        <a:rPr lang="en-US" sz="1100">
                          <a:effectLst/>
                        </a:rPr>
                        <a:t>O [‰] vs. VSMOW</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100">
                          <a:effectLst/>
                        </a:rPr>
                        <a:t>Sample A (00-28-09)</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-5.11</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0.22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-31.14</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100">
                          <a:effectLst/>
                        </a:rPr>
                        <a:t>Sample B (00-28-10)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-5.04</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0.14</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-31.05</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100">
                          <a:effectLst/>
                        </a:rPr>
                        <a:t>Sample C (00-28-10)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-4.80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0.92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-31.86</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100">
                          <a:effectLst/>
                        </a:rPr>
                        <a:t>4024 (vertebra)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-7.66</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-20.96</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100">
                          <a:effectLst/>
                        </a:rPr>
                        <a:t>4281 (dentary)</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-6.62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-20.25</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100">
                          <a:effectLst/>
                        </a:rPr>
                        <a:t>4215 (vertebra)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-6.67</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-21.21</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100">
                          <a:effectLst/>
                        </a:rPr>
                        <a:t>12056 (crania)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-9.5</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100" dirty="0">
                          <a:effectLst/>
                        </a:rPr>
                        <a:t>12057 (crania)</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-10.3</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a:t>
                      </a:r>
                      <a:endParaRPr lang="en-US"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741364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04800"/>
            <a:ext cx="7848600" cy="1692771"/>
          </a:xfrm>
          <a:prstGeom prst="rect">
            <a:avLst/>
          </a:prstGeom>
        </p:spPr>
        <p:txBody>
          <a:bodyPr wrap="square">
            <a:spAutoFit/>
          </a:bodyPr>
          <a:lstStyle/>
          <a:p>
            <a:pPr lvl="0"/>
            <a:r>
              <a:rPr lang="en-US" sz="1600" b="1" dirty="0">
                <a:solidFill>
                  <a:prstClr val="black"/>
                </a:solidFill>
              </a:rPr>
              <a:t>THE GEOLOGY AND GENOMICS OF THE GRAY AND OTHER WHALE SPECIES,THE GEORGIA </a:t>
            </a:r>
            <a:r>
              <a:rPr lang="en-US" sz="1600" b="1" dirty="0" smtClean="0">
                <a:solidFill>
                  <a:prstClr val="black"/>
                </a:solidFill>
              </a:rPr>
              <a:t>BIGHT</a:t>
            </a:r>
          </a:p>
          <a:p>
            <a:pPr lvl="0"/>
            <a:endParaRPr lang="en-US" sz="1600" b="1" dirty="0">
              <a:solidFill>
                <a:prstClr val="black"/>
              </a:solidFill>
            </a:endParaRPr>
          </a:p>
          <a:p>
            <a:r>
              <a:rPr lang="en-US" sz="1400" dirty="0" smtClean="0">
                <a:solidFill>
                  <a:srgbClr val="002060"/>
                </a:solidFill>
              </a:rPr>
              <a:t>Survey </a:t>
            </a:r>
            <a:r>
              <a:rPr lang="en-US" sz="1400" dirty="0">
                <a:solidFill>
                  <a:srgbClr val="002060"/>
                </a:solidFill>
              </a:rPr>
              <a:t>and recovery of subfossil </a:t>
            </a:r>
            <a:r>
              <a:rPr lang="en-US" sz="1400" dirty="0" err="1">
                <a:solidFill>
                  <a:srgbClr val="002060"/>
                </a:solidFill>
              </a:rPr>
              <a:t>paleontologic</a:t>
            </a:r>
            <a:r>
              <a:rPr lang="en-US" sz="1400" dirty="0">
                <a:solidFill>
                  <a:srgbClr val="002060"/>
                </a:solidFill>
              </a:rPr>
              <a:t> remains of the gray and other whale species, in the Georgia Bight, since 2006, has provided bone samples which have been assayed for replicable DNA. To date the remains of at least four gray whales (</a:t>
            </a:r>
            <a:r>
              <a:rPr lang="en-US" sz="1400" i="1" dirty="0" err="1">
                <a:solidFill>
                  <a:srgbClr val="002060"/>
                </a:solidFill>
              </a:rPr>
              <a:t>Eschrichtius</a:t>
            </a:r>
            <a:r>
              <a:rPr lang="en-US" sz="1400" i="1" dirty="0">
                <a:solidFill>
                  <a:srgbClr val="002060"/>
                </a:solidFill>
              </a:rPr>
              <a:t> </a:t>
            </a:r>
            <a:r>
              <a:rPr lang="en-US" sz="1400" i="1" dirty="0" err="1">
                <a:solidFill>
                  <a:srgbClr val="002060"/>
                </a:solidFill>
              </a:rPr>
              <a:t>robustus</a:t>
            </a:r>
            <a:r>
              <a:rPr lang="en-US" sz="1400" i="1" dirty="0">
                <a:solidFill>
                  <a:srgbClr val="002060"/>
                </a:solidFill>
              </a:rPr>
              <a:t>) </a:t>
            </a:r>
            <a:r>
              <a:rPr lang="en-US" sz="1400" dirty="0">
                <a:solidFill>
                  <a:srgbClr val="002060"/>
                </a:solidFill>
              </a:rPr>
              <a:t>have been identified in Georgia and Florida. </a:t>
            </a:r>
            <a:endParaRPr lang="en-US" dirty="0">
              <a:solidFill>
                <a:srgbClr val="002060"/>
              </a:solidFill>
            </a:endParaRPr>
          </a:p>
        </p:txBody>
      </p:sp>
    </p:spTree>
    <p:extLst>
      <p:ext uri="{BB962C8B-B14F-4D97-AF65-F5344CB8AC3E}">
        <p14:creationId xmlns:p14="http://schemas.microsoft.com/office/powerpoint/2010/main" val="3920248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36" y="381000"/>
            <a:ext cx="2944813"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392" y="368300"/>
            <a:ext cx="296227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7582" y="380999"/>
            <a:ext cx="2944813"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24652"/>
          <a:stretch/>
        </p:blipFill>
        <p:spPr bwMode="auto">
          <a:xfrm>
            <a:off x="2286000" y="4442731"/>
            <a:ext cx="43529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K:\Paleontology Paper 2010\DSCN3516.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88" r="15907"/>
          <a:stretch/>
        </p:blipFill>
        <p:spPr bwMode="auto">
          <a:xfrm>
            <a:off x="304800" y="4561794"/>
            <a:ext cx="165331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19802" r="11790"/>
          <a:stretch/>
        </p:blipFill>
        <p:spPr bwMode="auto">
          <a:xfrm>
            <a:off x="7053943" y="4529137"/>
            <a:ext cx="175490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4236" y="11668"/>
            <a:ext cx="8164286" cy="369332"/>
          </a:xfrm>
          <a:prstGeom prst="rect">
            <a:avLst/>
          </a:prstGeom>
        </p:spPr>
        <p:txBody>
          <a:bodyPr wrap="square">
            <a:spAutoFit/>
          </a:bodyPr>
          <a:lstStyle/>
          <a:p>
            <a:r>
              <a:rPr lang="en-US" b="1" dirty="0"/>
              <a:t>The Atlantic gray whale in the western Atlantic Basin, Georgia </a:t>
            </a:r>
            <a:r>
              <a:rPr lang="en-US" b="1" dirty="0" smtClean="0"/>
              <a:t>Bight cont. -</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1501627738"/>
              </p:ext>
            </p:extLst>
          </p:nvPr>
        </p:nvGraphicFramePr>
        <p:xfrm>
          <a:off x="1335478" y="2819400"/>
          <a:ext cx="6080760" cy="1349502"/>
        </p:xfrm>
        <a:graphic>
          <a:graphicData uri="http://schemas.openxmlformats.org/drawingml/2006/table">
            <a:tbl>
              <a:tblPr firstRow="1" firstCol="1" bandRow="1">
                <a:tableStyleId>{5C22544A-7EE6-4342-B048-85BDC9FD1C3A}</a:tableStyleId>
              </a:tblPr>
              <a:tblGrid>
                <a:gridCol w="608965"/>
                <a:gridCol w="989965"/>
                <a:gridCol w="810260"/>
                <a:gridCol w="629920"/>
                <a:gridCol w="1170305"/>
                <a:gridCol w="629920"/>
                <a:gridCol w="1241425"/>
              </a:tblGrid>
              <a:tr h="0">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gridSpan="2">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hMerge="1">
                  <a:txBody>
                    <a:bodyPr/>
                    <a:lstStyle/>
                    <a:p>
                      <a:endParaRPr lang="en-US"/>
                    </a:p>
                  </a:txBody>
                  <a:tcPr/>
                </a:tc>
                <a:tc gridSpan="2">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hMerge="1">
                  <a:txBody>
                    <a:bodyPr/>
                    <a:lstStyle/>
                    <a:p>
                      <a:endParaRPr lang="en-US"/>
                    </a:p>
                  </a:txBody>
                  <a:tcPr/>
                </a:tc>
              </a:tr>
              <a:tr h="0">
                <a:tc>
                  <a:txBody>
                    <a:bodyPr/>
                    <a:lstStyle/>
                    <a:p>
                      <a:pPr marL="0" marR="0">
                        <a:lnSpc>
                          <a:spcPct val="115000"/>
                        </a:lnSpc>
                        <a:spcBef>
                          <a:spcPts val="0"/>
                        </a:spcBef>
                        <a:spcAft>
                          <a:spcPts val="1000"/>
                        </a:spcAft>
                      </a:pPr>
                      <a:r>
                        <a:rPr lang="en-US" sz="1100">
                          <a:effectLst/>
                        </a:rPr>
                        <a:t>UGA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Element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Condition</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Find Location</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baseline="30000">
                          <a:effectLst/>
                        </a:rPr>
                        <a:t>14</a:t>
                      </a:r>
                      <a:r>
                        <a:rPr lang="en-US" sz="1100">
                          <a:effectLst/>
                        </a:rPr>
                        <a:t>C age, years BP</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1000"/>
                        </a:spcAft>
                      </a:pPr>
                      <a:r>
                        <a:rPr lang="en-US" sz="1100">
                          <a:effectLst/>
                        </a:rPr>
                        <a:t>4024</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Vertebra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Sub fossil</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J-Reef</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37,580±120</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1000"/>
                        </a:spcAft>
                      </a:pPr>
                      <a:r>
                        <a:rPr lang="en-US" sz="1100">
                          <a:effectLst/>
                        </a:rPr>
                        <a:t>4281</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Mandible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Sub fossil</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J-Reef</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36,570±300</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1000"/>
                        </a:spcAft>
                      </a:pPr>
                      <a:r>
                        <a:rPr lang="en-US" sz="1100">
                          <a:effectLst/>
                        </a:rPr>
                        <a:t>4215</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Vertebra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Sub fossil</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J-reef</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34,520±160</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1000"/>
                        </a:spcAft>
                      </a:pPr>
                      <a:r>
                        <a:rPr lang="en-US" sz="1100">
                          <a:effectLst/>
                        </a:rPr>
                        <a:t>12056</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crania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Sub fossil</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Florida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2130+/-25</a:t>
                      </a:r>
                      <a:endParaRPr lang="en-US" sz="11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1000"/>
                        </a:spcAft>
                      </a:pPr>
                      <a:r>
                        <a:rPr lang="en-US" sz="1100">
                          <a:effectLst/>
                        </a:rPr>
                        <a:t>12057</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crania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Sub fossil</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Florida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2190+/-20</a:t>
                      </a:r>
                      <a:endParaRPr lang="en-US"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250971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38197"/>
            <a:ext cx="26400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798" y="337457"/>
            <a:ext cx="23225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76400" y="2196589"/>
            <a:ext cx="5675313" cy="646331"/>
          </a:xfrm>
          <a:prstGeom prst="rect">
            <a:avLst/>
          </a:prstGeom>
        </p:spPr>
        <p:txBody>
          <a:bodyPr wrap="square">
            <a:spAutoFit/>
          </a:bodyPr>
          <a:lstStyle/>
          <a:p>
            <a:r>
              <a:rPr lang="en-US" dirty="0"/>
              <a:t>Two partial Atlantic gray whale crania, left, Hobe Sound; right, Jacksonville Beach, FL., Georgia Bight. </a:t>
            </a:r>
          </a:p>
        </p:txBody>
      </p:sp>
      <p:sp>
        <p:nvSpPr>
          <p:cNvPr id="5" name="TextBox 4"/>
          <p:cNvSpPr txBox="1"/>
          <p:nvPr/>
        </p:nvSpPr>
        <p:spPr>
          <a:xfrm>
            <a:off x="1331798" y="3124200"/>
            <a:ext cx="6252255" cy="2308324"/>
          </a:xfrm>
          <a:prstGeom prst="rect">
            <a:avLst/>
          </a:prstGeom>
          <a:noFill/>
        </p:spPr>
        <p:txBody>
          <a:bodyPr wrap="square" rtlCol="0">
            <a:spAutoFit/>
          </a:bodyPr>
          <a:lstStyle/>
          <a:p>
            <a:r>
              <a:rPr lang="en-US" b="1" dirty="0" err="1" smtClean="0"/>
              <a:t>Noakes</a:t>
            </a:r>
            <a:r>
              <a:rPr lang="en-US" b="1" dirty="0" smtClean="0"/>
              <a:t>, </a:t>
            </a:r>
            <a:r>
              <a:rPr lang="en-US" b="1" i="1" dirty="0" smtClean="0"/>
              <a:t>et al</a:t>
            </a:r>
            <a:r>
              <a:rPr lang="en-US" b="1" dirty="0" smtClean="0"/>
              <a:t> (2013) report two additional juvenile gray whale cranial bones not far from the earlier </a:t>
            </a:r>
            <a:r>
              <a:rPr lang="en-US" b="1" dirty="0" err="1" smtClean="0"/>
              <a:t>dentary</a:t>
            </a:r>
            <a:r>
              <a:rPr lang="en-US" b="1" dirty="0" smtClean="0"/>
              <a:t> and vertebrae finds, both dating to 40,000 </a:t>
            </a:r>
            <a:r>
              <a:rPr lang="en-US" b="1" dirty="0" err="1" smtClean="0"/>
              <a:t>ka</a:t>
            </a:r>
            <a:r>
              <a:rPr lang="en-US" b="1" dirty="0" smtClean="0"/>
              <a:t>. </a:t>
            </a:r>
          </a:p>
          <a:p>
            <a:endParaRPr lang="en-US" b="1" dirty="0"/>
          </a:p>
          <a:p>
            <a:r>
              <a:rPr lang="en-US" b="1" dirty="0" smtClean="0"/>
              <a:t>If we use the </a:t>
            </a:r>
            <a:r>
              <a:rPr lang="en-US" b="1" dirty="0" err="1" smtClean="0"/>
              <a:t>zooarchaeological</a:t>
            </a:r>
            <a:r>
              <a:rPr lang="en-US" b="1" dirty="0" smtClean="0"/>
              <a:t> estimator of population – </a:t>
            </a:r>
            <a:r>
              <a:rPr lang="en-US" b="1" i="1" dirty="0" smtClean="0"/>
              <a:t>MNI –</a:t>
            </a:r>
          </a:p>
          <a:p>
            <a:r>
              <a:rPr lang="en-US" b="1" dirty="0" smtClean="0"/>
              <a:t>or “Minimum Number of Individuals” and equate each bone find to one individual, the western basin population is up to over a half dozen animals found on the last 3 decades.</a:t>
            </a:r>
            <a:endParaRPr lang="en-US" b="1" dirty="0"/>
          </a:p>
        </p:txBody>
      </p:sp>
    </p:spTree>
    <p:extLst>
      <p:ext uri="{BB962C8B-B14F-4D97-AF65-F5344CB8AC3E}">
        <p14:creationId xmlns:p14="http://schemas.microsoft.com/office/powerpoint/2010/main" val="29756750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28600"/>
            <a:ext cx="8229600" cy="6401753"/>
          </a:xfrm>
          <a:prstGeom prst="rect">
            <a:avLst/>
          </a:prstGeom>
          <a:noFill/>
        </p:spPr>
        <p:txBody>
          <a:bodyPr wrap="square" rtlCol="0">
            <a:spAutoFit/>
          </a:bodyPr>
          <a:lstStyle/>
          <a:p>
            <a:r>
              <a:rPr lang="en-US" dirty="0" smtClean="0"/>
              <a:t>Collagen based DNA species determination studies, at York University, confirms the two Florida finds to be </a:t>
            </a:r>
            <a:r>
              <a:rPr lang="en-US" i="1" dirty="0" err="1"/>
              <a:t>E</a:t>
            </a:r>
            <a:r>
              <a:rPr lang="en-US" i="1" dirty="0" err="1" smtClean="0"/>
              <a:t>schricthius</a:t>
            </a:r>
            <a:r>
              <a:rPr lang="en-US" i="1" dirty="0" smtClean="0"/>
              <a:t> </a:t>
            </a:r>
            <a:r>
              <a:rPr lang="en-US" i="1" dirty="0" err="1" smtClean="0"/>
              <a:t>robustus</a:t>
            </a:r>
            <a:r>
              <a:rPr lang="en-US" i="1" dirty="0" smtClean="0"/>
              <a:t> </a:t>
            </a:r>
            <a:r>
              <a:rPr lang="en-US" dirty="0" smtClean="0"/>
              <a:t>aka the Atlantic gray whale. Likewise, </a:t>
            </a:r>
            <a:r>
              <a:rPr lang="en-US" dirty="0" smtClean="0">
                <a:solidFill>
                  <a:prstClr val="black"/>
                </a:solidFill>
              </a:rPr>
              <a:t>The </a:t>
            </a:r>
            <a:r>
              <a:rPr lang="en-US" dirty="0">
                <a:solidFill>
                  <a:prstClr val="black"/>
                </a:solidFill>
              </a:rPr>
              <a:t>existence of two populations – Pleistocene and Holocene is supported by the western Atlantic </a:t>
            </a:r>
            <a:r>
              <a:rPr lang="en-US" dirty="0" smtClean="0">
                <a:solidFill>
                  <a:prstClr val="black"/>
                </a:solidFill>
              </a:rPr>
              <a:t>dates (5).  The synchronous timing </a:t>
            </a:r>
            <a:r>
              <a:rPr lang="en-US" dirty="0">
                <a:solidFill>
                  <a:prstClr val="black"/>
                </a:solidFill>
              </a:rPr>
              <a:t>of </a:t>
            </a:r>
            <a:r>
              <a:rPr lang="en-US" dirty="0" smtClean="0">
                <a:solidFill>
                  <a:prstClr val="black"/>
                </a:solidFill>
              </a:rPr>
              <a:t>the </a:t>
            </a:r>
            <a:r>
              <a:rPr lang="en-US" dirty="0">
                <a:solidFill>
                  <a:prstClr val="black"/>
                </a:solidFill>
              </a:rPr>
              <a:t>decline in the western </a:t>
            </a:r>
            <a:r>
              <a:rPr lang="en-US" dirty="0" smtClean="0">
                <a:solidFill>
                  <a:prstClr val="black"/>
                </a:solidFill>
              </a:rPr>
              <a:t>and eastern Atlantic basins is supported by – three dates for a late Pleistocene population and two dates for the later Holocene population.</a:t>
            </a:r>
          </a:p>
          <a:p>
            <a:endParaRPr lang="en-US" dirty="0" smtClean="0"/>
          </a:p>
          <a:p>
            <a:r>
              <a:rPr lang="en-US" b="1" dirty="0" smtClean="0"/>
              <a:t>Conclusions:</a:t>
            </a:r>
          </a:p>
          <a:p>
            <a:endParaRPr lang="en-US" b="1" dirty="0" smtClean="0"/>
          </a:p>
          <a:p>
            <a:pPr lvl="0"/>
            <a:r>
              <a:rPr lang="en-US" b="1" dirty="0" smtClean="0">
                <a:solidFill>
                  <a:srgbClr val="0070C0"/>
                </a:solidFill>
              </a:rPr>
              <a:t>(</a:t>
            </a:r>
            <a:r>
              <a:rPr lang="en-US" b="1" dirty="0">
                <a:solidFill>
                  <a:srgbClr val="0070C0"/>
                </a:solidFill>
              </a:rPr>
              <a:t>1) that gray whales in the North Atlantic </a:t>
            </a:r>
            <a:r>
              <a:rPr lang="en-US" b="1" dirty="0" smtClean="0">
                <a:solidFill>
                  <a:srgbClr val="0070C0"/>
                </a:solidFill>
              </a:rPr>
              <a:t>– eastern </a:t>
            </a:r>
            <a:r>
              <a:rPr lang="en-US" b="1" i="1" dirty="0" smtClean="0">
                <a:solidFill>
                  <a:srgbClr val="0070C0"/>
                </a:solidFill>
              </a:rPr>
              <a:t>and </a:t>
            </a:r>
            <a:r>
              <a:rPr lang="en-US" b="1" dirty="0" smtClean="0">
                <a:solidFill>
                  <a:srgbClr val="0070C0"/>
                </a:solidFill>
              </a:rPr>
              <a:t>western basin - represent </a:t>
            </a:r>
            <a:r>
              <a:rPr lang="en-US" b="1" dirty="0">
                <a:solidFill>
                  <a:srgbClr val="0070C0"/>
                </a:solidFill>
              </a:rPr>
              <a:t>the </a:t>
            </a:r>
            <a:r>
              <a:rPr lang="en-US" b="1" dirty="0" smtClean="0">
                <a:solidFill>
                  <a:srgbClr val="0070C0"/>
                </a:solidFill>
              </a:rPr>
              <a:t> </a:t>
            </a:r>
          </a:p>
          <a:p>
            <a:pPr lvl="0"/>
            <a:r>
              <a:rPr lang="en-US" b="1" dirty="0">
                <a:solidFill>
                  <a:srgbClr val="0070C0"/>
                </a:solidFill>
              </a:rPr>
              <a:t> </a:t>
            </a:r>
            <a:r>
              <a:rPr lang="en-US" b="1" dirty="0" smtClean="0">
                <a:solidFill>
                  <a:srgbClr val="0070C0"/>
                </a:solidFill>
              </a:rPr>
              <a:t>     same </a:t>
            </a:r>
            <a:r>
              <a:rPr lang="en-US" b="1" dirty="0">
                <a:solidFill>
                  <a:srgbClr val="0070C0"/>
                </a:solidFill>
              </a:rPr>
              <a:t>species as </a:t>
            </a:r>
            <a:r>
              <a:rPr lang="en-US" b="1" dirty="0" smtClean="0">
                <a:solidFill>
                  <a:srgbClr val="0070C0"/>
                </a:solidFill>
              </a:rPr>
              <a:t>those </a:t>
            </a:r>
            <a:r>
              <a:rPr lang="en-US" b="1" dirty="0">
                <a:solidFill>
                  <a:srgbClr val="0070C0"/>
                </a:solidFill>
              </a:rPr>
              <a:t>in the North Pacific; and </a:t>
            </a:r>
            <a:endParaRPr lang="en-US" b="1" dirty="0" smtClean="0">
              <a:solidFill>
                <a:srgbClr val="0070C0"/>
              </a:solidFill>
            </a:endParaRPr>
          </a:p>
          <a:p>
            <a:pPr lvl="0"/>
            <a:r>
              <a:rPr lang="en-US" b="1" dirty="0" smtClean="0"/>
              <a:t>(</a:t>
            </a:r>
            <a:r>
              <a:rPr lang="en-US" b="1" dirty="0"/>
              <a:t>2) that gray whales on either side of the Atlantic </a:t>
            </a:r>
            <a:r>
              <a:rPr lang="en-US" b="1" dirty="0" smtClean="0"/>
              <a:t>represented </a:t>
            </a:r>
            <a:r>
              <a:rPr lang="en-US" b="1" dirty="0"/>
              <a:t>one </a:t>
            </a:r>
            <a:endParaRPr lang="en-US" b="1" dirty="0" smtClean="0"/>
          </a:p>
          <a:p>
            <a:pPr lvl="0"/>
            <a:r>
              <a:rPr lang="en-US" b="1" dirty="0"/>
              <a:t> </a:t>
            </a:r>
            <a:r>
              <a:rPr lang="en-US" b="1" dirty="0" smtClean="0"/>
              <a:t>     </a:t>
            </a:r>
            <a:r>
              <a:rPr lang="en-US" b="1" dirty="0" err="1" smtClean="0"/>
              <a:t>panmictic</a:t>
            </a:r>
            <a:r>
              <a:rPr lang="en-US" b="1" dirty="0" smtClean="0"/>
              <a:t> population.</a:t>
            </a:r>
          </a:p>
          <a:p>
            <a:pPr lvl="0"/>
            <a:endParaRPr lang="en-US" b="1" dirty="0">
              <a:solidFill>
                <a:prstClr val="black"/>
              </a:solidFill>
            </a:endParaRPr>
          </a:p>
          <a:p>
            <a:r>
              <a:rPr lang="en-US" b="1" dirty="0" smtClean="0"/>
              <a:t>Can we evaluate?</a:t>
            </a:r>
          </a:p>
          <a:p>
            <a:pPr marL="342900" lvl="0" indent="-342900">
              <a:buFontTx/>
              <a:buAutoNum type="arabicPeriod"/>
            </a:pPr>
            <a:r>
              <a:rPr lang="en-US" b="1" dirty="0">
                <a:solidFill>
                  <a:prstClr val="black"/>
                </a:solidFill>
              </a:rPr>
              <a:t>The Northern Atlantic gray whale population, in the western Atlantic basin, was so small/extinct as to be “archaeologically invisible” by historic times, 16</a:t>
            </a:r>
            <a:r>
              <a:rPr lang="en-US" b="1" baseline="30000" dirty="0">
                <a:solidFill>
                  <a:prstClr val="black"/>
                </a:solidFill>
              </a:rPr>
              <a:t>th</a:t>
            </a:r>
            <a:r>
              <a:rPr lang="en-US" b="1" dirty="0">
                <a:solidFill>
                  <a:prstClr val="black"/>
                </a:solidFill>
              </a:rPr>
              <a:t> -19</a:t>
            </a:r>
            <a:r>
              <a:rPr lang="en-US" b="1" baseline="30000" dirty="0">
                <a:solidFill>
                  <a:prstClr val="black"/>
                </a:solidFill>
              </a:rPr>
              <a:t>th</a:t>
            </a:r>
            <a:r>
              <a:rPr lang="en-US" b="1" dirty="0">
                <a:solidFill>
                  <a:prstClr val="black"/>
                </a:solidFill>
              </a:rPr>
              <a:t> c. </a:t>
            </a:r>
            <a:r>
              <a:rPr lang="en-US" b="1" dirty="0" smtClean="0">
                <a:solidFill>
                  <a:prstClr val="black"/>
                </a:solidFill>
              </a:rPr>
              <a:t>and/or </a:t>
            </a:r>
          </a:p>
          <a:p>
            <a:pPr marL="342900" lvl="0" indent="-342900">
              <a:buAutoNum type="arabicPeriod" startAt="2"/>
            </a:pPr>
            <a:r>
              <a:rPr lang="en-US" b="1" dirty="0" smtClean="0">
                <a:solidFill>
                  <a:prstClr val="black"/>
                </a:solidFill>
              </a:rPr>
              <a:t>The </a:t>
            </a:r>
            <a:r>
              <a:rPr lang="en-US" b="1" dirty="0">
                <a:solidFill>
                  <a:prstClr val="black"/>
                </a:solidFill>
              </a:rPr>
              <a:t>Northern Atlantic gray whale population, in the western Atlantic basin, was </a:t>
            </a:r>
            <a:endParaRPr lang="en-US" b="1" dirty="0" smtClean="0">
              <a:solidFill>
                <a:prstClr val="black"/>
              </a:solidFill>
            </a:endParaRPr>
          </a:p>
          <a:p>
            <a:pPr lvl="0"/>
            <a:r>
              <a:rPr lang="en-US" b="1" dirty="0">
                <a:solidFill>
                  <a:prstClr val="black"/>
                </a:solidFill>
              </a:rPr>
              <a:t> </a:t>
            </a:r>
            <a:r>
              <a:rPr lang="en-US" b="1" dirty="0" smtClean="0">
                <a:solidFill>
                  <a:prstClr val="black"/>
                </a:solidFill>
              </a:rPr>
              <a:t>      not hunted </a:t>
            </a:r>
            <a:r>
              <a:rPr lang="en-US" b="1" dirty="0">
                <a:solidFill>
                  <a:prstClr val="black"/>
                </a:solidFill>
              </a:rPr>
              <a:t>in historic times</a:t>
            </a:r>
            <a:r>
              <a:rPr lang="en-US" b="1" dirty="0" smtClean="0">
                <a:solidFill>
                  <a:prstClr val="black"/>
                </a:solidFill>
              </a:rPr>
              <a:t>.</a:t>
            </a:r>
          </a:p>
          <a:p>
            <a:pPr lvl="0"/>
            <a:endParaRPr lang="en-US" sz="1600" b="1" dirty="0">
              <a:solidFill>
                <a:prstClr val="black"/>
              </a:solidFill>
            </a:endParaRPr>
          </a:p>
          <a:p>
            <a:pPr lvl="0"/>
            <a:r>
              <a:rPr lang="en-US" sz="1600" b="1" dirty="0">
                <a:solidFill>
                  <a:prstClr val="black"/>
                </a:solidFill>
              </a:rPr>
              <a:t> </a:t>
            </a:r>
            <a:r>
              <a:rPr lang="en-US" sz="1600" b="1" dirty="0" smtClean="0">
                <a:solidFill>
                  <a:prstClr val="black"/>
                </a:solidFill>
              </a:rPr>
              <a:t>       Only that </a:t>
            </a:r>
            <a:r>
              <a:rPr lang="en-US" sz="1600" b="1" i="1" dirty="0" smtClean="0">
                <a:solidFill>
                  <a:prstClr val="black"/>
                </a:solidFill>
              </a:rPr>
              <a:t>none </a:t>
            </a:r>
            <a:r>
              <a:rPr lang="en-US" sz="1600" b="1" dirty="0" smtClean="0">
                <a:solidFill>
                  <a:prstClr val="black"/>
                </a:solidFill>
              </a:rPr>
              <a:t>our offshore finds date to the “historic” period. </a:t>
            </a:r>
            <a:endParaRPr lang="en-US" sz="1600" b="1" dirty="0">
              <a:solidFill>
                <a:prstClr val="black"/>
              </a:solidFill>
            </a:endParaRPr>
          </a:p>
          <a:p>
            <a:endParaRPr lang="en-US" dirty="0"/>
          </a:p>
        </p:txBody>
      </p:sp>
    </p:spTree>
    <p:extLst>
      <p:ext uri="{BB962C8B-B14F-4D97-AF65-F5344CB8AC3E}">
        <p14:creationId xmlns:p14="http://schemas.microsoft.com/office/powerpoint/2010/main" val="3257350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28600"/>
            <a:ext cx="8229600" cy="6401753"/>
          </a:xfrm>
          <a:prstGeom prst="rect">
            <a:avLst/>
          </a:prstGeom>
          <a:noFill/>
        </p:spPr>
        <p:txBody>
          <a:bodyPr wrap="square" rtlCol="0">
            <a:spAutoFit/>
          </a:bodyPr>
          <a:lstStyle/>
          <a:p>
            <a:r>
              <a:rPr lang="en-US" dirty="0" smtClean="0">
                <a:solidFill>
                  <a:prstClr val="black"/>
                </a:solidFill>
              </a:rPr>
              <a:t>Collagen based DNA species determination studies, at York University, confirms the two Florida finds to be </a:t>
            </a:r>
            <a:r>
              <a:rPr lang="en-US" i="1" dirty="0" err="1">
                <a:solidFill>
                  <a:prstClr val="black"/>
                </a:solidFill>
              </a:rPr>
              <a:t>E</a:t>
            </a:r>
            <a:r>
              <a:rPr lang="en-US" i="1" dirty="0" err="1" smtClean="0">
                <a:solidFill>
                  <a:prstClr val="black"/>
                </a:solidFill>
              </a:rPr>
              <a:t>schricthius</a:t>
            </a:r>
            <a:r>
              <a:rPr lang="en-US" i="1" dirty="0" smtClean="0">
                <a:solidFill>
                  <a:prstClr val="black"/>
                </a:solidFill>
              </a:rPr>
              <a:t> </a:t>
            </a:r>
            <a:r>
              <a:rPr lang="en-US" i="1" dirty="0" err="1" smtClean="0">
                <a:solidFill>
                  <a:prstClr val="black"/>
                </a:solidFill>
              </a:rPr>
              <a:t>robustus</a:t>
            </a:r>
            <a:r>
              <a:rPr lang="en-US" i="1" dirty="0" smtClean="0">
                <a:solidFill>
                  <a:prstClr val="black"/>
                </a:solidFill>
              </a:rPr>
              <a:t> </a:t>
            </a:r>
            <a:r>
              <a:rPr lang="en-US" dirty="0" smtClean="0">
                <a:solidFill>
                  <a:prstClr val="black"/>
                </a:solidFill>
              </a:rPr>
              <a:t>aka the Atlantic gray whale. Likewise, The </a:t>
            </a:r>
            <a:r>
              <a:rPr lang="en-US" dirty="0">
                <a:solidFill>
                  <a:prstClr val="black"/>
                </a:solidFill>
              </a:rPr>
              <a:t>existence of two populations – Pleistocene and Holocene is supported by the western Atlantic </a:t>
            </a:r>
            <a:r>
              <a:rPr lang="en-US" dirty="0" smtClean="0">
                <a:solidFill>
                  <a:prstClr val="black"/>
                </a:solidFill>
              </a:rPr>
              <a:t>dates (5).  The synchronous timing </a:t>
            </a:r>
            <a:r>
              <a:rPr lang="en-US" dirty="0">
                <a:solidFill>
                  <a:prstClr val="black"/>
                </a:solidFill>
              </a:rPr>
              <a:t>of </a:t>
            </a:r>
            <a:r>
              <a:rPr lang="en-US" dirty="0" smtClean="0">
                <a:solidFill>
                  <a:prstClr val="black"/>
                </a:solidFill>
              </a:rPr>
              <a:t>the </a:t>
            </a:r>
            <a:r>
              <a:rPr lang="en-US" dirty="0">
                <a:solidFill>
                  <a:prstClr val="black"/>
                </a:solidFill>
              </a:rPr>
              <a:t>decline in the western </a:t>
            </a:r>
            <a:r>
              <a:rPr lang="en-US" dirty="0" smtClean="0">
                <a:solidFill>
                  <a:prstClr val="black"/>
                </a:solidFill>
              </a:rPr>
              <a:t>and eastern Atlantic basins is supported by – three dates for a late Pleistocene population and two dates for the later Holocene population.</a:t>
            </a:r>
          </a:p>
          <a:p>
            <a:endParaRPr lang="en-US" dirty="0" smtClean="0">
              <a:solidFill>
                <a:prstClr val="black"/>
              </a:solidFill>
            </a:endParaRPr>
          </a:p>
          <a:p>
            <a:r>
              <a:rPr lang="en-US" b="1" dirty="0" smtClean="0">
                <a:solidFill>
                  <a:prstClr val="black"/>
                </a:solidFill>
              </a:rPr>
              <a:t>Conclusions:</a:t>
            </a:r>
          </a:p>
          <a:p>
            <a:endParaRPr lang="en-US" b="1" dirty="0" smtClean="0">
              <a:solidFill>
                <a:prstClr val="black"/>
              </a:solidFill>
            </a:endParaRPr>
          </a:p>
          <a:p>
            <a:r>
              <a:rPr lang="en-US" b="1" dirty="0" smtClean="0">
                <a:solidFill>
                  <a:prstClr val="black"/>
                </a:solidFill>
              </a:rPr>
              <a:t>(</a:t>
            </a:r>
            <a:r>
              <a:rPr lang="en-US" b="1" dirty="0">
                <a:solidFill>
                  <a:prstClr val="black"/>
                </a:solidFill>
              </a:rPr>
              <a:t>1) that gray whales in the North Atlantic </a:t>
            </a:r>
            <a:r>
              <a:rPr lang="en-US" b="1" dirty="0" smtClean="0">
                <a:solidFill>
                  <a:prstClr val="black"/>
                </a:solidFill>
              </a:rPr>
              <a:t>– eastern </a:t>
            </a:r>
            <a:r>
              <a:rPr lang="en-US" b="1" i="1" dirty="0" smtClean="0">
                <a:solidFill>
                  <a:prstClr val="black"/>
                </a:solidFill>
              </a:rPr>
              <a:t>and </a:t>
            </a:r>
            <a:r>
              <a:rPr lang="en-US" b="1" dirty="0" smtClean="0">
                <a:solidFill>
                  <a:prstClr val="black"/>
                </a:solidFill>
              </a:rPr>
              <a:t>western basin - represent </a:t>
            </a:r>
            <a:r>
              <a:rPr lang="en-US" b="1" dirty="0">
                <a:solidFill>
                  <a:prstClr val="black"/>
                </a:solidFill>
              </a:rPr>
              <a:t>the </a:t>
            </a:r>
            <a:r>
              <a:rPr lang="en-US" b="1" dirty="0" smtClean="0">
                <a:solidFill>
                  <a:prstClr val="black"/>
                </a:solidFill>
              </a:rPr>
              <a:t> </a:t>
            </a:r>
          </a:p>
          <a:p>
            <a:r>
              <a:rPr lang="en-US" b="1" dirty="0">
                <a:solidFill>
                  <a:prstClr val="black"/>
                </a:solidFill>
              </a:rPr>
              <a:t> </a:t>
            </a:r>
            <a:r>
              <a:rPr lang="en-US" b="1" dirty="0" smtClean="0">
                <a:solidFill>
                  <a:prstClr val="black"/>
                </a:solidFill>
              </a:rPr>
              <a:t>     same </a:t>
            </a:r>
            <a:r>
              <a:rPr lang="en-US" b="1" dirty="0">
                <a:solidFill>
                  <a:prstClr val="black"/>
                </a:solidFill>
              </a:rPr>
              <a:t>species as </a:t>
            </a:r>
            <a:r>
              <a:rPr lang="en-US" b="1" dirty="0" smtClean="0">
                <a:solidFill>
                  <a:prstClr val="black"/>
                </a:solidFill>
              </a:rPr>
              <a:t>those </a:t>
            </a:r>
            <a:r>
              <a:rPr lang="en-US" b="1" dirty="0">
                <a:solidFill>
                  <a:prstClr val="black"/>
                </a:solidFill>
              </a:rPr>
              <a:t>in the North Pacific; and </a:t>
            </a:r>
            <a:endParaRPr lang="en-US" b="1" dirty="0" smtClean="0">
              <a:solidFill>
                <a:prstClr val="black"/>
              </a:solidFill>
            </a:endParaRPr>
          </a:p>
          <a:p>
            <a:r>
              <a:rPr lang="en-US" b="1" dirty="0" smtClean="0">
                <a:solidFill>
                  <a:srgbClr val="0070C0"/>
                </a:solidFill>
              </a:rPr>
              <a:t>(</a:t>
            </a:r>
            <a:r>
              <a:rPr lang="en-US" b="1" dirty="0">
                <a:solidFill>
                  <a:srgbClr val="0070C0"/>
                </a:solidFill>
              </a:rPr>
              <a:t>2) that gray whales on either side of the Atlantic </a:t>
            </a:r>
            <a:r>
              <a:rPr lang="en-US" b="1" dirty="0" smtClean="0">
                <a:solidFill>
                  <a:srgbClr val="0070C0"/>
                </a:solidFill>
              </a:rPr>
              <a:t>represented </a:t>
            </a:r>
            <a:r>
              <a:rPr lang="en-US" b="1" dirty="0">
                <a:solidFill>
                  <a:srgbClr val="0070C0"/>
                </a:solidFill>
              </a:rPr>
              <a:t>one </a:t>
            </a:r>
            <a:endParaRPr lang="en-US" b="1" dirty="0" smtClean="0">
              <a:solidFill>
                <a:srgbClr val="0070C0"/>
              </a:solidFill>
            </a:endParaRPr>
          </a:p>
          <a:p>
            <a:r>
              <a:rPr lang="en-US" b="1" dirty="0">
                <a:solidFill>
                  <a:srgbClr val="0070C0"/>
                </a:solidFill>
              </a:rPr>
              <a:t> </a:t>
            </a:r>
            <a:r>
              <a:rPr lang="en-US" b="1" dirty="0" smtClean="0">
                <a:solidFill>
                  <a:srgbClr val="0070C0"/>
                </a:solidFill>
              </a:rPr>
              <a:t>     </a:t>
            </a:r>
            <a:r>
              <a:rPr lang="en-US" b="1" dirty="0" err="1" smtClean="0">
                <a:solidFill>
                  <a:srgbClr val="0070C0"/>
                </a:solidFill>
              </a:rPr>
              <a:t>panmictic</a:t>
            </a:r>
            <a:r>
              <a:rPr lang="en-US" b="1" dirty="0" smtClean="0">
                <a:solidFill>
                  <a:srgbClr val="0070C0"/>
                </a:solidFill>
              </a:rPr>
              <a:t> population.</a:t>
            </a:r>
          </a:p>
          <a:p>
            <a:endParaRPr lang="en-US" b="1" dirty="0">
              <a:solidFill>
                <a:prstClr val="black"/>
              </a:solidFill>
            </a:endParaRPr>
          </a:p>
          <a:p>
            <a:r>
              <a:rPr lang="en-US" b="1" dirty="0" smtClean="0">
                <a:solidFill>
                  <a:prstClr val="black"/>
                </a:solidFill>
              </a:rPr>
              <a:t>Can we evaluate?</a:t>
            </a:r>
          </a:p>
          <a:p>
            <a:pPr marL="342900" indent="-342900">
              <a:buFontTx/>
              <a:buAutoNum type="arabicPeriod"/>
            </a:pPr>
            <a:r>
              <a:rPr lang="en-US" b="1" dirty="0">
                <a:solidFill>
                  <a:prstClr val="black"/>
                </a:solidFill>
              </a:rPr>
              <a:t>The Northern Atlantic gray whale population, in the western Atlantic basin, was so small/extinct as to be “archaeologically invisible” by historic times, 16</a:t>
            </a:r>
            <a:r>
              <a:rPr lang="en-US" b="1" baseline="30000" dirty="0">
                <a:solidFill>
                  <a:prstClr val="black"/>
                </a:solidFill>
              </a:rPr>
              <a:t>th</a:t>
            </a:r>
            <a:r>
              <a:rPr lang="en-US" b="1" dirty="0">
                <a:solidFill>
                  <a:prstClr val="black"/>
                </a:solidFill>
              </a:rPr>
              <a:t> -19</a:t>
            </a:r>
            <a:r>
              <a:rPr lang="en-US" b="1" baseline="30000" dirty="0">
                <a:solidFill>
                  <a:prstClr val="black"/>
                </a:solidFill>
              </a:rPr>
              <a:t>th</a:t>
            </a:r>
            <a:r>
              <a:rPr lang="en-US" b="1" dirty="0">
                <a:solidFill>
                  <a:prstClr val="black"/>
                </a:solidFill>
              </a:rPr>
              <a:t> c. </a:t>
            </a:r>
            <a:r>
              <a:rPr lang="en-US" b="1" dirty="0" smtClean="0">
                <a:solidFill>
                  <a:prstClr val="black"/>
                </a:solidFill>
              </a:rPr>
              <a:t>and/or </a:t>
            </a:r>
          </a:p>
          <a:p>
            <a:pPr marL="342900" indent="-342900">
              <a:buFontTx/>
              <a:buAutoNum type="arabicPeriod" startAt="2"/>
            </a:pPr>
            <a:r>
              <a:rPr lang="en-US" b="1" dirty="0" smtClean="0">
                <a:solidFill>
                  <a:prstClr val="black"/>
                </a:solidFill>
              </a:rPr>
              <a:t>The </a:t>
            </a:r>
            <a:r>
              <a:rPr lang="en-US" b="1" dirty="0">
                <a:solidFill>
                  <a:prstClr val="black"/>
                </a:solidFill>
              </a:rPr>
              <a:t>Northern Atlantic gray whale population, in the western Atlantic basin, was </a:t>
            </a:r>
            <a:endParaRPr lang="en-US" b="1" dirty="0" smtClean="0">
              <a:solidFill>
                <a:prstClr val="black"/>
              </a:solidFill>
            </a:endParaRPr>
          </a:p>
          <a:p>
            <a:r>
              <a:rPr lang="en-US" b="1" dirty="0">
                <a:solidFill>
                  <a:prstClr val="black"/>
                </a:solidFill>
              </a:rPr>
              <a:t> </a:t>
            </a:r>
            <a:r>
              <a:rPr lang="en-US" b="1" dirty="0" smtClean="0">
                <a:solidFill>
                  <a:prstClr val="black"/>
                </a:solidFill>
              </a:rPr>
              <a:t>      not hunted </a:t>
            </a:r>
            <a:r>
              <a:rPr lang="en-US" b="1" dirty="0">
                <a:solidFill>
                  <a:prstClr val="black"/>
                </a:solidFill>
              </a:rPr>
              <a:t>in historic times</a:t>
            </a:r>
            <a:r>
              <a:rPr lang="en-US" b="1" dirty="0" smtClean="0">
                <a:solidFill>
                  <a:prstClr val="black"/>
                </a:solidFill>
              </a:rPr>
              <a:t>.</a:t>
            </a:r>
          </a:p>
          <a:p>
            <a:endParaRPr lang="en-US" sz="1600" b="1" dirty="0">
              <a:solidFill>
                <a:prstClr val="black"/>
              </a:solidFill>
            </a:endParaRPr>
          </a:p>
          <a:p>
            <a:r>
              <a:rPr lang="en-US" sz="1600" b="1" dirty="0">
                <a:solidFill>
                  <a:prstClr val="black"/>
                </a:solidFill>
              </a:rPr>
              <a:t> </a:t>
            </a:r>
            <a:r>
              <a:rPr lang="en-US" sz="1600" b="1" dirty="0" smtClean="0">
                <a:solidFill>
                  <a:prstClr val="black"/>
                </a:solidFill>
              </a:rPr>
              <a:t>       Only that </a:t>
            </a:r>
            <a:r>
              <a:rPr lang="en-US" sz="1600" b="1" i="1" dirty="0" smtClean="0">
                <a:solidFill>
                  <a:prstClr val="black"/>
                </a:solidFill>
              </a:rPr>
              <a:t>none </a:t>
            </a:r>
            <a:r>
              <a:rPr lang="en-US" sz="1600" b="1" dirty="0" smtClean="0">
                <a:solidFill>
                  <a:prstClr val="black"/>
                </a:solidFill>
              </a:rPr>
              <a:t>our offshore finds date to the “historic” period. </a:t>
            </a:r>
            <a:endParaRPr lang="en-US" sz="1600" b="1"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9268734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28600"/>
            <a:ext cx="8229600" cy="6401753"/>
          </a:xfrm>
          <a:prstGeom prst="rect">
            <a:avLst/>
          </a:prstGeom>
          <a:noFill/>
        </p:spPr>
        <p:txBody>
          <a:bodyPr wrap="square" rtlCol="0">
            <a:spAutoFit/>
          </a:bodyPr>
          <a:lstStyle/>
          <a:p>
            <a:r>
              <a:rPr lang="en-US" dirty="0" smtClean="0">
                <a:solidFill>
                  <a:prstClr val="black"/>
                </a:solidFill>
              </a:rPr>
              <a:t>Collagen based DNA species determination studies, at York University, confirms the two Florida finds to be </a:t>
            </a:r>
            <a:r>
              <a:rPr lang="en-US" i="1" dirty="0" err="1">
                <a:solidFill>
                  <a:prstClr val="black"/>
                </a:solidFill>
              </a:rPr>
              <a:t>E</a:t>
            </a:r>
            <a:r>
              <a:rPr lang="en-US" i="1" dirty="0" err="1" smtClean="0">
                <a:solidFill>
                  <a:prstClr val="black"/>
                </a:solidFill>
              </a:rPr>
              <a:t>schricthius</a:t>
            </a:r>
            <a:r>
              <a:rPr lang="en-US" i="1" dirty="0" smtClean="0">
                <a:solidFill>
                  <a:prstClr val="black"/>
                </a:solidFill>
              </a:rPr>
              <a:t> </a:t>
            </a:r>
            <a:r>
              <a:rPr lang="en-US" i="1" dirty="0" err="1" smtClean="0">
                <a:solidFill>
                  <a:prstClr val="black"/>
                </a:solidFill>
              </a:rPr>
              <a:t>robustus</a:t>
            </a:r>
            <a:r>
              <a:rPr lang="en-US" i="1" dirty="0" smtClean="0">
                <a:solidFill>
                  <a:prstClr val="black"/>
                </a:solidFill>
              </a:rPr>
              <a:t> </a:t>
            </a:r>
            <a:r>
              <a:rPr lang="en-US" dirty="0" smtClean="0">
                <a:solidFill>
                  <a:prstClr val="black"/>
                </a:solidFill>
              </a:rPr>
              <a:t>aka the Atlantic gray whale. Likewise, The </a:t>
            </a:r>
            <a:r>
              <a:rPr lang="en-US" dirty="0">
                <a:solidFill>
                  <a:prstClr val="black"/>
                </a:solidFill>
              </a:rPr>
              <a:t>existence of two populations – Pleistocene and Holocene is supported by the western Atlantic </a:t>
            </a:r>
            <a:r>
              <a:rPr lang="en-US" dirty="0" smtClean="0">
                <a:solidFill>
                  <a:prstClr val="black"/>
                </a:solidFill>
              </a:rPr>
              <a:t>dates (5).  The synchronous timing </a:t>
            </a:r>
            <a:r>
              <a:rPr lang="en-US" dirty="0">
                <a:solidFill>
                  <a:prstClr val="black"/>
                </a:solidFill>
              </a:rPr>
              <a:t>of </a:t>
            </a:r>
            <a:r>
              <a:rPr lang="en-US" dirty="0" smtClean="0">
                <a:solidFill>
                  <a:prstClr val="black"/>
                </a:solidFill>
              </a:rPr>
              <a:t>the </a:t>
            </a:r>
            <a:r>
              <a:rPr lang="en-US" dirty="0">
                <a:solidFill>
                  <a:prstClr val="black"/>
                </a:solidFill>
              </a:rPr>
              <a:t>decline in the western </a:t>
            </a:r>
            <a:r>
              <a:rPr lang="en-US" dirty="0" smtClean="0">
                <a:solidFill>
                  <a:prstClr val="black"/>
                </a:solidFill>
              </a:rPr>
              <a:t>and eastern Atlantic basins is supported by – three dates for a late Pleistocene population and two dates for the later Holocene population.</a:t>
            </a:r>
          </a:p>
          <a:p>
            <a:endParaRPr lang="en-US" dirty="0" smtClean="0">
              <a:solidFill>
                <a:prstClr val="black"/>
              </a:solidFill>
            </a:endParaRPr>
          </a:p>
          <a:p>
            <a:r>
              <a:rPr lang="en-US" b="1" dirty="0" smtClean="0">
                <a:solidFill>
                  <a:prstClr val="black"/>
                </a:solidFill>
              </a:rPr>
              <a:t>Conclusions:</a:t>
            </a:r>
          </a:p>
          <a:p>
            <a:endParaRPr lang="en-US" b="1" dirty="0" smtClean="0">
              <a:solidFill>
                <a:prstClr val="black"/>
              </a:solidFill>
            </a:endParaRPr>
          </a:p>
          <a:p>
            <a:r>
              <a:rPr lang="en-US" b="1" dirty="0" smtClean="0">
                <a:solidFill>
                  <a:prstClr val="black"/>
                </a:solidFill>
              </a:rPr>
              <a:t>(</a:t>
            </a:r>
            <a:r>
              <a:rPr lang="en-US" b="1" dirty="0">
                <a:solidFill>
                  <a:prstClr val="black"/>
                </a:solidFill>
              </a:rPr>
              <a:t>1) that gray whales in the North Atlantic </a:t>
            </a:r>
            <a:r>
              <a:rPr lang="en-US" b="1" dirty="0" smtClean="0">
                <a:solidFill>
                  <a:prstClr val="black"/>
                </a:solidFill>
              </a:rPr>
              <a:t>– eastern </a:t>
            </a:r>
            <a:r>
              <a:rPr lang="en-US" b="1" i="1" dirty="0" smtClean="0">
                <a:solidFill>
                  <a:prstClr val="black"/>
                </a:solidFill>
              </a:rPr>
              <a:t>and </a:t>
            </a:r>
            <a:r>
              <a:rPr lang="en-US" b="1" dirty="0" smtClean="0">
                <a:solidFill>
                  <a:prstClr val="black"/>
                </a:solidFill>
              </a:rPr>
              <a:t>western basin - represent </a:t>
            </a:r>
            <a:r>
              <a:rPr lang="en-US" b="1" dirty="0">
                <a:solidFill>
                  <a:prstClr val="black"/>
                </a:solidFill>
              </a:rPr>
              <a:t>the </a:t>
            </a:r>
            <a:r>
              <a:rPr lang="en-US" b="1" dirty="0" smtClean="0">
                <a:solidFill>
                  <a:prstClr val="black"/>
                </a:solidFill>
              </a:rPr>
              <a:t> </a:t>
            </a:r>
          </a:p>
          <a:p>
            <a:r>
              <a:rPr lang="en-US" b="1" dirty="0">
                <a:solidFill>
                  <a:prstClr val="black"/>
                </a:solidFill>
              </a:rPr>
              <a:t> </a:t>
            </a:r>
            <a:r>
              <a:rPr lang="en-US" b="1" dirty="0" smtClean="0">
                <a:solidFill>
                  <a:prstClr val="black"/>
                </a:solidFill>
              </a:rPr>
              <a:t>     same </a:t>
            </a:r>
            <a:r>
              <a:rPr lang="en-US" b="1" dirty="0">
                <a:solidFill>
                  <a:prstClr val="black"/>
                </a:solidFill>
              </a:rPr>
              <a:t>species as </a:t>
            </a:r>
            <a:r>
              <a:rPr lang="en-US" b="1" dirty="0" smtClean="0">
                <a:solidFill>
                  <a:prstClr val="black"/>
                </a:solidFill>
              </a:rPr>
              <a:t>those </a:t>
            </a:r>
            <a:r>
              <a:rPr lang="en-US" b="1" dirty="0">
                <a:solidFill>
                  <a:prstClr val="black"/>
                </a:solidFill>
              </a:rPr>
              <a:t>in the North Pacific; and </a:t>
            </a:r>
            <a:endParaRPr lang="en-US" b="1" dirty="0" smtClean="0">
              <a:solidFill>
                <a:prstClr val="black"/>
              </a:solidFill>
            </a:endParaRPr>
          </a:p>
          <a:p>
            <a:r>
              <a:rPr lang="en-US" b="1" dirty="0" smtClean="0">
                <a:solidFill>
                  <a:prstClr val="black"/>
                </a:solidFill>
              </a:rPr>
              <a:t>(</a:t>
            </a:r>
            <a:r>
              <a:rPr lang="en-US" b="1" dirty="0">
                <a:solidFill>
                  <a:prstClr val="black"/>
                </a:solidFill>
              </a:rPr>
              <a:t>2) that gray whales on either side of the Atlantic </a:t>
            </a:r>
            <a:r>
              <a:rPr lang="en-US" b="1" dirty="0" smtClean="0">
                <a:solidFill>
                  <a:prstClr val="black"/>
                </a:solidFill>
              </a:rPr>
              <a:t>represented </a:t>
            </a:r>
            <a:r>
              <a:rPr lang="en-US" b="1" dirty="0">
                <a:solidFill>
                  <a:prstClr val="black"/>
                </a:solidFill>
              </a:rPr>
              <a:t>one </a:t>
            </a:r>
            <a:endParaRPr lang="en-US" b="1" dirty="0" smtClean="0">
              <a:solidFill>
                <a:prstClr val="black"/>
              </a:solidFill>
            </a:endParaRPr>
          </a:p>
          <a:p>
            <a:r>
              <a:rPr lang="en-US" b="1" dirty="0">
                <a:solidFill>
                  <a:prstClr val="black"/>
                </a:solidFill>
              </a:rPr>
              <a:t> </a:t>
            </a:r>
            <a:r>
              <a:rPr lang="en-US" b="1" dirty="0" smtClean="0">
                <a:solidFill>
                  <a:prstClr val="black"/>
                </a:solidFill>
              </a:rPr>
              <a:t>     </a:t>
            </a:r>
            <a:r>
              <a:rPr lang="en-US" b="1" dirty="0" err="1" smtClean="0">
                <a:solidFill>
                  <a:prstClr val="black"/>
                </a:solidFill>
              </a:rPr>
              <a:t>panmictic</a:t>
            </a:r>
            <a:r>
              <a:rPr lang="en-US" b="1" dirty="0" smtClean="0">
                <a:solidFill>
                  <a:prstClr val="black"/>
                </a:solidFill>
              </a:rPr>
              <a:t> population.</a:t>
            </a:r>
          </a:p>
          <a:p>
            <a:endParaRPr lang="en-US" b="1" dirty="0">
              <a:solidFill>
                <a:prstClr val="black"/>
              </a:solidFill>
            </a:endParaRPr>
          </a:p>
          <a:p>
            <a:r>
              <a:rPr lang="en-US" b="1" dirty="0" smtClean="0">
                <a:solidFill>
                  <a:prstClr val="black"/>
                </a:solidFill>
              </a:rPr>
              <a:t>Can we evaluate?</a:t>
            </a:r>
          </a:p>
          <a:p>
            <a:pPr marL="342900" indent="-342900">
              <a:buFontTx/>
              <a:buAutoNum type="arabicPeriod"/>
            </a:pPr>
            <a:r>
              <a:rPr lang="en-US" b="1" dirty="0">
                <a:solidFill>
                  <a:prstClr val="black"/>
                </a:solidFill>
              </a:rPr>
              <a:t>The Northern Atlantic gray whale population, in the western Atlantic basin, was so small/extinct as to be “archaeologically invisible” by historic times, 16</a:t>
            </a:r>
            <a:r>
              <a:rPr lang="en-US" b="1" baseline="30000" dirty="0">
                <a:solidFill>
                  <a:prstClr val="black"/>
                </a:solidFill>
              </a:rPr>
              <a:t>th</a:t>
            </a:r>
            <a:r>
              <a:rPr lang="en-US" b="1" dirty="0">
                <a:solidFill>
                  <a:prstClr val="black"/>
                </a:solidFill>
              </a:rPr>
              <a:t> -19</a:t>
            </a:r>
            <a:r>
              <a:rPr lang="en-US" b="1" baseline="30000" dirty="0">
                <a:solidFill>
                  <a:prstClr val="black"/>
                </a:solidFill>
              </a:rPr>
              <a:t>th</a:t>
            </a:r>
            <a:r>
              <a:rPr lang="en-US" b="1" dirty="0">
                <a:solidFill>
                  <a:prstClr val="black"/>
                </a:solidFill>
              </a:rPr>
              <a:t> c. </a:t>
            </a:r>
            <a:r>
              <a:rPr lang="en-US" b="1" dirty="0" smtClean="0">
                <a:solidFill>
                  <a:prstClr val="black"/>
                </a:solidFill>
              </a:rPr>
              <a:t>and/or </a:t>
            </a:r>
          </a:p>
          <a:p>
            <a:pPr marL="342900" indent="-342900">
              <a:buFontTx/>
              <a:buAutoNum type="arabicPeriod" startAt="2"/>
            </a:pPr>
            <a:r>
              <a:rPr lang="en-US" b="1" dirty="0" smtClean="0">
                <a:solidFill>
                  <a:prstClr val="black"/>
                </a:solidFill>
              </a:rPr>
              <a:t>The </a:t>
            </a:r>
            <a:r>
              <a:rPr lang="en-US" b="1" dirty="0">
                <a:solidFill>
                  <a:prstClr val="black"/>
                </a:solidFill>
              </a:rPr>
              <a:t>Northern Atlantic gray whale population, in the western Atlantic basin, was </a:t>
            </a:r>
            <a:endParaRPr lang="en-US" b="1" dirty="0" smtClean="0">
              <a:solidFill>
                <a:prstClr val="black"/>
              </a:solidFill>
            </a:endParaRPr>
          </a:p>
          <a:p>
            <a:r>
              <a:rPr lang="en-US" b="1" dirty="0">
                <a:solidFill>
                  <a:prstClr val="black"/>
                </a:solidFill>
              </a:rPr>
              <a:t> </a:t>
            </a:r>
            <a:r>
              <a:rPr lang="en-US" b="1" dirty="0" smtClean="0">
                <a:solidFill>
                  <a:prstClr val="black"/>
                </a:solidFill>
              </a:rPr>
              <a:t>      not hunted </a:t>
            </a:r>
            <a:r>
              <a:rPr lang="en-US" b="1" dirty="0">
                <a:solidFill>
                  <a:prstClr val="black"/>
                </a:solidFill>
              </a:rPr>
              <a:t>in historic times</a:t>
            </a:r>
            <a:r>
              <a:rPr lang="en-US" b="1" dirty="0" smtClean="0">
                <a:solidFill>
                  <a:prstClr val="black"/>
                </a:solidFill>
              </a:rPr>
              <a:t>.</a:t>
            </a:r>
          </a:p>
          <a:p>
            <a:endParaRPr lang="en-US" sz="1600" b="1" dirty="0">
              <a:solidFill>
                <a:prstClr val="black"/>
              </a:solidFill>
            </a:endParaRPr>
          </a:p>
          <a:p>
            <a:r>
              <a:rPr lang="en-US" sz="1600" b="1" dirty="0">
                <a:solidFill>
                  <a:prstClr val="black"/>
                </a:solidFill>
              </a:rPr>
              <a:t> </a:t>
            </a:r>
            <a:r>
              <a:rPr lang="en-US" sz="1600" b="1" dirty="0" smtClean="0">
                <a:solidFill>
                  <a:prstClr val="black"/>
                </a:solidFill>
              </a:rPr>
              <a:t>       Only that </a:t>
            </a:r>
            <a:r>
              <a:rPr lang="en-US" sz="1600" b="1" i="1" dirty="0" smtClean="0">
                <a:solidFill>
                  <a:prstClr val="black"/>
                </a:solidFill>
              </a:rPr>
              <a:t>none </a:t>
            </a:r>
            <a:r>
              <a:rPr lang="en-US" sz="1600" b="1" dirty="0" smtClean="0">
                <a:solidFill>
                  <a:prstClr val="black"/>
                </a:solidFill>
              </a:rPr>
              <a:t>our offshore finds date to the “historic” period. </a:t>
            </a:r>
            <a:endParaRPr lang="en-US" sz="1600" b="1"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926873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153400" cy="923330"/>
          </a:xfrm>
          <a:prstGeom prst="rect">
            <a:avLst/>
          </a:prstGeom>
        </p:spPr>
        <p:txBody>
          <a:bodyPr wrap="square">
            <a:spAutoFit/>
          </a:bodyPr>
          <a:lstStyle/>
          <a:p>
            <a:r>
              <a:rPr lang="en-US" b="1" dirty="0"/>
              <a:t>Genomic Studies – Recent </a:t>
            </a:r>
            <a:r>
              <a:rPr lang="en-US" b="1" dirty="0" smtClean="0"/>
              <a:t>Findings cont. –</a:t>
            </a:r>
          </a:p>
          <a:p>
            <a:endParaRPr lang="en-US" b="1" dirty="0"/>
          </a:p>
          <a:p>
            <a:r>
              <a:rPr lang="en-US" b="1" dirty="0" smtClean="0"/>
              <a:t>Can the archaeological finds be gray whales?</a:t>
            </a:r>
            <a:endParaRPr lang="en-US" b="1" dirty="0"/>
          </a:p>
        </p:txBody>
      </p:sp>
      <p:sp>
        <p:nvSpPr>
          <p:cNvPr id="3" name="Rectangle 2"/>
          <p:cNvSpPr/>
          <p:nvPr/>
        </p:nvSpPr>
        <p:spPr>
          <a:xfrm>
            <a:off x="685800" y="5103444"/>
            <a:ext cx="7391400" cy="923330"/>
          </a:xfrm>
          <a:prstGeom prst="rect">
            <a:avLst/>
          </a:prstGeom>
        </p:spPr>
        <p:txBody>
          <a:bodyPr wrap="square">
            <a:spAutoFit/>
          </a:bodyPr>
          <a:lstStyle/>
          <a:p>
            <a:pPr lvl="0"/>
            <a:r>
              <a:rPr lang="en-US" i="1" dirty="0">
                <a:solidFill>
                  <a:srgbClr val="000000"/>
                </a:solidFill>
                <a:latin typeface="Times New Roman"/>
              </a:rPr>
              <a:t>Whale </a:t>
            </a:r>
            <a:r>
              <a:rPr lang="en-US" i="1" dirty="0" err="1">
                <a:solidFill>
                  <a:srgbClr val="000000"/>
                </a:solidFill>
                <a:latin typeface="Times New Roman"/>
              </a:rPr>
              <a:t>Otolith</a:t>
            </a:r>
            <a:r>
              <a:rPr lang="en-US" i="1" dirty="0">
                <a:solidFill>
                  <a:srgbClr val="000000"/>
                </a:solidFill>
                <a:latin typeface="Times New Roman"/>
              </a:rPr>
              <a:t> Spools  - </a:t>
            </a:r>
            <a:r>
              <a:rPr lang="en-US" dirty="0">
                <a:solidFill>
                  <a:srgbClr val="000000"/>
                </a:solidFill>
                <a:latin typeface="Times New Roman"/>
              </a:rPr>
              <a:t>Holder recorded two finds of an “…ossified ear-bone of a whale…” (</a:t>
            </a:r>
            <a:r>
              <a:rPr lang="en-US" dirty="0" err="1">
                <a:solidFill>
                  <a:srgbClr val="000000"/>
                </a:solidFill>
                <a:latin typeface="Times New Roman"/>
              </a:rPr>
              <a:t>Midden</a:t>
            </a:r>
            <a:r>
              <a:rPr lang="en-US" dirty="0">
                <a:solidFill>
                  <a:srgbClr val="000000"/>
                </a:solidFill>
                <a:latin typeface="Times New Roman"/>
              </a:rPr>
              <a:t>-pit 66, T11S3, 17-32; F42, surface; Artifact catalogue Site I) At the Sea Palms site two modified whale </a:t>
            </a:r>
            <a:r>
              <a:rPr lang="en-US" dirty="0" err="1">
                <a:solidFill>
                  <a:srgbClr val="000000"/>
                </a:solidFill>
                <a:latin typeface="Times New Roman"/>
              </a:rPr>
              <a:t>otoliths</a:t>
            </a:r>
            <a:r>
              <a:rPr lang="en-US" dirty="0">
                <a:solidFill>
                  <a:srgbClr val="000000"/>
                </a:solidFill>
                <a:latin typeface="Times New Roman"/>
              </a:rPr>
              <a:t>…. (Cook, 2013)</a:t>
            </a:r>
            <a:endParaRPr lang="en-US" dirty="0">
              <a:solidFill>
                <a:prstClr val="black"/>
              </a:solidFill>
            </a:endParaRPr>
          </a:p>
        </p:txBody>
      </p:sp>
      <p:cxnSp>
        <p:nvCxnSpPr>
          <p:cNvPr id="12" name="Straight Connector 11"/>
          <p:cNvCxnSpPr/>
          <p:nvPr/>
        </p:nvCxnSpPr>
        <p:spPr>
          <a:xfrm>
            <a:off x="4267200" y="565666"/>
            <a:ext cx="1143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Object 4"/>
          <p:cNvGraphicFramePr>
            <a:graphicFrameLocks noChangeAspect="1"/>
          </p:cNvGraphicFramePr>
          <p:nvPr>
            <p:extLst>
              <p:ext uri="{D42A27DB-BD31-4B8C-83A1-F6EECF244321}">
                <p14:modId xmlns:p14="http://schemas.microsoft.com/office/powerpoint/2010/main" val="2064473955"/>
              </p:ext>
            </p:extLst>
          </p:nvPr>
        </p:nvGraphicFramePr>
        <p:xfrm>
          <a:off x="3162300" y="3086100"/>
          <a:ext cx="2817813" cy="685800"/>
        </p:xfrm>
        <a:graphic>
          <a:graphicData uri="http://schemas.openxmlformats.org/presentationml/2006/ole">
            <mc:AlternateContent xmlns:mc="http://schemas.openxmlformats.org/markup-compatibility/2006">
              <mc:Choice xmlns:v="urn:schemas-microsoft-com:vml" Requires="v">
                <p:oleObj spid="_x0000_s2062" name="Packager Shell Object" showAsIcon="1" r:id="rId3" imgW="2818080" imgH="685800" progId="Package">
                  <p:embed/>
                </p:oleObj>
              </mc:Choice>
              <mc:Fallback>
                <p:oleObj name="Packager Shell Object" showAsIcon="1" r:id="rId3" imgW="2818080" imgH="685800" progId="Package">
                  <p:embed/>
                  <p:pic>
                    <p:nvPicPr>
                      <p:cNvPr id="0" name=""/>
                      <p:cNvPicPr/>
                      <p:nvPr/>
                    </p:nvPicPr>
                    <p:blipFill>
                      <a:blip r:embed="rId4"/>
                      <a:stretch>
                        <a:fillRect/>
                      </a:stretch>
                    </p:blipFill>
                    <p:spPr>
                      <a:xfrm>
                        <a:off x="3162300" y="3086100"/>
                        <a:ext cx="2817813" cy="685800"/>
                      </a:xfrm>
                      <a:prstGeom prst="rect">
                        <a:avLst/>
                      </a:prstGeom>
                    </p:spPr>
                  </p:pic>
                </p:oleObj>
              </mc:Fallback>
            </mc:AlternateContent>
          </a:graphicData>
        </a:graphic>
      </p:graphicFrame>
    </p:spTree>
    <p:extLst>
      <p:ext uri="{BB962C8B-B14F-4D97-AF65-F5344CB8AC3E}">
        <p14:creationId xmlns:p14="http://schemas.microsoft.com/office/powerpoint/2010/main" val="26777096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2267541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4064"/>
            <a:ext cx="4684414"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0" y="762000"/>
            <a:ext cx="2819400" cy="1477328"/>
          </a:xfrm>
          <a:prstGeom prst="rect">
            <a:avLst/>
          </a:prstGeom>
          <a:noFill/>
        </p:spPr>
        <p:txBody>
          <a:bodyPr wrap="square" rtlCol="0">
            <a:spAutoFit/>
          </a:bodyPr>
          <a:lstStyle/>
          <a:p>
            <a:r>
              <a:rPr lang="en-US" dirty="0" smtClean="0"/>
              <a:t>Geological map for the area of the Kelvin Culture, coastal Georgia, and proximity to the Georgia Bight shoreline, ca. 800 AD.</a:t>
            </a:r>
            <a:endParaRPr lang="en-US" dirty="0"/>
          </a:p>
        </p:txBody>
      </p:sp>
    </p:spTree>
    <p:extLst>
      <p:ext uri="{BB962C8B-B14F-4D97-AF65-F5344CB8AC3E}">
        <p14:creationId xmlns:p14="http://schemas.microsoft.com/office/powerpoint/2010/main" val="21514253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Otoliths Georgia 2014\DSC_03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685800"/>
            <a:ext cx="409786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Otoliths Georgia 2014\9GN74_WhaleOtolith8-6, Side A,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98" r="15899"/>
          <a:stretch/>
        </p:blipFill>
        <p:spPr bwMode="auto">
          <a:xfrm>
            <a:off x="533400" y="685800"/>
            <a:ext cx="358140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E:\Otoliths Georgia 2014\DSC_03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6229" y="3810000"/>
            <a:ext cx="4097438"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7828" y="43934"/>
            <a:ext cx="5127171" cy="369332"/>
          </a:xfrm>
          <a:prstGeom prst="rect">
            <a:avLst/>
          </a:prstGeom>
        </p:spPr>
        <p:txBody>
          <a:bodyPr wrap="square">
            <a:spAutoFit/>
          </a:bodyPr>
          <a:lstStyle/>
          <a:p>
            <a:r>
              <a:rPr lang="en-US" b="1" dirty="0"/>
              <a:t>Genomic Studies – Recent </a:t>
            </a:r>
            <a:r>
              <a:rPr lang="en-US" b="1" dirty="0" smtClean="0"/>
              <a:t>Findings cont. -</a:t>
            </a:r>
            <a:endParaRPr lang="en-US" b="1" dirty="0"/>
          </a:p>
        </p:txBody>
      </p:sp>
      <p:sp>
        <p:nvSpPr>
          <p:cNvPr id="5" name="TextBox 4"/>
          <p:cNvSpPr txBox="1"/>
          <p:nvPr/>
        </p:nvSpPr>
        <p:spPr>
          <a:xfrm>
            <a:off x="533400" y="4800600"/>
            <a:ext cx="3352800" cy="1477328"/>
          </a:xfrm>
          <a:prstGeom prst="rect">
            <a:avLst/>
          </a:prstGeom>
          <a:noFill/>
        </p:spPr>
        <p:txBody>
          <a:bodyPr wrap="square" rtlCol="0">
            <a:spAutoFit/>
          </a:bodyPr>
          <a:lstStyle/>
          <a:p>
            <a:r>
              <a:rPr lang="en-US" b="1" dirty="0" smtClean="0"/>
              <a:t>Results, York University – no collagen; no DNA.  They remain</a:t>
            </a:r>
          </a:p>
          <a:p>
            <a:r>
              <a:rPr lang="en-US" b="1" dirty="0" smtClean="0"/>
              <a:t>“gray” only as a hypothesis but could be “right” or another whale species.</a:t>
            </a:r>
            <a:endParaRPr lang="en-US" b="1" dirty="0"/>
          </a:p>
        </p:txBody>
      </p:sp>
    </p:spTree>
    <p:extLst>
      <p:ext uri="{BB962C8B-B14F-4D97-AF65-F5344CB8AC3E}">
        <p14:creationId xmlns:p14="http://schemas.microsoft.com/office/powerpoint/2010/main" val="189346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7086600" cy="2585323"/>
          </a:xfrm>
          <a:prstGeom prst="rect">
            <a:avLst/>
          </a:prstGeom>
          <a:noFill/>
        </p:spPr>
        <p:txBody>
          <a:bodyPr wrap="square" rtlCol="0">
            <a:spAutoFit/>
          </a:bodyPr>
          <a:lstStyle/>
          <a:p>
            <a:r>
              <a:rPr lang="en-US" b="1" dirty="0" smtClean="0"/>
              <a:t>Oh yes, almost forgot – the Sperm whale…</a:t>
            </a:r>
          </a:p>
          <a:p>
            <a:endParaRPr lang="en-US" b="1" dirty="0"/>
          </a:p>
          <a:p>
            <a:r>
              <a:rPr lang="en-US" dirty="0" smtClean="0"/>
              <a:t>The tooth was found in 2009 within a time-averaged faunal assemblage not far from the gray whale fossils were discovered. </a:t>
            </a:r>
          </a:p>
          <a:p>
            <a:endParaRPr lang="en-US" dirty="0"/>
          </a:p>
          <a:p>
            <a:r>
              <a:rPr lang="en-US" dirty="0" smtClean="0"/>
              <a:t>Dating of associated shell from the </a:t>
            </a:r>
            <a:r>
              <a:rPr lang="en-US" i="1" dirty="0" smtClean="0"/>
              <a:t>coquina</a:t>
            </a:r>
            <a:r>
              <a:rPr lang="en-US" dirty="0" smtClean="0"/>
              <a:t> still </a:t>
            </a:r>
            <a:r>
              <a:rPr lang="en-US" i="1" dirty="0" smtClean="0"/>
              <a:t>in situ</a:t>
            </a:r>
            <a:r>
              <a:rPr lang="en-US" dirty="0" smtClean="0"/>
              <a:t>, indicated a minimum age of sometime within Marine Isotope Stage 3, 59- 24 </a:t>
            </a:r>
            <a:r>
              <a:rPr lang="en-US" dirty="0" err="1" smtClean="0"/>
              <a:t>ka</a:t>
            </a:r>
            <a:r>
              <a:rPr lang="en-US" dirty="0" smtClean="0"/>
              <a:t>.</a:t>
            </a:r>
          </a:p>
          <a:p>
            <a:endParaRPr lang="en-US" dirty="0"/>
          </a:p>
          <a:p>
            <a:r>
              <a:rPr lang="en-US" dirty="0" smtClean="0"/>
              <a:t>NO DNA results nor isotopic data have been developed as yet.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3430588"/>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768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7924800" cy="3046988"/>
          </a:xfrm>
          <a:prstGeom prst="rect">
            <a:avLst/>
          </a:prstGeom>
        </p:spPr>
        <p:txBody>
          <a:bodyPr wrap="square">
            <a:spAutoFit/>
          </a:bodyPr>
          <a:lstStyle/>
          <a:p>
            <a:pPr lvl="0"/>
            <a:r>
              <a:rPr lang="en-US" sz="1600" b="1" dirty="0">
                <a:solidFill>
                  <a:prstClr val="black"/>
                </a:solidFill>
              </a:rPr>
              <a:t>THE GEOLOGY AND GENOMICS OF THE GRAY AND OTHER WHALE SPECIES,THE GEORGIA BIGHT</a:t>
            </a:r>
          </a:p>
          <a:p>
            <a:pPr lvl="0"/>
            <a:endParaRPr lang="en-US" sz="1600" b="1" dirty="0">
              <a:solidFill>
                <a:prstClr val="black"/>
              </a:solidFill>
            </a:endParaRPr>
          </a:p>
          <a:p>
            <a:pPr lvl="0"/>
            <a:r>
              <a:rPr lang="en-US" sz="1400" dirty="0">
                <a:solidFill>
                  <a:srgbClr val="002060"/>
                </a:solidFill>
              </a:rPr>
              <a:t>Survey and recovery of subfossil </a:t>
            </a:r>
            <a:r>
              <a:rPr lang="en-US" sz="1400" dirty="0" err="1">
                <a:solidFill>
                  <a:srgbClr val="002060"/>
                </a:solidFill>
              </a:rPr>
              <a:t>paleontologic</a:t>
            </a:r>
            <a:r>
              <a:rPr lang="en-US" sz="1400" dirty="0">
                <a:solidFill>
                  <a:srgbClr val="002060"/>
                </a:solidFill>
              </a:rPr>
              <a:t> remains of the gray and other whale species, in the Georgia Bight, since 2006, has provided bone samples which have been assayed for replicable DNA. To date the remains of at least four gray whales (</a:t>
            </a:r>
            <a:r>
              <a:rPr lang="en-US" sz="1400" i="1" dirty="0" err="1">
                <a:solidFill>
                  <a:srgbClr val="002060"/>
                </a:solidFill>
              </a:rPr>
              <a:t>Eschrichtius</a:t>
            </a:r>
            <a:r>
              <a:rPr lang="en-US" sz="1400" i="1" dirty="0">
                <a:solidFill>
                  <a:srgbClr val="002060"/>
                </a:solidFill>
              </a:rPr>
              <a:t> </a:t>
            </a:r>
            <a:r>
              <a:rPr lang="en-US" sz="1400" i="1" dirty="0" err="1">
                <a:solidFill>
                  <a:srgbClr val="002060"/>
                </a:solidFill>
              </a:rPr>
              <a:t>robustus</a:t>
            </a:r>
            <a:r>
              <a:rPr lang="en-US" sz="1400" i="1" dirty="0">
                <a:solidFill>
                  <a:srgbClr val="002060"/>
                </a:solidFill>
              </a:rPr>
              <a:t>) </a:t>
            </a:r>
            <a:r>
              <a:rPr lang="en-US" sz="1400" dirty="0">
                <a:solidFill>
                  <a:srgbClr val="002060"/>
                </a:solidFill>
              </a:rPr>
              <a:t>have been identified in Georgia and Florida. </a:t>
            </a:r>
            <a:endParaRPr lang="en-US" sz="1400" dirty="0" smtClean="0">
              <a:solidFill>
                <a:srgbClr val="002060"/>
              </a:solidFill>
            </a:endParaRPr>
          </a:p>
          <a:p>
            <a:pPr lvl="0"/>
            <a:endParaRPr lang="en-US" sz="1400" dirty="0">
              <a:solidFill>
                <a:srgbClr val="0070C0"/>
              </a:solidFill>
            </a:endParaRPr>
          </a:p>
          <a:p>
            <a:pPr lvl="0"/>
            <a:r>
              <a:rPr lang="en-US" sz="1400" dirty="0">
                <a:solidFill>
                  <a:srgbClr val="0070C0"/>
                </a:solidFill>
              </a:rPr>
              <a:t>The Florida finds were made in the 1980s and provided by the Florida Museum of Natural History. The tooth of a sperm whale (</a:t>
            </a:r>
            <a:r>
              <a:rPr lang="en-US" sz="1400" i="1" dirty="0" err="1">
                <a:solidFill>
                  <a:srgbClr val="0070C0"/>
                </a:solidFill>
              </a:rPr>
              <a:t>Physeter</a:t>
            </a:r>
            <a:r>
              <a:rPr lang="en-US" sz="1400" i="1" dirty="0">
                <a:solidFill>
                  <a:srgbClr val="0070C0"/>
                </a:solidFill>
              </a:rPr>
              <a:t> </a:t>
            </a:r>
            <a:r>
              <a:rPr lang="en-US" sz="1400" i="1" dirty="0" err="1">
                <a:solidFill>
                  <a:srgbClr val="0070C0"/>
                </a:solidFill>
              </a:rPr>
              <a:t>macrocephalus</a:t>
            </a:r>
            <a:r>
              <a:rPr lang="en-US" sz="1400" dirty="0">
                <a:solidFill>
                  <a:srgbClr val="0070C0"/>
                </a:solidFill>
              </a:rPr>
              <a:t>) and two currently unidentified otoliths make up the sample population discussed herein</a:t>
            </a:r>
            <a:r>
              <a:rPr lang="en-US" sz="1400" dirty="0" smtClean="0">
                <a:solidFill>
                  <a:srgbClr val="0070C0"/>
                </a:solidFill>
              </a:rPr>
              <a:t>.</a:t>
            </a:r>
          </a:p>
          <a:p>
            <a:pPr lvl="0"/>
            <a:endParaRPr lang="en-US" sz="1400" dirty="0">
              <a:solidFill>
                <a:srgbClr val="0070C0"/>
              </a:solidFill>
            </a:endParaRPr>
          </a:p>
          <a:p>
            <a:pPr lvl="0"/>
            <a:endParaRPr lang="en-US" sz="1400" dirty="0" smtClean="0">
              <a:solidFill>
                <a:srgbClr val="0070C0"/>
              </a:solidFill>
            </a:endParaRPr>
          </a:p>
          <a:p>
            <a:pPr lvl="0"/>
            <a:endParaRPr lang="en-US" dirty="0">
              <a:solidFill>
                <a:srgbClr val="002060"/>
              </a:solidFill>
            </a:endParaRPr>
          </a:p>
        </p:txBody>
      </p:sp>
    </p:spTree>
    <p:extLst>
      <p:ext uri="{BB962C8B-B14F-4D97-AF65-F5344CB8AC3E}">
        <p14:creationId xmlns:p14="http://schemas.microsoft.com/office/powerpoint/2010/main" val="16631808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0076" y="2133600"/>
            <a:ext cx="2768451"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Thanks!</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337880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52400"/>
            <a:ext cx="8001000" cy="5016758"/>
          </a:xfrm>
          <a:prstGeom prst="rect">
            <a:avLst/>
          </a:prstGeom>
        </p:spPr>
        <p:txBody>
          <a:bodyPr wrap="square">
            <a:spAutoFit/>
          </a:bodyPr>
          <a:lstStyle/>
          <a:p>
            <a:r>
              <a:rPr lang="en-US" sz="2000" b="1" dirty="0" smtClean="0"/>
              <a:t>Acknowledgements</a:t>
            </a:r>
          </a:p>
          <a:p>
            <a:endParaRPr lang="en-US" sz="2000" b="1" dirty="0" smtClean="0"/>
          </a:p>
          <a:p>
            <a:r>
              <a:rPr lang="en-US" sz="2000" dirty="0" smtClean="0"/>
              <a:t>Dr. Brenna McLeod, Tim Frazier – St. Mary’s University</a:t>
            </a:r>
          </a:p>
          <a:p>
            <a:r>
              <a:rPr lang="en-US" sz="2000" dirty="0" smtClean="0"/>
              <a:t>Dr. Camilla Speller, York University</a:t>
            </a:r>
          </a:p>
          <a:p>
            <a:r>
              <a:rPr lang="en-US" sz="2000" dirty="0" smtClean="0"/>
              <a:t>Dr. Michael </a:t>
            </a:r>
            <a:r>
              <a:rPr lang="en-US" sz="2000" dirty="0" err="1" smtClean="0"/>
              <a:t>Hofreiter</a:t>
            </a:r>
            <a:r>
              <a:rPr lang="en-US" sz="2000" dirty="0" smtClean="0"/>
              <a:t>, Potsdam University</a:t>
            </a:r>
          </a:p>
          <a:p>
            <a:r>
              <a:rPr lang="en-US" sz="2000" dirty="0" err="1" smtClean="0"/>
              <a:t>Klaas</a:t>
            </a:r>
            <a:r>
              <a:rPr lang="en-US" sz="2000" dirty="0" smtClean="0"/>
              <a:t> Post, Natural History Museum, Rotterdam</a:t>
            </a:r>
          </a:p>
          <a:p>
            <a:r>
              <a:rPr lang="en-US" sz="2000" i="1" dirty="0" err="1" smtClean="0"/>
              <a:t>Naturalis</a:t>
            </a:r>
            <a:r>
              <a:rPr lang="en-US" sz="2000" dirty="0" smtClean="0"/>
              <a:t>, Natural History Museum, Leiden</a:t>
            </a:r>
          </a:p>
          <a:p>
            <a:r>
              <a:rPr lang="en-US" sz="2000" dirty="0" smtClean="0"/>
              <a:t>Gary S. </a:t>
            </a:r>
            <a:r>
              <a:rPr lang="en-US" sz="2000" dirty="0"/>
              <a:t>Morgan, The New Mexico Museum of Natural History &amp; </a:t>
            </a:r>
            <a:r>
              <a:rPr lang="en-US" sz="2000" dirty="0" smtClean="0"/>
              <a:t>Science</a:t>
            </a:r>
          </a:p>
          <a:p>
            <a:r>
              <a:rPr lang="en-US" sz="2000" dirty="0" smtClean="0"/>
              <a:t>Dr. Alexander </a:t>
            </a:r>
            <a:r>
              <a:rPr lang="en-US" sz="2000" dirty="0" err="1" smtClean="0"/>
              <a:t>Cherkinsky</a:t>
            </a:r>
            <a:r>
              <a:rPr lang="en-US" sz="2000" dirty="0" smtClean="0"/>
              <a:t>,  Center for Applied Isotope Studies, University of Georgia</a:t>
            </a:r>
          </a:p>
          <a:p>
            <a:r>
              <a:rPr lang="en-US" sz="2000" dirty="0" smtClean="0"/>
              <a:t>Dr. Scott E. </a:t>
            </a:r>
            <a:r>
              <a:rPr lang="en-US" sz="2000" dirty="0" err="1" smtClean="0"/>
              <a:t>Noakes</a:t>
            </a:r>
            <a:r>
              <a:rPr lang="en-US" sz="2000" dirty="0"/>
              <a:t>, ,  Center for Applied Isotope Studies, University of </a:t>
            </a:r>
            <a:r>
              <a:rPr lang="en-US" sz="2000" dirty="0" smtClean="0"/>
              <a:t>Georgia</a:t>
            </a:r>
          </a:p>
          <a:p>
            <a:r>
              <a:rPr lang="en-US" sz="2000" dirty="0" smtClean="0"/>
              <a:t>The Laboratory </a:t>
            </a:r>
            <a:r>
              <a:rPr lang="en-US" sz="2000" dirty="0"/>
              <a:t>for Archaeology, </a:t>
            </a:r>
            <a:r>
              <a:rPr lang="en-US" sz="2000" dirty="0" smtClean="0"/>
              <a:t>University </a:t>
            </a:r>
            <a:r>
              <a:rPr lang="en-US" sz="2000" dirty="0"/>
              <a:t>of </a:t>
            </a:r>
            <a:r>
              <a:rPr lang="en-US" sz="2000" dirty="0" smtClean="0"/>
              <a:t>Georgia - Dr. Mark Williams; Amanda Thompson; Isabelle </a:t>
            </a:r>
            <a:r>
              <a:rPr lang="en-US" sz="2000" dirty="0" err="1" smtClean="0"/>
              <a:t>Cantin</a:t>
            </a:r>
            <a:endParaRPr lang="en-US" sz="2000" dirty="0" smtClean="0"/>
          </a:p>
          <a:p>
            <a:r>
              <a:rPr lang="en-US" sz="2000" dirty="0" smtClean="0"/>
              <a:t>Dr. Nicholas </a:t>
            </a:r>
            <a:r>
              <a:rPr lang="en-US" sz="2000" dirty="0" err="1" smtClean="0"/>
              <a:t>Pyenson</a:t>
            </a:r>
            <a:r>
              <a:rPr lang="en-US" sz="2000" dirty="0" smtClean="0"/>
              <a:t>, Smithsonian Institution</a:t>
            </a:r>
            <a:endParaRPr lang="en-US" sz="2000" dirty="0" smtClean="0"/>
          </a:p>
          <a:p>
            <a:r>
              <a:rPr lang="en-US" sz="2000" dirty="0" smtClean="0"/>
              <a:t>National Oceanic and Atmospheric Administration (NOAA</a:t>
            </a:r>
            <a:r>
              <a:rPr lang="en-US" sz="2000" dirty="0" smtClean="0"/>
              <a:t>)</a:t>
            </a:r>
            <a:endParaRPr lang="en-US" sz="2000" dirty="0"/>
          </a:p>
        </p:txBody>
      </p:sp>
    </p:spTree>
    <p:extLst>
      <p:ext uri="{BB962C8B-B14F-4D97-AF65-F5344CB8AC3E}">
        <p14:creationId xmlns:p14="http://schemas.microsoft.com/office/powerpoint/2010/main" val="158207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457200"/>
            <a:ext cx="8534400" cy="3600986"/>
          </a:xfrm>
          <a:prstGeom prst="rect">
            <a:avLst/>
          </a:prstGeom>
        </p:spPr>
        <p:txBody>
          <a:bodyPr wrap="square">
            <a:spAutoFit/>
          </a:bodyPr>
          <a:lstStyle/>
          <a:p>
            <a:pPr lvl="0"/>
            <a:r>
              <a:rPr lang="en-US" sz="1600" b="1" dirty="0">
                <a:solidFill>
                  <a:prstClr val="black"/>
                </a:solidFill>
              </a:rPr>
              <a:t>THE GEOLOGY AND GENOMICS OF THE GRAY AND OTHER WHALE SPECIES,THE GEORGIA BIGHT</a:t>
            </a:r>
          </a:p>
          <a:p>
            <a:pPr lvl="0"/>
            <a:endParaRPr lang="en-US" sz="1600" b="1" dirty="0">
              <a:solidFill>
                <a:prstClr val="black"/>
              </a:solidFill>
            </a:endParaRPr>
          </a:p>
          <a:p>
            <a:pPr lvl="0"/>
            <a:r>
              <a:rPr lang="en-US" sz="1400" dirty="0">
                <a:solidFill>
                  <a:srgbClr val="002060"/>
                </a:solidFill>
              </a:rPr>
              <a:t>Survey and recovery of subfossil </a:t>
            </a:r>
            <a:r>
              <a:rPr lang="en-US" sz="1400" dirty="0" err="1">
                <a:solidFill>
                  <a:srgbClr val="002060"/>
                </a:solidFill>
              </a:rPr>
              <a:t>paleontologic</a:t>
            </a:r>
            <a:r>
              <a:rPr lang="en-US" sz="1400" dirty="0">
                <a:solidFill>
                  <a:srgbClr val="002060"/>
                </a:solidFill>
              </a:rPr>
              <a:t> remains of the gray and other whale species, in the Georgia Bight, since 2006, has provided bone samples which have been assayed for replicable DNA. To date the remains of at least four gray whales (</a:t>
            </a:r>
            <a:r>
              <a:rPr lang="en-US" sz="1400" i="1" dirty="0" err="1">
                <a:solidFill>
                  <a:srgbClr val="002060"/>
                </a:solidFill>
              </a:rPr>
              <a:t>Eschrichtius</a:t>
            </a:r>
            <a:r>
              <a:rPr lang="en-US" sz="1400" i="1" dirty="0">
                <a:solidFill>
                  <a:srgbClr val="002060"/>
                </a:solidFill>
              </a:rPr>
              <a:t> </a:t>
            </a:r>
            <a:r>
              <a:rPr lang="en-US" sz="1400" i="1" dirty="0" err="1">
                <a:solidFill>
                  <a:srgbClr val="002060"/>
                </a:solidFill>
              </a:rPr>
              <a:t>robustus</a:t>
            </a:r>
            <a:r>
              <a:rPr lang="en-US" sz="1400" i="1" dirty="0">
                <a:solidFill>
                  <a:srgbClr val="002060"/>
                </a:solidFill>
              </a:rPr>
              <a:t>) </a:t>
            </a:r>
            <a:r>
              <a:rPr lang="en-US" sz="1400" dirty="0">
                <a:solidFill>
                  <a:srgbClr val="002060"/>
                </a:solidFill>
              </a:rPr>
              <a:t>have been identified in Georgia and Florida. </a:t>
            </a:r>
          </a:p>
          <a:p>
            <a:pPr lvl="0"/>
            <a:endParaRPr lang="en-US" sz="1400" dirty="0">
              <a:solidFill>
                <a:srgbClr val="002060"/>
              </a:solidFill>
            </a:endParaRPr>
          </a:p>
          <a:p>
            <a:pPr lvl="0"/>
            <a:r>
              <a:rPr lang="en-US" sz="1400" dirty="0">
                <a:solidFill>
                  <a:srgbClr val="002060"/>
                </a:solidFill>
              </a:rPr>
              <a:t>The Florida finds were made in the 1980s and provided by the Florida Museum of Natural History. The tooth of a sperm whale (</a:t>
            </a:r>
            <a:r>
              <a:rPr lang="en-US" sz="1400" i="1" dirty="0" err="1">
                <a:solidFill>
                  <a:srgbClr val="002060"/>
                </a:solidFill>
              </a:rPr>
              <a:t>Physeter</a:t>
            </a:r>
            <a:r>
              <a:rPr lang="en-US" sz="1400" i="1" dirty="0">
                <a:solidFill>
                  <a:srgbClr val="002060"/>
                </a:solidFill>
              </a:rPr>
              <a:t> </a:t>
            </a:r>
            <a:r>
              <a:rPr lang="en-US" sz="1400" i="1" dirty="0" err="1">
                <a:solidFill>
                  <a:srgbClr val="002060"/>
                </a:solidFill>
              </a:rPr>
              <a:t>macrocephalus</a:t>
            </a:r>
            <a:r>
              <a:rPr lang="en-US" sz="1400" dirty="0">
                <a:solidFill>
                  <a:srgbClr val="002060"/>
                </a:solidFill>
              </a:rPr>
              <a:t>) and two currently unidentified otoliths make up the sample population discussed herein</a:t>
            </a:r>
            <a:r>
              <a:rPr lang="en-US" sz="1400" dirty="0" smtClean="0">
                <a:solidFill>
                  <a:srgbClr val="002060"/>
                </a:solidFill>
              </a:rPr>
              <a:t>.</a:t>
            </a:r>
            <a:r>
              <a:rPr lang="en-US" sz="1400" dirty="0">
                <a:solidFill>
                  <a:srgbClr val="002060"/>
                </a:solidFill>
              </a:rPr>
              <a:t> </a:t>
            </a:r>
            <a:endParaRPr lang="en-US" sz="1400" dirty="0" smtClean="0">
              <a:solidFill>
                <a:srgbClr val="002060"/>
              </a:solidFill>
            </a:endParaRPr>
          </a:p>
          <a:p>
            <a:pPr lvl="0"/>
            <a:endParaRPr lang="en-US" sz="1400" dirty="0">
              <a:solidFill>
                <a:prstClr val="black"/>
              </a:solidFill>
            </a:endParaRPr>
          </a:p>
          <a:p>
            <a:pPr lvl="0"/>
            <a:r>
              <a:rPr lang="en-US" sz="1400" dirty="0" smtClean="0">
                <a:solidFill>
                  <a:srgbClr val="0070C0"/>
                </a:solidFill>
              </a:rPr>
              <a:t>The </a:t>
            </a:r>
            <a:r>
              <a:rPr lang="en-US" sz="1400" dirty="0">
                <a:solidFill>
                  <a:srgbClr val="0070C0"/>
                </a:solidFill>
              </a:rPr>
              <a:t>age range for the various the gray whale finds is from Marine Isotope Stage (MIS) 3 (59-24 </a:t>
            </a:r>
            <a:r>
              <a:rPr lang="en-US" sz="1400" dirty="0" err="1">
                <a:solidFill>
                  <a:srgbClr val="0070C0"/>
                </a:solidFill>
              </a:rPr>
              <a:t>ka</a:t>
            </a:r>
            <a:r>
              <a:rPr lang="en-US" sz="1400" dirty="0">
                <a:solidFill>
                  <a:srgbClr val="0070C0"/>
                </a:solidFill>
              </a:rPr>
              <a:t>) to the early Holocene, ~8000 BP. The sperm whale tooth had eroded from MIS 3 sediments. The age determination for the subfossil bone was done using the AMS-radiocarbon method. Sediments were dated using optical stimulated luminescence (OSL). </a:t>
            </a:r>
          </a:p>
          <a:p>
            <a:pPr lvl="0"/>
            <a:endParaRPr lang="en-US" sz="1400" dirty="0">
              <a:solidFill>
                <a:srgbClr val="0070C0"/>
              </a:solidFill>
            </a:endParaRPr>
          </a:p>
          <a:p>
            <a:pPr lvl="0"/>
            <a:endParaRPr lang="en-US" sz="1400" dirty="0">
              <a:solidFill>
                <a:srgbClr val="0070C0"/>
              </a:solidFill>
            </a:endParaRPr>
          </a:p>
        </p:txBody>
      </p:sp>
    </p:spTree>
    <p:extLst>
      <p:ext uri="{BB962C8B-B14F-4D97-AF65-F5344CB8AC3E}">
        <p14:creationId xmlns:p14="http://schemas.microsoft.com/office/powerpoint/2010/main" val="2288302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153400" cy="5109091"/>
          </a:xfrm>
          <a:prstGeom prst="rect">
            <a:avLst/>
          </a:prstGeom>
        </p:spPr>
        <p:txBody>
          <a:bodyPr wrap="square">
            <a:spAutoFit/>
          </a:bodyPr>
          <a:lstStyle/>
          <a:p>
            <a:pPr lvl="0"/>
            <a:r>
              <a:rPr lang="en-US" sz="1600" b="1" dirty="0">
                <a:solidFill>
                  <a:prstClr val="black"/>
                </a:solidFill>
              </a:rPr>
              <a:t>THE GEOLOGY AND GENOMICS OF THE GRAY AND OTHER WHALE SPECIES,THE GEORGIA BIGHT</a:t>
            </a:r>
          </a:p>
          <a:p>
            <a:pPr lvl="0"/>
            <a:endParaRPr lang="en-US" sz="1600" b="1" dirty="0">
              <a:solidFill>
                <a:prstClr val="black"/>
              </a:solidFill>
            </a:endParaRPr>
          </a:p>
          <a:p>
            <a:pPr lvl="0"/>
            <a:r>
              <a:rPr lang="en-US" sz="1400" dirty="0">
                <a:solidFill>
                  <a:srgbClr val="002060"/>
                </a:solidFill>
              </a:rPr>
              <a:t>Survey and recovery of subfossil </a:t>
            </a:r>
            <a:r>
              <a:rPr lang="en-US" sz="1400" dirty="0" err="1">
                <a:solidFill>
                  <a:srgbClr val="002060"/>
                </a:solidFill>
              </a:rPr>
              <a:t>paleontologic</a:t>
            </a:r>
            <a:r>
              <a:rPr lang="en-US" sz="1400" dirty="0">
                <a:solidFill>
                  <a:srgbClr val="002060"/>
                </a:solidFill>
              </a:rPr>
              <a:t> remains of the gray and other whale species, in the Georgia Bight, since 2006, has provided bone samples which have been assayed for replicable DNA. To date the remains of at least four gray whales (</a:t>
            </a:r>
            <a:r>
              <a:rPr lang="en-US" sz="1400" i="1" dirty="0" err="1">
                <a:solidFill>
                  <a:srgbClr val="002060"/>
                </a:solidFill>
              </a:rPr>
              <a:t>Eschrichtius</a:t>
            </a:r>
            <a:r>
              <a:rPr lang="en-US" sz="1400" i="1" dirty="0">
                <a:solidFill>
                  <a:srgbClr val="002060"/>
                </a:solidFill>
              </a:rPr>
              <a:t> </a:t>
            </a:r>
            <a:r>
              <a:rPr lang="en-US" sz="1400" i="1" dirty="0" err="1">
                <a:solidFill>
                  <a:srgbClr val="002060"/>
                </a:solidFill>
              </a:rPr>
              <a:t>robustus</a:t>
            </a:r>
            <a:r>
              <a:rPr lang="en-US" sz="1400" i="1" dirty="0">
                <a:solidFill>
                  <a:srgbClr val="002060"/>
                </a:solidFill>
              </a:rPr>
              <a:t>) </a:t>
            </a:r>
            <a:r>
              <a:rPr lang="en-US" sz="1400" dirty="0">
                <a:solidFill>
                  <a:srgbClr val="002060"/>
                </a:solidFill>
              </a:rPr>
              <a:t>have been identified in Georgia and Florida. </a:t>
            </a:r>
          </a:p>
          <a:p>
            <a:pPr lvl="0"/>
            <a:endParaRPr lang="en-US" sz="1400" dirty="0">
              <a:solidFill>
                <a:srgbClr val="002060"/>
              </a:solidFill>
            </a:endParaRPr>
          </a:p>
          <a:p>
            <a:pPr lvl="0"/>
            <a:r>
              <a:rPr lang="en-US" sz="1400" dirty="0">
                <a:solidFill>
                  <a:srgbClr val="002060"/>
                </a:solidFill>
              </a:rPr>
              <a:t>The Florida finds were made in the 1980s and provided by the Florida Museum of Natural History. The tooth of a sperm whale (</a:t>
            </a:r>
            <a:r>
              <a:rPr lang="en-US" sz="1400" i="1" dirty="0" err="1">
                <a:solidFill>
                  <a:srgbClr val="002060"/>
                </a:solidFill>
              </a:rPr>
              <a:t>Physeter</a:t>
            </a:r>
            <a:r>
              <a:rPr lang="en-US" sz="1400" i="1" dirty="0">
                <a:solidFill>
                  <a:srgbClr val="002060"/>
                </a:solidFill>
              </a:rPr>
              <a:t> </a:t>
            </a:r>
            <a:r>
              <a:rPr lang="en-US" sz="1400" i="1" dirty="0" err="1">
                <a:solidFill>
                  <a:srgbClr val="002060"/>
                </a:solidFill>
              </a:rPr>
              <a:t>macrocephalus</a:t>
            </a:r>
            <a:r>
              <a:rPr lang="en-US" sz="1400" dirty="0">
                <a:solidFill>
                  <a:srgbClr val="002060"/>
                </a:solidFill>
              </a:rPr>
              <a:t>) and two currently unidentified otoliths make up the sample population discussed herein. </a:t>
            </a:r>
          </a:p>
          <a:p>
            <a:pPr lvl="0"/>
            <a:endParaRPr lang="en-US" sz="1400" dirty="0">
              <a:solidFill>
                <a:srgbClr val="002060"/>
              </a:solidFill>
            </a:endParaRPr>
          </a:p>
          <a:p>
            <a:pPr lvl="0"/>
            <a:r>
              <a:rPr lang="en-US" sz="1400" dirty="0">
                <a:solidFill>
                  <a:srgbClr val="002060"/>
                </a:solidFill>
              </a:rPr>
              <a:t>The age range for the various the gray whale finds is from Marine Isotope Stage (MIS) 3 (59-24 </a:t>
            </a:r>
            <a:r>
              <a:rPr lang="en-US" sz="1400" dirty="0" err="1">
                <a:solidFill>
                  <a:srgbClr val="002060"/>
                </a:solidFill>
              </a:rPr>
              <a:t>ka</a:t>
            </a:r>
            <a:r>
              <a:rPr lang="en-US" sz="1400" dirty="0">
                <a:solidFill>
                  <a:srgbClr val="002060"/>
                </a:solidFill>
              </a:rPr>
              <a:t>) to the early Holocene, ~8000 BP. The sperm whale tooth had eroded from MIS 3 sediments. The age determination for the subfossil bone was done using the AMS-radiocarbon method. Sediments were dated using optical stimulated luminescence (OSL). </a:t>
            </a:r>
            <a:endParaRPr lang="en-US" sz="1400" dirty="0" smtClean="0">
              <a:solidFill>
                <a:srgbClr val="002060"/>
              </a:solidFill>
            </a:endParaRPr>
          </a:p>
          <a:p>
            <a:pPr lvl="0"/>
            <a:endParaRPr lang="en-US" sz="1400" dirty="0">
              <a:solidFill>
                <a:srgbClr val="002060"/>
              </a:solidFill>
            </a:endParaRPr>
          </a:p>
          <a:p>
            <a:pPr lvl="0"/>
            <a:r>
              <a:rPr lang="en-US" sz="1400" dirty="0">
                <a:solidFill>
                  <a:srgbClr val="0070C0"/>
                </a:solidFill>
              </a:rPr>
              <a:t>The otoliths were recovered from a prehistoric burial found on the Georgia Bight barrier island, </a:t>
            </a:r>
            <a:r>
              <a:rPr lang="en-US" sz="1400" dirty="0" smtClean="0">
                <a:solidFill>
                  <a:srgbClr val="0070C0"/>
                </a:solidFill>
              </a:rPr>
              <a:t>St. Simons</a:t>
            </a:r>
            <a:r>
              <a:rPr lang="en-US" sz="1400" dirty="0">
                <a:solidFill>
                  <a:srgbClr val="0070C0"/>
                </a:solidFill>
              </a:rPr>
              <a:t>, GA. The burial was that of a Late Woodland Period culture, ca. AD 900. Another otolith was found in a separate burial but permission to recover a genomic sample from this specimen has not been granted by the U.S. National Park Service as yet. Because the Georgia Bight is the calving ground for the modern right whale (</a:t>
            </a:r>
            <a:r>
              <a:rPr lang="en-US" sz="1400" i="1" dirty="0" err="1">
                <a:solidFill>
                  <a:srgbClr val="0070C0"/>
                </a:solidFill>
              </a:rPr>
              <a:t>Eubalena</a:t>
            </a:r>
            <a:r>
              <a:rPr lang="en-US" sz="1400" i="1" dirty="0">
                <a:solidFill>
                  <a:srgbClr val="0070C0"/>
                </a:solidFill>
              </a:rPr>
              <a:t> </a:t>
            </a:r>
            <a:r>
              <a:rPr lang="en-US" sz="1400" i="1" dirty="0" err="1">
                <a:solidFill>
                  <a:srgbClr val="0070C0"/>
                </a:solidFill>
              </a:rPr>
              <a:t>glacialis</a:t>
            </a:r>
            <a:r>
              <a:rPr lang="en-US" sz="1400" i="1" dirty="0">
                <a:solidFill>
                  <a:srgbClr val="0070C0"/>
                </a:solidFill>
              </a:rPr>
              <a:t>, </a:t>
            </a:r>
            <a:r>
              <a:rPr lang="en-US" sz="1400" dirty="0">
                <a:solidFill>
                  <a:srgbClr val="0070C0"/>
                </a:solidFill>
              </a:rPr>
              <a:t>speciation of these otoliths, using genomics, could bear on the consanguineous usage of the Bight by this or other (gray) whale species in late prehistory.</a:t>
            </a:r>
          </a:p>
          <a:p>
            <a:pPr lvl="0"/>
            <a:endParaRPr lang="en-US" sz="1400" dirty="0">
              <a:solidFill>
                <a:srgbClr val="0070C0"/>
              </a:solidFill>
            </a:endParaRPr>
          </a:p>
          <a:p>
            <a:pPr lvl="0"/>
            <a:endParaRPr lang="en-US" sz="1400" dirty="0">
              <a:solidFill>
                <a:srgbClr val="0070C0"/>
              </a:solidFill>
            </a:endParaRPr>
          </a:p>
        </p:txBody>
      </p:sp>
    </p:spTree>
    <p:extLst>
      <p:ext uri="{BB962C8B-B14F-4D97-AF65-F5344CB8AC3E}">
        <p14:creationId xmlns:p14="http://schemas.microsoft.com/office/powerpoint/2010/main" val="906365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382000" cy="5539978"/>
          </a:xfrm>
          <a:prstGeom prst="rect">
            <a:avLst/>
          </a:prstGeom>
        </p:spPr>
        <p:txBody>
          <a:bodyPr wrap="square">
            <a:spAutoFit/>
          </a:bodyPr>
          <a:lstStyle/>
          <a:p>
            <a:pPr lvl="0"/>
            <a:r>
              <a:rPr lang="en-US" sz="1600" b="1" dirty="0">
                <a:solidFill>
                  <a:prstClr val="black"/>
                </a:solidFill>
              </a:rPr>
              <a:t>THE GEOLOGY AND GENOMICS OF THE GRAY AND OTHER WHALE SPECIES,THE GEORGIA BIGHT</a:t>
            </a:r>
          </a:p>
          <a:p>
            <a:pPr lvl="0"/>
            <a:endParaRPr lang="en-US" sz="1600" b="1" dirty="0">
              <a:solidFill>
                <a:prstClr val="black"/>
              </a:solidFill>
            </a:endParaRPr>
          </a:p>
          <a:p>
            <a:pPr lvl="0"/>
            <a:r>
              <a:rPr lang="en-US" sz="1400" dirty="0">
                <a:solidFill>
                  <a:srgbClr val="002060"/>
                </a:solidFill>
              </a:rPr>
              <a:t>Survey and recovery of subfossil </a:t>
            </a:r>
            <a:r>
              <a:rPr lang="en-US" sz="1400" dirty="0" err="1">
                <a:solidFill>
                  <a:srgbClr val="002060"/>
                </a:solidFill>
              </a:rPr>
              <a:t>paleontologic</a:t>
            </a:r>
            <a:r>
              <a:rPr lang="en-US" sz="1400" dirty="0">
                <a:solidFill>
                  <a:srgbClr val="002060"/>
                </a:solidFill>
              </a:rPr>
              <a:t> remains of the gray and other whale species, in the Georgia Bight, since 2006, has provided bone samples which have been assayed for replicable DNA. To date the remains of at least four gray whales (</a:t>
            </a:r>
            <a:r>
              <a:rPr lang="en-US" sz="1400" i="1" dirty="0" err="1">
                <a:solidFill>
                  <a:srgbClr val="002060"/>
                </a:solidFill>
              </a:rPr>
              <a:t>Eschrichtius</a:t>
            </a:r>
            <a:r>
              <a:rPr lang="en-US" sz="1400" i="1" dirty="0">
                <a:solidFill>
                  <a:srgbClr val="002060"/>
                </a:solidFill>
              </a:rPr>
              <a:t> </a:t>
            </a:r>
            <a:r>
              <a:rPr lang="en-US" sz="1400" i="1" dirty="0" err="1">
                <a:solidFill>
                  <a:srgbClr val="002060"/>
                </a:solidFill>
              </a:rPr>
              <a:t>robustus</a:t>
            </a:r>
            <a:r>
              <a:rPr lang="en-US" sz="1400" i="1" dirty="0">
                <a:solidFill>
                  <a:srgbClr val="002060"/>
                </a:solidFill>
              </a:rPr>
              <a:t>) </a:t>
            </a:r>
            <a:r>
              <a:rPr lang="en-US" sz="1400" dirty="0">
                <a:solidFill>
                  <a:srgbClr val="002060"/>
                </a:solidFill>
              </a:rPr>
              <a:t>have been identified in Georgia and Florida. </a:t>
            </a:r>
          </a:p>
          <a:p>
            <a:pPr lvl="0"/>
            <a:endParaRPr lang="en-US" sz="1400" dirty="0">
              <a:solidFill>
                <a:srgbClr val="002060"/>
              </a:solidFill>
            </a:endParaRPr>
          </a:p>
          <a:p>
            <a:pPr lvl="0"/>
            <a:r>
              <a:rPr lang="en-US" sz="1400" dirty="0">
                <a:solidFill>
                  <a:srgbClr val="002060"/>
                </a:solidFill>
              </a:rPr>
              <a:t>The Florida finds were made in the 1980s and provided by the Florida Museum of Natural History. The tooth of a sperm whale (</a:t>
            </a:r>
            <a:r>
              <a:rPr lang="en-US" sz="1400" i="1" dirty="0" err="1">
                <a:solidFill>
                  <a:srgbClr val="002060"/>
                </a:solidFill>
              </a:rPr>
              <a:t>Physeter</a:t>
            </a:r>
            <a:r>
              <a:rPr lang="en-US" sz="1400" i="1" dirty="0">
                <a:solidFill>
                  <a:srgbClr val="002060"/>
                </a:solidFill>
              </a:rPr>
              <a:t> </a:t>
            </a:r>
            <a:r>
              <a:rPr lang="en-US" sz="1400" i="1" dirty="0" err="1">
                <a:solidFill>
                  <a:srgbClr val="002060"/>
                </a:solidFill>
              </a:rPr>
              <a:t>macrocephalus</a:t>
            </a:r>
            <a:r>
              <a:rPr lang="en-US" sz="1400" dirty="0">
                <a:solidFill>
                  <a:srgbClr val="002060"/>
                </a:solidFill>
              </a:rPr>
              <a:t>) and two currently unidentified otoliths make up the sample population discussed herein. </a:t>
            </a:r>
          </a:p>
          <a:p>
            <a:pPr lvl="0"/>
            <a:endParaRPr lang="en-US" sz="1400" dirty="0">
              <a:solidFill>
                <a:srgbClr val="002060"/>
              </a:solidFill>
            </a:endParaRPr>
          </a:p>
          <a:p>
            <a:pPr lvl="0"/>
            <a:r>
              <a:rPr lang="en-US" sz="1400" dirty="0">
                <a:solidFill>
                  <a:srgbClr val="002060"/>
                </a:solidFill>
              </a:rPr>
              <a:t>The age range for the various the gray whale finds is from Marine Isotope Stage (MIS) 3 (59-24 </a:t>
            </a:r>
            <a:r>
              <a:rPr lang="en-US" sz="1400" dirty="0" err="1">
                <a:solidFill>
                  <a:srgbClr val="002060"/>
                </a:solidFill>
              </a:rPr>
              <a:t>ka</a:t>
            </a:r>
            <a:r>
              <a:rPr lang="en-US" sz="1400" dirty="0">
                <a:solidFill>
                  <a:srgbClr val="002060"/>
                </a:solidFill>
              </a:rPr>
              <a:t>) to the early Holocene, ~8000 BP. The sperm whale tooth had eroded from MIS 3 sediments. The age determination for the subfossil bone was done using the AMS-radiocarbon method. Sediments were dated using optical stimulated luminescence (OSL). </a:t>
            </a:r>
          </a:p>
          <a:p>
            <a:pPr lvl="0"/>
            <a:endParaRPr lang="en-US" sz="1400" dirty="0">
              <a:solidFill>
                <a:srgbClr val="002060"/>
              </a:solidFill>
            </a:endParaRPr>
          </a:p>
          <a:p>
            <a:pPr lvl="0"/>
            <a:r>
              <a:rPr lang="en-US" sz="1400" dirty="0">
                <a:solidFill>
                  <a:srgbClr val="002060"/>
                </a:solidFill>
              </a:rPr>
              <a:t>The otoliths were recovered from a prehistoric burial found on the Georgia Bight barrier island, </a:t>
            </a:r>
            <a:r>
              <a:rPr lang="en-US" sz="1400" dirty="0" smtClean="0">
                <a:solidFill>
                  <a:srgbClr val="002060"/>
                </a:solidFill>
              </a:rPr>
              <a:t>St. </a:t>
            </a:r>
            <a:r>
              <a:rPr lang="en-US" sz="1400" dirty="0">
                <a:solidFill>
                  <a:srgbClr val="002060"/>
                </a:solidFill>
              </a:rPr>
              <a:t>Simons, GA. The burial was that of a Late Woodland Period culture, ca. AD 900. Another otolith was found in a separate burial but permission to recover a genomic sample from this specimen has not been granted by the U.S. National Park Service as yet. Because the Georgia Bight is the calving ground for the modern right whale (</a:t>
            </a:r>
            <a:r>
              <a:rPr lang="en-US" sz="1400" i="1" dirty="0" err="1">
                <a:solidFill>
                  <a:srgbClr val="002060"/>
                </a:solidFill>
              </a:rPr>
              <a:t>Eubalena</a:t>
            </a:r>
            <a:r>
              <a:rPr lang="en-US" sz="1400" i="1" dirty="0">
                <a:solidFill>
                  <a:srgbClr val="002060"/>
                </a:solidFill>
              </a:rPr>
              <a:t> </a:t>
            </a:r>
            <a:r>
              <a:rPr lang="en-US" sz="1400" i="1" dirty="0" err="1">
                <a:solidFill>
                  <a:srgbClr val="002060"/>
                </a:solidFill>
              </a:rPr>
              <a:t>glacialis</a:t>
            </a:r>
            <a:r>
              <a:rPr lang="en-US" sz="1400" i="1" dirty="0">
                <a:solidFill>
                  <a:srgbClr val="002060"/>
                </a:solidFill>
              </a:rPr>
              <a:t>, </a:t>
            </a:r>
            <a:r>
              <a:rPr lang="en-US" sz="1400" dirty="0">
                <a:solidFill>
                  <a:srgbClr val="002060"/>
                </a:solidFill>
              </a:rPr>
              <a:t>speciation of these otoliths, using genomics, could bear on the consanguineous usage of the Bight by this or other (gray) whale species in late prehistory</a:t>
            </a:r>
            <a:r>
              <a:rPr lang="en-US" sz="1400" dirty="0" smtClean="0">
                <a:solidFill>
                  <a:srgbClr val="002060"/>
                </a:solidFill>
              </a:rPr>
              <a:t>.</a:t>
            </a:r>
          </a:p>
          <a:p>
            <a:pPr lvl="0"/>
            <a:endParaRPr lang="en-US" sz="1400" dirty="0">
              <a:solidFill>
                <a:srgbClr val="002060"/>
              </a:solidFill>
            </a:endParaRPr>
          </a:p>
          <a:p>
            <a:r>
              <a:rPr lang="en-US" sz="1400" dirty="0">
                <a:solidFill>
                  <a:srgbClr val="0070C0"/>
                </a:solidFill>
              </a:rPr>
              <a:t>The genomic study of these archaeological finds and the older geologic specimens has been carried at the University of York (UK) and/or the Max Planck Institute, Leipzig (</a:t>
            </a:r>
            <a:r>
              <a:rPr lang="en-US" sz="1400" dirty="0" smtClean="0">
                <a:solidFill>
                  <a:srgbClr val="0070C0"/>
                </a:solidFill>
              </a:rPr>
              <a:t>DE).</a:t>
            </a:r>
            <a:endParaRPr lang="en-US" sz="1400" dirty="0">
              <a:solidFill>
                <a:srgbClr val="0070C0"/>
              </a:solidFill>
            </a:endParaRPr>
          </a:p>
          <a:p>
            <a:pPr lvl="0"/>
            <a:endParaRPr lang="en-US" sz="1400" dirty="0">
              <a:solidFill>
                <a:srgbClr val="002060"/>
              </a:solidFill>
            </a:endParaRPr>
          </a:p>
        </p:txBody>
      </p:sp>
    </p:spTree>
    <p:extLst>
      <p:ext uri="{BB962C8B-B14F-4D97-AF65-F5344CB8AC3E}">
        <p14:creationId xmlns:p14="http://schemas.microsoft.com/office/powerpoint/2010/main" val="3980302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467600" cy="5816977"/>
          </a:xfrm>
          <a:prstGeom prst="rect">
            <a:avLst/>
          </a:prstGeom>
        </p:spPr>
        <p:txBody>
          <a:bodyPr wrap="square">
            <a:spAutoFit/>
          </a:bodyPr>
          <a:lstStyle/>
          <a:p>
            <a:r>
              <a:rPr lang="en-US" b="1" dirty="0" smtClean="0"/>
              <a:t>History &amp; Taxonomy of Atlantic Gray Whales</a:t>
            </a:r>
          </a:p>
          <a:p>
            <a:endParaRPr lang="en-US" dirty="0" smtClean="0"/>
          </a:p>
          <a:p>
            <a:r>
              <a:rPr lang="en-US" sz="1600" dirty="0" smtClean="0">
                <a:solidFill>
                  <a:srgbClr val="FF0000"/>
                </a:solidFill>
              </a:rPr>
              <a:t>The North Atlantic gray whale went extinct prior to formal analysis of its taxonomy.  However, it is currently classified as the same species as gray whales in the North Pacific. </a:t>
            </a:r>
          </a:p>
          <a:p>
            <a:endParaRPr lang="en-US" sz="1600" dirty="0" smtClean="0"/>
          </a:p>
          <a:p>
            <a:r>
              <a:rPr lang="en-US" sz="1600" dirty="0" smtClean="0"/>
              <a:t> It is not clear if this assumption is valid or not because some closely related baleen whale populations are defined as different species (separated by &gt; 3 million years) in the North Pacific and North Atlantic (e.g. right whales), whereas others are classified as one species, with some evidence of occasional movement between oceans (e.g. humpback whales).  Additionally, it is not clear if the North Atlantic gray whale represented one </a:t>
            </a:r>
            <a:r>
              <a:rPr lang="en-US" sz="1600" dirty="0" err="1" smtClean="0"/>
              <a:t>panmictic</a:t>
            </a:r>
            <a:r>
              <a:rPr lang="en-US" sz="1600" dirty="0" smtClean="0"/>
              <a:t> population, or if it existed as two or more populations within the Atlantic (one population on either side of the Atlantic, for example).  </a:t>
            </a:r>
          </a:p>
          <a:p>
            <a:endParaRPr lang="en-US" sz="1600" dirty="0"/>
          </a:p>
          <a:p>
            <a:r>
              <a:rPr lang="en-US" sz="1600" dirty="0" smtClean="0"/>
              <a:t>In this presentation I will:</a:t>
            </a:r>
          </a:p>
          <a:p>
            <a:r>
              <a:rPr lang="en-US" sz="1600" dirty="0" smtClean="0"/>
              <a:t>1.    Present recent results for Atlantic gray whale studies in Europe and the Georgia </a:t>
            </a:r>
          </a:p>
          <a:p>
            <a:r>
              <a:rPr lang="en-US" sz="1600" dirty="0" smtClean="0"/>
              <a:t>       Bight;</a:t>
            </a:r>
          </a:p>
          <a:p>
            <a:r>
              <a:rPr lang="en-US" sz="1600" dirty="0" smtClean="0"/>
              <a:t>2.    Discuss the recent use the genetic data to test two hypotheses regarding gray whale </a:t>
            </a:r>
          </a:p>
          <a:p>
            <a:r>
              <a:rPr lang="en-US" sz="1600" dirty="0"/>
              <a:t> </a:t>
            </a:r>
            <a:r>
              <a:rPr lang="en-US" sz="1600" dirty="0" smtClean="0"/>
              <a:t>      taxonomy: (1) that gray whales in the North Atlantic represent the same species as </a:t>
            </a:r>
          </a:p>
          <a:p>
            <a:r>
              <a:rPr lang="en-US" sz="1600" dirty="0"/>
              <a:t> </a:t>
            </a:r>
            <a:r>
              <a:rPr lang="en-US" sz="1600" dirty="0" smtClean="0"/>
              <a:t>      those in the North Pacific; and (2) that gray whales on either side of the Atlantic </a:t>
            </a:r>
          </a:p>
          <a:p>
            <a:r>
              <a:rPr lang="en-US" sz="1600" dirty="0"/>
              <a:t> </a:t>
            </a:r>
            <a:r>
              <a:rPr lang="en-US" sz="1600" dirty="0" smtClean="0"/>
              <a:t>      represented one </a:t>
            </a:r>
            <a:r>
              <a:rPr lang="en-US" sz="1600" dirty="0" err="1" smtClean="0"/>
              <a:t>panmictic</a:t>
            </a:r>
            <a:r>
              <a:rPr lang="en-US" sz="1600" dirty="0" smtClean="0"/>
              <a:t> population.</a:t>
            </a:r>
          </a:p>
          <a:p>
            <a:pPr marL="342900" indent="-342900">
              <a:buAutoNum type="arabicPeriod" startAt="3"/>
            </a:pPr>
            <a:r>
              <a:rPr lang="en-US" sz="1600" dirty="0" smtClean="0"/>
              <a:t>Relate the results of 1 &amp; 2 with regard to the extirpation of the Atlantic gray whale in  the Georgia Bight and the western Atlantic basin.</a:t>
            </a:r>
          </a:p>
          <a:p>
            <a:pPr marL="342900" indent="-342900">
              <a:buAutoNum type="arabicPeriod" startAt="3"/>
            </a:pPr>
            <a:r>
              <a:rPr lang="en-US" sz="1600" dirty="0" smtClean="0"/>
              <a:t>Briefly discuss archaeological finds of possible </a:t>
            </a:r>
            <a:r>
              <a:rPr lang="en-US" sz="1600" dirty="0" err="1" smtClean="0"/>
              <a:t>rorqual</a:t>
            </a:r>
            <a:r>
              <a:rPr lang="en-US" sz="1600" dirty="0" smtClean="0"/>
              <a:t> whale in coastal Georgia.</a:t>
            </a:r>
            <a:endParaRPr lang="en-US" sz="1600" dirty="0"/>
          </a:p>
        </p:txBody>
      </p:sp>
    </p:spTree>
    <p:extLst>
      <p:ext uri="{BB962C8B-B14F-4D97-AF65-F5344CB8AC3E}">
        <p14:creationId xmlns:p14="http://schemas.microsoft.com/office/powerpoint/2010/main" val="823137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467600" cy="5816977"/>
          </a:xfrm>
          <a:prstGeom prst="rect">
            <a:avLst/>
          </a:prstGeom>
        </p:spPr>
        <p:txBody>
          <a:bodyPr wrap="square">
            <a:spAutoFit/>
          </a:bodyPr>
          <a:lstStyle/>
          <a:p>
            <a:r>
              <a:rPr lang="en-US" b="1" dirty="0" smtClean="0"/>
              <a:t>History &amp; Taxonomy of Atlantic Gray Whales</a:t>
            </a:r>
          </a:p>
          <a:p>
            <a:endParaRPr lang="en-US" dirty="0" smtClean="0"/>
          </a:p>
          <a:p>
            <a:r>
              <a:rPr lang="en-US" sz="1600" dirty="0" smtClean="0"/>
              <a:t>The North Atlantic gray whale went extinct prior to formal analysis of its taxonomy.  However, it is currently classified as the same species as gray whales in the North Pacific. </a:t>
            </a:r>
          </a:p>
          <a:p>
            <a:endParaRPr lang="en-US" sz="1600" dirty="0" smtClean="0"/>
          </a:p>
          <a:p>
            <a:r>
              <a:rPr lang="en-US" sz="1600" dirty="0" smtClean="0"/>
              <a:t> It is not clear if this assumption is valid or not because some closely related baleen whale populations are defined as different species (separated by &gt; 3 million years) in the North Pacific and North Atlantic (e.g. right whales), whereas others are classified as one species, with some evidence of occasional movement between oceans (e.g. humpback whales).  Additionally, it is not clear if the North Atlantic gray whale represented one </a:t>
            </a:r>
            <a:r>
              <a:rPr lang="en-US" sz="1600" dirty="0" err="1" smtClean="0"/>
              <a:t>panmictic</a:t>
            </a:r>
            <a:r>
              <a:rPr lang="en-US" sz="1600" dirty="0" smtClean="0"/>
              <a:t> population, or if it existed as two or more populations within the Atlantic (one population on either side of the Atlantic, for example).  </a:t>
            </a:r>
          </a:p>
          <a:p>
            <a:endParaRPr lang="en-US" sz="1600" dirty="0"/>
          </a:p>
          <a:p>
            <a:r>
              <a:rPr lang="en-US" sz="1600" dirty="0" smtClean="0"/>
              <a:t>In this presentation I will:</a:t>
            </a:r>
          </a:p>
          <a:p>
            <a:r>
              <a:rPr lang="en-US" sz="1600" dirty="0" smtClean="0">
                <a:solidFill>
                  <a:srgbClr val="0070C0"/>
                </a:solidFill>
              </a:rPr>
              <a:t>1.    Present recent results for Atlantic gray whale studies in Europe and the Georgia </a:t>
            </a:r>
          </a:p>
          <a:p>
            <a:r>
              <a:rPr lang="en-US" sz="1600" dirty="0" smtClean="0">
                <a:solidFill>
                  <a:srgbClr val="0070C0"/>
                </a:solidFill>
              </a:rPr>
              <a:t>       Bight;</a:t>
            </a:r>
          </a:p>
          <a:p>
            <a:r>
              <a:rPr lang="en-US" sz="1600" dirty="0" smtClean="0"/>
              <a:t>2.    Discuss the recent use the genetic data to test two hypotheses regarding gray whale </a:t>
            </a:r>
          </a:p>
          <a:p>
            <a:r>
              <a:rPr lang="en-US" sz="1600" dirty="0"/>
              <a:t> </a:t>
            </a:r>
            <a:r>
              <a:rPr lang="en-US" sz="1600" dirty="0" smtClean="0"/>
              <a:t>      taxonomy: (1) that gray whales in the North Atlantic represent the same species as </a:t>
            </a:r>
          </a:p>
          <a:p>
            <a:r>
              <a:rPr lang="en-US" sz="1600" dirty="0"/>
              <a:t> </a:t>
            </a:r>
            <a:r>
              <a:rPr lang="en-US" sz="1600" dirty="0" smtClean="0"/>
              <a:t>      those in the North Pacific; and (2) that gray whales on either side of the Atlantic </a:t>
            </a:r>
          </a:p>
          <a:p>
            <a:r>
              <a:rPr lang="en-US" sz="1600" dirty="0"/>
              <a:t> </a:t>
            </a:r>
            <a:r>
              <a:rPr lang="en-US" sz="1600" dirty="0" smtClean="0"/>
              <a:t>      represented one </a:t>
            </a:r>
            <a:r>
              <a:rPr lang="en-US" sz="1600" dirty="0" err="1" smtClean="0"/>
              <a:t>panmictic</a:t>
            </a:r>
            <a:r>
              <a:rPr lang="en-US" sz="1600" dirty="0" smtClean="0"/>
              <a:t> population.</a:t>
            </a:r>
          </a:p>
          <a:p>
            <a:pPr marL="342900" indent="-342900">
              <a:buAutoNum type="arabicPeriod" startAt="3"/>
            </a:pPr>
            <a:r>
              <a:rPr lang="en-US" sz="1600" dirty="0" smtClean="0"/>
              <a:t>Relate the results of 1 &amp; 2 with regard to the extirpation of the Atlantic gray whale in  the Georgia Bight and the western Atlantic basin.</a:t>
            </a:r>
          </a:p>
          <a:p>
            <a:pPr marL="342900" indent="-342900">
              <a:buAutoNum type="arabicPeriod" startAt="3"/>
            </a:pPr>
            <a:r>
              <a:rPr lang="en-US" sz="1600" dirty="0" smtClean="0"/>
              <a:t>Briefly discuss archaeological finds of possible </a:t>
            </a:r>
            <a:r>
              <a:rPr lang="en-US" sz="1600" dirty="0" err="1" smtClean="0"/>
              <a:t>rorqual</a:t>
            </a:r>
            <a:r>
              <a:rPr lang="en-US" sz="1600" dirty="0" smtClean="0"/>
              <a:t> whale in coastal Georgia.</a:t>
            </a:r>
            <a:endParaRPr lang="en-US" sz="1600" dirty="0"/>
          </a:p>
        </p:txBody>
      </p:sp>
    </p:spTree>
    <p:extLst>
      <p:ext uri="{BB962C8B-B14F-4D97-AF65-F5344CB8AC3E}">
        <p14:creationId xmlns:p14="http://schemas.microsoft.com/office/powerpoint/2010/main" val="2104470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467600" cy="5816977"/>
          </a:xfrm>
          <a:prstGeom prst="rect">
            <a:avLst/>
          </a:prstGeom>
        </p:spPr>
        <p:txBody>
          <a:bodyPr wrap="square">
            <a:spAutoFit/>
          </a:bodyPr>
          <a:lstStyle/>
          <a:p>
            <a:r>
              <a:rPr lang="en-US" b="1" dirty="0" smtClean="0"/>
              <a:t>History &amp; Taxonomy of Atlantic Gray Whales</a:t>
            </a:r>
          </a:p>
          <a:p>
            <a:endParaRPr lang="en-US" dirty="0" smtClean="0"/>
          </a:p>
          <a:p>
            <a:r>
              <a:rPr lang="en-US" sz="1600" dirty="0" smtClean="0"/>
              <a:t>The North Atlantic gray whale went extinct prior to formal analysis of its taxonomy.  However, it is currently classified as the same species as gray whales in the North Pacific. </a:t>
            </a:r>
          </a:p>
          <a:p>
            <a:endParaRPr lang="en-US" sz="1600" dirty="0" smtClean="0"/>
          </a:p>
          <a:p>
            <a:r>
              <a:rPr lang="en-US" sz="1600" dirty="0" smtClean="0"/>
              <a:t> It is not clear if this assumption is valid or not because some closely related baleen whale populations are defined as different species (separated by &gt; 3 million years) in the North Pacific and North Atlantic (e.g. right whales), whereas others are classified as one species, with some evidence of occasional movement between oceans (e.g. humpback whales).  Additionally, it is not clear if the North Atlantic gray whale represented one </a:t>
            </a:r>
            <a:r>
              <a:rPr lang="en-US" sz="1600" dirty="0" err="1" smtClean="0"/>
              <a:t>panmictic</a:t>
            </a:r>
            <a:r>
              <a:rPr lang="en-US" sz="1600" dirty="0" smtClean="0"/>
              <a:t> population, or if it existed as two or more populations within the Atlantic (one population on either side of the Atlantic, for example).  </a:t>
            </a:r>
          </a:p>
          <a:p>
            <a:endParaRPr lang="en-US" sz="1600" dirty="0"/>
          </a:p>
          <a:p>
            <a:r>
              <a:rPr lang="en-US" sz="1600" dirty="0" smtClean="0"/>
              <a:t>In this presentation I will:</a:t>
            </a:r>
          </a:p>
          <a:p>
            <a:r>
              <a:rPr lang="en-US" sz="1600" dirty="0" smtClean="0"/>
              <a:t>1.    Present recent results for Atlantic gray whale studies in Europe and the Georgia </a:t>
            </a:r>
          </a:p>
          <a:p>
            <a:r>
              <a:rPr lang="en-US" sz="1600" dirty="0" smtClean="0"/>
              <a:t>       Bight;</a:t>
            </a:r>
          </a:p>
          <a:p>
            <a:r>
              <a:rPr lang="en-US" sz="1600" dirty="0" smtClean="0">
                <a:solidFill>
                  <a:srgbClr val="0070C0"/>
                </a:solidFill>
              </a:rPr>
              <a:t>2.    Discuss the recent use the genetic data to test two hypotheses regarding gray whale </a:t>
            </a:r>
          </a:p>
          <a:p>
            <a:r>
              <a:rPr lang="en-US" sz="1600" dirty="0">
                <a:solidFill>
                  <a:srgbClr val="0070C0"/>
                </a:solidFill>
              </a:rPr>
              <a:t> </a:t>
            </a:r>
            <a:r>
              <a:rPr lang="en-US" sz="1600" dirty="0" smtClean="0">
                <a:solidFill>
                  <a:srgbClr val="0070C0"/>
                </a:solidFill>
              </a:rPr>
              <a:t>      taxonomy: (1) that gray whales in the North Atlantic represent the same species as </a:t>
            </a:r>
          </a:p>
          <a:p>
            <a:r>
              <a:rPr lang="en-US" sz="1600" dirty="0">
                <a:solidFill>
                  <a:srgbClr val="0070C0"/>
                </a:solidFill>
              </a:rPr>
              <a:t> </a:t>
            </a:r>
            <a:r>
              <a:rPr lang="en-US" sz="1600" dirty="0" smtClean="0">
                <a:solidFill>
                  <a:srgbClr val="0070C0"/>
                </a:solidFill>
              </a:rPr>
              <a:t>      those in the North Pacific; and (2) that gray whales on either side of the Atlantic </a:t>
            </a:r>
          </a:p>
          <a:p>
            <a:r>
              <a:rPr lang="en-US" sz="1600" dirty="0">
                <a:solidFill>
                  <a:srgbClr val="0070C0"/>
                </a:solidFill>
              </a:rPr>
              <a:t> </a:t>
            </a:r>
            <a:r>
              <a:rPr lang="en-US" sz="1600" dirty="0" smtClean="0">
                <a:solidFill>
                  <a:srgbClr val="0070C0"/>
                </a:solidFill>
              </a:rPr>
              <a:t>      represented one </a:t>
            </a:r>
            <a:r>
              <a:rPr lang="en-US" sz="1600" dirty="0" err="1" smtClean="0">
                <a:solidFill>
                  <a:srgbClr val="0070C0"/>
                </a:solidFill>
              </a:rPr>
              <a:t>panmictic</a:t>
            </a:r>
            <a:r>
              <a:rPr lang="en-US" sz="1600" dirty="0" smtClean="0">
                <a:solidFill>
                  <a:srgbClr val="0070C0"/>
                </a:solidFill>
              </a:rPr>
              <a:t> population.</a:t>
            </a:r>
          </a:p>
          <a:p>
            <a:pPr marL="342900" indent="-342900">
              <a:buAutoNum type="arabicPeriod" startAt="3"/>
            </a:pPr>
            <a:r>
              <a:rPr lang="en-US" sz="1600" dirty="0" smtClean="0"/>
              <a:t>Relate the results of 1 &amp; 2 with regard to the extirpation of the Atlantic gray whale in  the Georgia Bight and the western Atlantic basin.</a:t>
            </a:r>
          </a:p>
          <a:p>
            <a:pPr marL="342900" indent="-342900">
              <a:buAutoNum type="arabicPeriod" startAt="3"/>
            </a:pPr>
            <a:r>
              <a:rPr lang="en-US" sz="1600" dirty="0" smtClean="0"/>
              <a:t>Briefly discuss archaeological finds of possible </a:t>
            </a:r>
            <a:r>
              <a:rPr lang="en-US" sz="1600" dirty="0" err="1" smtClean="0"/>
              <a:t>rorqual</a:t>
            </a:r>
            <a:r>
              <a:rPr lang="en-US" sz="1600" dirty="0" smtClean="0"/>
              <a:t> whale in coastal Georgia.</a:t>
            </a:r>
            <a:endParaRPr lang="en-US" sz="1600" dirty="0"/>
          </a:p>
        </p:txBody>
      </p:sp>
    </p:spTree>
    <p:extLst>
      <p:ext uri="{BB962C8B-B14F-4D97-AF65-F5344CB8AC3E}">
        <p14:creationId xmlns:p14="http://schemas.microsoft.com/office/powerpoint/2010/main" val="1929672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4555</Words>
  <Application>Microsoft Office PowerPoint</Application>
  <PresentationFormat>On-screen Show (4:3)</PresentationFormat>
  <Paragraphs>338</Paragraphs>
  <Slides>31</Slides>
  <Notes>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Georgia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Franklin User</dc:creator>
  <cp:lastModifiedBy>Franklin User</cp:lastModifiedBy>
  <cp:revision>81</cp:revision>
  <dcterms:created xsi:type="dcterms:W3CDTF">2015-02-17T15:23:10Z</dcterms:created>
  <dcterms:modified xsi:type="dcterms:W3CDTF">2015-03-22T14:33:45Z</dcterms:modified>
</cp:coreProperties>
</file>