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9"/>
  </p:notesMasterIdLst>
  <p:sldIdLst>
    <p:sldId id="256" r:id="rId2"/>
    <p:sldId id="257" r:id="rId3"/>
    <p:sldId id="259" r:id="rId4"/>
    <p:sldId id="271" r:id="rId5"/>
    <p:sldId id="258" r:id="rId6"/>
    <p:sldId id="267" r:id="rId7"/>
    <p:sldId id="272" r:id="rId8"/>
    <p:sldId id="260" r:id="rId9"/>
    <p:sldId id="273" r:id="rId10"/>
    <p:sldId id="274" r:id="rId11"/>
    <p:sldId id="275" r:id="rId12"/>
    <p:sldId id="261" r:id="rId13"/>
    <p:sldId id="266" r:id="rId14"/>
    <p:sldId id="264" r:id="rId15"/>
    <p:sldId id="265" r:id="rId16"/>
    <p:sldId id="268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97" autoAdjust="0"/>
  </p:normalViewPr>
  <p:slideViewPr>
    <p:cSldViewPr>
      <p:cViewPr varScale="1">
        <p:scale>
          <a:sx n="87" d="100"/>
          <a:sy n="87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4FD0C-1F64-49B7-BC20-A39341EC9C3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17172-1C58-43A6-80F9-103C57177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tica"/>
              </a:rPr>
              <a:t>Shallow, epicontinental seaway </a:t>
            </a:r>
            <a:r>
              <a:rPr lang="en-US" sz="2000" dirty="0" smtClean="0">
                <a:latin typeface="Helvettica"/>
              </a:rPr>
              <a:t>(Imlay, 1980; </a:t>
            </a:r>
            <a:r>
              <a:rPr lang="en-US" sz="2000" dirty="0" err="1" smtClean="0">
                <a:latin typeface="Helvettica"/>
              </a:rPr>
              <a:t>Kvale</a:t>
            </a:r>
            <a:r>
              <a:rPr lang="en-US" sz="2000" dirty="0" smtClean="0">
                <a:latin typeface="Helvettica"/>
              </a:rPr>
              <a:t> et al., 2001; </a:t>
            </a:r>
            <a:r>
              <a:rPr lang="en-US" sz="2000" dirty="0" err="1" smtClean="0">
                <a:latin typeface="Helvettica"/>
              </a:rPr>
              <a:t>Blakey</a:t>
            </a:r>
            <a:r>
              <a:rPr lang="en-US" sz="2000" dirty="0" smtClean="0">
                <a:latin typeface="Helvettica"/>
              </a:rPr>
              <a:t>, 2014)</a:t>
            </a:r>
          </a:p>
          <a:p>
            <a:pPr lvl="1"/>
            <a:r>
              <a:rPr lang="en-US" dirty="0" smtClean="0">
                <a:latin typeface="Helvettica"/>
              </a:rPr>
              <a:t>Shallower than 100m</a:t>
            </a:r>
            <a:endParaRPr lang="en-US" sz="2200" dirty="0" smtClean="0">
              <a:latin typeface="Helvettica"/>
            </a:endParaRPr>
          </a:p>
          <a:p>
            <a:pPr lvl="1"/>
            <a:r>
              <a:rPr lang="en-US" dirty="0" smtClean="0">
                <a:latin typeface="Helvettica"/>
              </a:rPr>
              <a:t>Single northern entranceway</a:t>
            </a:r>
          </a:p>
          <a:p>
            <a:pPr lvl="1"/>
            <a:r>
              <a:rPr lang="en-US" dirty="0" smtClean="0">
                <a:latin typeface="Helvettica"/>
              </a:rPr>
              <a:t>Geographically restricted</a:t>
            </a:r>
          </a:p>
          <a:p>
            <a:pPr lvl="1">
              <a:buNone/>
            </a:pPr>
            <a:endParaRPr lang="en-US" b="1" dirty="0" smtClean="0">
              <a:latin typeface="Helvettica"/>
            </a:endParaRPr>
          </a:p>
          <a:p>
            <a:r>
              <a:rPr lang="en-US" dirty="0" smtClean="0">
                <a:latin typeface="Helvettica"/>
              </a:rPr>
              <a:t>Geologically short existence</a:t>
            </a:r>
          </a:p>
          <a:p>
            <a:pPr lvl="1"/>
            <a:r>
              <a:rPr lang="en-US" dirty="0" smtClean="0">
                <a:latin typeface="Helvettica"/>
              </a:rPr>
              <a:t>180-140 MA</a:t>
            </a:r>
          </a:p>
          <a:p>
            <a:pPr lvl="1"/>
            <a:r>
              <a:rPr lang="en-US" dirty="0" smtClean="0">
                <a:latin typeface="Helvettica"/>
              </a:rPr>
              <a:t>Covered Bighorn Basin for about 15 </a:t>
            </a:r>
            <a:r>
              <a:rPr lang="en-US" dirty="0" err="1" smtClean="0">
                <a:latin typeface="Helvettica"/>
              </a:rPr>
              <a:t>myr</a:t>
            </a:r>
            <a:endParaRPr lang="en-US" dirty="0" smtClean="0">
              <a:latin typeface="Helvettica"/>
            </a:endParaRPr>
          </a:p>
          <a:p>
            <a:endParaRPr lang="en-US" dirty="0" smtClean="0">
              <a:latin typeface="Helvettic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17172-1C58-43A6-80F9-103C5717796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Helvettica"/>
              </a:rPr>
              <a:t>What are the patterns of community composition through the Seaway’s existence, particularity in terms of dominance and diversity?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Helvettic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Helvettica"/>
              </a:rPr>
              <a:t>How do these patterns vary both within units and over time?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Helvettic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Helvettica"/>
              </a:rPr>
              <a:t>What are the factor(s) controlling community composition and variation?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17172-1C58-43A6-80F9-103C5717796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1C0052C-7229-4029-9C26-02B5B6972FEC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7A07B0A-F311-4F50-8286-84D8448104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8077200" cy="3679825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chemeClr val="tx1"/>
                </a:solidFill>
                <a:effectLst/>
                <a:latin typeface="Helvetica" pitchFamily="34" charset="0"/>
                <a:cs typeface="Helvetica" pitchFamily="34" charset="0"/>
              </a:rPr>
              <a:t>Community paleoecology of the Jurassic (Bajocian-</a:t>
            </a:r>
            <a:r>
              <a:rPr lang="en-US" sz="4000" dirty="0" err="1" smtClean="0">
                <a:solidFill>
                  <a:schemeClr val="tx1"/>
                </a:solidFill>
                <a:effectLst/>
                <a:latin typeface="Helvetica" pitchFamily="34" charset="0"/>
                <a:cs typeface="Helvetica" pitchFamily="34" charset="0"/>
              </a:rPr>
              <a:t>Oxfordian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Helvetica" pitchFamily="34" charset="0"/>
                <a:cs typeface="Helvetica" pitchFamily="34" charset="0"/>
              </a:rPr>
              <a:t>) Sundance Seaway in the Bighorn Basin of Wyoming and Montana, United States</a:t>
            </a:r>
            <a:endParaRPr lang="en-US" sz="4000" dirty="0">
              <a:solidFill>
                <a:schemeClr val="tx1"/>
              </a:solidFill>
              <a:effectLst/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5201096"/>
            <a:ext cx="6858000" cy="1275904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smtClean="0">
                <a:latin typeface="Helvettica"/>
              </a:rPr>
              <a:t>Kristopher M. Kusnerik* and Steven M. Holland</a:t>
            </a:r>
          </a:p>
          <a:p>
            <a:r>
              <a:rPr lang="en-US" sz="2300" dirty="0" smtClean="0">
                <a:latin typeface="Helvettica"/>
              </a:rPr>
              <a:t>Department of Geology, University of Georgia</a:t>
            </a:r>
          </a:p>
          <a:p>
            <a:r>
              <a:rPr lang="en-US" sz="2300" dirty="0" smtClean="0">
                <a:latin typeface="Helvettica"/>
              </a:rPr>
              <a:t> Athens, Georgia </a:t>
            </a:r>
          </a:p>
          <a:p>
            <a:r>
              <a:rPr lang="en-US" sz="2300" dirty="0" smtClean="0">
                <a:latin typeface="Helvettica"/>
              </a:rPr>
              <a:t>30602-2501</a:t>
            </a:r>
          </a:p>
          <a:p>
            <a:r>
              <a:rPr lang="en-US" sz="2300" dirty="0" smtClean="0">
                <a:latin typeface="Helvettica"/>
              </a:rPr>
              <a:t>kusnerik@uga.edu</a:t>
            </a:r>
            <a:endParaRPr lang="en-US" sz="2300" dirty="0">
              <a:latin typeface="Helvettica"/>
            </a:endParaRPr>
          </a:p>
        </p:txBody>
      </p:sp>
      <p:sp>
        <p:nvSpPr>
          <p:cNvPr id="32770" name="AutoShape 2" descr="https://mail.google.com/mail/u/0/?ui=2&amp;ik=40000ddaf7&amp;view=fimg&amp;th=14c3197a4ca7c3e0&amp;attid=0.1&amp;disp=emb&amp;attbid=ANGjdJ_yPO-Vddebt30ulfBfo0vsv0wI2XFKEd4yTGJPeM9guwe8mkZP9EoLUG8DxpVqvrj1fQbJkAD-3RUPl2fbPrJXjKugsjS3ZF6GHy1YODyCMtErO2lCyA_yFeA&amp;sz=s0-l75-ft&amp;ats=1426785033826&amp;rm=14c3197a4ca7c3e0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AutoShape 4" descr="https://mail.google.com/mail/u/0/?ui=2&amp;ik=40000ddaf7&amp;view=fimg&amp;th=14c3197a4ca7c3e0&amp;attid=0.1&amp;disp=emb&amp;attbid=ANGjdJ_yPO-Vddebt30ulfBfo0vsv0wI2XFKEd4yTGJPeM9guwe8mkZP9EoLUG8DxpVqvrj1fQbJkAD-3RUPl2fbPrJXjKugsjS3ZF6GHy1YODyCMtErO2lCyA_yFeA&amp;sz=s0-l75-ft&amp;ats=1426785033826&amp;rm=14c3197a4ca7c3e0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4" name="AutoShape 6" descr="https://mail.google.com/mail/u/0/?ui=2&amp;ik=40000ddaf7&amp;view=fimg&amp;th=14c3197a4ca7c3e0&amp;attid=0.1&amp;disp=emb&amp;attbid=ANGjdJ8OKozQfM_Ewp2QLbWHLdF8KarAF4rH0IazgyuSpFcJ-kUbRaqpVWbTdgaEd08hsG1DDAXT3UqA-h1ee9CBlGd67eqWr_unT-U6yy8omZLnbZcdNrsWuJ4YI0I&amp;sz=s0-l75-ft&amp;ats=1426785176069&amp;rm=14c3197a4ca7c3e0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7" descr="C:\Users\KKusnerik\Downloads\StratLab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4116" y="5562600"/>
            <a:ext cx="1525084" cy="83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55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Dominance and Diversity</a:t>
            </a:r>
            <a:endParaRPr lang="en-US" sz="3000" i="1" dirty="0">
              <a:latin typeface="Helvettica"/>
            </a:endParaRPr>
          </a:p>
        </p:txBody>
      </p:sp>
      <p:pic>
        <p:nvPicPr>
          <p:cNvPr id="19" name="Content Placeholder 18" descr="GSATalkBubblePl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800" y="1110691"/>
            <a:ext cx="9557309" cy="5213909"/>
          </a:xfrm>
          <a:ln cmpd="sng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924800" y="4191000"/>
            <a:ext cx="152400" cy="228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43200" y="3962400"/>
            <a:ext cx="2286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4343400"/>
            <a:ext cx="228600" cy="533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19600" y="4572000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Camptonectes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40386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Procerithium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44196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Pleuromya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38800" y="4038600"/>
            <a:ext cx="152400" cy="685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52600" y="40386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Liostrea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55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Dominance and Diversity</a:t>
            </a:r>
            <a:endParaRPr lang="en-US" sz="3000" i="1" dirty="0">
              <a:latin typeface="Helvettica"/>
            </a:endParaRPr>
          </a:p>
        </p:txBody>
      </p:sp>
      <p:pic>
        <p:nvPicPr>
          <p:cNvPr id="19" name="Content Placeholder 18" descr="GSATalkBubblePl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800" y="1110691"/>
            <a:ext cx="9557309" cy="5213909"/>
          </a:xfrm>
          <a:ln cmpd="sng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391400" y="1828800"/>
            <a:ext cx="2286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19400" y="1676400"/>
            <a:ext cx="152400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1676400"/>
            <a:ext cx="152400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95800" y="1828800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Camptonectes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19050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Kallirhynchia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18288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Liostrea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18288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Mactromya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800" y="1981200"/>
            <a:ext cx="228600" cy="228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CA Samples 1 colum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47800" y="759439"/>
            <a:ext cx="5881543" cy="5869961"/>
          </a:xfrm>
        </p:spPr>
      </p:pic>
      <p:sp>
        <p:nvSpPr>
          <p:cNvPr id="7" name="TextBox 6"/>
          <p:cNvSpPr txBox="1"/>
          <p:nvPr/>
        </p:nvSpPr>
        <p:spPr>
          <a:xfrm>
            <a:off x="0" y="0"/>
            <a:ext cx="693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 smtClean="0">
                <a:latin typeface="Helvettica"/>
              </a:rPr>
              <a:t>Detrended</a:t>
            </a:r>
            <a:r>
              <a:rPr lang="en-US" sz="3000" i="1" dirty="0" smtClean="0">
                <a:latin typeface="Helvettica"/>
              </a:rPr>
              <a:t> Correspondence Analysis</a:t>
            </a:r>
            <a:endParaRPr lang="en-US" sz="3000" i="1" dirty="0">
              <a:latin typeface="Helvet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3551872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Helvettica"/>
              </a:rPr>
              <a:t>Shallow depth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Helvettica"/>
              </a:rPr>
              <a:t>Extreme salinities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Helvettica"/>
              </a:rPr>
              <a:t>Varied temperature</a:t>
            </a:r>
          </a:p>
          <a:p>
            <a:endParaRPr lang="en-US" b="1" dirty="0">
              <a:latin typeface="Helvet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704272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Helvettica"/>
              </a:rPr>
              <a:t>Deeper depth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Helvettica"/>
              </a:rPr>
              <a:t>Stable salinity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Helvettica"/>
              </a:rPr>
              <a:t>Stable temperature</a:t>
            </a:r>
          </a:p>
          <a:p>
            <a:endParaRPr lang="en-US" b="1" dirty="0">
              <a:latin typeface="Helvet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95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Regional Dominance</a:t>
            </a:r>
            <a:endParaRPr lang="en-US" sz="3000" i="1" dirty="0">
              <a:latin typeface="Helvettica"/>
            </a:endParaRPr>
          </a:p>
        </p:txBody>
      </p:sp>
      <p:pic>
        <p:nvPicPr>
          <p:cNvPr id="23" name="Content Placeholder 4" descr="DCA Samples 1 colum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759439"/>
            <a:ext cx="5881543" cy="5869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78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Non-Metric Multidimensional Scaling</a:t>
            </a:r>
            <a:endParaRPr lang="en-US" sz="3000" i="1" dirty="0">
              <a:latin typeface="Helvettica"/>
            </a:endParaRPr>
          </a:p>
        </p:txBody>
      </p:sp>
      <p:pic>
        <p:nvPicPr>
          <p:cNvPr id="11" name="Content Placeholder 4" descr="DCA Samples 1 colum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0119" y="759439"/>
            <a:ext cx="5876904" cy="5869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ife Habit and Mobili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088" y="1143000"/>
            <a:ext cx="8630312" cy="42672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701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Non-Metric Multidimensional Scaling</a:t>
            </a:r>
            <a:endParaRPr lang="en-US" sz="3000" i="1" dirty="0">
              <a:latin typeface="Helvet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838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tica"/>
              </a:rPr>
              <a:t>Softer, muddier substrate</a:t>
            </a:r>
            <a:endParaRPr lang="en-US" b="1" dirty="0">
              <a:latin typeface="Helvet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5029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tica"/>
              </a:rPr>
              <a:t>Harder, </a:t>
            </a:r>
            <a:r>
              <a:rPr lang="en-US" b="1" dirty="0" err="1" smtClean="0">
                <a:latin typeface="Helvettica"/>
              </a:rPr>
              <a:t>shelly</a:t>
            </a:r>
            <a:r>
              <a:rPr lang="en-US" b="1" dirty="0" smtClean="0">
                <a:latin typeface="Helvettica"/>
              </a:rPr>
              <a:t> substrate</a:t>
            </a:r>
            <a:endParaRPr lang="en-US" b="1" dirty="0">
              <a:latin typeface="Helvet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458200" cy="5410200"/>
          </a:xfrm>
        </p:spPr>
        <p:txBody>
          <a:bodyPr>
            <a:normAutofit/>
          </a:bodyPr>
          <a:lstStyle/>
          <a:p>
            <a:pPr marL="880110" lvl="1" indent="-514350">
              <a:buNone/>
            </a:pPr>
            <a:r>
              <a:rPr lang="en-US" dirty="0" smtClean="0">
                <a:latin typeface="Helvettica"/>
              </a:rPr>
              <a:t>1. Low diversity, high dominance </a:t>
            </a:r>
          </a:p>
          <a:p>
            <a:pPr marL="880110" lvl="1" indent="-514350">
              <a:buFont typeface="+mj-lt"/>
              <a:buAutoNum type="arabicPeriod"/>
            </a:pPr>
            <a:endParaRPr lang="en-US" dirty="0" smtClean="0">
              <a:latin typeface="Helvettica"/>
            </a:endParaRPr>
          </a:p>
          <a:p>
            <a:pPr marL="880110" lvl="1" indent="-514350">
              <a:buFont typeface="+mj-lt"/>
              <a:buAutoNum type="arabicPeriod"/>
            </a:pPr>
            <a:endParaRPr lang="en-US" dirty="0" smtClean="0">
              <a:latin typeface="Helvettica"/>
            </a:endParaRPr>
          </a:p>
          <a:p>
            <a:pPr marL="880110" lvl="1" indent="-514350">
              <a:buFont typeface="+mj-lt"/>
              <a:buAutoNum type="arabicPeriod"/>
            </a:pPr>
            <a:endParaRPr lang="en-US" dirty="0" smtClean="0">
              <a:latin typeface="Helvettica"/>
            </a:endParaRPr>
          </a:p>
          <a:p>
            <a:pPr marL="880110" lvl="1" indent="-514350">
              <a:buNone/>
            </a:pPr>
            <a:r>
              <a:rPr lang="en-US" dirty="0" smtClean="0">
                <a:latin typeface="Helvettica"/>
              </a:rPr>
              <a:t>2. Salinity, water depth, temperature</a:t>
            </a:r>
          </a:p>
          <a:p>
            <a:pPr marL="880110" lvl="1" indent="-514350">
              <a:buNone/>
            </a:pPr>
            <a:r>
              <a:rPr lang="en-US" dirty="0" smtClean="0">
                <a:latin typeface="Helvettica"/>
              </a:rPr>
              <a:t>    (deep, stable v. shallow, unstable)</a:t>
            </a:r>
          </a:p>
          <a:p>
            <a:pPr marL="880110" lvl="1" indent="-514350">
              <a:buFont typeface="+mj-lt"/>
              <a:buAutoNum type="arabicPeriod"/>
            </a:pPr>
            <a:endParaRPr lang="en-US" dirty="0" smtClean="0">
              <a:latin typeface="Helvettica"/>
            </a:endParaRPr>
          </a:p>
          <a:p>
            <a:pPr marL="880110" lvl="1" indent="-514350">
              <a:buFont typeface="+mj-lt"/>
              <a:buAutoNum type="arabicPeriod"/>
            </a:pPr>
            <a:endParaRPr lang="en-US" dirty="0" smtClean="0">
              <a:latin typeface="Helvettica"/>
            </a:endParaRPr>
          </a:p>
          <a:p>
            <a:pPr marL="880110" lvl="1" indent="-514350">
              <a:buFont typeface="+mj-lt"/>
              <a:buAutoNum type="arabicPeriod"/>
            </a:pPr>
            <a:endParaRPr lang="en-US" dirty="0" smtClean="0">
              <a:latin typeface="Helvettica"/>
            </a:endParaRPr>
          </a:p>
          <a:p>
            <a:pPr marL="880110" lvl="1" indent="-514350">
              <a:buNone/>
            </a:pPr>
            <a:r>
              <a:rPr lang="en-US" dirty="0" smtClean="0">
                <a:latin typeface="Helvettica"/>
              </a:rPr>
              <a:t>3. Substrate </a:t>
            </a:r>
          </a:p>
          <a:p>
            <a:pPr marL="880110" lvl="1" indent="-514350">
              <a:buNone/>
            </a:pPr>
            <a:r>
              <a:rPr lang="en-US" dirty="0" smtClean="0">
                <a:latin typeface="Helvettica"/>
              </a:rPr>
              <a:t>    (soft/muddy v. hard/</a:t>
            </a:r>
            <a:r>
              <a:rPr lang="en-US" dirty="0" err="1" smtClean="0">
                <a:latin typeface="Helvettica"/>
              </a:rPr>
              <a:t>shelly</a:t>
            </a:r>
            <a:r>
              <a:rPr lang="en-US" dirty="0" smtClean="0">
                <a:latin typeface="Helvettica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Conclusions</a:t>
            </a:r>
            <a:endParaRPr lang="en-US" sz="3000" i="1" dirty="0">
              <a:latin typeface="Helvettica"/>
            </a:endParaRPr>
          </a:p>
        </p:txBody>
      </p:sp>
      <p:pic>
        <p:nvPicPr>
          <p:cNvPr id="5" name="Content Placeholder 18" descr="GSATalkBubblePl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4830" y="304800"/>
            <a:ext cx="3185770" cy="1737970"/>
          </a:xfrm>
          <a:prstGeom prst="rect">
            <a:avLst/>
          </a:prstGeom>
          <a:ln cmpd="sng">
            <a:solidFill>
              <a:schemeClr val="tx1"/>
            </a:solidFill>
          </a:ln>
        </p:spPr>
      </p:pic>
      <p:pic>
        <p:nvPicPr>
          <p:cNvPr id="6" name="Content Placeholder 4" descr="DCA Samples 1 colum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2100438"/>
            <a:ext cx="2476439" cy="2471562"/>
          </a:xfrm>
          <a:prstGeom prst="rect">
            <a:avLst/>
          </a:prstGeom>
        </p:spPr>
      </p:pic>
      <p:pic>
        <p:nvPicPr>
          <p:cNvPr id="7" name="Content Placeholder 4" descr="DCA Samples 1 colum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4320888"/>
            <a:ext cx="2476439" cy="2460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SCN10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00200"/>
            <a:ext cx="5994400" cy="44958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960275"/>
            <a:ext cx="2514600" cy="559292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Dr. Steven Holland</a:t>
            </a:r>
          </a:p>
          <a:p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Courtney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Herbolsheimer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Annaka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Clement, Jason Burwell, and Silvia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Danise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for assistance in the field</a:t>
            </a:r>
          </a:p>
          <a:p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Cliff and Row Manuel</a:t>
            </a:r>
          </a:p>
          <a:p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Thanks to the Geological Society of America, the American Museum of Natural History, and the University of Georgia for providing </a:t>
            </a:r>
          </a:p>
          <a:p>
            <a:pPr>
              <a:buNone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	funding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Thanks</a:t>
            </a:r>
            <a:endParaRPr lang="en-US" sz="3000" i="1" dirty="0">
              <a:latin typeface="Helvettica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5638800"/>
            <a:ext cx="77525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aleogeo Map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0" y="533400"/>
            <a:ext cx="4495800" cy="5773016"/>
          </a:xfrm>
        </p:spPr>
      </p:pic>
      <p:sp>
        <p:nvSpPr>
          <p:cNvPr id="6" name="TextBox 5"/>
          <p:cNvSpPr txBox="1"/>
          <p:nvPr/>
        </p:nvSpPr>
        <p:spPr>
          <a:xfrm>
            <a:off x="0" y="0"/>
            <a:ext cx="533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Paleogeographic Setting</a:t>
            </a:r>
            <a:endParaRPr lang="en-US" sz="3000" i="1" dirty="0">
              <a:latin typeface="Helvet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6734" y="6382616"/>
            <a:ext cx="502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Helvettica"/>
              </a:rPr>
              <a:t>Modified from </a:t>
            </a:r>
            <a:r>
              <a:rPr lang="en-US" sz="1000" dirty="0" err="1" smtClean="0">
                <a:latin typeface="Helvettica"/>
              </a:rPr>
              <a:t>Blakey</a:t>
            </a:r>
            <a:r>
              <a:rPr lang="en-US" sz="1000" dirty="0" smtClean="0">
                <a:latin typeface="Helvettica"/>
              </a:rPr>
              <a:t> (2014)</a:t>
            </a:r>
            <a:endParaRPr lang="en-US" sz="1000" dirty="0">
              <a:latin typeface="Helvet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ronostratigraph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838200"/>
            <a:ext cx="5105400" cy="5525482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Geologic Setting</a:t>
            </a:r>
            <a:endParaRPr lang="en-US" sz="3000" i="1" dirty="0">
              <a:latin typeface="Helvet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63246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Helvettica"/>
              </a:rPr>
              <a:t>Modified from McMullen et al. (2014)</a:t>
            </a:r>
            <a:endParaRPr lang="en-US" sz="1000" dirty="0">
              <a:latin typeface="Helvet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Goals</a:t>
            </a:r>
            <a:endParaRPr lang="en-US" sz="3000" i="1" dirty="0">
              <a:latin typeface="Helvettica"/>
            </a:endParaRPr>
          </a:p>
        </p:txBody>
      </p:sp>
      <p:pic>
        <p:nvPicPr>
          <p:cNvPr id="3079" name="Picture 7" descr="C:\Users\KKusnerik\Pictures\iPhone Pictures\June 23 Lovell and Bighorn NRA\IMG_1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402890" y="1470245"/>
            <a:ext cx="5606934" cy="4190446"/>
          </a:xfrm>
          <a:prstGeom prst="rect">
            <a:avLst/>
          </a:prstGeom>
          <a:noFill/>
        </p:spPr>
      </p:pic>
      <p:pic>
        <p:nvPicPr>
          <p:cNvPr id="13" name="Picture 6" descr="C:\Users\KKusnerik\Pictures\iPhone Pictures\July 3 Trapper Creek and Shell Creek Falls\IMG_16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025854" y="1468582"/>
            <a:ext cx="5596128" cy="4182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914400"/>
            <a:ext cx="4038600" cy="54405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tica"/>
              </a:rPr>
              <a:t>13 localities</a:t>
            </a:r>
          </a:p>
          <a:p>
            <a:endParaRPr lang="en-US" dirty="0" smtClean="0">
              <a:latin typeface="Helvettica"/>
            </a:endParaRPr>
          </a:p>
          <a:p>
            <a:r>
              <a:rPr lang="en-US" dirty="0" smtClean="0">
                <a:latin typeface="Helvettica"/>
              </a:rPr>
              <a:t>82 samples</a:t>
            </a:r>
          </a:p>
          <a:p>
            <a:endParaRPr lang="en-US" dirty="0" smtClean="0">
              <a:latin typeface="Helvettica"/>
            </a:endParaRPr>
          </a:p>
          <a:p>
            <a:r>
              <a:rPr lang="en-US" dirty="0" smtClean="0">
                <a:latin typeface="Helvettica"/>
              </a:rPr>
              <a:t>49 taxa</a:t>
            </a:r>
          </a:p>
          <a:p>
            <a:endParaRPr lang="en-US" dirty="0" smtClean="0">
              <a:latin typeface="Helvettica"/>
            </a:endParaRPr>
          </a:p>
          <a:p>
            <a:r>
              <a:rPr lang="en-US" dirty="0" smtClean="0">
                <a:latin typeface="Helvettica"/>
              </a:rPr>
              <a:t>14,550 specimens</a:t>
            </a:r>
          </a:p>
        </p:txBody>
      </p:sp>
      <p:pic>
        <p:nvPicPr>
          <p:cNvPr id="5" name="Content Placeholder 4" descr="Localitie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62000" y="838200"/>
            <a:ext cx="3780833" cy="5696867"/>
          </a:xfrm>
        </p:spPr>
      </p:pic>
      <p:sp>
        <p:nvSpPr>
          <p:cNvPr id="6" name="TextBox 5"/>
          <p:cNvSpPr txBox="1"/>
          <p:nvPr/>
        </p:nvSpPr>
        <p:spPr>
          <a:xfrm>
            <a:off x="0" y="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Sampling</a:t>
            </a:r>
            <a:endParaRPr lang="en-US" sz="3000" i="1" dirty="0">
              <a:latin typeface="Helvet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01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Dominance and Diversity</a:t>
            </a:r>
            <a:endParaRPr lang="en-US" sz="3000" i="1" dirty="0">
              <a:latin typeface="Helvettica"/>
            </a:endParaRPr>
          </a:p>
        </p:txBody>
      </p:sp>
      <p:pic>
        <p:nvPicPr>
          <p:cNvPr id="1026" name="Picture 2" descr="C:\Users\KKusnerik\Desktop\Figures\Taxa Pictures\Gryphaea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685800"/>
            <a:ext cx="3621024" cy="2704592"/>
          </a:xfrm>
          <a:prstGeom prst="rect">
            <a:avLst/>
          </a:prstGeom>
          <a:noFill/>
        </p:spPr>
      </p:pic>
      <p:pic>
        <p:nvPicPr>
          <p:cNvPr id="1029" name="Picture 5" descr="C:\Users\KKusnerik\Desktop\Figures\Taxa Pictures\Camptonectes.JPG"/>
          <p:cNvPicPr>
            <a:picLocks noChangeAspect="1" noChangeArrowheads="1"/>
          </p:cNvPicPr>
          <p:nvPr/>
        </p:nvPicPr>
        <p:blipFill>
          <a:blip r:embed="rId3" cstate="print">
            <a:lum bright="30000" contrast="50000"/>
          </a:blip>
          <a:srcRect/>
          <a:stretch>
            <a:fillRect/>
          </a:stretch>
        </p:blipFill>
        <p:spPr bwMode="auto">
          <a:xfrm>
            <a:off x="5029200" y="3769822"/>
            <a:ext cx="3510050" cy="263097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" y="3352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Helvettica"/>
              </a:rPr>
              <a:t>Gryphaea</a:t>
            </a:r>
            <a:endParaRPr lang="en-US" dirty="0">
              <a:latin typeface="Helvet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33644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Helvettica"/>
              </a:rPr>
              <a:t>Liostrea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00" y="63640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Helvettica"/>
              </a:rPr>
              <a:t>Camptonectes</a:t>
            </a:r>
            <a:endParaRPr lang="en-US" dirty="0">
              <a:latin typeface="Helvettica"/>
            </a:endParaRPr>
          </a:p>
          <a:p>
            <a:endParaRPr lang="en-US" i="1" dirty="0">
              <a:latin typeface="Helvet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6400801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Helvettica"/>
              </a:rPr>
              <a:t>Pachyteuthis</a:t>
            </a:r>
            <a:endParaRPr lang="en-US" dirty="0">
              <a:latin typeface="Helvettica"/>
            </a:endParaRPr>
          </a:p>
          <a:p>
            <a:endParaRPr lang="en-US" i="1" dirty="0">
              <a:latin typeface="Helvettica"/>
            </a:endParaRPr>
          </a:p>
        </p:txBody>
      </p:sp>
      <p:pic>
        <p:nvPicPr>
          <p:cNvPr id="17" name="Picture 6" descr="C:\Users\KKusnerik\Pictures\iPhone Pictures\July 9 Pantosaurus\IMG_19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1" y="3733800"/>
            <a:ext cx="3553691" cy="2655916"/>
          </a:xfrm>
          <a:prstGeom prst="rect">
            <a:avLst/>
          </a:prstGeom>
          <a:noFill/>
        </p:spPr>
      </p:pic>
      <p:pic>
        <p:nvPicPr>
          <p:cNvPr id="19" name="Picture 6" descr="C:\Users\KKusnerik\Pictures\iPhone Pictures\July 9 Pantosaurus\IMG_193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29200" y="685800"/>
            <a:ext cx="3553691" cy="2654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55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Dominance and Diversity</a:t>
            </a:r>
            <a:endParaRPr lang="en-US" sz="3000" i="1" dirty="0">
              <a:latin typeface="Helvettica"/>
            </a:endParaRPr>
          </a:p>
        </p:txBody>
      </p:sp>
      <p:pic>
        <p:nvPicPr>
          <p:cNvPr id="19" name="Content Placeholder 18" descr="GSATalkBubblePl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800" y="1110691"/>
            <a:ext cx="9557309" cy="5213909"/>
          </a:xfrm>
          <a:ln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55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Dominance and Diversity</a:t>
            </a:r>
            <a:endParaRPr lang="en-US" sz="3000" i="1" dirty="0">
              <a:latin typeface="Helvettica"/>
            </a:endParaRPr>
          </a:p>
        </p:txBody>
      </p:sp>
      <p:pic>
        <p:nvPicPr>
          <p:cNvPr id="19" name="Content Placeholder 18" descr="GSATalkBubblePl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800" y="1110691"/>
            <a:ext cx="9557309" cy="5213909"/>
          </a:xfrm>
          <a:ln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685800" y="35052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chemeClr val="accent1"/>
                </a:solidFill>
                <a:latin typeface="Helvetica" pitchFamily="34" charset="0"/>
                <a:cs typeface="Helvetica" pitchFamily="34" charset="0"/>
              </a:rPr>
              <a:t>Gryphaea</a:t>
            </a:r>
            <a:endParaRPr lang="en-US" sz="1100" b="1" i="1" dirty="0">
              <a:solidFill>
                <a:schemeClr val="accent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71600" y="27432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chemeClr val="accent1"/>
                </a:solidFill>
                <a:latin typeface="Helvetica" pitchFamily="34" charset="0"/>
                <a:cs typeface="Helvetica" pitchFamily="34" charset="0"/>
              </a:rPr>
              <a:t>Pachyteuthis</a:t>
            </a:r>
            <a:endParaRPr lang="en-US" sz="1100" b="1" i="1" dirty="0">
              <a:solidFill>
                <a:schemeClr val="accent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71800" y="24384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chemeClr val="accent1"/>
                </a:solidFill>
                <a:latin typeface="Helvetica" pitchFamily="34" charset="0"/>
                <a:cs typeface="Helvetica" pitchFamily="34" charset="0"/>
              </a:rPr>
              <a:t>Liostrea</a:t>
            </a:r>
            <a:endParaRPr lang="en-US" sz="1100" b="1" i="1" dirty="0">
              <a:solidFill>
                <a:schemeClr val="accent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95800" y="21336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chemeClr val="accent1"/>
                </a:solidFill>
                <a:latin typeface="Helvetica" pitchFamily="34" charset="0"/>
                <a:cs typeface="Helvetica" pitchFamily="34" charset="0"/>
              </a:rPr>
              <a:t>Camptonectes</a:t>
            </a:r>
            <a:endParaRPr lang="en-US" sz="1100" b="1" i="1" dirty="0">
              <a:solidFill>
                <a:schemeClr val="accent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000" y="3200400"/>
            <a:ext cx="304800" cy="8382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143000" y="2667000"/>
            <a:ext cx="152400" cy="381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43200" y="2362200"/>
            <a:ext cx="228600" cy="381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267200" y="2057400"/>
            <a:ext cx="228600" cy="381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55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latin typeface="Helvettica"/>
              </a:rPr>
              <a:t>Dominance and Diversity</a:t>
            </a:r>
            <a:endParaRPr lang="en-US" sz="3000" i="1" dirty="0">
              <a:latin typeface="Helvettica"/>
            </a:endParaRPr>
          </a:p>
        </p:txBody>
      </p:sp>
      <p:pic>
        <p:nvPicPr>
          <p:cNvPr id="19" name="Content Placeholder 18" descr="GSATalkBubblePl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800" y="1110691"/>
            <a:ext cx="9557309" cy="5213909"/>
          </a:xfrm>
          <a:ln cmpd="sng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638800" y="4724400"/>
            <a:ext cx="15240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10600" y="5334000"/>
            <a:ext cx="152400" cy="228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67200" y="5181600"/>
            <a:ext cx="1524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10200" y="4953000"/>
            <a:ext cx="228600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0" y="5181600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Camptonectes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400" y="49530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Trigonia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53340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Pleuromya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53340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Corbicellopsis</a:t>
            </a:r>
            <a:endParaRPr lang="en-US" sz="1100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3516</TotalTime>
  <Words>311</Words>
  <Application>Microsoft Office PowerPoint</Application>
  <PresentationFormat>On-screen Show (4:3)</PresentationFormat>
  <Paragraphs>93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Flow</vt:lpstr>
      <vt:lpstr>Community paleoecology of the Jurassic (Bajocian-Oxfordian) Sundance Seaway in the Bighorn Basin of Wyoming and Montana, United States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paleoecology of the Jurassic (Bajocian-Oxfordian) Sundance Seaway in the Bighorn Basin of Wyoming and Montana, United States</dc:title>
  <dc:creator>KKusnerik</dc:creator>
  <cp:lastModifiedBy>KKusnerik</cp:lastModifiedBy>
  <cp:revision>21</cp:revision>
  <dcterms:created xsi:type="dcterms:W3CDTF">2015-03-17T22:47:17Z</dcterms:created>
  <dcterms:modified xsi:type="dcterms:W3CDTF">2015-03-20T13:11:33Z</dcterms:modified>
</cp:coreProperties>
</file>