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4" r:id="rId5"/>
    <p:sldId id="272" r:id="rId6"/>
    <p:sldId id="263" r:id="rId7"/>
    <p:sldId id="265" r:id="rId8"/>
    <p:sldId id="266" r:id="rId9"/>
    <p:sldId id="274" r:id="rId10"/>
    <p:sldId id="273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2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36AF6-7AEB-460A-AFD5-C4A713EE89F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5B9C7-87B6-4F51-A9CF-EF75F2C48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4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F590D-CB78-42A4-9A74-82087840E9B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For comparison of results from different poll questions, see George Bishop, </a:t>
            </a:r>
            <a:r>
              <a:rPr lang="en-US" altLang="en-US" i="1"/>
              <a:t>RNCSE</a:t>
            </a:r>
            <a:r>
              <a:rPr lang="en-US" altLang="en-US"/>
              <a:t> 27(5-6): 35-41, Sept.-Dec. 2007.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6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9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0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6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4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15ED6-5179-4D9F-95D9-93C11B8A838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E5F7-F223-4ED8-A558-E6D6519CF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62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/>
              <a:t>CREATION vs. EVOLUTION:  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IT’S </a:t>
            </a:r>
            <a:r>
              <a:rPr lang="en-US" sz="5300" dirty="0"/>
              <a:t>NOT ABOUT SCIENCE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/>
              <a:t>Daryl P. Domning</a:t>
            </a:r>
          </a:p>
          <a:p>
            <a:r>
              <a:rPr lang="en-US" dirty="0" smtClean="0"/>
              <a:t>Department of Anatomy</a:t>
            </a:r>
          </a:p>
          <a:p>
            <a:r>
              <a:rPr lang="en-US" dirty="0" smtClean="0"/>
              <a:t>Howard University</a:t>
            </a:r>
          </a:p>
          <a:p>
            <a:r>
              <a:rPr lang="en-US" dirty="0" smtClean="0"/>
              <a:t>Washington, D.C.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10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Jonathan Hill, 2014 / </a:t>
            </a:r>
            <a:r>
              <a:rPr lang="en-US" sz="2200" dirty="0" err="1" smtClean="0"/>
              <a:t>BioLogos</a:t>
            </a:r>
            <a:r>
              <a:rPr lang="en-US" sz="2200" dirty="0" smtClean="0"/>
              <a:t> Foundation:</a:t>
            </a:r>
            <a:br>
              <a:rPr lang="en-US" sz="2200" dirty="0" smtClean="0"/>
            </a:br>
            <a:r>
              <a:rPr lang="en-US" sz="2800" b="1" dirty="0" smtClean="0"/>
              <a:t>National Longitudinal Study of Religion and Human Origins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&lt;http</a:t>
            </a:r>
            <a:r>
              <a:rPr lang="en-US" sz="1600" dirty="0"/>
              <a:t>://</a:t>
            </a:r>
            <a:r>
              <a:rPr lang="en-US" sz="1600" dirty="0" smtClean="0"/>
              <a:t>biologos.org/ecf/grantees/support-for-the-national-longitudinal-study-of-religion-and-human-origins&gt;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“At </a:t>
            </a:r>
            <a:r>
              <a:rPr lang="en-US" dirty="0"/>
              <a:t>its most basic, creationism denies human evolution and affirms that God created humans. If we combine these two positions we find that </a:t>
            </a:r>
            <a:r>
              <a:rPr lang="en-US" b="1" dirty="0">
                <a:solidFill>
                  <a:srgbClr val="FF0000"/>
                </a:solidFill>
              </a:rPr>
              <a:t>37 percent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can be classified as </a:t>
            </a:r>
            <a:r>
              <a:rPr lang="en-US" dirty="0">
                <a:solidFill>
                  <a:srgbClr val="FF0000"/>
                </a:solidFill>
              </a:rPr>
              <a:t>creationists</a:t>
            </a:r>
            <a:r>
              <a:rPr lang="en-US" dirty="0"/>
              <a:t>. If we restrict this to only those who are absolutely or very </a:t>
            </a:r>
            <a:r>
              <a:rPr lang="en-US" dirty="0">
                <a:solidFill>
                  <a:srgbClr val="FF0000"/>
                </a:solidFill>
              </a:rPr>
              <a:t>certain of their beliefs</a:t>
            </a:r>
            <a:r>
              <a:rPr lang="en-US" dirty="0"/>
              <a:t>, we arrive at </a:t>
            </a:r>
            <a:r>
              <a:rPr lang="en-US" b="1" dirty="0">
                <a:solidFill>
                  <a:srgbClr val="FF0000"/>
                </a:solidFill>
              </a:rPr>
              <a:t>29 percent</a:t>
            </a:r>
            <a:r>
              <a:rPr lang="en-US" dirty="0"/>
              <a:t> of the population. … [Of these] </a:t>
            </a:r>
            <a:r>
              <a:rPr lang="en-US" b="1" u="sng" dirty="0">
                <a:solidFill>
                  <a:srgbClr val="FF0000"/>
                </a:solidFill>
              </a:rPr>
              <a:t>only eight percent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report that they </a:t>
            </a:r>
            <a:r>
              <a:rPr lang="en-US" dirty="0">
                <a:solidFill>
                  <a:srgbClr val="FF0000"/>
                </a:solidFill>
              </a:rPr>
              <a:t>believe in the literal</a:t>
            </a:r>
            <a:r>
              <a:rPr lang="en-US" dirty="0"/>
              <a:t> days of creation and the recent creation of humanity</a:t>
            </a:r>
            <a:r>
              <a:rPr lang="en-US" dirty="0" smtClean="0"/>
              <a:t>.” </a:t>
            </a:r>
          </a:p>
          <a:p>
            <a:endParaRPr lang="en-US" dirty="0"/>
          </a:p>
          <a:p>
            <a:r>
              <a:rPr lang="en-US" dirty="0" smtClean="0"/>
              <a:t>“… </a:t>
            </a:r>
            <a:r>
              <a:rPr lang="en-US" dirty="0"/>
              <a:t>what counts as a plausible account of human origins is reinforced by important </a:t>
            </a:r>
            <a:r>
              <a:rPr lang="en-US" dirty="0">
                <a:solidFill>
                  <a:srgbClr val="FF0000"/>
                </a:solidFill>
              </a:rPr>
              <a:t>social relationships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All of this tells us that </a:t>
            </a:r>
            <a:r>
              <a:rPr lang="en-US" dirty="0">
                <a:solidFill>
                  <a:srgbClr val="FF0000"/>
                </a:solidFill>
              </a:rPr>
              <a:t>a two-pronged strategy </a:t>
            </a:r>
            <a:r>
              <a:rPr lang="en-US" dirty="0"/>
              <a:t>– one </a:t>
            </a:r>
            <a:r>
              <a:rPr lang="en-US" dirty="0" smtClean="0"/>
              <a:t>that attends </a:t>
            </a:r>
            <a:r>
              <a:rPr lang="en-US" dirty="0"/>
              <a:t>simultaneously to </a:t>
            </a:r>
            <a:r>
              <a:rPr lang="en-US" dirty="0">
                <a:solidFill>
                  <a:srgbClr val="FF0000"/>
                </a:solidFill>
              </a:rPr>
              <a:t>sociological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theological</a:t>
            </a:r>
            <a:r>
              <a:rPr lang="en-US" dirty="0"/>
              <a:t> factors – will make the most inroads in the end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If Not Creationism, ID, or Atheism, Then What?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The broad middle ground of </a:t>
            </a:r>
            <a:r>
              <a:rPr lang="en-US" altLang="en-US" sz="2800" dirty="0">
                <a:solidFill>
                  <a:srgbClr val="FF3300"/>
                </a:solidFill>
              </a:rPr>
              <a:t>“</a:t>
            </a:r>
            <a:r>
              <a:rPr lang="en-US" altLang="en-US" sz="2800" b="1" dirty="0">
                <a:solidFill>
                  <a:srgbClr val="FF3300"/>
                </a:solidFill>
              </a:rPr>
              <a:t>theistic evolution</a:t>
            </a:r>
            <a:r>
              <a:rPr lang="en-US" altLang="en-US" sz="2800" dirty="0">
                <a:solidFill>
                  <a:srgbClr val="FF3300"/>
                </a:solidFill>
              </a:rPr>
              <a:t>” (= evolution is God’s way of creating)</a:t>
            </a:r>
            <a:r>
              <a:rPr lang="en-US" altLang="en-US" sz="2800" dirty="0"/>
              <a:t> is most compatible with both science and mainstream Christian (and much other) theology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Catholic theologian John </a:t>
            </a:r>
            <a:r>
              <a:rPr lang="en-US" altLang="en-US" sz="2800" dirty="0" err="1"/>
              <a:t>Haught</a:t>
            </a:r>
            <a:r>
              <a:rPr lang="en-US" altLang="en-US" sz="2800" dirty="0"/>
              <a:t> et al. insist that science’s understanding of evolution is not just something Christians can live with, but </a:t>
            </a:r>
            <a:r>
              <a:rPr lang="en-US" altLang="en-US" sz="2800" b="1" dirty="0"/>
              <a:t>“</a:t>
            </a:r>
            <a:r>
              <a:rPr lang="en-US" altLang="en-US" sz="2800" b="1" dirty="0">
                <a:solidFill>
                  <a:srgbClr val="FF0000"/>
                </a:solidFill>
              </a:rPr>
              <a:t>Darwin’s great gift to theology</a:t>
            </a:r>
            <a:r>
              <a:rPr lang="en-US" altLang="en-US" sz="2800" b="1" dirty="0"/>
              <a:t>”</a:t>
            </a:r>
            <a:r>
              <a:rPr lang="en-US" altLang="en-US" sz="2800" dirty="0"/>
              <a:t>: a </a:t>
            </a:r>
            <a:r>
              <a:rPr lang="en-US" altLang="en-US" sz="2800" i="1" dirty="0"/>
              <a:t>positive</a:t>
            </a:r>
            <a:r>
              <a:rPr lang="en-US" altLang="en-US" sz="2800" dirty="0"/>
              <a:t> and indispensable source for theological reflection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Hence, we come to the </a:t>
            </a:r>
            <a:r>
              <a:rPr lang="en-US" altLang="en-US" sz="2800" b="1" i="1" dirty="0">
                <a:solidFill>
                  <a:srgbClr val="FF0000"/>
                </a:solidFill>
              </a:rPr>
              <a:t>evolutionary theology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/>
              <a:t>advocated by increasing numbers of Christian (especially Catholic) theologians today.</a:t>
            </a:r>
          </a:p>
        </p:txBody>
      </p:sp>
    </p:spTree>
    <p:extLst>
      <p:ext uri="{BB962C8B-B14F-4D97-AF65-F5344CB8AC3E}">
        <p14:creationId xmlns:p14="http://schemas.microsoft.com/office/powerpoint/2010/main" val="96130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What Does “</a:t>
            </a:r>
            <a:r>
              <a:rPr lang="en-US" altLang="en-US" sz="4000">
                <a:solidFill>
                  <a:srgbClr val="FF3300"/>
                </a:solidFill>
              </a:rPr>
              <a:t>Non-interventionist Evolutionary Theology</a:t>
            </a:r>
            <a:r>
              <a:rPr lang="en-US" altLang="en-US" sz="4000"/>
              <a:t>” Look Like?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altLang="en-US" sz="2800">
                <a:solidFill>
                  <a:srgbClr val="FF3300"/>
                </a:solidFill>
              </a:rPr>
              <a:t>God’s creation</a:t>
            </a:r>
            <a:r>
              <a:rPr lang="en-US" altLang="en-US" sz="2800"/>
              <a:t> of the world is </a:t>
            </a:r>
            <a:r>
              <a:rPr lang="en-US" altLang="en-US" sz="2800" i="1"/>
              <a:t>ongoing and unfinished</a:t>
            </a:r>
          </a:p>
          <a:p>
            <a:r>
              <a:rPr lang="en-US" altLang="en-US" sz="2800"/>
              <a:t>God respects creation’s </a:t>
            </a:r>
            <a:r>
              <a:rPr lang="en-US" altLang="en-US" sz="2800" i="1">
                <a:solidFill>
                  <a:srgbClr val="FF3300"/>
                </a:solidFill>
              </a:rPr>
              <a:t>autonomy</a:t>
            </a:r>
            <a:r>
              <a:rPr lang="en-US" altLang="en-US" sz="2800"/>
              <a:t>, enabling and allowing it to assemble itself by its own laws interacting with </a:t>
            </a:r>
            <a:r>
              <a:rPr lang="en-US" altLang="en-US" sz="2800" i="1"/>
              <a:t>chance</a:t>
            </a:r>
            <a:r>
              <a:rPr lang="en-US" altLang="en-US" sz="2800"/>
              <a:t>, and to participate in God’s creativity by generating </a:t>
            </a:r>
            <a:r>
              <a:rPr lang="en-US" altLang="en-US" sz="2800" i="1"/>
              <a:t>novelty</a:t>
            </a:r>
          </a:p>
          <a:p>
            <a:r>
              <a:rPr lang="en-US" altLang="en-US" sz="2800"/>
              <a:t>Nature’s laws inevitably entail </a:t>
            </a:r>
            <a:r>
              <a:rPr lang="en-US" altLang="en-US" sz="2800">
                <a:solidFill>
                  <a:srgbClr val="FF3300"/>
                </a:solidFill>
              </a:rPr>
              <a:t>suffering and death</a:t>
            </a:r>
            <a:r>
              <a:rPr lang="en-US" altLang="en-US" sz="2800"/>
              <a:t>, and include natural selection with its consequence of enforced “selfishness” for all life (hence </a:t>
            </a:r>
            <a:r>
              <a:rPr lang="en-US" altLang="en-US" sz="2800" i="1">
                <a:solidFill>
                  <a:srgbClr val="FF3300"/>
                </a:solidFill>
              </a:rPr>
              <a:t>sin</a:t>
            </a:r>
            <a:r>
              <a:rPr lang="en-US" altLang="en-US" sz="2800"/>
              <a:t> on the part of intelligent life)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Evolutionary Theology (cont.)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altLang="en-US" sz="2800"/>
              <a:t>God’s self-withdrawal from (despite passionate </a:t>
            </a:r>
            <a:r>
              <a:rPr lang="en-US" altLang="en-US" sz="2800">
                <a:solidFill>
                  <a:srgbClr val="FF3300"/>
                </a:solidFill>
              </a:rPr>
              <a:t>concern for) the world</a:t>
            </a:r>
            <a:r>
              <a:rPr lang="en-US" altLang="en-US" sz="2800"/>
              <a:t> is a precondition for us to become </a:t>
            </a:r>
            <a:r>
              <a:rPr lang="en-US" altLang="en-US" sz="2800" i="1"/>
              <a:t>other than</a:t>
            </a:r>
            <a:r>
              <a:rPr lang="en-US" altLang="en-US" sz="2800"/>
              <a:t> God, hence capable of deep </a:t>
            </a:r>
            <a:r>
              <a:rPr lang="en-US" altLang="en-US" sz="2800">
                <a:solidFill>
                  <a:srgbClr val="FF3300"/>
                </a:solidFill>
              </a:rPr>
              <a:t>relationship with God</a:t>
            </a:r>
          </a:p>
          <a:p>
            <a:r>
              <a:rPr lang="en-US" altLang="en-US" sz="2800"/>
              <a:t>God offers </a:t>
            </a:r>
            <a:r>
              <a:rPr lang="en-US" altLang="en-US" sz="2800" i="1">
                <a:solidFill>
                  <a:srgbClr val="FF3300"/>
                </a:solidFill>
              </a:rPr>
              <a:t>salvation</a:t>
            </a:r>
            <a:r>
              <a:rPr lang="en-US" altLang="en-US" sz="2800"/>
              <a:t> from the futile, selfish Darwinian rat-race, inviting us to </a:t>
            </a:r>
            <a:r>
              <a:rPr lang="en-US" altLang="en-US" sz="2800" i="1"/>
              <a:t>defy</a:t>
            </a:r>
            <a:r>
              <a:rPr lang="en-US" altLang="en-US" sz="2800"/>
              <a:t> the law of natural selection and nurture the “unfit” rather than eliminating them; hence </a:t>
            </a:r>
            <a:r>
              <a:rPr lang="en-US" altLang="en-US" sz="2800">
                <a:solidFill>
                  <a:srgbClr val="FF3300"/>
                </a:solidFill>
              </a:rPr>
              <a:t>social justice</a:t>
            </a:r>
            <a:endParaRPr lang="en-US" altLang="en-US" sz="2800"/>
          </a:p>
          <a:p>
            <a:r>
              <a:rPr lang="en-US" altLang="en-US" sz="2800"/>
              <a:t>God’s power lies </a:t>
            </a:r>
            <a:r>
              <a:rPr lang="en-US" altLang="en-US" sz="2800">
                <a:solidFill>
                  <a:srgbClr val="FF3300"/>
                </a:solidFill>
              </a:rPr>
              <a:t>not</a:t>
            </a:r>
            <a:r>
              <a:rPr lang="en-US" altLang="en-US" sz="2800"/>
              <a:t> in </a:t>
            </a:r>
            <a:r>
              <a:rPr lang="en-US" altLang="en-US" sz="2800">
                <a:solidFill>
                  <a:srgbClr val="FF3300"/>
                </a:solidFill>
              </a:rPr>
              <a:t>detailed “design”</a:t>
            </a:r>
            <a:r>
              <a:rPr lang="en-US" altLang="en-US" sz="2800"/>
              <a:t> or coercion but in </a:t>
            </a:r>
            <a:r>
              <a:rPr lang="en-US" altLang="en-US" sz="2800" i="1"/>
              <a:t>persuasive love</a:t>
            </a:r>
            <a:r>
              <a:rPr lang="en-US" altLang="en-US" sz="2800"/>
              <a:t>, which seeks </a:t>
            </a:r>
            <a:r>
              <a:rPr lang="en-US" altLang="en-US" sz="2800">
                <a:solidFill>
                  <a:srgbClr val="FF3300"/>
                </a:solidFill>
              </a:rPr>
              <a:t>our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FF3300"/>
                </a:solidFill>
              </a:rPr>
              <a:t>freedom</a:t>
            </a:r>
            <a:r>
              <a:rPr lang="en-US" altLang="en-US" sz="2800"/>
              <a:t> and creativity</a:t>
            </a:r>
          </a:p>
          <a:p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34296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16002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If These or Similar Views Were </a:t>
            </a:r>
            <a:br>
              <a:rPr lang="en-US" altLang="en-US" sz="4000" dirty="0"/>
            </a:br>
            <a:r>
              <a:rPr lang="en-US" altLang="en-US" sz="4000" dirty="0"/>
              <a:t>(part of) the Public Face of </a:t>
            </a:r>
            <a:br>
              <a:rPr lang="en-US" altLang="en-US" sz="4000" dirty="0"/>
            </a:br>
            <a:r>
              <a:rPr lang="en-US" altLang="en-US" sz="4000" dirty="0"/>
              <a:t>Evolution Advocacy ...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... given that </a:t>
            </a:r>
            <a:r>
              <a:rPr lang="en-US" altLang="en-US" sz="2800" dirty="0" smtClean="0"/>
              <a:t>~50</a:t>
            </a:r>
            <a:r>
              <a:rPr lang="en-US" altLang="en-US" sz="2800" dirty="0"/>
              <a:t>% of the U.S. public in the Gallup Poll </a:t>
            </a:r>
            <a:r>
              <a:rPr lang="en-US" altLang="en-US" sz="2800" i="1" u="sng" dirty="0"/>
              <a:t>already accept</a:t>
            </a:r>
            <a:r>
              <a:rPr lang="en-US" altLang="en-US" sz="2800" dirty="0"/>
              <a:t> evolution, with or without divine guidance ...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... and given that some fraction of the 44% “creationists” are not immovably committed to biblical literalism, but simply don’t see evolution as offering to solve their “crisis of meaning” </a:t>
            </a:r>
            <a:r>
              <a:rPr lang="en-US" altLang="en-US" sz="2000" dirty="0"/>
              <a:t>(R. </a:t>
            </a:r>
            <a:r>
              <a:rPr lang="en-US" altLang="en-US" sz="2000" dirty="0" err="1"/>
              <a:t>Pennock</a:t>
            </a:r>
            <a:r>
              <a:rPr lang="en-US" altLang="en-US" sz="2000" dirty="0"/>
              <a:t>, 1997, </a:t>
            </a:r>
            <a:r>
              <a:rPr lang="en-US" altLang="en-US" sz="2000" i="1" dirty="0"/>
              <a:t>Creation/Evolution</a:t>
            </a:r>
            <a:r>
              <a:rPr lang="en-US" altLang="en-US" sz="2000" dirty="0"/>
              <a:t> 39)</a:t>
            </a:r>
            <a:r>
              <a:rPr lang="en-US" altLang="en-US" sz="2800" dirty="0"/>
              <a:t> ...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3300"/>
                </a:solidFill>
              </a:rPr>
              <a:t>... how many of these “creationists”, or </a:t>
            </a:r>
            <a:r>
              <a:rPr lang="en-US" altLang="en-US" sz="2800" dirty="0" smtClean="0">
                <a:solidFill>
                  <a:srgbClr val="FF3300"/>
                </a:solidFill>
              </a:rPr>
              <a:t>Gallup’s 6</a:t>
            </a:r>
            <a:r>
              <a:rPr lang="en-US" altLang="en-US" sz="2800" dirty="0">
                <a:solidFill>
                  <a:srgbClr val="FF3300"/>
                </a:solidFill>
              </a:rPr>
              <a:t>% undecided, might be won </a:t>
            </a:r>
            <a:r>
              <a:rPr lang="en-US" altLang="en-US" sz="2800" dirty="0" smtClean="0">
                <a:solidFill>
                  <a:srgbClr val="FF3300"/>
                </a:solidFill>
              </a:rPr>
              <a:t>over?</a:t>
            </a:r>
            <a:endParaRPr lang="en-US" altLang="en-US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800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Clr>
                <a:srgbClr val="CCFF99"/>
              </a:buClr>
              <a:buNone/>
            </a:pPr>
            <a:r>
              <a:rPr lang="en-US" altLang="en-US" dirty="0"/>
              <a:t>If opponents of evolution education were offered a view of evolution that they could live with – a </a:t>
            </a:r>
            <a:r>
              <a:rPr lang="en-US" altLang="en-US" i="1" dirty="0"/>
              <a:t>theological</a:t>
            </a:r>
            <a:r>
              <a:rPr lang="en-US" altLang="en-US" dirty="0"/>
              <a:t> view that might even </a:t>
            </a:r>
            <a:r>
              <a:rPr lang="en-US" altLang="en-US" i="1" dirty="0"/>
              <a:t>help</a:t>
            </a:r>
            <a:r>
              <a:rPr lang="en-US" altLang="en-US" dirty="0"/>
              <a:t> resolve their “crisis of meaning” – how much of their opposition might evaporate?</a:t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19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hyECORLe2jg/RlzUsc70AJI/AAAAAAAAATE/L3L6OXIozjM/s400/Creation+Museum+052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ttp://bigmikescience.files.wordpress.com/2008/09/creation-museum-bill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7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Creation Museum display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81000"/>
            <a:ext cx="100584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1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7"/>
            <a:ext cx="8229600" cy="4525963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A lot of Americans reject evolution because they see it as a threat to their existential concerns (the meaning of life, existence of God, explanation of evil, etc</a:t>
            </a:r>
            <a:r>
              <a:rPr lang="en-US" altLang="en-US" sz="2800" dirty="0" smtClean="0"/>
              <a:t>.).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The creation-evolution controversy can never be resolved without addressing these </a:t>
            </a:r>
            <a:r>
              <a:rPr lang="en-US" altLang="en-US" sz="2800" u="sng" dirty="0" smtClean="0"/>
              <a:t>theological</a:t>
            </a:r>
            <a:r>
              <a:rPr lang="en-US" altLang="en-US" sz="2800" dirty="0" smtClean="0"/>
              <a:t> concerns of those who are bothered by the idea of evolution:   </a:t>
            </a:r>
            <a:r>
              <a:rPr lang="en-US" altLang="en-US" sz="2800" b="1" dirty="0" smtClean="0"/>
              <a:t>WE  CAN’T  JUST  TALK  ABOUT SCIENTIFIC  EVIDENCE!</a:t>
            </a:r>
          </a:p>
        </p:txBody>
      </p:sp>
    </p:spTree>
    <p:extLst>
      <p:ext uri="{BB962C8B-B14F-4D97-AF65-F5344CB8AC3E}">
        <p14:creationId xmlns:p14="http://schemas.microsoft.com/office/powerpoint/2010/main" val="8199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oices for 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7" y="533400"/>
            <a:ext cx="3729373" cy="56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CSE, National Center for Science Education. Defending the Teaching of Evolution in Public School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35" y="1800224"/>
            <a:ext cx="4200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38675" y="3886200"/>
            <a:ext cx="4200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FF00"/>
                </a:solidFill>
              </a:rPr>
              <a:t>NCSE.COM</a:t>
            </a:r>
            <a:endParaRPr lang="en-US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Gallup Poll Question on</a:t>
            </a:r>
            <a:br>
              <a:rPr lang="en-US" altLang="en-US" sz="2800"/>
            </a:br>
            <a:r>
              <a:rPr lang="en-US" altLang="en-US" sz="2800"/>
              <a:t>Evolution, Creationism, and Intelligent Design</a:t>
            </a:r>
          </a:p>
        </p:txBody>
      </p:sp>
      <p:graphicFrame>
        <p:nvGraphicFramePr>
          <p:cNvPr id="819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47800" y="1447800"/>
          <a:ext cx="6235700" cy="516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Image" r:id="rId4" imgW="6742857" imgH="5587302" progId="Photoshop.Image.7">
                  <p:embed/>
                </p:oleObj>
              </mc:Choice>
              <mc:Fallback>
                <p:oleObj name="Image" r:id="rId4" imgW="6742857" imgH="5587302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47800"/>
                        <a:ext cx="6235700" cy="5167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18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The Options?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en-US" sz="2800"/>
              <a:t>God created humans in present form within last 10,000 years </a:t>
            </a:r>
            <a:r>
              <a:rPr lang="en-US" altLang="en-US" sz="2800">
                <a:solidFill>
                  <a:srgbClr val="FF00FF"/>
                </a:solidFill>
              </a:rPr>
              <a:t>[young-earth creationism] </a:t>
            </a:r>
            <a:r>
              <a:rPr lang="en-US" altLang="en-US" sz="2800">
                <a:solidFill>
                  <a:srgbClr val="FF3300"/>
                </a:solidFill>
              </a:rPr>
              <a:t>[44%]</a:t>
            </a:r>
            <a:endParaRPr lang="en-US" altLang="en-US" sz="2800">
              <a:solidFill>
                <a:srgbClr val="FF00FF"/>
              </a:solidFill>
            </a:endParaRPr>
          </a:p>
          <a:p>
            <a:pPr>
              <a:buFontTx/>
              <a:buNone/>
            </a:pPr>
            <a:endParaRPr lang="en-US" altLang="en-US" sz="2800">
              <a:solidFill>
                <a:srgbClr val="FF00FF"/>
              </a:solidFill>
            </a:endParaRPr>
          </a:p>
          <a:p>
            <a:r>
              <a:rPr lang="en-US" altLang="en-US" sz="2800"/>
              <a:t>Humans developed over millions of years, but God guided this process </a:t>
            </a:r>
            <a:r>
              <a:rPr lang="en-US" altLang="en-US" sz="2800">
                <a:solidFill>
                  <a:srgbClr val="FF00FF"/>
                </a:solidFill>
              </a:rPr>
              <a:t>[theistic evolution ... or not?] </a:t>
            </a:r>
            <a:r>
              <a:rPr lang="en-US" altLang="en-US" sz="2800">
                <a:solidFill>
                  <a:srgbClr val="FF3300"/>
                </a:solidFill>
              </a:rPr>
              <a:t>[36%]</a:t>
            </a:r>
            <a:endParaRPr lang="en-US" altLang="en-US" sz="2800"/>
          </a:p>
          <a:p>
            <a:pPr>
              <a:buFontTx/>
              <a:buNone/>
            </a:pPr>
            <a:endParaRPr lang="en-US" altLang="en-US" sz="2800"/>
          </a:p>
          <a:p>
            <a:r>
              <a:rPr lang="en-US" altLang="en-US" sz="2800"/>
              <a:t>Humans developed over millions of years, but God had no part in this process </a:t>
            </a:r>
            <a:r>
              <a:rPr lang="en-US" altLang="en-US" sz="2800">
                <a:solidFill>
                  <a:srgbClr val="FF00FF"/>
                </a:solidFill>
              </a:rPr>
              <a:t>[atheism ... or not?] </a:t>
            </a:r>
            <a:r>
              <a:rPr lang="en-US" altLang="en-US" sz="2800">
                <a:solidFill>
                  <a:srgbClr val="FF3300"/>
                </a:solidFill>
              </a:rPr>
              <a:t>[14%]</a:t>
            </a:r>
            <a:endParaRPr lang="en-US" altLang="en-US" sz="280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6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Are The </a:t>
            </a:r>
            <a:r>
              <a:rPr lang="en-US" altLang="en-US" i="1"/>
              <a:t>Real</a:t>
            </a:r>
            <a:r>
              <a:rPr lang="en-US" altLang="en-US"/>
              <a:t> Options?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1524000"/>
            <a:ext cx="8610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God created humans in present form within last 10,000 years </a:t>
            </a:r>
            <a:r>
              <a:rPr lang="en-US" altLang="en-US" sz="2400" dirty="0">
                <a:solidFill>
                  <a:srgbClr val="FF00FF"/>
                </a:solidFill>
              </a:rPr>
              <a:t>[young-earth creationism]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FF3300"/>
                </a:solidFill>
              </a:rPr>
              <a:t>God created the world and humans in present form, but over millions of years (e.g., day-age &amp; gap theories)</a:t>
            </a:r>
            <a:r>
              <a:rPr lang="en-US" altLang="en-US" sz="2400" dirty="0">
                <a:solidFill>
                  <a:srgbClr val="FF00FF"/>
                </a:solidFill>
              </a:rPr>
              <a:t>  [old-earth creationism; intelligent design?]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Humans developed over millions of years, but God guided this process </a:t>
            </a:r>
            <a:r>
              <a:rPr lang="en-US" altLang="en-US" sz="2400" dirty="0">
                <a:solidFill>
                  <a:srgbClr val="FF00FF"/>
                </a:solidFill>
              </a:rPr>
              <a:t>[interventionist theistic </a:t>
            </a:r>
            <a:r>
              <a:rPr lang="en-US" altLang="en-US" sz="2400" dirty="0" smtClean="0">
                <a:solidFill>
                  <a:srgbClr val="FF00FF"/>
                </a:solidFill>
              </a:rPr>
              <a:t>evolution; intelligent design]</a:t>
            </a:r>
            <a:endParaRPr lang="en-US" altLang="en-US" sz="2400" dirty="0">
              <a:solidFill>
                <a:srgbClr val="FF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FF3300"/>
                </a:solidFill>
              </a:rPr>
              <a:t>Humans developed over millions of years by natural laws; God began and sustained this process but did not intervene in it in a way demonstrable by science </a:t>
            </a:r>
            <a:r>
              <a:rPr lang="en-US" altLang="en-US" sz="2400" dirty="0">
                <a:solidFill>
                  <a:srgbClr val="FF00FF"/>
                </a:solidFill>
              </a:rPr>
              <a:t>[non-interventionist theistic evolution]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Humans developed over millions of years, but God had no part in this process </a:t>
            </a:r>
            <a:r>
              <a:rPr lang="en-US" altLang="en-US" sz="2400" dirty="0">
                <a:solidFill>
                  <a:srgbClr val="FF00FF"/>
                </a:solidFill>
              </a:rPr>
              <a:t>[deism or </a:t>
            </a:r>
            <a:r>
              <a:rPr lang="en-US" altLang="en-US" sz="2400" dirty="0" smtClean="0">
                <a:solidFill>
                  <a:srgbClr val="FF00FF"/>
                </a:solidFill>
              </a:rPr>
              <a:t>atheism?]</a:t>
            </a: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FF3300"/>
                </a:solidFill>
              </a:rPr>
              <a:t>Humans developed over millions of years solely by natural laws; there is no God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FF"/>
                </a:solidFill>
              </a:rPr>
              <a:t>[atheism]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844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Autofit/>
          </a:bodyPr>
          <a:lstStyle/>
          <a:p>
            <a:r>
              <a:rPr lang="en-US" sz="2400" dirty="0" smtClean="0"/>
              <a:t>E. </a:t>
            </a:r>
            <a:r>
              <a:rPr lang="en-US" sz="2400" dirty="0" err="1" smtClean="0"/>
              <a:t>Ecklund</a:t>
            </a:r>
            <a:r>
              <a:rPr lang="en-US" sz="2400" dirty="0" smtClean="0"/>
              <a:t> &amp; C. </a:t>
            </a:r>
            <a:r>
              <a:rPr lang="en-US" sz="2400" dirty="0" err="1" smtClean="0"/>
              <a:t>Scheitle</a:t>
            </a:r>
            <a:r>
              <a:rPr lang="en-US" sz="2400" dirty="0" smtClean="0"/>
              <a:t>, 2014 / AAAS: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Religious Communities, Science, Scientists, and Perceptions: A Comprehensive Survey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94037"/>
            <a:ext cx="8229600" cy="2620963"/>
          </a:xfrm>
        </p:spPr>
        <p:txBody>
          <a:bodyPr>
            <a:normAutofit/>
          </a:bodyPr>
          <a:lstStyle/>
          <a:p>
            <a:r>
              <a:rPr lang="en-US" i="1" dirty="0" smtClean="0"/>
              <a:t>“Creationism </a:t>
            </a:r>
            <a:r>
              <a:rPr lang="en-US" dirty="0" smtClean="0"/>
              <a:t>– God created the universe, the Earth, and all of life within the past 10,000 years”: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21.5% </a:t>
            </a:r>
            <a:r>
              <a:rPr lang="en-US" dirty="0" smtClean="0"/>
              <a:t>of population said “Definitely true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8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4332</TotalTime>
  <Words>914</Words>
  <Application>Microsoft Office PowerPoint</Application>
  <PresentationFormat>On-screen Show (4:3)</PresentationFormat>
  <Paragraphs>51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Image</vt:lpstr>
      <vt:lpstr>CREATION vs. EVOLUTION:   IT’S NOT ABOUT SCIENCE </vt:lpstr>
      <vt:lpstr>PowerPoint Presentation</vt:lpstr>
      <vt:lpstr>PowerPoint Presentation</vt:lpstr>
      <vt:lpstr>PowerPoint Presentation</vt:lpstr>
      <vt:lpstr>PowerPoint Presentation</vt:lpstr>
      <vt:lpstr>Gallup Poll Question on Evolution, Creationism, and Intelligent Design</vt:lpstr>
      <vt:lpstr>What Are The Options?</vt:lpstr>
      <vt:lpstr>What Are The Real Options?</vt:lpstr>
      <vt:lpstr>E. Ecklund &amp; C. Scheitle, 2014 / AAAS: Religious Communities, Science, Scientists, and Perceptions: A Comprehensive Survey</vt:lpstr>
      <vt:lpstr>Jonathan Hill, 2014 / BioLogos Foundation: National Longitudinal Study of Religion and Human Origins &lt;http://biologos.org/ecf/grantees/support-for-the-national-longitudinal-study-of-religion-and-human-origins&gt;</vt:lpstr>
      <vt:lpstr>If Not Creationism, ID, or Atheism, Then What?</vt:lpstr>
      <vt:lpstr>What Does “Non-interventionist Evolutionary Theology” Look Like?</vt:lpstr>
      <vt:lpstr>Evolutionary Theology (cont.)</vt:lpstr>
      <vt:lpstr>If These or Similar Views Were  (part of) the Public Face of  Evolution Advocacy ...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</dc:creator>
  <cp:lastModifiedBy>Reviewer</cp:lastModifiedBy>
  <cp:revision>25</cp:revision>
  <dcterms:created xsi:type="dcterms:W3CDTF">2014-12-06T16:37:16Z</dcterms:created>
  <dcterms:modified xsi:type="dcterms:W3CDTF">2015-03-17T17:32:30Z</dcterms:modified>
</cp:coreProperties>
</file>