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6576000" cy="27432000"/>
  <p:notesSz cx="6858000" cy="9144000"/>
  <p:defaultTextStyle>
    <a:defPPr>
      <a:defRPr lang="en-US"/>
    </a:defPPr>
    <a:lvl1pPr marL="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36576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1B5"/>
    <a:srgbClr val="708B39"/>
    <a:srgbClr val="9E9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485" autoAdjust="0"/>
  </p:normalViewPr>
  <p:slideViewPr>
    <p:cSldViewPr snapToGrid="0">
      <p:cViewPr varScale="1">
        <p:scale>
          <a:sx n="25" d="100"/>
          <a:sy n="25" d="100"/>
        </p:scale>
        <p:origin x="1560" y="24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394200"/>
            <a:ext cx="329184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394200"/>
            <a:ext cx="9814560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6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7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21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1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1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64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4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9C805-E088-43D2-9F57-BC732C593260}" type="datetimeFigureOut">
              <a:rPr lang="en-US" smtClean="0"/>
              <a:pPr/>
              <a:t>3/6/2015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363A-4B5A-442A-8920-BC25522BB5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576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71600" indent="-1371600" algn="l" defTabSz="3657600" rtl="0" eaLnBrk="1" latinLnBrk="0" hangingPunct="1">
        <a:spcBef>
          <a:spcPct val="20000"/>
        </a:spcBef>
        <a:buFont typeface="Arial" pitchFamily="34" charset="0"/>
        <a:buChar char="•"/>
        <a:defRPr sz="12800" kern="1200">
          <a:solidFill>
            <a:schemeClr val="tx1"/>
          </a:solidFill>
          <a:latin typeface="+mn-lt"/>
          <a:ea typeface="+mn-ea"/>
          <a:cs typeface="+mn-cs"/>
        </a:defRPr>
      </a:lvl1pPr>
      <a:lvl2pPr marL="2971800" indent="-1143000" algn="l" defTabSz="3657600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jp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31089600" cy="2822028"/>
          </a:xfrm>
        </p:spPr>
        <p:txBody>
          <a:bodyPr>
            <a:normAutofit fontScale="90000"/>
          </a:bodyPr>
          <a:lstStyle/>
          <a:p>
            <a:r>
              <a:rPr lang="en-US" sz="7300" b="1" dirty="0"/>
              <a:t>Gully </a:t>
            </a:r>
            <a:r>
              <a:rPr lang="en-US" sz="7300" b="1" dirty="0" smtClean="0"/>
              <a:t>Erosion </a:t>
            </a:r>
            <a:r>
              <a:rPr lang="en-US" sz="7300" b="1" dirty="0"/>
              <a:t>and Freeze-Thaw Processes in Clay-Rich Soils, </a:t>
            </a:r>
            <a:r>
              <a:rPr lang="en-US" sz="7300" b="1" dirty="0" smtClean="0"/>
              <a:t>Northeast </a:t>
            </a:r>
            <a:r>
              <a:rPr lang="en-US" sz="7300" b="1" dirty="0"/>
              <a:t>Tennessee, </a:t>
            </a:r>
            <a:r>
              <a:rPr lang="en-US" sz="7300" b="1" dirty="0" smtClean="0"/>
              <a:t>USA</a:t>
            </a:r>
            <a:r>
              <a:rPr lang="en-US" sz="8900" dirty="0" smtClean="0"/>
              <a:t/>
            </a:r>
            <a:br>
              <a:rPr lang="en-US" sz="8900" dirty="0" smtClean="0"/>
            </a:br>
            <a:r>
              <a:rPr lang="en-US" sz="5300" dirty="0"/>
              <a:t>Nicolas Barnes, Ingrid Luffman, and </a:t>
            </a:r>
            <a:r>
              <a:rPr lang="en-US" sz="5300" dirty="0" err="1"/>
              <a:t>Arpita</a:t>
            </a:r>
            <a:r>
              <a:rPr lang="en-US" sz="5300" dirty="0"/>
              <a:t> Nandi, Department of Geosciences, East Tennessee State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04514" y="19051114"/>
            <a:ext cx="773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Figure 5: Freeze-thaw erosion on sidewalls (December 2014).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200165" y="25454867"/>
            <a:ext cx="10166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Figure 2: Google Earth image of </a:t>
            </a:r>
            <a:r>
              <a:rPr lang="en-US" sz="2400" dirty="0" err="1" smtClean="0"/>
              <a:t>Valleybrook</a:t>
            </a:r>
            <a:r>
              <a:rPr lang="en-US" sz="2400" dirty="0" smtClean="0"/>
              <a:t> with gully systems,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erosion pin locations, and weather station.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83425" y="8403583"/>
            <a:ext cx="1088876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Discussion</a:t>
            </a:r>
          </a:p>
          <a:p>
            <a:pPr indent="457200" algn="just"/>
            <a:r>
              <a:rPr lang="en-US" sz="2400" dirty="0" smtClean="0"/>
              <a:t>A complex </a:t>
            </a:r>
            <a:r>
              <a:rPr lang="en-US" sz="2400" dirty="0"/>
              <a:t>relationship </a:t>
            </a:r>
            <a:r>
              <a:rPr lang="en-US" sz="2400" dirty="0" smtClean="0"/>
              <a:t>exists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between </a:t>
            </a:r>
            <a:r>
              <a:rPr lang="en-US" sz="2400" dirty="0"/>
              <a:t>erosion and climate. Precipitation wets the soil </a:t>
            </a:r>
            <a:r>
              <a:rPr lang="en-US" sz="2400" dirty="0" smtClean="0"/>
              <a:t>which, </a:t>
            </a:r>
            <a:r>
              <a:rPr lang="en-US" sz="2400" dirty="0"/>
              <a:t>when exposed to below freezing </a:t>
            </a:r>
            <a:r>
              <a:rPr lang="en-US" sz="2400" dirty="0" smtClean="0"/>
              <a:t>temperatures, </a:t>
            </a:r>
            <a:r>
              <a:rPr lang="en-US" sz="2400" dirty="0"/>
              <a:t>forms </a:t>
            </a:r>
            <a:r>
              <a:rPr lang="en-US" sz="2400" dirty="0" smtClean="0"/>
              <a:t>needle-like ice </a:t>
            </a:r>
            <a:r>
              <a:rPr lang="en-US" sz="2400" dirty="0"/>
              <a:t>crystals that lift the </a:t>
            </a:r>
            <a:r>
              <a:rPr lang="en-US" sz="2400" dirty="0" smtClean="0"/>
              <a:t>soil (Figure 4). This has a variety of effects on each geomorphic area: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Channels experience longer periods of saturation when ice forms allowing for soil transport to happen continuously.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In the interfluves, freeze-thaw events in the previous week are better able to explain erosion, suggesting a lagged effect. Subsequent rainfall may mobilize soil disturbed by prior freeze-thaw events.</a:t>
            </a:r>
            <a:r>
              <a:rPr lang="en-US" sz="2400" dirty="0"/>
              <a:t> The notion that the effects of single events can emerge long time after the causing </a:t>
            </a:r>
            <a:r>
              <a:rPr lang="en-US" sz="2400" dirty="0" smtClean="0"/>
              <a:t>event may </a:t>
            </a:r>
            <a:r>
              <a:rPr lang="en-US" sz="2400" dirty="0"/>
              <a:t>hold relevance at the </a:t>
            </a:r>
            <a:r>
              <a:rPr lang="en-US" sz="2400" dirty="0" err="1"/>
              <a:t>Valleybrook</a:t>
            </a:r>
            <a:r>
              <a:rPr lang="en-US" sz="2400" dirty="0"/>
              <a:t> site (</a:t>
            </a:r>
            <a:r>
              <a:rPr lang="en-US" sz="2400" dirty="0" err="1"/>
              <a:t>Kreyling</a:t>
            </a:r>
            <a:r>
              <a:rPr lang="en-US" sz="2400" dirty="0"/>
              <a:t>, 2010). </a:t>
            </a:r>
            <a:endParaRPr lang="en-US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/>
              <a:t>On the sidewalls, needle ice forms on unstable slopes which collapse in sheets into gully channels (Figure 5).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483425" y="22866684"/>
            <a:ext cx="108887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/>
              <a:t>References</a:t>
            </a:r>
          </a:p>
          <a:p>
            <a:pPr marL="457200" indent="-457200" algn="just"/>
            <a:r>
              <a:rPr lang="en-US" sz="2000" dirty="0" err="1"/>
              <a:t>Gatto</a:t>
            </a:r>
            <a:r>
              <a:rPr lang="en-US" sz="2000" dirty="0"/>
              <a:t>, L. W. (2000). Soil freeze–thaw-induced changes to a simulated rill: Potential impacts on soil erosion. </a:t>
            </a:r>
            <a:r>
              <a:rPr lang="en-US" sz="2000" i="1" dirty="0"/>
              <a:t>Geomorphology</a:t>
            </a:r>
            <a:r>
              <a:rPr lang="en-US" sz="2000" dirty="0"/>
              <a:t>, </a:t>
            </a:r>
            <a:r>
              <a:rPr lang="en-US" sz="2000" i="1" dirty="0"/>
              <a:t>32</a:t>
            </a:r>
            <a:r>
              <a:rPr lang="en-US" sz="2000" dirty="0"/>
              <a:t>(1), 147-160. </a:t>
            </a:r>
            <a:endParaRPr lang="en-US" sz="2000" dirty="0" smtClean="0"/>
          </a:p>
          <a:p>
            <a:pPr marL="457200" indent="-457200" algn="just"/>
            <a:r>
              <a:rPr lang="en-US" sz="2000" dirty="0" smtClean="0"/>
              <a:t>Henry</a:t>
            </a:r>
            <a:r>
              <a:rPr lang="en-US" sz="2000" dirty="0"/>
              <a:t>, J. (2007). Geomorphic Regions of the United States. Middle Tennessee </a:t>
            </a:r>
            <a:r>
              <a:rPr lang="en-US" sz="2000" dirty="0" smtClean="0"/>
              <a:t>State University </a:t>
            </a:r>
            <a:r>
              <a:rPr lang="en-US" sz="2000" dirty="0"/>
              <a:t>Geosciences Department [online textbook] http://capone.mtsu.edu/mabolins/geomorph.htm </a:t>
            </a:r>
            <a:endParaRPr lang="en-US" sz="2000" dirty="0" smtClean="0"/>
          </a:p>
          <a:p>
            <a:pPr marL="457200" indent="-457200" algn="just"/>
            <a:r>
              <a:rPr lang="en-US" sz="2000" dirty="0" err="1"/>
              <a:t>Kreyling</a:t>
            </a:r>
            <a:r>
              <a:rPr lang="en-US" sz="2000" dirty="0"/>
              <a:t>, J., </a:t>
            </a:r>
            <a:r>
              <a:rPr lang="en-US" sz="2000" dirty="0" err="1"/>
              <a:t>Beierkuhnlein</a:t>
            </a:r>
            <a:r>
              <a:rPr lang="en-US" sz="2000" dirty="0"/>
              <a:t>, C., &amp; </a:t>
            </a:r>
            <a:r>
              <a:rPr lang="en-US" sz="2000" dirty="0" err="1"/>
              <a:t>Jentsch</a:t>
            </a:r>
            <a:r>
              <a:rPr lang="en-US" sz="2000" dirty="0"/>
              <a:t>, A. (2010). Effects of soil freeze–thaw cycles differ between experimental plant communities. </a:t>
            </a:r>
            <a:r>
              <a:rPr lang="en-US" sz="2000" i="1" dirty="0"/>
              <a:t>Basic and Applied Ecology</a:t>
            </a:r>
            <a:r>
              <a:rPr lang="en-US" sz="2000" dirty="0"/>
              <a:t>, </a:t>
            </a:r>
            <a:r>
              <a:rPr lang="en-US" sz="2000" i="1" dirty="0"/>
              <a:t>11</a:t>
            </a:r>
            <a:r>
              <a:rPr lang="en-US" sz="2000" dirty="0"/>
              <a:t>(1), 65-75</a:t>
            </a:r>
            <a:r>
              <a:rPr lang="en-US" sz="2000" dirty="0" smtClean="0"/>
              <a:t>.</a:t>
            </a:r>
          </a:p>
          <a:p>
            <a:pPr marL="457200" indent="-457200" algn="just"/>
            <a:r>
              <a:rPr lang="en-US" sz="2000" dirty="0" err="1" smtClean="0"/>
              <a:t>Lal</a:t>
            </a:r>
            <a:r>
              <a:rPr lang="en-US" sz="2000" dirty="0"/>
              <a:t>, R. (1990). Soil Erosion and Land Degradation: The Global Risks. Advances in Soil Science (11) 129-172</a:t>
            </a:r>
            <a:r>
              <a:rPr lang="en-US" sz="2000" dirty="0" smtClean="0"/>
              <a:t>.</a:t>
            </a:r>
          </a:p>
          <a:p>
            <a:pPr marL="457200" indent="-457200" algn="just"/>
            <a:r>
              <a:rPr lang="en-US" sz="2000" dirty="0"/>
              <a:t>Nandi, A. and </a:t>
            </a:r>
            <a:r>
              <a:rPr lang="en-US" sz="2000" dirty="0" err="1"/>
              <a:t>Luffman</a:t>
            </a:r>
            <a:r>
              <a:rPr lang="en-US" sz="2000" dirty="0"/>
              <a:t>, I. (2012). Erosion Related Changes Physicochemical Properties of </a:t>
            </a:r>
            <a:r>
              <a:rPr lang="en-US" sz="2000" dirty="0" err="1"/>
              <a:t>Ultisols</a:t>
            </a:r>
            <a:r>
              <a:rPr lang="en-US" sz="2000" dirty="0"/>
              <a:t> Distributed on Calcareous Bedrock. Journal of Sustainable Development, 5 (8).</a:t>
            </a:r>
          </a:p>
          <a:p>
            <a:pPr marL="457200" indent="-457200" algn="just"/>
            <a:r>
              <a:rPr lang="en-US" sz="2000" dirty="0" err="1"/>
              <a:t>Poesen</a:t>
            </a:r>
            <a:r>
              <a:rPr lang="en-US" sz="2000" dirty="0"/>
              <a:t>, J. (2003). Gully erosion and environmental change: importance and research needs. Catena , 50 (2-4), 91-133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483425" y="19736873"/>
            <a:ext cx="1088876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Summary and Conclusion</a:t>
            </a:r>
          </a:p>
          <a:p>
            <a:pPr indent="457200" algn="just"/>
            <a:r>
              <a:rPr lang="en-US" sz="2400" dirty="0" smtClean="0"/>
              <a:t>This study shows that freeze-thaw contributes to erosion in the East Tennessee Valley and Ridge Province. Three statistical models of gully erosion were developed to relate erosion to freeze-thaw conditions. The models were able to explain 11% of channel erosion, 14% of interfluve erosion, and 26% of sidewall erosion. The best model was of sidewall erosion, likely due to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combined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effect of freeze-thaw and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mass wasting.</a:t>
            </a:r>
            <a:endParaRPr lang="en-US" sz="2400" strike="sngStrike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12539067" y="3525497"/>
            <a:ext cx="10867405" cy="58785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Abstract </a:t>
            </a:r>
          </a:p>
          <a:p>
            <a:pPr indent="457200" algn="just"/>
            <a:r>
              <a:rPr lang="en-US" sz="2400" dirty="0" smtClean="0"/>
              <a:t>This </a:t>
            </a:r>
            <a:r>
              <a:rPr lang="en-US" sz="2400" dirty="0"/>
              <a:t>study examines gully erosion in northeast Tennessee hillslopes within the context of temperature variability. Gully erosion is a form of mass sediment loss and transport resulting in deep channels and high, steep banks of sediment. Temperature controlled freeze thaw events dislodge soil particles and </a:t>
            </a:r>
            <a:r>
              <a:rPr lang="en-US" sz="2400" dirty="0" smtClean="0"/>
              <a:t>serve </a:t>
            </a:r>
            <a:r>
              <a:rPr lang="en-US" sz="2400" dirty="0"/>
              <a:t>as a catalyst for erosion. The study area is located in the Southern Appalachian Valley and Ridge province, where a thick sequence of red clay </a:t>
            </a:r>
            <a:r>
              <a:rPr lang="en-US" sz="2400" dirty="0" err="1" smtClean="0"/>
              <a:t>ultisols</a:t>
            </a:r>
            <a:r>
              <a:rPr lang="en-US" sz="2400" dirty="0" smtClean="0"/>
              <a:t> </a:t>
            </a:r>
            <a:r>
              <a:rPr lang="en-US" sz="2400" dirty="0"/>
              <a:t>overlies dolomite and limestone bedrock. </a:t>
            </a:r>
            <a:r>
              <a:rPr lang="en-US" sz="2400" dirty="0" smtClean="0"/>
              <a:t>Weekly </a:t>
            </a:r>
            <a:r>
              <a:rPr lang="en-US" sz="2400" dirty="0"/>
              <a:t>measurements of gully erosion were collected </a:t>
            </a:r>
            <a:r>
              <a:rPr lang="en-US" sz="2400" dirty="0" smtClean="0"/>
              <a:t>at </a:t>
            </a:r>
            <a:r>
              <a:rPr lang="en-US" sz="2400" dirty="0"/>
              <a:t>the East Tennessee State University </a:t>
            </a:r>
            <a:r>
              <a:rPr lang="en-US" sz="2400" dirty="0" err="1"/>
              <a:t>Valleybrook</a:t>
            </a:r>
            <a:r>
              <a:rPr lang="en-US" sz="2400" dirty="0"/>
              <a:t> Research Facility in northeast Tennessee. Gully erosion was measured using 78 erosion pins placed in </a:t>
            </a:r>
            <a:r>
              <a:rPr lang="en-US" sz="2400" dirty="0" smtClean="0"/>
              <a:t>three adjacent </a:t>
            </a:r>
            <a:r>
              <a:rPr lang="en-US" sz="2400" dirty="0"/>
              <a:t>gully systems in three different morphological settings: channels, interfluves, and </a:t>
            </a:r>
            <a:r>
              <a:rPr lang="en-US" sz="2400" dirty="0" smtClean="0"/>
              <a:t>sidewalls. </a:t>
            </a:r>
            <a:r>
              <a:rPr lang="en-US" sz="2400" dirty="0"/>
              <a:t>When daily temperatures ranged from below freezing to above freezing, there was increased erosion and deposition in the </a:t>
            </a:r>
            <a:r>
              <a:rPr lang="en-US" sz="2400" dirty="0" smtClean="0"/>
              <a:t>channels and increased erosion from the sidewalls. </a:t>
            </a:r>
            <a:r>
              <a:rPr lang="en-US" sz="2400" dirty="0"/>
              <a:t>When daily temperature did not plunge below freezing, more stable gully conditions persisted. </a:t>
            </a:r>
            <a:endParaRPr lang="en-US" sz="24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1105572" y="3654409"/>
            <a:ext cx="10444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Introduction</a:t>
            </a:r>
          </a:p>
          <a:p>
            <a:pPr indent="457200" algn="just"/>
            <a:r>
              <a:rPr lang="en-US" sz="2400" dirty="0" smtClean="0"/>
              <a:t>Soil </a:t>
            </a:r>
            <a:r>
              <a:rPr lang="en-US" sz="2400" dirty="0"/>
              <a:t>degraded by gully erosion is associated with loss of soil mass, loss of nutrients, and reduction of the soil’s capacity for biological </a:t>
            </a:r>
            <a:r>
              <a:rPr lang="en-US" sz="2400" dirty="0" smtClean="0"/>
              <a:t>activity. With </a:t>
            </a:r>
            <a:r>
              <a:rPr lang="en-US" sz="2400" dirty="0"/>
              <a:t>the loss of biological and absorption capabilities, runoff increases allowing for </a:t>
            </a:r>
            <a:r>
              <a:rPr lang="en-US" sz="2400" dirty="0" smtClean="0"/>
              <a:t>greater erosion </a:t>
            </a:r>
            <a:r>
              <a:rPr lang="en-US" sz="2400" dirty="0"/>
              <a:t>to </a:t>
            </a:r>
            <a:r>
              <a:rPr lang="en-US" sz="2400" dirty="0" smtClean="0"/>
              <a:t>occur </a:t>
            </a:r>
            <a:r>
              <a:rPr lang="en-US" sz="2400" dirty="0"/>
              <a:t>(</a:t>
            </a:r>
            <a:r>
              <a:rPr lang="en-US" sz="2400" dirty="0" err="1"/>
              <a:t>Lal</a:t>
            </a:r>
            <a:r>
              <a:rPr lang="en-US" sz="2400" dirty="0"/>
              <a:t>, 1990). Freeze-thaw conditions </a:t>
            </a:r>
            <a:r>
              <a:rPr lang="en-US" sz="2400" dirty="0" smtClean="0"/>
              <a:t>lower </a:t>
            </a:r>
            <a:r>
              <a:rPr lang="en-US" sz="2400" dirty="0"/>
              <a:t>the soil’s ability to resist water flow and </a:t>
            </a:r>
            <a:r>
              <a:rPr lang="en-US" sz="2400" dirty="0" smtClean="0"/>
              <a:t>change </a:t>
            </a:r>
            <a:r>
              <a:rPr lang="en-US" sz="2400" dirty="0"/>
              <a:t>the depth of channels by freeze-thaw induced mudflows, soil slumps, and soil slides through which the eroded soil is deposited or removed (</a:t>
            </a:r>
            <a:r>
              <a:rPr lang="en-US" sz="2400" dirty="0" err="1"/>
              <a:t>Gatto</a:t>
            </a:r>
            <a:r>
              <a:rPr lang="en-US" sz="2400" dirty="0"/>
              <a:t>, 2000</a:t>
            </a:r>
            <a:r>
              <a:rPr lang="en-US" sz="2400" dirty="0" smtClean="0"/>
              <a:t>).</a:t>
            </a:r>
          </a:p>
          <a:p>
            <a:pPr indent="457200" algn="just"/>
            <a:r>
              <a:rPr lang="en-US" sz="2400" dirty="0" smtClean="0"/>
              <a:t>The </a:t>
            </a:r>
            <a:r>
              <a:rPr lang="en-US" sz="2400" dirty="0"/>
              <a:t>objective of the study is to understand the relationship </a:t>
            </a:r>
            <a:r>
              <a:rPr lang="en-US" sz="2400" dirty="0" smtClean="0"/>
              <a:t>between freeze-thaw conditions </a:t>
            </a:r>
            <a:r>
              <a:rPr lang="en-US" sz="2400" dirty="0"/>
              <a:t>and gully </a:t>
            </a:r>
            <a:r>
              <a:rPr lang="en-US" sz="2400" dirty="0" smtClean="0"/>
              <a:t>erosion in three geomorphic areas </a:t>
            </a:r>
            <a:r>
              <a:rPr lang="en-US" sz="2400" dirty="0"/>
              <a:t>on clay </a:t>
            </a:r>
            <a:r>
              <a:rPr lang="en-US" sz="2400" dirty="0" smtClean="0"/>
              <a:t>rich ultisol </a:t>
            </a:r>
            <a:r>
              <a:rPr lang="en-US" sz="2400" dirty="0"/>
              <a:t>hillslopes at weekly time </a:t>
            </a:r>
            <a:r>
              <a:rPr lang="en-US" sz="2400" dirty="0" smtClean="0"/>
              <a:t>scales.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539066" y="10116115"/>
            <a:ext cx="56299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Results</a:t>
            </a:r>
          </a:p>
          <a:p>
            <a:pPr indent="457200" algn="just"/>
            <a:r>
              <a:rPr lang="en-US" sz="2400" dirty="0"/>
              <a:t>The average absolute change in pin length for every geomorphic area was significantly </a:t>
            </a:r>
            <a:r>
              <a:rPr lang="en-US" sz="2400" dirty="0" smtClean="0"/>
              <a:t>correlated with freeze-thaw conditions (Table 1). Time series plots of pin length change vs. temperature show increased change during freeze-thaw days.  Regression models relate increased erosion to more frequent freeze-thaw events (Figure 3).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17374" y="14649248"/>
            <a:ext cx="1044474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Methods</a:t>
            </a:r>
          </a:p>
          <a:p>
            <a:pPr marL="409575" indent="-409575" algn="just">
              <a:buSzPct val="120000"/>
              <a:buFont typeface="+mj-lt"/>
              <a:buAutoNum type="arabicPeriod"/>
            </a:pPr>
            <a:r>
              <a:rPr lang="en-US" sz="2400" dirty="0" smtClean="0"/>
              <a:t>Erosion </a:t>
            </a:r>
            <a:r>
              <a:rPr lang="en-US" sz="2400" dirty="0"/>
              <a:t>and temperature data were collected from 6/3/2012 to 9/17/2014 using </a:t>
            </a:r>
            <a:r>
              <a:rPr lang="en-US" sz="2400" dirty="0" smtClean="0"/>
              <a:t>78 erosion pins placed in three geomorphic areas (channels, interfluves, and sidewalls) </a:t>
            </a:r>
            <a:r>
              <a:rPr lang="en-US" sz="2400" dirty="0"/>
              <a:t>and an onsite Davis Vantage Pro weather station (Figure 2).</a:t>
            </a:r>
          </a:p>
          <a:p>
            <a:pPr marL="409575" indent="-409575" algn="just">
              <a:buSzPct val="120000"/>
              <a:buFont typeface="+mj-lt"/>
              <a:buAutoNum type="arabicPeriod"/>
            </a:pPr>
            <a:r>
              <a:rPr lang="en-US" sz="2400" dirty="0" smtClean="0"/>
              <a:t>Daily </a:t>
            </a:r>
            <a:r>
              <a:rPr lang="en-US" sz="2400" dirty="0"/>
              <a:t>temperature  maxima and minima were aggregated to pin measurement periods and percent freeze-thaw days were </a:t>
            </a:r>
            <a:r>
              <a:rPr lang="en-US" sz="2400" dirty="0" smtClean="0"/>
              <a:t>calculated </a:t>
            </a:r>
            <a:r>
              <a:rPr lang="en-US" sz="2400" dirty="0"/>
              <a:t>for each </a:t>
            </a:r>
            <a:r>
              <a:rPr lang="en-US" sz="2400" dirty="0" smtClean="0"/>
              <a:t>period.</a:t>
            </a:r>
            <a:endParaRPr lang="en-US" sz="2400" dirty="0"/>
          </a:p>
          <a:p>
            <a:pPr marL="409575" indent="-409575" algn="just">
              <a:buSzPct val="120000"/>
              <a:buFont typeface="+mj-lt"/>
              <a:buAutoNum type="arabicPeriod"/>
            </a:pPr>
            <a:r>
              <a:rPr lang="en-US" sz="2400" dirty="0" smtClean="0"/>
              <a:t>Spearman’s </a:t>
            </a:r>
            <a:r>
              <a:rPr lang="en-US" sz="2400" dirty="0"/>
              <a:t>correlation </a:t>
            </a:r>
            <a:r>
              <a:rPr lang="en-US" sz="2400" dirty="0" smtClean="0"/>
              <a:t>coefficients were calculated for erosion and freeze-thaw variables </a:t>
            </a:r>
            <a:r>
              <a:rPr lang="en-US" sz="2400" dirty="0"/>
              <a:t>to identify potential explanatory variables for </a:t>
            </a:r>
            <a:r>
              <a:rPr lang="en-US" sz="2400" dirty="0" smtClean="0"/>
              <a:t>erosion.</a:t>
            </a:r>
            <a:endParaRPr lang="en-US" sz="2400" dirty="0"/>
          </a:p>
          <a:p>
            <a:pPr marL="409575" indent="-409575" algn="just">
              <a:buSzPct val="120000"/>
              <a:buFont typeface="+mj-lt"/>
              <a:buAutoNum type="arabicPeriod"/>
            </a:pPr>
            <a:r>
              <a:rPr lang="en-US" sz="2400" dirty="0" smtClean="0"/>
              <a:t> Four </a:t>
            </a:r>
            <a:r>
              <a:rPr lang="en-US" sz="2400" dirty="0"/>
              <a:t>erosion parameters (dependent variables) were generated from the erosion pin lengths: average change in pin length; average of absolute value of change in pin length; average erosion (only positive change); and average deposition (only negative change</a:t>
            </a:r>
            <a:r>
              <a:rPr lang="en-US" sz="2400" dirty="0" smtClean="0"/>
              <a:t>).</a:t>
            </a:r>
            <a:endParaRPr lang="en-US" sz="2400" dirty="0"/>
          </a:p>
          <a:p>
            <a:pPr marL="409575" indent="-409575" algn="just">
              <a:buSzPct val="120000"/>
              <a:buFont typeface="+mj-lt"/>
              <a:buAutoNum type="arabicPeriod"/>
            </a:pPr>
            <a:r>
              <a:rPr lang="en-US" sz="2400" dirty="0" smtClean="0"/>
              <a:t>Linear </a:t>
            </a:r>
            <a:r>
              <a:rPr lang="en-US" sz="2400" dirty="0"/>
              <a:t>regression models were developed using SPSS statistical </a:t>
            </a:r>
            <a:r>
              <a:rPr lang="en-US" sz="2400" dirty="0" smtClean="0"/>
              <a:t>software.</a:t>
            </a:r>
            <a:endParaRPr lang="en-US" sz="2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9706" y="14017801"/>
            <a:ext cx="8296198" cy="50188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7364" y="4013809"/>
            <a:ext cx="7848599" cy="3803969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492699"/>
              </p:ext>
            </p:extLst>
          </p:nvPr>
        </p:nvGraphicFramePr>
        <p:xfrm>
          <a:off x="18739230" y="11011707"/>
          <a:ext cx="4667244" cy="3119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3820"/>
                <a:gridCol w="1257676"/>
                <a:gridCol w="1555748"/>
              </a:tblGrid>
              <a:tr h="6591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8B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</a:t>
                      </a:r>
                      <a:r>
                        <a:rPr lang="en-US" sz="1800" dirty="0" smtClean="0">
                          <a:effectLst/>
                        </a:rPr>
                        <a:t>Freeze-Thaw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8B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% </a:t>
                      </a:r>
                      <a:r>
                        <a:rPr lang="en-US" sz="1800" dirty="0" smtClean="0">
                          <a:effectLst/>
                        </a:rPr>
                        <a:t>Freeze-Thaw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Lag </a:t>
                      </a:r>
                      <a:r>
                        <a:rPr lang="en-US" sz="1800" baseline="0" dirty="0" smtClean="0">
                          <a:effectLst/>
                        </a:rPr>
                        <a:t> 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8B39"/>
                    </a:solidFill>
                  </a:tcPr>
                </a:tc>
              </a:tr>
              <a:tr h="808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Channel </a:t>
                      </a:r>
                      <a:r>
                        <a:rPr lang="en-US" sz="1800" dirty="0" err="1">
                          <a:effectLst/>
                        </a:rPr>
                        <a:t>AvgAbs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8B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256**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E1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272**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E1B5"/>
                    </a:solidFill>
                  </a:tcPr>
                </a:tc>
              </a:tr>
              <a:tr h="808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Interfluves </a:t>
                      </a:r>
                      <a:r>
                        <a:rPr lang="en-US" sz="1800" dirty="0" err="1">
                          <a:effectLst/>
                        </a:rPr>
                        <a:t>AvgAbs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8B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306**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E1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333**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E1B5"/>
                    </a:solidFill>
                  </a:tcPr>
                </a:tc>
              </a:tr>
              <a:tr h="843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Sidewalls </a:t>
                      </a:r>
                      <a:r>
                        <a:rPr lang="en-US" sz="1800" dirty="0" err="1">
                          <a:effectLst/>
                        </a:rPr>
                        <a:t>AvgAbs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Change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708B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371**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E1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.</a:t>
                      </a:r>
                      <a:r>
                        <a:rPr lang="en-US" sz="1800" dirty="0" smtClean="0">
                          <a:effectLst/>
                        </a:rPr>
                        <a:t>403**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D2E1B5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860630" y="7874075"/>
            <a:ext cx="813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Figure 4: Needle ice growth in gully channels (December 2014)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17374" y="13932351"/>
            <a:ext cx="10254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Figure 1: Location </a:t>
            </a:r>
            <a:r>
              <a:rPr lang="en-US" sz="2400" dirty="0"/>
              <a:t>o</a:t>
            </a:r>
            <a:r>
              <a:rPr lang="en-US" sz="2400" dirty="0" smtClean="0"/>
              <a:t>f erosion site (left) and a close-up of gully  system (right).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13521796" y="25454867"/>
            <a:ext cx="9748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Figure 3: Time series data and regression results for each geomorphic setting.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18739227" y="10126996"/>
            <a:ext cx="466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Table 1: Spearman correlation</a:t>
            </a:r>
          </a:p>
          <a:p>
            <a:r>
              <a:rPr lang="en-US" sz="2400" dirty="0" smtClean="0"/>
              <a:t>(**significant at p=0 .01)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17374" y="8244800"/>
            <a:ext cx="104447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smtClean="0"/>
              <a:t>Study Area</a:t>
            </a:r>
          </a:p>
          <a:p>
            <a:pPr indent="457200" algn="just"/>
            <a:r>
              <a:rPr lang="en-US" sz="2400" dirty="0" smtClean="0"/>
              <a:t>This </a:t>
            </a:r>
            <a:r>
              <a:rPr lang="en-US" sz="2400" dirty="0"/>
              <a:t>study was performed at an active gully erosion site at the East Tennessee State University </a:t>
            </a:r>
            <a:r>
              <a:rPr lang="en-US" sz="2400" dirty="0" err="1"/>
              <a:t>Valleybrook</a:t>
            </a:r>
            <a:r>
              <a:rPr lang="en-US" sz="2400" dirty="0"/>
              <a:t> research facility. This facility is located near Kingsport, Tennessee and encompasses 144 acres of grassland, hillslope, and forest with a 72,000 square foot research and office </a:t>
            </a:r>
            <a:r>
              <a:rPr lang="en-US" sz="2400" dirty="0" smtClean="0"/>
              <a:t>complex (Figure </a:t>
            </a:r>
            <a:r>
              <a:rPr lang="en-US" sz="2400" dirty="0"/>
              <a:t>1).</a:t>
            </a:r>
          </a:p>
          <a:p>
            <a:endParaRPr lang="en-US" sz="2400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79" y="19923516"/>
            <a:ext cx="10171504" cy="543671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572" y="10542494"/>
            <a:ext cx="6330599" cy="338985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12539065" y="14369046"/>
            <a:ext cx="5629908" cy="10758276"/>
            <a:chOff x="12539065" y="14369046"/>
            <a:chExt cx="5629908" cy="1075827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539065" y="21628509"/>
              <a:ext cx="5629908" cy="349881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539065" y="18019260"/>
              <a:ext cx="5629908" cy="3436654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539065" y="14369046"/>
              <a:ext cx="5629907" cy="3477617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r="26581"/>
          <a:stretch/>
        </p:blipFill>
        <p:spPr>
          <a:xfrm>
            <a:off x="18739228" y="14369046"/>
            <a:ext cx="4726470" cy="3477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r="10518"/>
          <a:stretch/>
        </p:blipFill>
        <p:spPr>
          <a:xfrm>
            <a:off x="18739228" y="18046894"/>
            <a:ext cx="4731542" cy="340902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1"/>
          <a:srcRect r="15343"/>
          <a:stretch/>
        </p:blipFill>
        <p:spPr>
          <a:xfrm>
            <a:off x="18739228" y="21631601"/>
            <a:ext cx="4726470" cy="3495721"/>
          </a:xfrm>
          <a:prstGeom prst="rect">
            <a:avLst/>
          </a:prstGeom>
        </p:spPr>
      </p:pic>
      <p:pic>
        <p:nvPicPr>
          <p:cNvPr id="1026" name="Picture 2" descr="C:\Users\luffman\OneDrive\Valleybrook\images\Tim Land photos\Slide9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26"/>
          <a:stretch/>
        </p:blipFill>
        <p:spPr bwMode="auto">
          <a:xfrm>
            <a:off x="7436171" y="10542493"/>
            <a:ext cx="4025947" cy="33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86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921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Gully Erosion and Freeze-Thaw Processes in Clay-Rich Soils, Northeast Tennessee, USA Nicolas Barnes, Ingrid Luffman, and Arpita Nandi, Department of Geosciences, East Tennessee State University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my poster title Ingrid Luffman, Department of Geosciences, East Tennessee State University</dc:title>
  <dc:creator>Ingrid Luffman</dc:creator>
  <cp:lastModifiedBy>Barnes, Nicolas Robert</cp:lastModifiedBy>
  <cp:revision>104</cp:revision>
  <dcterms:created xsi:type="dcterms:W3CDTF">2013-03-04T16:53:19Z</dcterms:created>
  <dcterms:modified xsi:type="dcterms:W3CDTF">2015-03-06T14:42:06Z</dcterms:modified>
</cp:coreProperties>
</file>