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61" r:id="rId3"/>
    <p:sldId id="267" r:id="rId4"/>
    <p:sldId id="268" r:id="rId5"/>
    <p:sldId id="269" r:id="rId6"/>
    <p:sldId id="270" r:id="rId7"/>
    <p:sldId id="264" r:id="rId8"/>
    <p:sldId id="281" r:id="rId9"/>
    <p:sldId id="277" r:id="rId10"/>
    <p:sldId id="283" r:id="rId11"/>
    <p:sldId id="282" r:id="rId12"/>
    <p:sldId id="317" r:id="rId13"/>
    <p:sldId id="278" r:id="rId14"/>
    <p:sldId id="279" r:id="rId15"/>
    <p:sldId id="298" r:id="rId16"/>
    <p:sldId id="295" r:id="rId17"/>
    <p:sldId id="319" r:id="rId18"/>
    <p:sldId id="299" r:id="rId19"/>
    <p:sldId id="284" r:id="rId20"/>
    <p:sldId id="297" r:id="rId21"/>
    <p:sldId id="290" r:id="rId22"/>
    <p:sldId id="302" r:id="rId23"/>
    <p:sldId id="289" r:id="rId24"/>
    <p:sldId id="305" r:id="rId25"/>
    <p:sldId id="318" r:id="rId26"/>
    <p:sldId id="309" r:id="rId27"/>
    <p:sldId id="315" r:id="rId28"/>
    <p:sldId id="256" r:id="rId29"/>
    <p:sldId id="316" r:id="rId30"/>
    <p:sldId id="291" r:id="rId31"/>
    <p:sldId id="312" r:id="rId32"/>
    <p:sldId id="314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83885" autoAdjust="0"/>
  </p:normalViewPr>
  <p:slideViewPr>
    <p:cSldViewPr>
      <p:cViewPr>
        <p:scale>
          <a:sx n="80" d="100"/>
          <a:sy n="80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AC5E8E-6F7B-437A-9984-AE0924637197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AB3205-9858-464D-ACA6-84853A45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64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6D9146-27E5-4943-9997-9F0C20EFB1C5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4C6897-1BC5-44C0-84A3-63A2D228B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colleagues</a:t>
            </a:r>
            <a:r>
              <a:rPr lang="en-US" baseline="0" dirty="0" smtClean="0"/>
              <a:t> and pupils involved in this study (Bob, Jim, Steve, Ron) (</a:t>
            </a:r>
            <a:r>
              <a:rPr lang="en-US" baseline="0" dirty="0" err="1" smtClean="0"/>
              <a:t>Kathleen,Taylor</a:t>
            </a:r>
            <a:r>
              <a:rPr lang="en-US" baseline="0" dirty="0" smtClean="0"/>
              <a:t>, Eric, Jake, Lian)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have not listed them as authors here because I may make some reckless statements based on scant data,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I do not want them held responsible.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0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there are</a:t>
            </a:r>
            <a:r>
              <a:rPr lang="en-US" baseline="0" dirty="0" smtClean="0"/>
              <a:t> a number of kinematic indicators along a NE trend that suggest a NW-SE shortening direction.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includes two sites of </a:t>
            </a:r>
            <a:r>
              <a:rPr lang="en-US" baseline="0" dirty="0" err="1" smtClean="0"/>
              <a:t>contractional</a:t>
            </a:r>
            <a:r>
              <a:rPr lang="en-US" baseline="0" dirty="0" smtClean="0"/>
              <a:t> faulting with slickensides in Pleistocene alluvium (including the Douglas Lake thrust).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addition, prominent NW-striking, systematic joints are found in Pleistocene terrace alluvium.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I</a:t>
            </a:r>
            <a:r>
              <a:rPr lang="en-US" baseline="0" dirty="0" smtClean="0"/>
              <a:t> hypothesize there has been a rotation of the stress field in the ETSZ since Pleistocene,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Particularly since the last glacial advance.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4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There are NE-striking, alluvium-filled fissures in bedrock cut by the Douglas</a:t>
            </a:r>
            <a:r>
              <a:rPr lang="en-US" baseline="0" dirty="0" smtClean="0"/>
              <a:t> Lake thrust.</a:t>
            </a:r>
          </a:p>
          <a:p>
            <a:pPr defTabSz="931774">
              <a:defRPr/>
            </a:pPr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These fissures </a:t>
            </a:r>
            <a:r>
              <a:rPr lang="en-US" dirty="0" smtClean="0"/>
              <a:t>strike sub-parallel to the thrust </a:t>
            </a:r>
            <a:r>
              <a:rPr lang="en-US" u="sng" dirty="0" smtClean="0"/>
              <a:t>and</a:t>
            </a:r>
            <a:r>
              <a:rPr lang="en-US" dirty="0" smtClean="0"/>
              <a:t> are</a:t>
            </a:r>
            <a:r>
              <a:rPr lang="en-US" baseline="0" dirty="0" smtClean="0"/>
              <a:t> found only along the trend of the thrust,</a:t>
            </a:r>
          </a:p>
          <a:p>
            <a:pPr defTabSz="931774">
              <a:defRPr/>
            </a:pPr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suggesting that</a:t>
            </a:r>
            <a:r>
              <a:rPr lang="en-US" dirty="0" smtClean="0"/>
              <a:t> the thrust and the fissures are genetically related.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cartoon shows the suggestion that the fissures formed in extension in the crest of</a:t>
            </a:r>
            <a:r>
              <a:rPr lang="en-US" baseline="0" dirty="0" smtClean="0"/>
              <a:t> an active fold,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were cut by a bedding plane thrust during a subsequent EQ</a:t>
            </a:r>
          </a:p>
          <a:p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(the structure in this schematic is exaggerated </a:t>
            </a:r>
            <a:r>
              <a:rPr lang="en-US" u="sng" baseline="0" dirty="0" smtClean="0"/>
              <a:t>and</a:t>
            </a:r>
            <a:r>
              <a:rPr lang="en-US" baseline="0" dirty="0" smtClean="0"/>
              <a:t> folding would be superimposed on much stronger Appalachian structure)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fissures only disturb the basal beds of the Pleistocene terrace.</a:t>
            </a:r>
          </a:p>
          <a:p>
            <a:endParaRPr lang="en-US" dirty="0" smtClean="0"/>
          </a:p>
          <a:p>
            <a:r>
              <a:rPr lang="en-US" dirty="0" smtClean="0"/>
              <a:t>Troughs where bedding sagged into fissures are</a:t>
            </a:r>
            <a:r>
              <a:rPr lang="en-US" baseline="0" dirty="0" smtClean="0"/>
              <a:t> filled by horizontal alluvial beds,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Indicating that the fissures formed during deposition of the terrace.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photo is only a few meters from</a:t>
            </a:r>
            <a:r>
              <a:rPr lang="en-US" baseline="0" dirty="0" smtClean="0"/>
              <a:t> the previous photo.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terrace alluvium that post-dates formation of the fissures yields a Pleistocene OSL age of 22 </a:t>
            </a:r>
            <a:r>
              <a:rPr lang="en-US" baseline="0" dirty="0" err="1" smtClean="0"/>
              <a:t>ka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the stress field that caused the Douglas Lake thrusting and fissuring during the deposition</a:t>
            </a:r>
            <a:r>
              <a:rPr lang="en-US" baseline="0" dirty="0" smtClean="0"/>
              <a:t> of the Pleistocene French Broad River terrace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(and during the last glacial advance @ 22 </a:t>
            </a:r>
            <a:r>
              <a:rPr lang="en-US" baseline="0" dirty="0" err="1" smtClean="0"/>
              <a:t>ka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may have had the principal compressive stress ~70 clockwise from that of the modern stress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4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speculate</a:t>
            </a:r>
            <a:r>
              <a:rPr lang="en-US" baseline="0" dirty="0" smtClean="0"/>
              <a:t> that this stress rotation may have accompanied loading of the North American crust during advance of the Late Pleistocene ice sheet.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forebulge</a:t>
            </a:r>
            <a:r>
              <a:rPr lang="en-US" baseline="0" dirty="0" smtClean="0"/>
              <a:t> of this ice sheet passed through Kentucky,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the southern flank passed through Tennessee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 a</a:t>
            </a:r>
            <a:r>
              <a:rPr lang="en-US" baseline="0" dirty="0" smtClean="0"/>
              <a:t> shaded relief map showing the spatial relationship of the ETSZ to the southern Appalachians.</a:t>
            </a:r>
          </a:p>
          <a:p>
            <a:endParaRPr lang="en-US" dirty="0" smtClean="0"/>
          </a:p>
          <a:p>
            <a:r>
              <a:rPr lang="en-US" baseline="0" dirty="0" smtClean="0"/>
              <a:t>Late Cenozoic rejuvenation </a:t>
            </a:r>
            <a:r>
              <a:rPr lang="en-US" dirty="0" smtClean="0"/>
              <a:t>has been argued for the Southern Appalachians </a:t>
            </a:r>
            <a:r>
              <a:rPr lang="en-US" baseline="0" dirty="0" smtClean="0"/>
              <a:t>(e.g., dynamic uplift related to the </a:t>
            </a:r>
            <a:r>
              <a:rPr lang="en-US" baseline="0" dirty="0" err="1" smtClean="0"/>
              <a:t>Farallon</a:t>
            </a:r>
            <a:r>
              <a:rPr lang="en-US" baseline="0" dirty="0" smtClean="0"/>
              <a:t> slab or delamination of the Appalachian root).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spatial relationship of the ETSZ to the high Blue</a:t>
            </a:r>
            <a:r>
              <a:rPr lang="en-US" baseline="0" dirty="0" smtClean="0"/>
              <a:t> Ridge suggest the ETSZ may be a symptom of the rejuvenation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65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cartoon transect X-X’ from</a:t>
            </a:r>
            <a:r>
              <a:rPr lang="en-US" baseline="0" dirty="0" smtClean="0"/>
              <a:t> the ice sheet to TN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9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forebulge</a:t>
            </a:r>
            <a:r>
              <a:rPr lang="en-US" dirty="0" smtClean="0"/>
              <a:t> was in extension while the flank was in compression perpendicular to the trend of the </a:t>
            </a:r>
            <a:r>
              <a:rPr lang="en-US" dirty="0" err="1" smtClean="0"/>
              <a:t>forebulge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6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Superimposing this bending moment stress on the far field NE-SW far-field stress may have rotated the greatest principal stress clockwise to NW-SE.</a:t>
            </a:r>
          </a:p>
          <a:p>
            <a:endParaRPr lang="en-US" dirty="0" smtClean="0"/>
          </a:p>
          <a:p>
            <a:r>
              <a:rPr lang="en-US" dirty="0" smtClean="0"/>
              <a:t>I am NOT</a:t>
            </a:r>
            <a:r>
              <a:rPr lang="en-US" baseline="0" dirty="0" smtClean="0"/>
              <a:t> arguing that the ETSZ is caused by glacial loading/unloading,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only that the </a:t>
            </a:r>
            <a:r>
              <a:rPr lang="en-US" baseline="0" dirty="0" err="1" smtClean="0"/>
              <a:t>forebulge</a:t>
            </a:r>
            <a:r>
              <a:rPr lang="en-US" baseline="0" dirty="0" smtClean="0"/>
              <a:t> may have rotated the stress field locally.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9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sites displaying</a:t>
            </a:r>
            <a:r>
              <a:rPr lang="en-US" baseline="0" dirty="0" smtClean="0"/>
              <a:t> evidence of NW-SE shortening align obliquely to the overall ETSZ,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…..perhaps this</a:t>
            </a:r>
            <a:r>
              <a:rPr lang="en-US" baseline="0" dirty="0" smtClean="0"/>
              <a:t> reveals a basement fault with an orientation more readily reactivated in thrusting in NW-SE Pleistocene compression.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fault may have a different sense of slip </a:t>
            </a:r>
            <a:r>
              <a:rPr lang="en-US" u="sng" baseline="0" dirty="0" smtClean="0"/>
              <a:t>and</a:t>
            </a:r>
            <a:r>
              <a:rPr lang="en-US" baseline="0" dirty="0" smtClean="0"/>
              <a:t> level of activity than during Late Pleistocene,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this may hold true for other </a:t>
            </a:r>
            <a:r>
              <a:rPr lang="en-US" baseline="0" dirty="0" err="1" smtClean="0"/>
              <a:t>seismogenic</a:t>
            </a:r>
            <a:r>
              <a:rPr lang="en-US" baseline="0" dirty="0" smtClean="0"/>
              <a:t> faults in the ETSZ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Cataloged earthquakes in the ETSZ are less than M 5</a:t>
            </a:r>
          </a:p>
          <a:p>
            <a:endParaRPr lang="en-US" dirty="0"/>
          </a:p>
          <a:p>
            <a:r>
              <a:rPr lang="en-US" dirty="0"/>
              <a:t>The strongest EQ recorded was the 1973 M4.6 event at Maryville, TN</a:t>
            </a:r>
          </a:p>
          <a:p>
            <a:endParaRPr lang="en-US" dirty="0"/>
          </a:p>
          <a:p>
            <a:r>
              <a:rPr lang="en-US" dirty="0"/>
              <a:t>NY-AL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7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stereogram showing current principal</a:t>
            </a:r>
            <a:r>
              <a:rPr lang="en-US" baseline="0" dirty="0" smtClean="0"/>
              <a:t> stress orientations from EQ focal mechanism solutions and well-bore breakouts for the ETSZ.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Sigma 1 is horizontal and NE-SW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5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baseline="0" dirty="0" smtClean="0"/>
              <a:t>Focal mechanisms are varied but mostly NE-SW right-lateral slip and some E-W left-lateral slip</a:t>
            </a:r>
          </a:p>
          <a:p>
            <a:pPr defTabSz="931774">
              <a:defRPr/>
            </a:pPr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Matt has those for 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5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suggest</a:t>
            </a:r>
            <a:r>
              <a:rPr lang="en-US" baseline="0" dirty="0" smtClean="0"/>
              <a:t> the ETSZ source fault zone is a right-lateral system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(with less well defined antithetic &amp; synthetic subsidiary faults).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is likely an en echelon system of reactivated basement faults beneath the Valley and Ridge thrust sheets.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Bob Hatcher’s team has documented several sites of Quaternary faulting that suggest significantly stronger EQs than historic seismicity.  </a:t>
            </a:r>
          </a:p>
          <a:p>
            <a:endParaRPr lang="en-US" dirty="0" smtClean="0"/>
          </a:p>
          <a:p>
            <a:r>
              <a:rPr lang="en-US" dirty="0" smtClean="0"/>
              <a:t>Here are two examples from near Dandridge, TN and near </a:t>
            </a:r>
            <a:r>
              <a:rPr lang="en-US" dirty="0" err="1" smtClean="0"/>
              <a:t>Vonore</a:t>
            </a:r>
            <a:r>
              <a:rPr lang="en-US" dirty="0" smtClean="0"/>
              <a:t>,</a:t>
            </a:r>
            <a:r>
              <a:rPr lang="en-US" baseline="0" dirty="0" smtClean="0"/>
              <a:t> TN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Fault offsets &gt;2 m may record EQs of M7.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7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NE-slicks consistent with the NE-SW contemporary maximum compressive stress direction are found on minor faults at the Douglas Lake thrust site.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NE-striking joints consistent with the NE-SW contemporary maximum compressive stress direction are found along strike of the Douglas Lake thrust.</a:t>
            </a:r>
          </a:p>
          <a:p>
            <a:endParaRPr lang="en-US" dirty="0" smtClean="0"/>
          </a:p>
          <a:p>
            <a:r>
              <a:rPr lang="en-US" dirty="0" smtClean="0"/>
              <a:t>I presume this compressive stress to characterize</a:t>
            </a:r>
            <a:r>
              <a:rPr lang="en-US" baseline="0" dirty="0" smtClean="0"/>
              <a:t> the Holocene.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C6897-1BC5-44C0-84A3-63A2D228B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9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6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3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4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3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2074-A49F-4ED4-BC00-8D99BA4D5E2E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56A1C-8083-4768-815A-2ADF3CABD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6.gif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004050"/>
              </p:ext>
            </p:extLst>
          </p:nvPr>
        </p:nvGraphicFramePr>
        <p:xfrm>
          <a:off x="772886" y="207334"/>
          <a:ext cx="7532914" cy="6195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rawing" r:id="rId4" imgW="3219210" imgH="2647770" progId="Canvas.Drawing.X">
                  <p:embed/>
                </p:oleObj>
              </mc:Choice>
              <mc:Fallback>
                <p:oleObj name="Drawing" r:id="rId4" imgW="3219210" imgH="2647770" progId="Canvas.Drawing.X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886" y="207334"/>
                        <a:ext cx="7532914" cy="61957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72886" y="493846"/>
            <a:ext cx="7620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Speculation on Quaternary stress field changes in the East Tennessee seismic </a:t>
            </a:r>
            <a:r>
              <a:rPr lang="en-US" sz="3200" b="1" dirty="0" smtClean="0">
                <a:solidFill>
                  <a:schemeClr val="bg2"/>
                </a:solidFill>
              </a:rPr>
              <a:t>zone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2"/>
                </a:solidFill>
              </a:rPr>
              <a:t>Randel Tom </a:t>
            </a:r>
            <a:r>
              <a:rPr lang="en-US" b="1" dirty="0" smtClean="0">
                <a:solidFill>
                  <a:schemeClr val="bg2"/>
                </a:solidFill>
              </a:rPr>
              <a:t>Cox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Earth Sciences</a:t>
            </a:r>
          </a:p>
          <a:p>
            <a:pPr algn="ctr"/>
            <a:r>
              <a:rPr lang="en-US" b="1" dirty="0" smtClean="0">
                <a:solidFill>
                  <a:schemeClr val="bg2"/>
                </a:solidFill>
              </a:rPr>
              <a:t>University of Memphis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3" name="Picture 14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4" name="Picture 16" descr="logo_whi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1" y="662716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NRC UT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b="23117"/>
          <a:stretch/>
        </p:blipFill>
        <p:spPr>
          <a:xfrm>
            <a:off x="4191000" y="747712"/>
            <a:ext cx="4790303" cy="48768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808875">
            <a:off x="5061413" y="3946526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9155780">
            <a:off x="7471834" y="2580563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09437" y="4009474"/>
            <a:ext cx="58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08543" y="23229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6018" y="3511051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NC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3280" y="4325929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8376" y="4953000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AL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5803" y="121920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KY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76300" y="1935139"/>
            <a:ext cx="3322617" cy="2796349"/>
            <a:chOff x="876300" y="1935139"/>
            <a:chExt cx="3322617" cy="2796349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981200"/>
              <a:ext cx="2291846" cy="2750288"/>
              <a:chOff x="624398" y="2133600"/>
              <a:chExt cx="2291846" cy="275028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3" r="9028"/>
              <a:stretch/>
            </p:blipFill>
            <p:spPr bwMode="auto">
              <a:xfrm>
                <a:off x="685800" y="2133600"/>
                <a:ext cx="2169043" cy="2409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24398" y="4576111"/>
                <a:ext cx="22918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 smtClean="0"/>
                  <a:t>Mazzotti</a:t>
                </a:r>
                <a:r>
                  <a:rPr lang="en-US" sz="1400" dirty="0" smtClean="0"/>
                  <a:t> and </a:t>
                </a:r>
                <a:r>
                  <a:rPr lang="en-US" sz="1400" dirty="0" err="1" smtClean="0"/>
                  <a:t>Townend</a:t>
                </a:r>
                <a:r>
                  <a:rPr lang="en-US" sz="1400" dirty="0" smtClean="0"/>
                  <a:t>, 2010</a:t>
                </a:r>
                <a:endParaRPr lang="en-US" sz="1400" dirty="0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 rot="19798837">
              <a:off x="876300" y="3905548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8309" y="1935139"/>
              <a:ext cx="580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Right Arrow 25"/>
            <p:cNvSpPr/>
            <p:nvPr/>
          </p:nvSpPr>
          <p:spPr>
            <a:xfrm rot="9108588">
              <a:off x="3297528" y="2397762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733310" y="0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focal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191000" y="747712"/>
            <a:ext cx="4790303" cy="4876800"/>
            <a:chOff x="4191000" y="747712"/>
            <a:chExt cx="4790303" cy="4876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" b="23117"/>
            <a:stretch/>
          </p:blipFill>
          <p:spPr>
            <a:xfrm>
              <a:off x="4191000" y="747712"/>
              <a:ext cx="4790303" cy="4876800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19808875">
              <a:off x="5061413" y="3946526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9155780">
              <a:off x="7471834" y="2580563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09437" y="4009474"/>
              <a:ext cx="580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5008543" y="2133600"/>
              <a:ext cx="2382857" cy="259788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 rot="18887469">
              <a:off x="6265517" y="2692355"/>
              <a:ext cx="641267" cy="59377"/>
            </a:xfrm>
            <a:custGeom>
              <a:avLst/>
              <a:gdLst>
                <a:gd name="connsiteX0" fmla="*/ 0 w 641267"/>
                <a:gd name="connsiteY0" fmla="*/ 59377 h 59377"/>
                <a:gd name="connsiteX1" fmla="*/ 641267 w 641267"/>
                <a:gd name="connsiteY1" fmla="*/ 59377 h 59377"/>
                <a:gd name="connsiteX2" fmla="*/ 427511 w 641267"/>
                <a:gd name="connsiteY2" fmla="*/ 0 h 5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267" h="59377">
                  <a:moveTo>
                    <a:pt x="0" y="59377"/>
                  </a:moveTo>
                  <a:lnTo>
                    <a:pt x="641267" y="59377"/>
                  </a:lnTo>
                  <a:lnTo>
                    <a:pt x="427511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 rot="8141315">
              <a:off x="5712476" y="3847183"/>
              <a:ext cx="641267" cy="59377"/>
            </a:xfrm>
            <a:custGeom>
              <a:avLst/>
              <a:gdLst>
                <a:gd name="connsiteX0" fmla="*/ 0 w 641267"/>
                <a:gd name="connsiteY0" fmla="*/ 59377 h 59377"/>
                <a:gd name="connsiteX1" fmla="*/ 641267 w 641267"/>
                <a:gd name="connsiteY1" fmla="*/ 59377 h 59377"/>
                <a:gd name="connsiteX2" fmla="*/ 427511 w 641267"/>
                <a:gd name="connsiteY2" fmla="*/ 0 h 5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267" h="59377">
                  <a:moveTo>
                    <a:pt x="0" y="59377"/>
                  </a:moveTo>
                  <a:lnTo>
                    <a:pt x="641267" y="59377"/>
                  </a:lnTo>
                  <a:lnTo>
                    <a:pt x="427511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8543" y="2322900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TN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66018" y="3511051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NC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83280" y="4325929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GA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98376" y="4953000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AL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55803" y="1219200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KY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6300" y="1935139"/>
            <a:ext cx="3322617" cy="2796349"/>
            <a:chOff x="876300" y="1935139"/>
            <a:chExt cx="3322617" cy="2796349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981200"/>
              <a:ext cx="2291846" cy="2750288"/>
              <a:chOff x="624398" y="2133600"/>
              <a:chExt cx="2291846" cy="275028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3" r="9028"/>
              <a:stretch/>
            </p:blipFill>
            <p:spPr bwMode="auto">
              <a:xfrm>
                <a:off x="685800" y="2133600"/>
                <a:ext cx="2169043" cy="2409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24398" y="4576111"/>
                <a:ext cx="22918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 smtClean="0"/>
                  <a:t>Mazzotti</a:t>
                </a:r>
                <a:r>
                  <a:rPr lang="en-US" sz="1400" dirty="0" smtClean="0"/>
                  <a:t> and </a:t>
                </a:r>
                <a:r>
                  <a:rPr lang="en-US" sz="1400" dirty="0" err="1" smtClean="0"/>
                  <a:t>Townend</a:t>
                </a:r>
                <a:r>
                  <a:rPr lang="en-US" sz="1400" dirty="0" smtClean="0"/>
                  <a:t>, 2010</a:t>
                </a:r>
                <a:endParaRPr lang="en-US" sz="1400" dirty="0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 rot="19798837">
              <a:off x="876300" y="3905548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8309" y="1935139"/>
              <a:ext cx="580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Right Arrow 25"/>
            <p:cNvSpPr/>
            <p:nvPr/>
          </p:nvSpPr>
          <p:spPr>
            <a:xfrm rot="9108588">
              <a:off x="3297528" y="2397762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475158" y="-14107"/>
            <a:ext cx="7280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En echelon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627168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basement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Paleoseismology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890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spect="1" noChangeArrowheads="1" noTextEdit="1"/>
          </p:cNvSpPr>
          <p:nvPr/>
        </p:nvSpPr>
        <p:spPr bwMode="auto">
          <a:xfrm>
            <a:off x="-1519238" y="-1217613"/>
            <a:ext cx="12182476" cy="938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DL-6a_wells Thrust_4-4-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" y="392087"/>
            <a:ext cx="3570446" cy="2506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46622">
            <a:off x="1666904" y="1182562"/>
            <a:ext cx="805245" cy="466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Paleozoic </a:t>
            </a:r>
          </a:p>
          <a:p>
            <a:r>
              <a:rPr lang="en-US" sz="1400" dirty="0" smtClean="0"/>
              <a:t>bedrock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 rot="1018568">
            <a:off x="786743" y="689368"/>
            <a:ext cx="1464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Quaternary alluvium</a:t>
            </a:r>
            <a:endParaRPr lang="en-US" sz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4891" y="392085"/>
            <a:ext cx="250610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Fissures filled with alluvium from above</a:t>
            </a:r>
            <a:endParaRPr lang="en-US" sz="11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47008" y="625574"/>
            <a:ext cx="0" cy="1073267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23067" y="625574"/>
            <a:ext cx="0" cy="1073267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353351" y="1267281"/>
            <a:ext cx="331541" cy="297537"/>
          </a:xfrm>
          <a:custGeom>
            <a:avLst/>
            <a:gdLst>
              <a:gd name="connsiteX0" fmla="*/ 352425 w 742950"/>
              <a:gd name="connsiteY0" fmla="*/ 123825 h 666750"/>
              <a:gd name="connsiteX1" fmla="*/ 0 w 742950"/>
              <a:gd name="connsiteY1" fmla="*/ 0 h 666750"/>
              <a:gd name="connsiteX2" fmla="*/ 742950 w 742950"/>
              <a:gd name="connsiteY2" fmla="*/ 666750 h 666750"/>
              <a:gd name="connsiteX3" fmla="*/ 742950 w 742950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666750">
                <a:moveTo>
                  <a:pt x="352425" y="123825"/>
                </a:moveTo>
                <a:lnTo>
                  <a:pt x="0" y="0"/>
                </a:lnTo>
                <a:lnTo>
                  <a:pt x="742950" y="666750"/>
                </a:lnTo>
                <a:lnTo>
                  <a:pt x="742950" y="666750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604132" y="1645578"/>
            <a:ext cx="331541" cy="297537"/>
          </a:xfrm>
          <a:custGeom>
            <a:avLst/>
            <a:gdLst>
              <a:gd name="connsiteX0" fmla="*/ 352425 w 742950"/>
              <a:gd name="connsiteY0" fmla="*/ 123825 h 666750"/>
              <a:gd name="connsiteX1" fmla="*/ 0 w 742950"/>
              <a:gd name="connsiteY1" fmla="*/ 0 h 666750"/>
              <a:gd name="connsiteX2" fmla="*/ 742950 w 742950"/>
              <a:gd name="connsiteY2" fmla="*/ 666750 h 666750"/>
              <a:gd name="connsiteX3" fmla="*/ 742950 w 742950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666750">
                <a:moveTo>
                  <a:pt x="352425" y="123825"/>
                </a:moveTo>
                <a:lnTo>
                  <a:pt x="0" y="0"/>
                </a:lnTo>
                <a:lnTo>
                  <a:pt x="742950" y="666750"/>
                </a:lnTo>
                <a:lnTo>
                  <a:pt x="742950" y="666750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6" y="3175632"/>
            <a:ext cx="3570445" cy="26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/>
          <p:nvPr/>
        </p:nvSpPr>
        <p:spPr>
          <a:xfrm rot="2006697">
            <a:off x="2132811" y="4364370"/>
            <a:ext cx="331541" cy="297537"/>
          </a:xfrm>
          <a:custGeom>
            <a:avLst/>
            <a:gdLst>
              <a:gd name="connsiteX0" fmla="*/ 352425 w 742950"/>
              <a:gd name="connsiteY0" fmla="*/ 123825 h 666750"/>
              <a:gd name="connsiteX1" fmla="*/ 0 w 742950"/>
              <a:gd name="connsiteY1" fmla="*/ 0 h 666750"/>
              <a:gd name="connsiteX2" fmla="*/ 742950 w 742950"/>
              <a:gd name="connsiteY2" fmla="*/ 666750 h 666750"/>
              <a:gd name="connsiteX3" fmla="*/ 742950 w 742950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666750">
                <a:moveTo>
                  <a:pt x="352425" y="123825"/>
                </a:moveTo>
                <a:lnTo>
                  <a:pt x="0" y="0"/>
                </a:lnTo>
                <a:lnTo>
                  <a:pt x="742950" y="666750"/>
                </a:lnTo>
                <a:lnTo>
                  <a:pt x="742950" y="666750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2904500">
            <a:off x="1991712" y="4741522"/>
            <a:ext cx="331541" cy="297537"/>
          </a:xfrm>
          <a:custGeom>
            <a:avLst/>
            <a:gdLst>
              <a:gd name="connsiteX0" fmla="*/ 352425 w 742950"/>
              <a:gd name="connsiteY0" fmla="*/ 123825 h 666750"/>
              <a:gd name="connsiteX1" fmla="*/ 0 w 742950"/>
              <a:gd name="connsiteY1" fmla="*/ 0 h 666750"/>
              <a:gd name="connsiteX2" fmla="*/ 742950 w 742950"/>
              <a:gd name="connsiteY2" fmla="*/ 666750 h 666750"/>
              <a:gd name="connsiteX3" fmla="*/ 742950 w 742950"/>
              <a:gd name="connsiteY3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666750">
                <a:moveTo>
                  <a:pt x="352425" y="123825"/>
                </a:moveTo>
                <a:lnTo>
                  <a:pt x="0" y="0"/>
                </a:lnTo>
                <a:lnTo>
                  <a:pt x="742950" y="666750"/>
                </a:lnTo>
                <a:lnTo>
                  <a:pt x="742950" y="666750"/>
                </a:ln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2" b="22251"/>
          <a:stretch/>
        </p:blipFill>
        <p:spPr>
          <a:xfrm>
            <a:off x="4364181" y="427611"/>
            <a:ext cx="4479967" cy="5332021"/>
          </a:xfrm>
          <a:prstGeom prst="rect">
            <a:avLst/>
          </a:prstGeom>
        </p:spPr>
      </p:pic>
      <p:sp>
        <p:nvSpPr>
          <p:cNvPr id="27" name="5-Point Star 26"/>
          <p:cNvSpPr/>
          <p:nvPr/>
        </p:nvSpPr>
        <p:spPr>
          <a:xfrm>
            <a:off x="7916069" y="2209800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878638" y="2865021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045251" y="1564818"/>
            <a:ext cx="3870818" cy="759282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045253" y="3048000"/>
            <a:ext cx="2877044" cy="1249641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00104" y="1656708"/>
            <a:ext cx="1431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Douglas Lake</a:t>
            </a:r>
          </a:p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11888" y="2743078"/>
            <a:ext cx="87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Vonore</a:t>
            </a:r>
            <a:endParaRPr lang="en-US" b="1" dirty="0" smtClean="0"/>
          </a:p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592978" y="-6685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Hatcher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2082" y="6627168"/>
            <a:ext cx="5822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stronger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690" y="680271"/>
            <a:ext cx="380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Bearing of slickensides at Douglas Lake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from Warrell, 2013)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6790" y="1345870"/>
            <a:ext cx="3635587" cy="1676400"/>
            <a:chOff x="375101" y="533400"/>
            <a:chExt cx="3635587" cy="167640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-1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2" b="71414"/>
            <a:stretch/>
          </p:blipFill>
          <p:spPr bwMode="auto">
            <a:xfrm>
              <a:off x="381001" y="533400"/>
              <a:ext cx="3388053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483676">
              <a:off x="375101" y="1337863"/>
              <a:ext cx="1673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Thrust in alluvium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806683">
              <a:off x="1838234" y="1337864"/>
              <a:ext cx="2172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Minor faults in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saprolite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6" name="Curved Connector 45"/>
          <p:cNvCxnSpPr/>
          <p:nvPr/>
        </p:nvCxnSpPr>
        <p:spPr>
          <a:xfrm>
            <a:off x="3912258" y="1936364"/>
            <a:ext cx="811765" cy="247706"/>
          </a:xfrm>
          <a:prstGeom prst="curvedConnector3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Rectangle 9230"/>
          <p:cNvSpPr/>
          <p:nvPr/>
        </p:nvSpPr>
        <p:spPr>
          <a:xfrm>
            <a:off x="5350163" y="707606"/>
            <a:ext cx="2074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From Warrell (2013</a:t>
            </a:r>
            <a:r>
              <a:rPr lang="en-US" dirty="0"/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68069" y="1076938"/>
            <a:ext cx="3038475" cy="1976752"/>
            <a:chOff x="4868069" y="1076938"/>
            <a:chExt cx="3038475" cy="1976752"/>
          </a:xfrm>
        </p:grpSpPr>
        <p:grpSp>
          <p:nvGrpSpPr>
            <p:cNvPr id="9229" name="Group 9228"/>
            <p:cNvGrpSpPr/>
            <p:nvPr/>
          </p:nvGrpSpPr>
          <p:grpSpPr>
            <a:xfrm>
              <a:off x="4868069" y="1076938"/>
              <a:ext cx="3038475" cy="1976752"/>
              <a:chOff x="5181600" y="1045518"/>
              <a:chExt cx="3038475" cy="1976752"/>
            </a:xfrm>
          </p:grpSpPr>
          <p:pic>
            <p:nvPicPr>
              <p:cNvPr id="9227" name="Picture 11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21" t="42699" r="7656"/>
              <a:stretch/>
            </p:blipFill>
            <p:spPr bwMode="auto">
              <a:xfrm>
                <a:off x="5181600" y="1045518"/>
                <a:ext cx="3038475" cy="1976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Connector 30"/>
              <p:cNvCxnSpPr/>
              <p:nvPr/>
            </p:nvCxnSpPr>
            <p:spPr>
              <a:xfrm>
                <a:off x="7086600" y="27432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6" name="TextBox 9225"/>
              <p:cNvSpPr txBox="1"/>
              <p:nvPr/>
            </p:nvSpPr>
            <p:spPr>
              <a:xfrm>
                <a:off x="7038464" y="2491115"/>
                <a:ext cx="4010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 m</a:t>
                </a:r>
                <a:endParaRPr lang="en-US" sz="11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228" name="Rectangle 9227"/>
              <p:cNvSpPr/>
              <p:nvPr/>
            </p:nvSpPr>
            <p:spPr>
              <a:xfrm>
                <a:off x="5181600" y="1045518"/>
                <a:ext cx="3038475" cy="197675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567523" y="1659365"/>
              <a:ext cx="937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</a:rPr>
                <a:t>Main thrust</a:t>
              </a:r>
              <a:endParaRPr lang="en-US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1" name="Curved Connector 10"/>
            <p:cNvCxnSpPr/>
            <p:nvPr/>
          </p:nvCxnSpPr>
          <p:spPr>
            <a:xfrm rot="16200000" flipH="1">
              <a:off x="6107833" y="1824802"/>
              <a:ext cx="123853" cy="223123"/>
            </a:xfrm>
            <a:prstGeom prst="curvedConnector2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592978" y="-6685"/>
            <a:ext cx="5581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modern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640896"/>
            <a:ext cx="4459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2"/>
                </a:solidFill>
              </a:rPr>
              <a:t>sapro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42690" y="680271"/>
            <a:ext cx="380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Bearing of slickensides at Douglas Lake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from Warrell, 2013)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6790" y="1345870"/>
            <a:ext cx="3635587" cy="1676400"/>
            <a:chOff x="375101" y="533400"/>
            <a:chExt cx="3635587" cy="167640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-1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2" b="71414"/>
            <a:stretch/>
          </p:blipFill>
          <p:spPr bwMode="auto">
            <a:xfrm>
              <a:off x="381001" y="533400"/>
              <a:ext cx="3388053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483676">
              <a:off x="375101" y="1337863"/>
              <a:ext cx="1673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Thrust in alluvium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806683">
              <a:off x="1838234" y="1337864"/>
              <a:ext cx="2172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Minor faults in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saprolite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326365" y="3790265"/>
            <a:ext cx="685800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TextBox 8"/>
          <p:cNvSpPr txBox="1"/>
          <p:nvPr/>
        </p:nvSpPr>
        <p:spPr>
          <a:xfrm>
            <a:off x="595747" y="3333577"/>
            <a:ext cx="3214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Douglas Lake late-stage joints in Quaternary alluvium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t="3355" r="26580" b="43484"/>
          <a:stretch/>
        </p:blipFill>
        <p:spPr bwMode="auto">
          <a:xfrm>
            <a:off x="4318140" y="3200400"/>
            <a:ext cx="44346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Curved Connector 25"/>
          <p:cNvCxnSpPr/>
          <p:nvPr/>
        </p:nvCxnSpPr>
        <p:spPr>
          <a:xfrm flipV="1">
            <a:off x="3200400" y="4920882"/>
            <a:ext cx="990600" cy="336918"/>
          </a:xfrm>
          <a:prstGeom prst="curvedConnector3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9" name="Group 9228"/>
          <p:cNvGrpSpPr/>
          <p:nvPr/>
        </p:nvGrpSpPr>
        <p:grpSpPr>
          <a:xfrm>
            <a:off x="4868069" y="1076938"/>
            <a:ext cx="3038475" cy="1976752"/>
            <a:chOff x="5181600" y="1045518"/>
            <a:chExt cx="3038475" cy="1976752"/>
          </a:xfrm>
        </p:grpSpPr>
        <p:pic>
          <p:nvPicPr>
            <p:cNvPr id="9227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1" t="42699" r="7656"/>
            <a:stretch/>
          </p:blipFill>
          <p:spPr bwMode="auto">
            <a:xfrm>
              <a:off x="5181600" y="1045518"/>
              <a:ext cx="3038475" cy="197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7086600" y="2743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6" name="TextBox 9225"/>
            <p:cNvSpPr txBox="1"/>
            <p:nvPr/>
          </p:nvSpPr>
          <p:spPr>
            <a:xfrm>
              <a:off x="7038464" y="2491115"/>
              <a:ext cx="4010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2 m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228" name="Rectangle 9227"/>
            <p:cNvSpPr/>
            <p:nvPr/>
          </p:nvSpPr>
          <p:spPr>
            <a:xfrm>
              <a:off x="5181600" y="1045518"/>
              <a:ext cx="3038475" cy="19767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Curved Connector 45"/>
          <p:cNvCxnSpPr/>
          <p:nvPr/>
        </p:nvCxnSpPr>
        <p:spPr>
          <a:xfrm>
            <a:off x="3912258" y="1936364"/>
            <a:ext cx="811765" cy="247706"/>
          </a:xfrm>
          <a:prstGeom prst="curvedConnector3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Rectangle 9230"/>
          <p:cNvSpPr/>
          <p:nvPr/>
        </p:nvSpPr>
        <p:spPr>
          <a:xfrm>
            <a:off x="5350163" y="707606"/>
            <a:ext cx="2074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From Warrell (2013</a:t>
            </a:r>
            <a:r>
              <a:rPr lang="en-US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4888" y="-6685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alluvium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42475" y="6627168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Holocene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0"/>
          <a:stretch/>
        </p:blipFill>
        <p:spPr bwMode="auto">
          <a:xfrm>
            <a:off x="1424123" y="4132308"/>
            <a:ext cx="1776278" cy="1811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 rot="6525209">
            <a:off x="1397855" y="4405592"/>
            <a:ext cx="1697762" cy="1367499"/>
            <a:chOff x="1365612" y="4002283"/>
            <a:chExt cx="1697762" cy="1367499"/>
          </a:xfrm>
        </p:grpSpPr>
        <p:sp>
          <p:nvSpPr>
            <p:cNvPr id="30" name="Right Arrow 29"/>
            <p:cNvSpPr/>
            <p:nvPr/>
          </p:nvSpPr>
          <p:spPr>
            <a:xfrm rot="8556077">
              <a:off x="1365612" y="5217382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19200854">
              <a:off x="2872874" y="4002283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 rot="6555340">
            <a:off x="1562987" y="4237540"/>
            <a:ext cx="1367499" cy="1697762"/>
            <a:chOff x="1488352" y="3800614"/>
            <a:chExt cx="1367499" cy="1697762"/>
          </a:xfrm>
        </p:grpSpPr>
        <p:sp>
          <p:nvSpPr>
            <p:cNvPr id="34" name="Right Arrow 33"/>
            <p:cNvSpPr/>
            <p:nvPr/>
          </p:nvSpPr>
          <p:spPr>
            <a:xfrm rot="3146922">
              <a:off x="1469302" y="3819664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3751021">
              <a:off x="2684401" y="5326926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7585" y="5108308"/>
            <a:ext cx="290304" cy="323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406168" y="824047"/>
            <a:ext cx="1815180" cy="1730751"/>
            <a:chOff x="1406168" y="824047"/>
            <a:chExt cx="1815180" cy="173075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168" y="919297"/>
              <a:ext cx="1626394" cy="162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 rot="3146922">
              <a:off x="1595471" y="843097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3751021">
              <a:off x="2810570" y="2350359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1044" y="2231632"/>
              <a:ext cx="290304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9197" y="416615"/>
            <a:ext cx="410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Slickensided</a:t>
            </a:r>
            <a:r>
              <a:rPr lang="en-US" dirty="0" smtClean="0"/>
              <a:t> faults in Pleistocene alluvium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8873" y="2865885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 Lake thrust plane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029200" y="577425"/>
            <a:ext cx="3503776" cy="2285327"/>
            <a:chOff x="5029200" y="577425"/>
            <a:chExt cx="3503776" cy="228532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19733" b="11134"/>
            <a:stretch/>
          </p:blipFill>
          <p:spPr>
            <a:xfrm>
              <a:off x="5029200" y="577425"/>
              <a:ext cx="3503776" cy="2285327"/>
            </a:xfrm>
            <a:prstGeom prst="rect">
              <a:avLst/>
            </a:prstGeom>
          </p:spPr>
        </p:pic>
        <p:cxnSp>
          <p:nvCxnSpPr>
            <p:cNvPr id="11268" name="Straight Arrow Connector 11267"/>
            <p:cNvCxnSpPr/>
            <p:nvPr/>
          </p:nvCxnSpPr>
          <p:spPr>
            <a:xfrm flipH="1" flipV="1">
              <a:off x="7024677" y="1230213"/>
              <a:ext cx="152400" cy="31405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-21771" y="6627168"/>
            <a:ext cx="5982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NE trend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37487" y="-2232"/>
            <a:ext cx="803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NW-SE short</a:t>
            </a:r>
            <a:endParaRPr lang="en-US" sz="900" dirty="0">
              <a:solidFill>
                <a:schemeClr val="bg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81220" y="3235217"/>
            <a:ext cx="2239984" cy="2666011"/>
            <a:chOff x="5481220" y="3235217"/>
            <a:chExt cx="2239984" cy="266601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62" b="22251"/>
            <a:stretch/>
          </p:blipFill>
          <p:spPr>
            <a:xfrm>
              <a:off x="5481220" y="3235217"/>
              <a:ext cx="2239984" cy="2666011"/>
            </a:xfrm>
            <a:prstGeom prst="rect">
              <a:avLst/>
            </a:prstGeom>
          </p:spPr>
        </p:pic>
        <p:sp>
          <p:nvSpPr>
            <p:cNvPr id="40" name="5-Point Star 39"/>
            <p:cNvSpPr/>
            <p:nvPr/>
          </p:nvSpPr>
          <p:spPr>
            <a:xfrm>
              <a:off x="7257164" y="4126312"/>
              <a:ext cx="114300" cy="11430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6947999" y="4339060"/>
              <a:ext cx="114300" cy="11430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07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406168" y="824047"/>
            <a:ext cx="1815180" cy="1730751"/>
            <a:chOff x="1406168" y="824047"/>
            <a:chExt cx="1815180" cy="173075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168" y="919297"/>
              <a:ext cx="1626394" cy="1626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 rot="3146922">
              <a:off x="1595471" y="843097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3751021">
              <a:off x="2810570" y="2350359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1044" y="2231632"/>
              <a:ext cx="290304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9197" y="416615"/>
            <a:ext cx="410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Slickensided</a:t>
            </a:r>
            <a:r>
              <a:rPr lang="en-US" dirty="0" smtClean="0"/>
              <a:t> faults in Pleistocene alluvium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48956" y="315428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Vonore</a:t>
            </a:r>
            <a:r>
              <a:rPr lang="en-US" dirty="0" smtClean="0"/>
              <a:t>, TN fractures in Pleistocene alluvium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02537" y="3836260"/>
            <a:ext cx="3095829" cy="2261632"/>
            <a:chOff x="0" y="914401"/>
            <a:chExt cx="4299763" cy="3141155"/>
          </a:xfrm>
        </p:grpSpPr>
        <p:pic>
          <p:nvPicPr>
            <p:cNvPr id="20" name="Picture 19" descr="stereonet tellico A.PN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71000"/>
                      </a14:imgEffect>
                    </a14:imgLayer>
                  </a14:imgProps>
                </a:ext>
              </a:extLst>
            </a:blip>
            <a:srcRect l="5232" t="10465" r="5814" b="6977"/>
            <a:stretch>
              <a:fillRect/>
            </a:stretch>
          </p:blipFill>
          <p:spPr>
            <a:xfrm>
              <a:off x="0" y="914401"/>
              <a:ext cx="3284113" cy="2286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7094" y="3221995"/>
              <a:ext cx="4152669" cy="833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 smtClean="0"/>
            </a:p>
            <a:p>
              <a:endParaRPr lang="en-US" sz="1100" dirty="0" smtClean="0"/>
            </a:p>
            <a:p>
              <a:r>
                <a:rPr lang="en-US" sz="1100" dirty="0" smtClean="0"/>
                <a:t>Joints = </a:t>
              </a:r>
              <a:r>
                <a:rPr lang="en-US" sz="1100" dirty="0"/>
                <a:t>green, normal fault </a:t>
              </a:r>
              <a:r>
                <a:rPr lang="en-US" sz="1100" dirty="0" smtClean="0"/>
                <a:t>= </a:t>
              </a:r>
              <a:r>
                <a:rPr lang="en-US" sz="1100" dirty="0"/>
                <a:t>red</a:t>
              </a:r>
              <a:r>
                <a:rPr lang="en-US" sz="1100" dirty="0" smtClean="0"/>
                <a:t>, bedding = </a:t>
              </a:r>
              <a:r>
                <a:rPr lang="en-US" sz="1100" dirty="0"/>
                <a:t>blue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88352" y="3800614"/>
            <a:ext cx="1367499" cy="1697762"/>
            <a:chOff x="1488352" y="3800614"/>
            <a:chExt cx="1367499" cy="1697762"/>
          </a:xfrm>
        </p:grpSpPr>
        <p:sp>
          <p:nvSpPr>
            <p:cNvPr id="25" name="Right Arrow 24"/>
            <p:cNvSpPr/>
            <p:nvPr/>
          </p:nvSpPr>
          <p:spPr>
            <a:xfrm rot="3146922">
              <a:off x="1469302" y="3819664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/>
            <p:cNvSpPr/>
            <p:nvPr/>
          </p:nvSpPr>
          <p:spPr>
            <a:xfrm rot="13751021">
              <a:off x="2684401" y="5326926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804875" y="5208199"/>
            <a:ext cx="290304" cy="323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98873" y="2865885"/>
            <a:ext cx="260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 Lake thrust plane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029200" y="577425"/>
            <a:ext cx="3503776" cy="2285327"/>
            <a:chOff x="5029200" y="577425"/>
            <a:chExt cx="3503776" cy="228532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19733" b="11134"/>
            <a:stretch/>
          </p:blipFill>
          <p:spPr>
            <a:xfrm>
              <a:off x="5029200" y="577425"/>
              <a:ext cx="3503776" cy="2285327"/>
            </a:xfrm>
            <a:prstGeom prst="rect">
              <a:avLst/>
            </a:prstGeom>
          </p:spPr>
        </p:pic>
        <p:cxnSp>
          <p:nvCxnSpPr>
            <p:cNvPr id="11268" name="Straight Arrow Connector 11267"/>
            <p:cNvCxnSpPr/>
            <p:nvPr/>
          </p:nvCxnSpPr>
          <p:spPr>
            <a:xfrm flipH="1" flipV="1">
              <a:off x="7024677" y="1230213"/>
              <a:ext cx="152400" cy="31405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481220" y="3235217"/>
            <a:ext cx="2239984" cy="2666011"/>
            <a:chOff x="5134433" y="3235217"/>
            <a:chExt cx="2239984" cy="2666011"/>
          </a:xfrm>
        </p:grpSpPr>
        <p:grpSp>
          <p:nvGrpSpPr>
            <p:cNvPr id="2" name="Group 1"/>
            <p:cNvGrpSpPr/>
            <p:nvPr/>
          </p:nvGrpSpPr>
          <p:grpSpPr>
            <a:xfrm>
              <a:off x="5134433" y="3235217"/>
              <a:ext cx="2239984" cy="2666011"/>
              <a:chOff x="4364181" y="427611"/>
              <a:chExt cx="4479967" cy="53320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462" b="22251"/>
              <a:stretch/>
            </p:blipFill>
            <p:spPr>
              <a:xfrm>
                <a:off x="4364181" y="427611"/>
                <a:ext cx="4479967" cy="5332021"/>
              </a:xfrm>
              <a:prstGeom prst="rect">
                <a:avLst/>
              </a:prstGeom>
            </p:spPr>
          </p:pic>
          <p:sp>
            <p:nvSpPr>
              <p:cNvPr id="28" name="5-Point Star 27"/>
              <p:cNvSpPr/>
              <p:nvPr/>
            </p:nvSpPr>
            <p:spPr>
              <a:xfrm>
                <a:off x="7916069" y="2209800"/>
                <a:ext cx="228600" cy="22860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6878638" y="2865021"/>
                <a:ext cx="228600" cy="22860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5-Point Star 30"/>
            <p:cNvSpPr/>
            <p:nvPr/>
          </p:nvSpPr>
          <p:spPr>
            <a:xfrm>
              <a:off x="6601212" y="4339060"/>
              <a:ext cx="114300" cy="11430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21771" y="6627168"/>
            <a:ext cx="5982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NE trend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437487" y="-2232"/>
            <a:ext cx="803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NW-SE short</a:t>
            </a:r>
            <a:endParaRPr lang="en-US" sz="900" dirty="0">
              <a:solidFill>
                <a:schemeClr val="bg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5612" y="4002283"/>
            <a:ext cx="1697762" cy="1367499"/>
            <a:chOff x="1365612" y="4002283"/>
            <a:chExt cx="1697762" cy="1367499"/>
          </a:xfrm>
        </p:grpSpPr>
        <p:sp>
          <p:nvSpPr>
            <p:cNvPr id="34" name="Right Arrow 33"/>
            <p:cNvSpPr/>
            <p:nvPr/>
          </p:nvSpPr>
          <p:spPr>
            <a:xfrm rot="8556077">
              <a:off x="1365612" y="5217382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9200854">
              <a:off x="2872874" y="4002283"/>
              <a:ext cx="1905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73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11" y="2325846"/>
            <a:ext cx="1951673" cy="19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511384" y="4091311"/>
            <a:ext cx="348365" cy="387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16767" y="2341429"/>
            <a:ext cx="2291846" cy="2390059"/>
            <a:chOff x="624398" y="2493829"/>
            <a:chExt cx="2291846" cy="2390059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14949" r="9028"/>
            <a:stretch/>
          </p:blipFill>
          <p:spPr bwMode="auto">
            <a:xfrm>
              <a:off x="685800" y="2493829"/>
              <a:ext cx="2169043" cy="204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24398" y="4576111"/>
              <a:ext cx="22918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/>
                <a:t>Mazzotti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Townend</a:t>
              </a:r>
              <a:r>
                <a:rPr lang="en-US" sz="1400" dirty="0" smtClean="0"/>
                <a:t>, 2010</a:t>
              </a:r>
              <a:endParaRPr lang="en-US" sz="1400" dirty="0"/>
            </a:p>
          </p:txBody>
        </p:sp>
      </p:grpSp>
      <p:sp>
        <p:nvSpPr>
          <p:cNvPr id="29" name="Right Arrow 28"/>
          <p:cNvSpPr/>
          <p:nvPr/>
        </p:nvSpPr>
        <p:spPr>
          <a:xfrm rot="19798837">
            <a:off x="1426267" y="3905548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68276" y="1935139"/>
            <a:ext cx="58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9108588">
            <a:off x="3847495" y="2397762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7958" y="1371600"/>
            <a:ext cx="15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HOLOCENE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530131" y="1371600"/>
            <a:ext cx="201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PLEISTOCENE?</a:t>
            </a:r>
            <a:endParaRPr lang="en-US" sz="2400" b="1" dirty="0"/>
          </a:p>
        </p:txBody>
      </p:sp>
      <p:grpSp>
        <p:nvGrpSpPr>
          <p:cNvPr id="17" name="Group 16"/>
          <p:cNvGrpSpPr/>
          <p:nvPr/>
        </p:nvGrpSpPr>
        <p:grpSpPr>
          <a:xfrm rot="21197323">
            <a:off x="5646615" y="2150929"/>
            <a:ext cx="1811932" cy="2252994"/>
            <a:chOff x="5646615" y="2150929"/>
            <a:chExt cx="1811932" cy="2252994"/>
          </a:xfrm>
        </p:grpSpPr>
        <p:sp>
          <p:nvSpPr>
            <p:cNvPr id="18" name="Right Arrow 17"/>
            <p:cNvSpPr/>
            <p:nvPr/>
          </p:nvSpPr>
          <p:spPr>
            <a:xfrm rot="13904320">
              <a:off x="7115647" y="4061023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2992225">
              <a:off x="5608515" y="2189029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56964" y="-11138"/>
            <a:ext cx="5196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2"/>
                </a:solidFill>
              </a:rPr>
              <a:t>hypoth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56857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LGM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78328" y="3048000"/>
            <a:ext cx="7387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TIMING CONSTRAINTS FOR NW-SE SHORTENING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56857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LGM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9722" y="-2232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field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7688" y="990599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041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3" y="228600"/>
            <a:ext cx="3964334" cy="59436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41" y="420686"/>
            <a:ext cx="357187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lum bright="-4000" contrast="-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4"/>
          <a:stretch/>
        </p:blipFill>
        <p:spPr bwMode="auto">
          <a:xfrm>
            <a:off x="5779061" y="3048000"/>
            <a:ext cx="242775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8837" y="2551056"/>
            <a:ext cx="20245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Douglas Lake thrust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12769" y="2920388"/>
            <a:ext cx="1154831" cy="6170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19800" y="1828801"/>
            <a:ext cx="292969" cy="7222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54415" y="3168134"/>
            <a:ext cx="221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Alluvium-filled fissure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166284" y="3537466"/>
            <a:ext cx="723900" cy="13393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 flipV="1">
            <a:off x="2334980" y="2189928"/>
            <a:ext cx="2219435" cy="11628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 rot="16200000">
            <a:off x="7865471" y="5461455"/>
            <a:ext cx="186134" cy="22860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91665" y="558233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</a:t>
            </a:r>
            <a:endParaRPr lang="en-US" b="1" dirty="0"/>
          </a:p>
        </p:txBody>
      </p:sp>
      <p:cxnSp>
        <p:nvCxnSpPr>
          <p:cNvPr id="7169" name="Straight Connector 7168"/>
          <p:cNvCxnSpPr/>
          <p:nvPr/>
        </p:nvCxnSpPr>
        <p:spPr>
          <a:xfrm>
            <a:off x="7239000" y="5951664"/>
            <a:ext cx="247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7175"/>
          <p:cNvSpPr txBox="1"/>
          <p:nvPr/>
        </p:nvSpPr>
        <p:spPr>
          <a:xfrm>
            <a:off x="7151870" y="568380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2 m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30718" y="-2254"/>
            <a:ext cx="5341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parallel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627168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spatial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09608" y="5678452"/>
            <a:ext cx="650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Flexural slip bedding-plane fault hypothesis for </a:t>
            </a:r>
            <a:r>
              <a:rPr lang="en-US" dirty="0" smtClean="0"/>
              <a:t> Douglas Lake thrust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38" y="304800"/>
            <a:ext cx="6019800" cy="53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54502" y="-11138"/>
            <a:ext cx="6735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active fold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627168"/>
            <a:ext cx="6190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2"/>
                </a:solidFill>
              </a:rPr>
              <a:t>Appalach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0031" y="-1116"/>
            <a:ext cx="429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flood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3505200" y="1175512"/>
            <a:ext cx="5214451" cy="3910838"/>
            <a:chOff x="3505200" y="1175512"/>
            <a:chExt cx="5214451" cy="3910838"/>
          </a:xfrm>
        </p:grpSpPr>
        <p:grpSp>
          <p:nvGrpSpPr>
            <p:cNvPr id="2" name="Group 1"/>
            <p:cNvGrpSpPr/>
            <p:nvPr/>
          </p:nvGrpSpPr>
          <p:grpSpPr>
            <a:xfrm>
              <a:off x="3505200" y="1175512"/>
              <a:ext cx="5214451" cy="3910838"/>
              <a:chOff x="3505200" y="1175512"/>
              <a:chExt cx="5214451" cy="391083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1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1175512"/>
                <a:ext cx="5214451" cy="391083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 rot="799185">
                <a:off x="3516155" y="2665903"/>
                <a:ext cx="1606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Sagging alluvium beds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20595526">
                <a:off x="7112963" y="2892464"/>
                <a:ext cx="1606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Sagging alluvium beds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94569" y="2665901"/>
                <a:ext cx="2541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bg2"/>
                    </a:solidFill>
                  </a:rPr>
                  <a:t>Horizontal alluvium filling sag trough</a:t>
                </a:r>
                <a:endParaRPr lang="en-US" sz="1200" b="1" dirty="0">
                  <a:solidFill>
                    <a:schemeClr val="bg2"/>
                  </a:solidFill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5486400" y="3276600"/>
              <a:ext cx="457200" cy="17526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983413" y="3248025"/>
              <a:ext cx="1398587" cy="178117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511168" y="4572000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FISSURE</a:t>
              </a:r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505199" y="1143000"/>
            <a:ext cx="5214451" cy="394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70186" y="1181099"/>
            <a:ext cx="2934989" cy="3913319"/>
            <a:chOff x="370186" y="1181099"/>
            <a:chExt cx="2934989" cy="39133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000"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6" y="1181099"/>
              <a:ext cx="2934989" cy="39133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-213567" y="3832743"/>
              <a:ext cx="1801712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Alluvium-filled fissure</a:t>
              </a:r>
              <a:endParaRPr lang="en-US" sz="1400" b="1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41179" y="4267200"/>
              <a:ext cx="75902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6414788">
              <a:off x="594922" y="3189879"/>
              <a:ext cx="1285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Paleozoic shale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4293173">
              <a:off x="1748424" y="3590234"/>
              <a:ext cx="1285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Paleozoic shale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237599" y="2286000"/>
            <a:ext cx="2268251" cy="280841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19200" y="1600200"/>
            <a:ext cx="9906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219200" y="1143000"/>
            <a:ext cx="2286650" cy="4572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739722" y="-2232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basal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4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876299" y="381000"/>
            <a:ext cx="7584897" cy="5638800"/>
            <a:chOff x="876299" y="381000"/>
            <a:chExt cx="7584897" cy="5638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46" b="17972"/>
            <a:stretch/>
          </p:blipFill>
          <p:spPr>
            <a:xfrm>
              <a:off x="876299" y="381000"/>
              <a:ext cx="7584897" cy="5638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05301" y="5257800"/>
              <a:ext cx="1425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OSL sample</a:t>
              </a:r>
            </a:p>
            <a:p>
              <a:pPr algn="ctr"/>
              <a:r>
                <a:rPr lang="en-US" b="1" dirty="0" smtClean="0"/>
                <a:t>(21.8</a:t>
              </a:r>
              <a:r>
                <a:rPr lang="en-US" b="1" u="sng" dirty="0" smtClean="0"/>
                <a:t>+</a:t>
              </a:r>
              <a:r>
                <a:rPr lang="en-US" b="1" dirty="0" smtClean="0"/>
                <a:t>1.4 </a:t>
              </a:r>
              <a:r>
                <a:rPr lang="en-US" b="1" dirty="0" err="1" smtClean="0"/>
                <a:t>ka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334000" y="4343400"/>
              <a:ext cx="304800" cy="914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13361" y="4278868"/>
              <a:ext cx="1991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Cross-bedded sand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0181" y="5277592"/>
              <a:ext cx="21247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Previous slide photo</a:t>
              </a:r>
            </a:p>
            <a:p>
              <a:pPr algn="ctr"/>
              <a:r>
                <a:rPr lang="en-US" b="1" dirty="0" smtClean="0"/>
                <a:t>10 m</a:t>
              </a:r>
              <a:endParaRPr lang="en-US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1013362" y="5715000"/>
              <a:ext cx="1653638" cy="1891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0" y="6627168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LGM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08890" y="-34151"/>
            <a:ext cx="6351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Post-date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11" y="2325846"/>
            <a:ext cx="1951673" cy="19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584519" y="4057948"/>
            <a:ext cx="348365" cy="387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616767" y="2341429"/>
            <a:ext cx="2291846" cy="2390059"/>
            <a:chOff x="624398" y="2493829"/>
            <a:chExt cx="2291846" cy="2390059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14949" r="9028"/>
            <a:stretch/>
          </p:blipFill>
          <p:spPr bwMode="auto">
            <a:xfrm>
              <a:off x="685800" y="2493829"/>
              <a:ext cx="2169043" cy="2049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24398" y="4576111"/>
              <a:ext cx="22918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/>
                <a:t>Mazzotti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Townend</a:t>
              </a:r>
              <a:r>
                <a:rPr lang="en-US" sz="1400" dirty="0" smtClean="0"/>
                <a:t>, 2010</a:t>
              </a:r>
              <a:endParaRPr lang="en-US" sz="1400" dirty="0"/>
            </a:p>
          </p:txBody>
        </p:sp>
      </p:grpSp>
      <p:sp>
        <p:nvSpPr>
          <p:cNvPr id="29" name="Right Arrow 28"/>
          <p:cNvSpPr/>
          <p:nvPr/>
        </p:nvSpPr>
        <p:spPr>
          <a:xfrm rot="19798837">
            <a:off x="1426267" y="3905548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68276" y="1935139"/>
            <a:ext cx="58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9108588">
            <a:off x="3847495" y="2397762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 rot="21197323">
            <a:off x="5646615" y="2150929"/>
            <a:ext cx="1811932" cy="2252994"/>
            <a:chOff x="5646615" y="2150929"/>
            <a:chExt cx="1811932" cy="2252994"/>
          </a:xfrm>
        </p:grpSpPr>
        <p:sp>
          <p:nvSpPr>
            <p:cNvPr id="34" name="Right Arrow 33"/>
            <p:cNvSpPr/>
            <p:nvPr/>
          </p:nvSpPr>
          <p:spPr>
            <a:xfrm rot="13904320">
              <a:off x="7115647" y="4061023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2992225">
              <a:off x="5608515" y="2189029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57958" y="1371600"/>
            <a:ext cx="15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HOLOCENE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530131" y="1371600"/>
            <a:ext cx="201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PLEISTOCENE?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74613" y="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LGM rot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53371" y="664868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~70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Guesswork  </a:t>
            </a:r>
            <a:endParaRPr lang="en-US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46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5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6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952884" y="457200"/>
            <a:ext cx="5877920" cy="5546752"/>
            <a:chOff x="952884" y="457200"/>
            <a:chExt cx="5877920" cy="55467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5" t="33374" r="1323" b="1633"/>
            <a:stretch/>
          </p:blipFill>
          <p:spPr bwMode="auto">
            <a:xfrm>
              <a:off x="952884" y="457200"/>
              <a:ext cx="5877920" cy="554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52884" y="457200"/>
              <a:ext cx="5877920" cy="55467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7995547">
              <a:off x="2494486" y="2261277"/>
              <a:ext cx="3212960" cy="1715985"/>
            </a:xfrm>
            <a:prstGeom prst="arc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4100966" y="4192568"/>
              <a:ext cx="322821" cy="36576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72000" y="3733800"/>
              <a:ext cx="609600" cy="103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262376" y="4142745"/>
              <a:ext cx="1259877" cy="2345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591382">
              <a:off x="1046439" y="1647184"/>
              <a:ext cx="73949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Late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71053">
              <a:off x="1820497" y="1737874"/>
              <a:ext cx="125867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Pleistocene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87580" y="1773714"/>
              <a:ext cx="561372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Ice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21303938">
              <a:off x="3599175" y="1720523"/>
              <a:ext cx="1353640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Sheet           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1840" y="3549134"/>
            <a:ext cx="3197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Last glacial maximum </a:t>
            </a:r>
            <a:r>
              <a:rPr lang="en-US" b="1" dirty="0" err="1" smtClean="0">
                <a:solidFill>
                  <a:srgbClr val="0070C0"/>
                </a:solidFill>
              </a:rPr>
              <a:t>forebulge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900" y="4006116"/>
            <a:ext cx="28642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East Tennessee seismic zone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39722" y="-2232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spec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666384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S flank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5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6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952884" y="457200"/>
            <a:ext cx="5877920" cy="5546752"/>
            <a:chOff x="952884" y="457200"/>
            <a:chExt cx="5877920" cy="55467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75" t="33374" r="1323" b="1633"/>
            <a:stretch/>
          </p:blipFill>
          <p:spPr bwMode="auto">
            <a:xfrm>
              <a:off x="952884" y="457200"/>
              <a:ext cx="5877920" cy="554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52884" y="457200"/>
              <a:ext cx="5877920" cy="55467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7995547">
              <a:off x="2494486" y="2261277"/>
              <a:ext cx="3212960" cy="1715985"/>
            </a:xfrm>
            <a:prstGeom prst="arc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4100966" y="4192568"/>
              <a:ext cx="322821" cy="36576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72000" y="3733800"/>
              <a:ext cx="609600" cy="103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262376" y="4142745"/>
              <a:ext cx="1259877" cy="2345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591382">
              <a:off x="1046439" y="1647184"/>
              <a:ext cx="73949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 Late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71053">
              <a:off x="1820497" y="1737874"/>
              <a:ext cx="1258678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Pleistocene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87580" y="1773714"/>
              <a:ext cx="561372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Ice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21303938">
              <a:off x="3599175" y="1720523"/>
              <a:ext cx="1353640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Sheet           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1840" y="3549134"/>
            <a:ext cx="3197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Last glacial maximum </a:t>
            </a:r>
            <a:r>
              <a:rPr lang="en-US" b="1" dirty="0" err="1" smtClean="0">
                <a:solidFill>
                  <a:srgbClr val="0070C0"/>
                </a:solidFill>
              </a:rPr>
              <a:t>forebulge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900" y="4006116"/>
            <a:ext cx="28642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East Tennessee seismic zone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047643" y="3815783"/>
            <a:ext cx="304800" cy="65392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63319" y="4382975"/>
            <a:ext cx="46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X’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69608" y="3510983"/>
            <a:ext cx="46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595452" y="-2232"/>
            <a:ext cx="5485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cartoon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5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6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914400" y="820363"/>
            <a:ext cx="7646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X							   X’</a:t>
            </a:r>
            <a:endParaRPr lang="en-US" sz="5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49" y="1600200"/>
            <a:ext cx="7467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561109" y="-2232"/>
            <a:ext cx="583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perpend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5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6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 t="33374" r="1323" b="1633"/>
          <a:stretch/>
        </p:blipFill>
        <p:spPr bwMode="auto">
          <a:xfrm>
            <a:off x="952884" y="457200"/>
            <a:ext cx="5877920" cy="554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2884" y="457200"/>
            <a:ext cx="5877920" cy="5546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7995547">
            <a:off x="2494486" y="2261277"/>
            <a:ext cx="3212960" cy="1715985"/>
          </a:xfrm>
          <a:prstGeom prst="arc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100966" y="4192568"/>
            <a:ext cx="322821" cy="3657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572000" y="3837052"/>
            <a:ext cx="783412" cy="298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5" idx="1"/>
          </p:cNvCxnSpPr>
          <p:nvPr/>
        </p:nvCxnSpPr>
        <p:spPr>
          <a:xfrm flipH="1" flipV="1">
            <a:off x="4262377" y="4377251"/>
            <a:ext cx="1259876" cy="3905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591382">
            <a:off x="1046439" y="1647184"/>
            <a:ext cx="73949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Late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71053">
            <a:off x="1820497" y="1737874"/>
            <a:ext cx="125867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Pleistocene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87580" y="1773714"/>
            <a:ext cx="56137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Ice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1303938">
            <a:off x="3599175" y="1720523"/>
            <a:ext cx="135364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Sheet          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55412" y="3950808"/>
            <a:ext cx="31979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Last glacial maximum </a:t>
            </a:r>
            <a:r>
              <a:rPr lang="en-US" b="1" dirty="0" err="1" smtClean="0">
                <a:solidFill>
                  <a:srgbClr val="0070C0"/>
                </a:solidFill>
              </a:rPr>
              <a:t>forebulge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22253" y="4583163"/>
            <a:ext cx="28642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East Tennessee seismic zone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88285" y="4259998"/>
            <a:ext cx="580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Symbol" panose="05050102010706020507" pitchFamily="18" charset="2"/>
              </a:rPr>
              <a:t>s</a:t>
            </a:r>
            <a:r>
              <a:rPr lang="en-US" dirty="0"/>
              <a:t>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12241" y="4301015"/>
            <a:ext cx="252619" cy="228600"/>
            <a:chOff x="7467600" y="2133600"/>
            <a:chExt cx="505238" cy="457200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7467600" y="2133600"/>
              <a:ext cx="248476" cy="2286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7772400" y="2400300"/>
              <a:ext cx="200438" cy="1905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23" y="1803890"/>
            <a:ext cx="140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14302" y="1615419"/>
            <a:ext cx="48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99499" y="119992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Plate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58265" y="2687928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1 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7971" y="2947237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with glacial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loading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01587" y="-2232"/>
            <a:ext cx="6303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2"/>
                </a:solidFill>
              </a:rPr>
              <a:t>superimp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636811"/>
            <a:ext cx="6495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not cause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7688" y="990599"/>
            <a:ext cx="2716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Current seismicity</a:t>
            </a:r>
          </a:p>
        </p:txBody>
      </p:sp>
    </p:spTree>
    <p:extLst>
      <p:ext uri="{BB962C8B-B14F-4D97-AF65-F5344CB8AC3E}">
        <p14:creationId xmlns:p14="http://schemas.microsoft.com/office/powerpoint/2010/main" val="27210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2247"/>
            <a:ext cx="4800600" cy="57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86800" y="-2232"/>
            <a:ext cx="5405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oblique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27168"/>
            <a:ext cx="7024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fault. . . . . .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2247"/>
            <a:ext cx="4800600" cy="57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309417" y="2286000"/>
            <a:ext cx="1544021" cy="952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flipH="1">
            <a:off x="2355731" y="1418769"/>
            <a:ext cx="327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Pleistocene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21197323">
            <a:off x="4266058" y="1685507"/>
            <a:ext cx="1630739" cy="2027695"/>
            <a:chOff x="5646615" y="2150929"/>
            <a:chExt cx="1811932" cy="2252994"/>
          </a:xfrm>
        </p:grpSpPr>
        <p:sp>
          <p:nvSpPr>
            <p:cNvPr id="10" name="Right Arrow 9"/>
            <p:cNvSpPr/>
            <p:nvPr/>
          </p:nvSpPr>
          <p:spPr>
            <a:xfrm rot="13904320">
              <a:off x="7115647" y="4061023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2992225">
              <a:off x="5608515" y="2189029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78317" y="-2232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readily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27168"/>
            <a:ext cx="7184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</a:rPr>
              <a:t>s</a:t>
            </a:r>
            <a:r>
              <a:rPr lang="en-US" sz="900" dirty="0" smtClean="0">
                <a:solidFill>
                  <a:schemeClr val="bg2"/>
                </a:solidFill>
              </a:rPr>
              <a:t>ense/level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9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0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00200"/>
            <a:ext cx="4729162" cy="31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14800" y="4800600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 Black" pitchFamily="34" charset="0"/>
              </a:rPr>
              <a:t>?</a:t>
            </a:r>
            <a:r>
              <a:rPr lang="en-US" sz="3200" dirty="0" smtClean="0">
                <a:latin typeface="Arial Black" pitchFamily="34" charset="0"/>
              </a:rPr>
              <a:t>’</a:t>
            </a:r>
            <a:r>
              <a:rPr lang="en-US" sz="3600" dirty="0" smtClean="0">
                <a:latin typeface="Arial Black" pitchFamily="34" charset="0"/>
              </a:rPr>
              <a:t>s</a:t>
            </a:r>
            <a:endParaRPr lang="en-US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7688" y="990599"/>
            <a:ext cx="38826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Current seismicity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Quaternary </a:t>
            </a:r>
            <a:r>
              <a:rPr lang="en-US" sz="2400" dirty="0" err="1" smtClean="0"/>
              <a:t>paleoseismicity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210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7688" y="990599"/>
            <a:ext cx="69184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Current seismicity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Quaternary </a:t>
            </a:r>
            <a:r>
              <a:rPr lang="en-US" sz="2400" dirty="0" err="1" smtClean="0"/>
              <a:t>paleoseismicity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Quaternary shortening directions and </a:t>
            </a:r>
            <a:r>
              <a:rPr lang="en-US" sz="2400" dirty="0" err="1" smtClean="0"/>
              <a:t>paleostresses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10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7688" y="990599"/>
            <a:ext cx="69184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OUTLINE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Current seismicity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Quaternary </a:t>
            </a:r>
            <a:r>
              <a:rPr lang="en-US" sz="2400" dirty="0" err="1" smtClean="0"/>
              <a:t>paleoseismicity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Quaternary shortening directions and </a:t>
            </a:r>
            <a:r>
              <a:rPr lang="en-US" sz="2400" dirty="0" err="1" smtClean="0"/>
              <a:t>paleostresses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Guessing why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10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4606"/>
              </p:ext>
            </p:extLst>
          </p:nvPr>
        </p:nvGraphicFramePr>
        <p:xfrm>
          <a:off x="1431528" y="228600"/>
          <a:ext cx="6280944" cy="516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Drawing" r:id="rId4" imgW="3219210" imgH="2647770" progId="Canvas.Drawing.X">
                  <p:embed/>
                </p:oleObj>
              </mc:Choice>
              <mc:Fallback>
                <p:oleObj name="Drawing" r:id="rId4" imgW="3219210" imgH="2647770" progId="Canvas.Drawing.X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528" y="228600"/>
                        <a:ext cx="6280944" cy="5165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4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7" name="Picture 16" descr="logo_whi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38200" y="114300"/>
            <a:ext cx="7239000" cy="723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rot="19228227">
            <a:off x="3326852" y="3706371"/>
            <a:ext cx="24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Smoky Mountains</a:t>
            </a:r>
            <a:endParaRPr 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546283"/>
            <a:ext cx="375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CERI catalog 1974 to 2015 (ETSZ only)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77069" y="5333999"/>
            <a:ext cx="7239000" cy="2122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92978" y="-6685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spatial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627168"/>
            <a:ext cx="4235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bg2"/>
                </a:solidFill>
              </a:rPr>
              <a:t>rejuv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2819400" y="4159332"/>
            <a:ext cx="152400" cy="152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4095884" y="2874424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1718" y="3974666"/>
            <a:ext cx="15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Chattanooga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9614" y="2739627"/>
            <a:ext cx="1110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Knoxville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2781300" y="4083132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562204" y="4848016"/>
            <a:ext cx="1152728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99986" y="447868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km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9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381000"/>
            <a:ext cx="745807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2963" y="5641090"/>
            <a:ext cx="210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Hatcher et al. (2012)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92978" y="-6685"/>
            <a:ext cx="6126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4.6 1973l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4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5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3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876300" y="1935139"/>
            <a:ext cx="3322617" cy="2796349"/>
            <a:chOff x="876300" y="1935139"/>
            <a:chExt cx="3322617" cy="2796349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981200"/>
              <a:ext cx="2291846" cy="2750288"/>
              <a:chOff x="624398" y="2133600"/>
              <a:chExt cx="2291846" cy="2750288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3" r="9028"/>
              <a:stretch/>
            </p:blipFill>
            <p:spPr bwMode="auto">
              <a:xfrm>
                <a:off x="685800" y="2133600"/>
                <a:ext cx="2169043" cy="2409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24398" y="4576111"/>
                <a:ext cx="22918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 smtClean="0"/>
                  <a:t>Mazzotti</a:t>
                </a:r>
                <a:r>
                  <a:rPr lang="en-US" sz="1400" dirty="0" smtClean="0"/>
                  <a:t> and </a:t>
                </a:r>
                <a:r>
                  <a:rPr lang="en-US" sz="1400" dirty="0" err="1" smtClean="0"/>
                  <a:t>Townend</a:t>
                </a:r>
                <a:r>
                  <a:rPr lang="en-US" sz="1400" dirty="0" smtClean="0"/>
                  <a:t>, 2010</a:t>
                </a:r>
                <a:endParaRPr lang="en-US" sz="1400" dirty="0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 rot="19798837">
              <a:off x="876300" y="3905548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18309" y="1935139"/>
              <a:ext cx="5806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Symbol" panose="05050102010706020507" pitchFamily="18" charset="2"/>
                </a:rPr>
                <a:t>s</a:t>
              </a:r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Right Arrow 25"/>
            <p:cNvSpPr/>
            <p:nvPr/>
          </p:nvSpPr>
          <p:spPr>
            <a:xfrm rot="9108588">
              <a:off x="3297528" y="2397762"/>
              <a:ext cx="3810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11225" y="-6685"/>
            <a:ext cx="6559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breakouts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7813" y="6666384"/>
            <a:ext cx="660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2"/>
                </a:solidFill>
              </a:rPr>
              <a:t>horizontal</a:t>
            </a:r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1251</Words>
  <Application>Microsoft Office PowerPoint</Application>
  <PresentationFormat>On-screen Show (4:3)</PresentationFormat>
  <Paragraphs>300</Paragraphs>
  <Slides>32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Paleoseismology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Guesswork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Randel T Cox (randycox)</dc:creator>
  <cp:lastModifiedBy>Randel T Cox (randycox)</cp:lastModifiedBy>
  <cp:revision>109</cp:revision>
  <cp:lastPrinted>2015-03-13T21:00:49Z</cp:lastPrinted>
  <dcterms:created xsi:type="dcterms:W3CDTF">2015-02-18T18:35:11Z</dcterms:created>
  <dcterms:modified xsi:type="dcterms:W3CDTF">2015-03-23T22:20:17Z</dcterms:modified>
</cp:coreProperties>
</file>