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9" r:id="rId1"/>
  </p:sldMasterIdLst>
  <p:notesMasterIdLst>
    <p:notesMasterId r:id="rId31"/>
  </p:notesMasterIdLst>
  <p:sldIdLst>
    <p:sldId id="256" r:id="rId2"/>
    <p:sldId id="260" r:id="rId3"/>
    <p:sldId id="288" r:id="rId4"/>
    <p:sldId id="276" r:id="rId5"/>
    <p:sldId id="258" r:id="rId6"/>
    <p:sldId id="257" r:id="rId7"/>
    <p:sldId id="281" r:id="rId8"/>
    <p:sldId id="279" r:id="rId9"/>
    <p:sldId id="277" r:id="rId10"/>
    <p:sldId id="287" r:id="rId11"/>
    <p:sldId id="283" r:id="rId12"/>
    <p:sldId id="259" r:id="rId13"/>
    <p:sldId id="267" r:id="rId14"/>
    <p:sldId id="268" r:id="rId15"/>
    <p:sldId id="272" r:id="rId16"/>
    <p:sldId id="286" r:id="rId17"/>
    <p:sldId id="263" r:id="rId18"/>
    <p:sldId id="266" r:id="rId19"/>
    <p:sldId id="269" r:id="rId20"/>
    <p:sldId id="271" r:id="rId21"/>
    <p:sldId id="264" r:id="rId22"/>
    <p:sldId id="265" r:id="rId23"/>
    <p:sldId id="270" r:id="rId24"/>
    <p:sldId id="273" r:id="rId25"/>
    <p:sldId id="262" r:id="rId26"/>
    <p:sldId id="285" r:id="rId27"/>
    <p:sldId id="290" r:id="rId28"/>
    <p:sldId id="261" r:id="rId29"/>
    <p:sldId id="289"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43" autoAdjust="0"/>
  </p:normalViewPr>
  <p:slideViewPr>
    <p:cSldViewPr snapToGrid="0" snapToObjects="1">
      <p:cViewPr varScale="1">
        <p:scale>
          <a:sx n="70" d="100"/>
          <a:sy n="70" d="100"/>
        </p:scale>
        <p:origin x="-1386" y="-102"/>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55" d="100"/>
          <a:sy n="55" d="100"/>
        </p:scale>
        <p:origin x="-285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E16E1B-116B-BB42-A324-6231195D4E23}" type="datetimeFigureOut">
              <a:rPr lang="en-US" smtClean="0"/>
              <a:pPr/>
              <a:t>3/20/2015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51DB7F-A75C-5E4A-BFC3-29158C67DB19}" type="slidenum">
              <a:rPr lang="en-US" smtClean="0"/>
              <a:pPr/>
              <a:t>‹#›</a:t>
            </a:fld>
            <a:endParaRPr lang="en-US"/>
          </a:p>
        </p:txBody>
      </p:sp>
    </p:spTree>
    <p:extLst>
      <p:ext uri="{BB962C8B-B14F-4D97-AF65-F5344CB8AC3E}">
        <p14:creationId xmlns="" xmlns:p14="http://schemas.microsoft.com/office/powerpoint/2010/main" val="22058561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51DB7F-A75C-5E4A-BFC3-29158C67DB1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baseline="0" dirty="0" smtClean="0"/>
              <a:t>Additionally you can expect phenocrysts that are from different magma pods to develop unique sets of bands that differentiate the groups</a:t>
            </a:r>
          </a:p>
          <a:p>
            <a:pPr marL="0" indent="0" algn="l">
              <a:buFont typeface="Arial"/>
              <a:buNone/>
            </a:pPr>
            <a:endParaRPr lang="en-US" baseline="0" dirty="0" smtClean="0"/>
          </a:p>
          <a:p>
            <a:pPr marL="0" indent="0" algn="l">
              <a:buFont typeface="Arial"/>
              <a:buNone/>
            </a:pPr>
            <a:r>
              <a:rPr lang="en-US" baseline="0" dirty="0" smtClean="0"/>
              <a:t>Here the three outer most bands are chemically equivalent however past that the two phenocrysts do not share similar internal regions </a:t>
            </a:r>
            <a:endParaRPr lang="en-US" dirty="0" smtClean="0"/>
          </a:p>
        </p:txBody>
      </p:sp>
      <p:sp>
        <p:nvSpPr>
          <p:cNvPr id="4" name="Slide Number Placeholder 3"/>
          <p:cNvSpPr>
            <a:spLocks noGrp="1"/>
          </p:cNvSpPr>
          <p:nvPr>
            <p:ph type="sldNum" sz="quarter" idx="10"/>
          </p:nvPr>
        </p:nvSpPr>
        <p:spPr/>
        <p:txBody>
          <a:bodyPr/>
          <a:lstStyle/>
          <a:p>
            <a:fld id="{1C51DB7F-A75C-5E4A-BFC3-29158C67DB19}" type="slidenum">
              <a:rPr lang="en-US" smtClean="0"/>
              <a:pPr/>
              <a:t>11</a:t>
            </a:fld>
            <a:endParaRPr lang="en-US"/>
          </a:p>
        </p:txBody>
      </p:sp>
    </p:spTree>
    <p:extLst>
      <p:ext uri="{BB962C8B-B14F-4D97-AF65-F5344CB8AC3E}">
        <p14:creationId xmlns="" xmlns:p14="http://schemas.microsoft.com/office/powerpoint/2010/main" val="4162227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occurred</a:t>
            </a:r>
            <a:r>
              <a:rPr lang="en-US" baseline="0" dirty="0" smtClean="0"/>
              <a:t> as a Dike</a:t>
            </a:r>
            <a:endParaRPr lang="en-US" dirty="0" smtClean="0"/>
          </a:p>
          <a:p>
            <a:r>
              <a:rPr lang="en-US" dirty="0" smtClean="0"/>
              <a:t>Phenocrysts</a:t>
            </a:r>
            <a:r>
              <a:rPr lang="en-US" baseline="0" dirty="0" smtClean="0"/>
              <a:t>: </a:t>
            </a:r>
            <a:r>
              <a:rPr lang="en-US" baseline="0" dirty="0" err="1" smtClean="0"/>
              <a:t>biotite</a:t>
            </a:r>
            <a:r>
              <a:rPr lang="en-US" baseline="0" dirty="0" smtClean="0"/>
              <a:t> – clinopyroxene – olivine – magnetite</a:t>
            </a:r>
          </a:p>
          <a:p>
            <a:r>
              <a:rPr lang="en-US" baseline="0" dirty="0" smtClean="0"/>
              <a:t>Groundmass: </a:t>
            </a:r>
            <a:r>
              <a:rPr lang="en-US" baseline="0" dirty="0" err="1" smtClean="0"/>
              <a:t>sanidine</a:t>
            </a:r>
            <a:r>
              <a:rPr lang="en-US" baseline="0" dirty="0" smtClean="0"/>
              <a:t> – </a:t>
            </a:r>
            <a:r>
              <a:rPr lang="en-US" baseline="0" dirty="0" err="1" smtClean="0"/>
              <a:t>biotite</a:t>
            </a:r>
            <a:r>
              <a:rPr lang="en-US" baseline="0" dirty="0" smtClean="0"/>
              <a:t> – magnetite – </a:t>
            </a:r>
            <a:r>
              <a:rPr lang="en-US" baseline="0" dirty="0" err="1" smtClean="0"/>
              <a:t>cpx</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12</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The clinopyroxenes of this sample are relatively simple</a:t>
            </a:r>
            <a:endParaRPr lang="en-US" baseline="0" dirty="0" smtClean="0"/>
          </a:p>
          <a:p>
            <a:pPr algn="l"/>
            <a:endParaRPr lang="en-US" dirty="0" smtClean="0"/>
          </a:p>
          <a:p>
            <a:pPr algn="l"/>
            <a:r>
              <a:rPr lang="en-US" dirty="0" smtClean="0"/>
              <a:t>BSE images and Microprobe data reveal</a:t>
            </a:r>
            <a:r>
              <a:rPr lang="en-US" baseline="0" dirty="0" smtClean="0"/>
              <a:t> only one</a:t>
            </a:r>
            <a:r>
              <a:rPr lang="en-US" dirty="0" smtClean="0"/>
              <a:t> family</a:t>
            </a:r>
          </a:p>
          <a:p>
            <a:r>
              <a:rPr lang="en-US" dirty="0" smtClean="0"/>
              <a:t>Clinopyroxenes display</a:t>
            </a:r>
          </a:p>
          <a:p>
            <a:r>
              <a:rPr lang="en-US" dirty="0" smtClean="0"/>
              <a:t>a rounded</a:t>
            </a:r>
            <a:r>
              <a:rPr lang="en-US" baseline="0" dirty="0" smtClean="0"/>
              <a:t> resorbed core followed by a slightly more Mg rich band which in turn is covered by a Fe-rich band – all </a:t>
            </a:r>
            <a:r>
              <a:rPr lang="en-US" baseline="0" dirty="0" err="1" smtClean="0"/>
              <a:t>diopside</a:t>
            </a:r>
            <a:endParaRPr lang="en-US" dirty="0" smtClean="0"/>
          </a:p>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13</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Chart of families</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14</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I’ll find it useful to use the ds cation index</a:t>
            </a:r>
          </a:p>
          <a:p>
            <a:pPr algn="l"/>
            <a:r>
              <a:rPr lang="en-US" sz="1200" kern="1200" dirty="0" smtClean="0">
                <a:solidFill>
                  <a:schemeClr val="tx1"/>
                </a:solidFill>
                <a:effectLst/>
                <a:latin typeface="+mn-lt"/>
                <a:ea typeface="+mn-ea"/>
                <a:cs typeface="+mn-cs"/>
              </a:rPr>
              <a:t>The cation index is the sum of cation species that are concentrated in </a:t>
            </a:r>
            <a:r>
              <a:rPr lang="en-US" sz="1200" kern="1200" dirty="0" err="1" smtClean="0">
                <a:solidFill>
                  <a:schemeClr val="tx1"/>
                </a:solidFill>
                <a:effectLst/>
                <a:latin typeface="+mn-lt"/>
                <a:ea typeface="+mn-ea"/>
                <a:cs typeface="+mn-cs"/>
              </a:rPr>
              <a:t>diopside</a:t>
            </a:r>
            <a:r>
              <a:rPr lang="en-US" sz="1200" kern="1200" dirty="0" smtClean="0">
                <a:solidFill>
                  <a:schemeClr val="tx1"/>
                </a:solidFill>
                <a:effectLst/>
                <a:latin typeface="+mn-lt"/>
                <a:ea typeface="+mn-ea"/>
                <a:cs typeface="+mn-cs"/>
              </a:rPr>
              <a:t> (relative to </a:t>
            </a:r>
            <a:r>
              <a:rPr lang="en-US" sz="1200" kern="1200" dirty="0" err="1" smtClean="0">
                <a:solidFill>
                  <a:schemeClr val="tx1"/>
                </a:solidFill>
                <a:effectLst/>
                <a:latin typeface="+mn-lt"/>
                <a:ea typeface="+mn-ea"/>
                <a:cs typeface="+mn-cs"/>
              </a:rPr>
              <a:t>salite</a:t>
            </a:r>
            <a:r>
              <a:rPr lang="en-US" sz="1200" kern="1200" dirty="0" smtClean="0">
                <a:solidFill>
                  <a:schemeClr val="tx1"/>
                </a:solidFill>
                <a:effectLst/>
                <a:latin typeface="+mn-lt"/>
                <a:ea typeface="+mn-ea"/>
                <a:cs typeface="+mn-cs"/>
              </a:rPr>
              <a:t>) minus the sum of the cation species that are more concentrated in </a:t>
            </a:r>
            <a:r>
              <a:rPr lang="en-US" sz="1200" kern="1200" dirty="0" err="1" smtClean="0">
                <a:solidFill>
                  <a:schemeClr val="tx1"/>
                </a:solidFill>
                <a:effectLst/>
                <a:latin typeface="+mn-lt"/>
                <a:ea typeface="+mn-ea"/>
                <a:cs typeface="+mn-cs"/>
              </a:rPr>
              <a:t>salite</a:t>
            </a:r>
            <a:r>
              <a:rPr lang="en-US" dirty="0" smtClean="0">
                <a:effectLst/>
              </a:rPr>
              <a:t> –</a:t>
            </a:r>
            <a:r>
              <a:rPr lang="en-US" baseline="0" dirty="0" smtClean="0">
                <a:effectLst/>
              </a:rPr>
              <a:t> </a:t>
            </a:r>
          </a:p>
          <a:p>
            <a:pPr algn="l"/>
            <a:r>
              <a:rPr lang="en-US" baseline="0" dirty="0" err="1" smtClean="0">
                <a:effectLst/>
              </a:rPr>
              <a:t>salite</a:t>
            </a:r>
            <a:r>
              <a:rPr lang="en-US" baseline="0" dirty="0" smtClean="0">
                <a:effectLst/>
              </a:rPr>
              <a:t> is an Fe-rich version of </a:t>
            </a:r>
            <a:r>
              <a:rPr lang="en-US" baseline="0" dirty="0" err="1" smtClean="0">
                <a:effectLst/>
              </a:rPr>
              <a:t>Diopside</a:t>
            </a:r>
            <a:r>
              <a:rPr lang="en-US" baseline="0"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15</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Variation</a:t>
            </a:r>
          </a:p>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16</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Phenocrysts:</a:t>
            </a:r>
            <a:r>
              <a:rPr lang="en-US" baseline="0" dirty="0" smtClean="0"/>
              <a:t> clinopyroxene – olivine – magnetite</a:t>
            </a:r>
          </a:p>
          <a:p>
            <a:r>
              <a:rPr lang="en-US" baseline="0" dirty="0" smtClean="0"/>
              <a:t>Groundmass: </a:t>
            </a:r>
            <a:r>
              <a:rPr lang="en-US" baseline="0" dirty="0" err="1" smtClean="0"/>
              <a:t>albite</a:t>
            </a:r>
            <a:r>
              <a:rPr lang="en-US" baseline="0" dirty="0" smtClean="0"/>
              <a:t> – </a:t>
            </a:r>
            <a:r>
              <a:rPr lang="en-US" baseline="0" dirty="0" err="1" smtClean="0"/>
              <a:t>sanidine</a:t>
            </a:r>
            <a:r>
              <a:rPr lang="en-US" baseline="0" dirty="0" smtClean="0"/>
              <a:t> – </a:t>
            </a:r>
            <a:r>
              <a:rPr lang="en-US" baseline="0" dirty="0" err="1" smtClean="0"/>
              <a:t>biotite</a:t>
            </a:r>
            <a:r>
              <a:rPr lang="en-US" baseline="0" dirty="0" smtClean="0"/>
              <a:t> – clinopyroxene – magnetite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17</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BSE images of two of this samples three families </a:t>
            </a:r>
          </a:p>
          <a:p>
            <a:pPr algn="l"/>
            <a:endParaRPr lang="en-US" dirty="0" smtClean="0"/>
          </a:p>
          <a:p>
            <a:pPr algn="l"/>
            <a:r>
              <a:rPr lang="en-US" dirty="0" smtClean="0"/>
              <a:t>Both roughly</a:t>
            </a:r>
            <a:r>
              <a:rPr lang="en-US" baseline="0" dirty="0" smtClean="0"/>
              <a:t> the same size- one has very apparent complex zoning and the other has a relatively homogenous Fe-rich nature</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18</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Chart of families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19</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Variation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20</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kern="1200" dirty="0" smtClean="0">
                <a:solidFill>
                  <a:schemeClr val="tx1"/>
                </a:solidFill>
                <a:latin typeface="+mn-lt"/>
                <a:ea typeface="+mn-ea"/>
                <a:cs typeface="+mn-cs"/>
              </a:rPr>
              <a:t>Complex zoning is characterized by sets of epitaxial bands- bands or shells of chemically distinct crystal material that are deposited onto a phenocryst- these bands have abrupt inner and outer contacts and display large jumps in composition Mg#, Al content </a:t>
            </a:r>
          </a:p>
          <a:p>
            <a:pPr marL="0" indent="0" algn="l">
              <a:buFont typeface="Arial"/>
              <a:buNone/>
            </a:pPr>
            <a:endParaRPr lang="en-US" sz="1200" kern="1200" dirty="0" smtClean="0">
              <a:solidFill>
                <a:schemeClr val="tx1"/>
              </a:solidFill>
              <a:latin typeface="+mn-lt"/>
              <a:ea typeface="+mn-ea"/>
              <a:cs typeface="+mn-cs"/>
            </a:endParaRPr>
          </a:p>
          <a:p>
            <a:pPr marL="0" indent="0" algn="l">
              <a:buFont typeface="Arial"/>
              <a:buNone/>
            </a:pPr>
            <a:r>
              <a:rPr lang="en-US" sz="1200" kern="1200" dirty="0" smtClean="0">
                <a:solidFill>
                  <a:schemeClr val="tx1"/>
                </a:solidFill>
                <a:latin typeface="+mn-lt"/>
                <a:ea typeface="+mn-ea"/>
                <a:cs typeface="+mn-cs"/>
              </a:rPr>
              <a:t>Additionally the</a:t>
            </a:r>
            <a:r>
              <a:rPr lang="en-US" sz="1200" kern="1200" baseline="0" dirty="0" smtClean="0">
                <a:solidFill>
                  <a:schemeClr val="tx1"/>
                </a:solidFill>
                <a:latin typeface="+mn-lt"/>
                <a:ea typeface="+mn-ea"/>
                <a:cs typeface="+mn-cs"/>
              </a:rPr>
              <a:t> outer contacts of the bands are commonly resorbed or rounded- producing something akin to a nonconformity inside </a:t>
            </a:r>
            <a:r>
              <a:rPr lang="en-US" sz="1200" kern="1200" baseline="0" smtClean="0">
                <a:solidFill>
                  <a:schemeClr val="tx1"/>
                </a:solidFill>
                <a:latin typeface="+mn-lt"/>
                <a:ea typeface="+mn-ea"/>
                <a:cs typeface="+mn-cs"/>
              </a:rPr>
              <a:t>the crystal </a:t>
            </a:r>
            <a:endParaRPr lang="en-US" dirty="0" smtClean="0"/>
          </a:p>
        </p:txBody>
      </p:sp>
      <p:sp>
        <p:nvSpPr>
          <p:cNvPr id="4" name="Slide Number Placeholder 3"/>
          <p:cNvSpPr>
            <a:spLocks noGrp="1"/>
          </p:cNvSpPr>
          <p:nvPr>
            <p:ph type="sldNum" sz="quarter" idx="10"/>
          </p:nvPr>
        </p:nvSpPr>
        <p:spPr/>
        <p:txBody>
          <a:bodyPr/>
          <a:lstStyle/>
          <a:p>
            <a:fld id="{1C51DB7F-A75C-5E4A-BFC3-29158C67DB19}" type="slidenum">
              <a:rPr lang="en-US" smtClean="0"/>
              <a:pPr/>
              <a:t>2</a:t>
            </a:fld>
            <a:endParaRPr lang="en-US"/>
          </a:p>
        </p:txBody>
      </p:sp>
    </p:spTree>
    <p:extLst>
      <p:ext uri="{BB962C8B-B14F-4D97-AF65-F5344CB8AC3E}">
        <p14:creationId xmlns="" xmlns:p14="http://schemas.microsoft.com/office/powerpoint/2010/main" val="416222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Phenocrysts:</a:t>
            </a:r>
            <a:r>
              <a:rPr lang="en-US" baseline="0" dirty="0" smtClean="0"/>
              <a:t> </a:t>
            </a:r>
            <a:r>
              <a:rPr lang="en-US" dirty="0" err="1" smtClean="0"/>
              <a:t>Leucite</a:t>
            </a:r>
            <a:r>
              <a:rPr lang="en-US" dirty="0" smtClean="0"/>
              <a:t> – Clinopyroxene – Plagioclase – </a:t>
            </a:r>
            <a:r>
              <a:rPr lang="en-US" dirty="0" err="1" smtClean="0"/>
              <a:t>Sanidine</a:t>
            </a:r>
            <a:r>
              <a:rPr lang="en-US" dirty="0" smtClean="0"/>
              <a:t> - Magnetite </a:t>
            </a:r>
          </a:p>
          <a:p>
            <a:pPr algn="l"/>
            <a:r>
              <a:rPr lang="en-US" dirty="0" smtClean="0"/>
              <a:t>Groundmass: clinopyroxene, magnetite,</a:t>
            </a:r>
            <a:r>
              <a:rPr lang="en-US" baseline="0" dirty="0" smtClean="0"/>
              <a:t> </a:t>
            </a:r>
            <a:r>
              <a:rPr lang="en-US" baseline="0" dirty="0" err="1" smtClean="0"/>
              <a:t>leucite</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21</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BSE image of two families</a:t>
            </a:r>
          </a:p>
          <a:p>
            <a:pPr algn="l"/>
            <a:endParaRPr lang="en-US" dirty="0" smtClean="0"/>
          </a:p>
          <a:p>
            <a:pPr algn="l"/>
            <a:r>
              <a:rPr lang="en-US" dirty="0" smtClean="0"/>
              <a:t>Side note the outer 3 bands match</a:t>
            </a:r>
            <a:r>
              <a:rPr lang="en-US" baseline="0" dirty="0" smtClean="0"/>
              <a:t> between these two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22</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Chart of families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23</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Variation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24</a:t>
            </a:fld>
            <a:endParaRPr lang="en-US"/>
          </a:p>
        </p:txBody>
      </p:sp>
    </p:spTree>
    <p:extLst>
      <p:ext uri="{BB962C8B-B14F-4D97-AF65-F5344CB8AC3E}">
        <p14:creationId xmlns="" xmlns:p14="http://schemas.microsoft.com/office/powerpoint/2010/main" val="1667979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plotted on the pyroxene quadrilateral all </a:t>
            </a:r>
            <a:r>
              <a:rPr lang="en-US" baseline="0" dirty="0" err="1" smtClean="0"/>
              <a:t>cpx</a:t>
            </a:r>
            <a:r>
              <a:rPr lang="en-US" baseline="0" dirty="0" smtClean="0"/>
              <a:t> from these samples plot in the same range </a:t>
            </a:r>
          </a:p>
          <a:p>
            <a:r>
              <a:rPr lang="en-US" baseline="0" dirty="0" smtClean="0"/>
              <a:t>Implying they are very similar save the difference in phenocryst assemblage- particularly the presence or absence of </a:t>
            </a:r>
            <a:r>
              <a:rPr lang="en-US" baseline="0" dirty="0" err="1" smtClean="0"/>
              <a:t>biotite</a:t>
            </a:r>
            <a:r>
              <a:rPr lang="en-US" baseline="0" dirty="0" smtClean="0"/>
              <a:t> and feldspars-</a:t>
            </a:r>
            <a:r>
              <a:rPr lang="en-US" baseline="0" dirty="0" err="1" smtClean="0"/>
              <a:t>feldspathoids</a:t>
            </a:r>
            <a:r>
              <a:rPr lang="en-US" baseline="0" dirty="0" smtClean="0"/>
              <a:t> </a:t>
            </a:r>
          </a:p>
          <a:p>
            <a:r>
              <a:rPr lang="en-US" baseline="0" dirty="0" smtClean="0"/>
              <a:t>The easiest way to account for this is magma water content – </a:t>
            </a:r>
            <a:r>
              <a:rPr lang="en-US" baseline="0" dirty="0" err="1" smtClean="0"/>
              <a:t>biotite</a:t>
            </a:r>
            <a:r>
              <a:rPr lang="en-US" baseline="0" dirty="0" smtClean="0"/>
              <a:t> rich </a:t>
            </a:r>
            <a:r>
              <a:rPr lang="en-US" baseline="0" dirty="0" err="1" smtClean="0"/>
              <a:t>minette</a:t>
            </a:r>
            <a:r>
              <a:rPr lang="en-US" baseline="0" dirty="0" smtClean="0"/>
              <a:t> magmas have high water that prevents feldspar growth </a:t>
            </a:r>
          </a:p>
          <a:p>
            <a:endParaRPr lang="en-US" baseline="0" dirty="0" smtClean="0"/>
          </a:p>
          <a:p>
            <a:r>
              <a:rPr lang="en-US" baseline="0" dirty="0" smtClean="0"/>
              <a:t>How do you get a low water magma- degas a </a:t>
            </a:r>
            <a:r>
              <a:rPr lang="en-US" baseline="0" dirty="0" err="1" smtClean="0"/>
              <a:t>minette</a:t>
            </a:r>
            <a:r>
              <a:rPr lang="en-US" baseline="0" dirty="0" smtClean="0"/>
              <a:t> via emplacement at shallow depth</a:t>
            </a:r>
          </a:p>
        </p:txBody>
      </p:sp>
      <p:sp>
        <p:nvSpPr>
          <p:cNvPr id="4" name="Slide Number Placeholder 3"/>
          <p:cNvSpPr>
            <a:spLocks noGrp="1"/>
          </p:cNvSpPr>
          <p:nvPr>
            <p:ph type="sldNum" sz="quarter" idx="10"/>
          </p:nvPr>
        </p:nvSpPr>
        <p:spPr/>
        <p:txBody>
          <a:bodyPr/>
          <a:lstStyle/>
          <a:p>
            <a:fld id="{1C51DB7F-A75C-5E4A-BFC3-29158C67DB19}" type="slidenum">
              <a:rPr lang="en-US" smtClean="0"/>
              <a:pPr/>
              <a:t>25</a:t>
            </a:fld>
            <a:endParaRPr lang="en-US"/>
          </a:p>
        </p:txBody>
      </p:sp>
    </p:spTree>
    <p:extLst>
      <p:ext uri="{BB962C8B-B14F-4D97-AF65-F5344CB8AC3E}">
        <p14:creationId xmlns="" xmlns:p14="http://schemas.microsoft.com/office/powerpoint/2010/main" val="159308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Working with the idea that Water poor </a:t>
            </a:r>
            <a:r>
              <a:rPr lang="en-US" baseline="0" dirty="0" err="1" smtClean="0"/>
              <a:t>biotite</a:t>
            </a:r>
            <a:r>
              <a:rPr lang="en-US" baseline="0" dirty="0" smtClean="0"/>
              <a:t>-free </a:t>
            </a:r>
            <a:r>
              <a:rPr lang="en-US" baseline="0" dirty="0" err="1" smtClean="0"/>
              <a:t>leucitite</a:t>
            </a:r>
            <a:r>
              <a:rPr lang="en-US" baseline="0" dirty="0" smtClean="0"/>
              <a:t> are simply degassed </a:t>
            </a:r>
            <a:r>
              <a:rPr lang="en-US" baseline="0" dirty="0" err="1" smtClean="0"/>
              <a:t>minettes</a:t>
            </a:r>
            <a:r>
              <a:rPr lang="en-US" baseline="0" dirty="0" smtClean="0"/>
              <a:t> that were intruded into comparatively shallow depths </a:t>
            </a:r>
          </a:p>
          <a:p>
            <a:endParaRPr lang="en-US" baseline="0" dirty="0" smtClean="0"/>
          </a:p>
          <a:p>
            <a:r>
              <a:rPr lang="en-US" baseline="0" dirty="0" smtClean="0"/>
              <a:t>It is conceivable that these shallow magma were allowed to interact with other magma pods more extensively prior to eruption hence why there are considerably more zoned and why there are more families present in the </a:t>
            </a:r>
            <a:r>
              <a:rPr lang="en-US" baseline="0" dirty="0" err="1" smtClean="0"/>
              <a:t>leucitites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endParaRPr lang="en-US" dirty="0" smtClean="0"/>
          </a:p>
        </p:txBody>
      </p:sp>
      <p:sp>
        <p:nvSpPr>
          <p:cNvPr id="4" name="Slide Number Placeholder 3"/>
          <p:cNvSpPr>
            <a:spLocks noGrp="1"/>
          </p:cNvSpPr>
          <p:nvPr>
            <p:ph type="sldNum" sz="quarter" idx="10"/>
          </p:nvPr>
        </p:nvSpPr>
        <p:spPr/>
        <p:txBody>
          <a:bodyPr/>
          <a:lstStyle/>
          <a:p>
            <a:fld id="{1C51DB7F-A75C-5E4A-BFC3-29158C67DB19}" type="slidenum">
              <a:rPr lang="en-US" smtClean="0"/>
              <a:pPr/>
              <a:t>3</a:t>
            </a:fld>
            <a:endParaRPr lang="en-US"/>
          </a:p>
        </p:txBody>
      </p:sp>
    </p:spTree>
    <p:extLst>
      <p:ext uri="{BB962C8B-B14F-4D97-AF65-F5344CB8AC3E}">
        <p14:creationId xmlns="" xmlns:p14="http://schemas.microsoft.com/office/powerpoint/2010/main" val="416222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region</a:t>
            </a:r>
            <a:r>
              <a:rPr lang="en-US" baseline="0" dirty="0" smtClean="0"/>
              <a:t> has particularly complex tectonics with the consumption of the </a:t>
            </a:r>
            <a:r>
              <a:rPr lang="en-US" baseline="0" dirty="0" err="1" smtClean="0"/>
              <a:t>plaeotethys</a:t>
            </a:r>
            <a:r>
              <a:rPr lang="en-US" baseline="0" dirty="0" smtClean="0"/>
              <a:t> in the early cretaceous</a:t>
            </a:r>
          </a:p>
          <a:p>
            <a:r>
              <a:rPr lang="en-US" baseline="0" dirty="0" smtClean="0"/>
              <a:t>Then in the late cretaceous the </a:t>
            </a:r>
            <a:r>
              <a:rPr lang="en-US" baseline="0" dirty="0" err="1" smtClean="0"/>
              <a:t>pontide</a:t>
            </a:r>
            <a:r>
              <a:rPr lang="en-US" baseline="0" dirty="0" smtClean="0"/>
              <a:t> volcanic arc is generated with the northward subduction of </a:t>
            </a:r>
            <a:r>
              <a:rPr lang="en-US" baseline="0" dirty="0" err="1" smtClean="0"/>
              <a:t>Neotethyan</a:t>
            </a:r>
            <a:r>
              <a:rPr lang="en-US" baseline="0" dirty="0" smtClean="0"/>
              <a:t> ocean </a:t>
            </a:r>
          </a:p>
          <a:p>
            <a:r>
              <a:rPr lang="en-US" baseline="0" dirty="0" smtClean="0"/>
              <a:t>And it is along this arc, during the </a:t>
            </a:r>
            <a:r>
              <a:rPr lang="en-US" baseline="0" dirty="0" err="1" smtClean="0"/>
              <a:t>waining</a:t>
            </a:r>
            <a:r>
              <a:rPr lang="en-US" baseline="0" dirty="0" smtClean="0"/>
              <a:t> stages of subduction that my samples were generated. </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5</a:t>
            </a:fld>
            <a:endParaRPr lang="en-US"/>
          </a:p>
        </p:txBody>
      </p:sp>
    </p:spTree>
    <p:extLst>
      <p:ext uri="{BB962C8B-B14F-4D97-AF65-F5344CB8AC3E}">
        <p14:creationId xmlns="" xmlns:p14="http://schemas.microsoft.com/office/powerpoint/2010/main" val="94696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dirty="0" err="1" smtClean="0"/>
              <a:t>ka</a:t>
            </a:r>
            <a:r>
              <a:rPr lang="en-US" dirty="0" smtClean="0"/>
              <a:t> </a:t>
            </a:r>
            <a:r>
              <a:rPr lang="en-US" dirty="0" err="1" smtClean="0"/>
              <a:t>ra</a:t>
            </a:r>
            <a:r>
              <a:rPr lang="en-US" baseline="0" dirty="0" smtClean="0"/>
              <a:t> – </a:t>
            </a:r>
            <a:r>
              <a:rPr lang="en-US" baseline="0" dirty="0" err="1" smtClean="0"/>
              <a:t>Er</a:t>
            </a:r>
            <a:r>
              <a:rPr lang="en-US" baseline="0" dirty="0" smtClean="0"/>
              <a:t> </a:t>
            </a:r>
            <a:r>
              <a:rPr lang="en-US" baseline="0" dirty="0" err="1" smtClean="0"/>
              <a:t>zin</a:t>
            </a:r>
            <a:r>
              <a:rPr lang="en-US" baseline="0" dirty="0" smtClean="0"/>
              <a:t> can Suture Zone</a:t>
            </a:r>
          </a:p>
          <a:p>
            <a:r>
              <a:rPr lang="en-US" baseline="0" dirty="0" err="1" smtClean="0"/>
              <a:t>Kirsehir</a:t>
            </a:r>
            <a:r>
              <a:rPr lang="en-US" baseline="0" dirty="0" smtClean="0"/>
              <a:t> Massif </a:t>
            </a:r>
          </a:p>
          <a:p>
            <a:r>
              <a:rPr lang="en-US" baseline="0" dirty="0" smtClean="0"/>
              <a:t>Central Pontides </a:t>
            </a:r>
          </a:p>
          <a:p>
            <a:endParaRPr lang="en-US" baseline="0" dirty="0" smtClean="0"/>
          </a:p>
          <a:p>
            <a:r>
              <a:rPr lang="en-US" baseline="0" dirty="0" smtClean="0"/>
              <a:t>Ignore red box</a:t>
            </a:r>
          </a:p>
          <a:p>
            <a:r>
              <a:rPr lang="en-US" baseline="0" dirty="0" smtClean="0"/>
              <a:t>Black box denotes approximate area of next map</a:t>
            </a:r>
            <a:endParaRPr lang="en-US" dirty="0"/>
          </a:p>
        </p:txBody>
      </p:sp>
      <p:sp>
        <p:nvSpPr>
          <p:cNvPr id="4" name="Slide Number Placeholder 3"/>
          <p:cNvSpPr>
            <a:spLocks noGrp="1"/>
          </p:cNvSpPr>
          <p:nvPr>
            <p:ph type="sldNum" sz="quarter" idx="10"/>
          </p:nvPr>
        </p:nvSpPr>
        <p:spPr/>
        <p:txBody>
          <a:bodyPr/>
          <a:lstStyle/>
          <a:p>
            <a:fld id="{1C51DB7F-A75C-5E4A-BFC3-29158C67DB19}" type="slidenum">
              <a:rPr lang="en-US" smtClean="0"/>
              <a:pPr/>
              <a:t>6</a:t>
            </a:fld>
            <a:endParaRPr lang="en-US"/>
          </a:p>
        </p:txBody>
      </p:sp>
    </p:spTree>
    <p:extLst>
      <p:ext uri="{BB962C8B-B14F-4D97-AF65-F5344CB8AC3E}">
        <p14:creationId xmlns="" xmlns:p14="http://schemas.microsoft.com/office/powerpoint/2010/main" val="144600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Study area I will talk about today – the black box – is north, that is inboard, of the accretion complex </a:t>
            </a:r>
          </a:p>
        </p:txBody>
      </p:sp>
      <p:sp>
        <p:nvSpPr>
          <p:cNvPr id="4" name="Slide Number Placeholder 3"/>
          <p:cNvSpPr>
            <a:spLocks noGrp="1"/>
          </p:cNvSpPr>
          <p:nvPr>
            <p:ph type="sldNum" sz="quarter" idx="10"/>
          </p:nvPr>
        </p:nvSpPr>
        <p:spPr/>
        <p:txBody>
          <a:bodyPr/>
          <a:lstStyle/>
          <a:p>
            <a:fld id="{1C51DB7F-A75C-5E4A-BFC3-29158C67DB19}" type="slidenum">
              <a:rPr lang="en-US" smtClean="0"/>
              <a:pPr/>
              <a:t>7</a:t>
            </a:fld>
            <a:endParaRPr lang="en-US"/>
          </a:p>
        </p:txBody>
      </p:sp>
    </p:spTree>
    <p:extLst>
      <p:ext uri="{BB962C8B-B14F-4D97-AF65-F5344CB8AC3E}">
        <p14:creationId xmlns="" xmlns:p14="http://schemas.microsoft.com/office/powerpoint/2010/main" val="35737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samples I will discuss</a:t>
            </a:r>
            <a:r>
              <a:rPr lang="en-US" baseline="0" dirty="0" smtClean="0"/>
              <a:t> today come from the </a:t>
            </a:r>
            <a:r>
              <a:rPr lang="en-US" baseline="0" dirty="0" err="1" smtClean="0"/>
              <a:t>Amasya</a:t>
            </a:r>
            <a:r>
              <a:rPr lang="en-US" baseline="0" dirty="0" smtClean="0"/>
              <a:t> – </a:t>
            </a:r>
            <a:r>
              <a:rPr lang="en-US" baseline="0" dirty="0" err="1" smtClean="0"/>
              <a:t>Bogazkoy</a:t>
            </a:r>
            <a:r>
              <a:rPr lang="en-US" baseline="0" dirty="0" smtClean="0"/>
              <a:t> field area - note meter scale – so all of these samples are within 2000 m of each other </a:t>
            </a:r>
          </a:p>
          <a:p>
            <a:endParaRPr lang="en-US" baseline="0" dirty="0" smtClean="0"/>
          </a:p>
          <a:p>
            <a:r>
              <a:rPr lang="en-US" baseline="0" dirty="0" smtClean="0"/>
              <a:t>Samples were taken from the Cretaceous </a:t>
            </a:r>
            <a:r>
              <a:rPr lang="en-US" baseline="0" dirty="0" err="1" smtClean="0"/>
              <a:t>Lokman</a:t>
            </a:r>
            <a:r>
              <a:rPr lang="en-US" baseline="0" dirty="0" smtClean="0"/>
              <a:t> Formation, a volcano-sedimentary unit containing  </a:t>
            </a:r>
            <a:r>
              <a:rPr lang="en-US" baseline="0" dirty="0" err="1" smtClean="0"/>
              <a:t>potassic</a:t>
            </a:r>
            <a:r>
              <a:rPr lang="en-US" baseline="0" dirty="0" smtClean="0"/>
              <a:t> and ultra </a:t>
            </a:r>
            <a:r>
              <a:rPr lang="en-US" baseline="0" dirty="0" err="1" smtClean="0"/>
              <a:t>potassic</a:t>
            </a:r>
            <a:r>
              <a:rPr lang="en-US" baseline="0" dirty="0" smtClean="0"/>
              <a:t> volcanic rocks</a:t>
            </a:r>
          </a:p>
          <a:p>
            <a:r>
              <a:rPr lang="en-US" baseline="0" dirty="0" smtClean="0"/>
              <a:t>Samples include a </a:t>
            </a:r>
            <a:r>
              <a:rPr lang="en-US" baseline="0" dirty="0" err="1" smtClean="0"/>
              <a:t>Minette</a:t>
            </a:r>
            <a:r>
              <a:rPr lang="en-US" baseline="0" dirty="0" smtClean="0"/>
              <a:t> (an ultra </a:t>
            </a:r>
            <a:r>
              <a:rPr lang="en-US" baseline="0" dirty="0" err="1" smtClean="0"/>
              <a:t>potassic</a:t>
            </a:r>
            <a:r>
              <a:rPr lang="en-US" baseline="0" dirty="0" smtClean="0"/>
              <a:t> rock with primary </a:t>
            </a:r>
            <a:r>
              <a:rPr lang="en-US" baseline="0" dirty="0" err="1" smtClean="0"/>
              <a:t>biotite</a:t>
            </a:r>
            <a:r>
              <a:rPr lang="en-US" baseline="0" dirty="0" smtClean="0"/>
              <a:t> and </a:t>
            </a:r>
            <a:r>
              <a:rPr lang="en-US" baseline="0" dirty="0" smtClean="0"/>
              <a:t>feldspars in groundmass), </a:t>
            </a:r>
            <a:r>
              <a:rPr lang="en-US" baseline="0" dirty="0" smtClean="0"/>
              <a:t>a </a:t>
            </a:r>
            <a:r>
              <a:rPr lang="en-US" baseline="0" dirty="0" err="1" smtClean="0"/>
              <a:t>madupite</a:t>
            </a:r>
            <a:r>
              <a:rPr lang="en-US" baseline="0" dirty="0" smtClean="0"/>
              <a:t> (ultra </a:t>
            </a:r>
            <a:r>
              <a:rPr lang="en-US" baseline="0" dirty="0" err="1" smtClean="0"/>
              <a:t>potassic</a:t>
            </a:r>
            <a:r>
              <a:rPr lang="en-US" baseline="0" dirty="0" smtClean="0"/>
              <a:t> rock with primary </a:t>
            </a:r>
            <a:r>
              <a:rPr lang="en-US" baseline="0" dirty="0" err="1" smtClean="0"/>
              <a:t>cpx</a:t>
            </a:r>
            <a:r>
              <a:rPr lang="en-US" baseline="0" dirty="0" smtClean="0"/>
              <a:t> </a:t>
            </a:r>
            <a:r>
              <a:rPr lang="en-US" baseline="0" dirty="0" err="1" smtClean="0"/>
              <a:t>biotite</a:t>
            </a:r>
            <a:r>
              <a:rPr lang="en-US" baseline="0" dirty="0" smtClean="0"/>
              <a:t> </a:t>
            </a:r>
            <a:r>
              <a:rPr lang="en-US" baseline="0" dirty="0" smtClean="0"/>
              <a:t>and feldspars groundmass), and a </a:t>
            </a:r>
            <a:r>
              <a:rPr lang="en-US" baseline="0" dirty="0" err="1" smtClean="0"/>
              <a:t>leucitite</a:t>
            </a:r>
            <a:r>
              <a:rPr lang="en-US" baseline="0" dirty="0" smtClean="0"/>
              <a:t> (ultra </a:t>
            </a:r>
            <a:r>
              <a:rPr lang="en-US" baseline="0" dirty="0" err="1" smtClean="0"/>
              <a:t>potassic</a:t>
            </a:r>
            <a:r>
              <a:rPr lang="en-US" baseline="0" dirty="0" smtClean="0"/>
              <a:t> rock with </a:t>
            </a:r>
            <a:r>
              <a:rPr lang="en-US" baseline="0" dirty="0" err="1" smtClean="0"/>
              <a:t>leucite</a:t>
            </a:r>
            <a:r>
              <a:rPr lang="en-US" baseline="0" dirty="0" smtClean="0"/>
              <a:t> and </a:t>
            </a:r>
            <a:r>
              <a:rPr lang="en-US" baseline="0" dirty="0" err="1" smtClean="0"/>
              <a:t>cpx</a:t>
            </a:r>
            <a:r>
              <a:rPr lang="en-US" baseline="0" dirty="0" smtClean="0"/>
              <a:t>)</a:t>
            </a:r>
          </a:p>
        </p:txBody>
      </p:sp>
      <p:sp>
        <p:nvSpPr>
          <p:cNvPr id="4" name="Slide Number Placeholder 3"/>
          <p:cNvSpPr>
            <a:spLocks noGrp="1"/>
          </p:cNvSpPr>
          <p:nvPr>
            <p:ph type="sldNum" sz="quarter" idx="10"/>
          </p:nvPr>
        </p:nvSpPr>
        <p:spPr/>
        <p:txBody>
          <a:bodyPr/>
          <a:lstStyle/>
          <a:p>
            <a:fld id="{1C51DB7F-A75C-5E4A-BFC3-29158C67DB19}" type="slidenum">
              <a:rPr lang="en-US" smtClean="0"/>
              <a:pPr/>
              <a:t>8</a:t>
            </a:fld>
            <a:endParaRPr lang="en-US"/>
          </a:p>
        </p:txBody>
      </p:sp>
    </p:spTree>
    <p:extLst>
      <p:ext uri="{BB962C8B-B14F-4D97-AF65-F5344CB8AC3E}">
        <p14:creationId xmlns="" xmlns:p14="http://schemas.microsoft.com/office/powerpoint/2010/main" val="94696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on the </a:t>
            </a:r>
            <a:r>
              <a:rPr lang="en-US" dirty="0" err="1" smtClean="0"/>
              <a:t>potassic</a:t>
            </a:r>
            <a:r>
              <a:rPr lang="en-US" dirty="0" smtClean="0"/>
              <a:t> volcanic</a:t>
            </a:r>
            <a:r>
              <a:rPr lang="en-US" baseline="0" dirty="0" smtClean="0"/>
              <a:t> products of this region:</a:t>
            </a:r>
            <a:endParaRPr lang="en-US" dirty="0" smtClean="0"/>
          </a:p>
          <a:p>
            <a:endParaRPr lang="en-US" dirty="0" smtClean="0"/>
          </a:p>
          <a:p>
            <a:r>
              <a:rPr lang="en-US" dirty="0" err="1" smtClean="0"/>
              <a:t>Ar-Ar</a:t>
            </a:r>
            <a:r>
              <a:rPr lang="en-US" dirty="0" smtClean="0"/>
              <a:t> radiometric ages yield</a:t>
            </a:r>
            <a:r>
              <a:rPr lang="en-US" baseline="0" dirty="0" smtClean="0"/>
              <a:t> ages </a:t>
            </a:r>
            <a:r>
              <a:rPr lang="en-US" dirty="0" smtClean="0"/>
              <a:t>between 78 and 75 Ma</a:t>
            </a:r>
          </a:p>
          <a:p>
            <a:endParaRPr lang="en-US" dirty="0" smtClean="0"/>
          </a:p>
          <a:p>
            <a:r>
              <a:rPr lang="en-US" dirty="0" smtClean="0"/>
              <a:t>N-</a:t>
            </a:r>
            <a:r>
              <a:rPr lang="en-US" dirty="0" err="1" smtClean="0"/>
              <a:t>MORB</a:t>
            </a:r>
            <a:r>
              <a:rPr lang="en-US" dirty="0" smtClean="0"/>
              <a:t> normalized spider diagrams display enrichments of LILE relative to HFSE, and depletions of </a:t>
            </a:r>
            <a:r>
              <a:rPr lang="en-US" dirty="0" err="1" smtClean="0"/>
              <a:t>Nb</a:t>
            </a:r>
            <a:r>
              <a:rPr lang="en-US" dirty="0" smtClean="0"/>
              <a:t>-Ta and Ti- arc magmatism</a:t>
            </a:r>
          </a:p>
          <a:p>
            <a:r>
              <a:rPr lang="en-US" dirty="0" smtClean="0"/>
              <a:t>Also there is evidence that these are not primitive</a:t>
            </a:r>
            <a:r>
              <a:rPr lang="en-US" baseline="0" dirty="0" smtClean="0"/>
              <a:t> melts, but still mafic</a:t>
            </a:r>
            <a:endParaRPr lang="en-US" dirty="0" smtClean="0"/>
          </a:p>
          <a:p>
            <a:endParaRPr lang="en-US" dirty="0" smtClean="0"/>
          </a:p>
          <a:p>
            <a:r>
              <a:rPr lang="en-US" dirty="0" smtClean="0"/>
              <a:t>The interpretation is that these </a:t>
            </a:r>
            <a:r>
              <a:rPr lang="en-US" dirty="0" err="1" smtClean="0"/>
              <a:t>potassic</a:t>
            </a:r>
            <a:r>
              <a:rPr lang="en-US" dirty="0" smtClean="0"/>
              <a:t> products</a:t>
            </a:r>
            <a:r>
              <a:rPr lang="en-US" baseline="0" dirty="0" smtClean="0"/>
              <a:t> are derived from </a:t>
            </a:r>
            <a:r>
              <a:rPr lang="en-US" dirty="0" smtClean="0"/>
              <a:t>A </a:t>
            </a:r>
            <a:r>
              <a:rPr lang="en-US" dirty="0" err="1" smtClean="0"/>
              <a:t>heterogenous</a:t>
            </a:r>
            <a:r>
              <a:rPr lang="en-US" dirty="0" smtClean="0"/>
              <a:t> mantle source that was modified by the subduction of the Neo-Tethys Sea during the late Cretaceous period.</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1C51DB7F-A75C-5E4A-BFC3-29158C67DB19}" type="slidenum">
              <a:rPr lang="en-US" smtClean="0"/>
              <a:pPr/>
              <a:t>9</a:t>
            </a:fld>
            <a:endParaRPr lang="en-US"/>
          </a:p>
        </p:txBody>
      </p:sp>
    </p:spTree>
    <p:extLst>
      <p:ext uri="{BB962C8B-B14F-4D97-AF65-F5344CB8AC3E}">
        <p14:creationId xmlns="" xmlns:p14="http://schemas.microsoft.com/office/powerpoint/2010/main" val="946964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dirty="0" smtClean="0"/>
              <a:t>Expanding</a:t>
            </a:r>
            <a:r>
              <a:rPr lang="en-US" baseline="0" dirty="0" smtClean="0"/>
              <a:t> on the idea of complex zoning you can expect </a:t>
            </a:r>
            <a:r>
              <a:rPr lang="en-US" baseline="0" dirty="0" smtClean="0"/>
              <a:t>a parent magma to generate a set of epitaxial bands with characteristics that mirror melt composition – and you can expect phenocrysts </a:t>
            </a:r>
            <a:r>
              <a:rPr lang="en-US" baseline="0" dirty="0" smtClean="0"/>
              <a:t>that grew from the same magma to have similar sets of epitaxial bands</a:t>
            </a:r>
          </a:p>
          <a:p>
            <a:pPr marL="0" indent="0" algn="l">
              <a:buFont typeface="Arial"/>
              <a:buNone/>
            </a:pPr>
            <a:endParaRPr lang="en-US" baseline="0" dirty="0" smtClean="0"/>
          </a:p>
          <a:p>
            <a:pPr marL="0" indent="0" algn="l">
              <a:buFont typeface="Arial"/>
              <a:buNone/>
            </a:pPr>
            <a:r>
              <a:rPr lang="en-US" baseline="0" dirty="0" smtClean="0"/>
              <a:t>Grouping </a:t>
            </a:r>
            <a:r>
              <a:rPr lang="en-US" baseline="0" dirty="0" smtClean="0"/>
              <a:t>these similar phenocrysts together the term Family is used</a:t>
            </a:r>
            <a:endParaRPr lang="en-US" dirty="0" smtClean="0"/>
          </a:p>
        </p:txBody>
      </p:sp>
      <p:sp>
        <p:nvSpPr>
          <p:cNvPr id="4" name="Slide Number Placeholder 3"/>
          <p:cNvSpPr>
            <a:spLocks noGrp="1"/>
          </p:cNvSpPr>
          <p:nvPr>
            <p:ph type="sldNum" sz="quarter" idx="10"/>
          </p:nvPr>
        </p:nvSpPr>
        <p:spPr/>
        <p:txBody>
          <a:bodyPr/>
          <a:lstStyle/>
          <a:p>
            <a:fld id="{1C51DB7F-A75C-5E4A-BFC3-29158C67DB19}" type="slidenum">
              <a:rPr lang="en-US" smtClean="0"/>
              <a:pPr/>
              <a:t>10</a:t>
            </a:fld>
            <a:endParaRPr lang="en-US"/>
          </a:p>
        </p:txBody>
      </p:sp>
    </p:spTree>
    <p:extLst>
      <p:ext uri="{BB962C8B-B14F-4D97-AF65-F5344CB8AC3E}">
        <p14:creationId xmlns="" xmlns:p14="http://schemas.microsoft.com/office/powerpoint/2010/main" val="416222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200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193965"/>
            <a:ext cx="9144000" cy="11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1771650"/>
            <a:ext cx="4114800" cy="84582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2284095"/>
            <a:ext cx="4013200" cy="321469"/>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1798320"/>
            <a:ext cx="4013200" cy="449580"/>
          </a:xfrm>
          <a:noFill/>
          <a:ln>
            <a:noFill/>
          </a:ln>
        </p:spPr>
        <p:txBody>
          <a:bodyPr bIns="0" anchor="b"/>
          <a:lstStyle>
            <a:lvl1pPr>
              <a:defRPr>
                <a:effectLst>
                  <a:glow rad="88900">
                    <a:schemeClr val="tx1">
                      <a:alpha val="60000"/>
                    </a:schemeClr>
                  </a:glow>
                </a:effectLst>
              </a:defRPr>
            </a:lvl1pPr>
          </a:lstStyle>
          <a:p>
            <a:r>
              <a:rPr lang="en-US" dirty="0" smtClean="0"/>
              <a:t>Click to edit Master title style</a:t>
            </a:r>
            <a:endParaRPr lang="en-US" dirty="0"/>
          </a:p>
        </p:txBody>
      </p:sp>
      <p:sp>
        <p:nvSpPr>
          <p:cNvPr id="11" name="Date Placeholder 10"/>
          <p:cNvSpPr>
            <a:spLocks noGrp="1"/>
          </p:cNvSpPr>
          <p:nvPr>
            <p:ph type="dt" sz="half" idx="10"/>
          </p:nvPr>
        </p:nvSpPr>
        <p:spPr bwMode="black"/>
        <p:txBody>
          <a:bodyPr/>
          <a:lstStyle/>
          <a:p>
            <a:fld id="{25AE17C7-B787-4E50-994D-5E804113A1E9}" type="datetime4">
              <a:rPr lang="en-US" smtClean="0"/>
              <a:pPr/>
              <a:t>March 20, 2015</a:t>
            </a:fld>
            <a:endParaRPr lang="en-US" dirty="0"/>
          </a:p>
        </p:txBody>
      </p:sp>
      <p:sp>
        <p:nvSpPr>
          <p:cNvPr id="17" name="Slide Number Placeholder 16"/>
          <p:cNvSpPr>
            <a:spLocks noGrp="1"/>
          </p:cNvSpPr>
          <p:nvPr>
            <p:ph type="sldNum" sz="quarter" idx="11"/>
          </p:nvPr>
        </p:nvSpPr>
        <p:spPr/>
        <p:txBody>
          <a:bodyPr/>
          <a:lstStyle/>
          <a:p>
            <a:fld id="{5744759D-0EFF-4FB2-9CCE-04E00944F0FE}" type="slidenum">
              <a:rPr lang="en-US" smtClean="0"/>
              <a:pPr/>
              <a:t>‹#›</a:t>
            </a:fld>
            <a:endParaRPr lang="en-US" dirty="0"/>
          </a:p>
        </p:txBody>
      </p:sp>
      <p:sp>
        <p:nvSpPr>
          <p:cNvPr id="19" name="Footer Placeholder 1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3/20/2015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5124450" y="2571552"/>
            <a:ext cx="51435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685801"/>
            <a:ext cx="6629400" cy="3771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3/20/2015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
        <p:nvSpPr>
          <p:cNvPr id="2" name="Vertical Title 1"/>
          <p:cNvSpPr>
            <a:spLocks noGrp="1"/>
          </p:cNvSpPr>
          <p:nvPr>
            <p:ph type="title" orient="vert"/>
          </p:nvPr>
        </p:nvSpPr>
        <p:spPr>
          <a:xfrm>
            <a:off x="7239000" y="685801"/>
            <a:ext cx="926980" cy="37719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1515618"/>
            <a:ext cx="8229600" cy="30563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8995D68B-21AC-438B-BECE-4F17DA129F19}" type="datetime4">
              <a:rPr lang="en-US" smtClean="0"/>
              <a:pPr/>
              <a:t>March 20, 2015</a:t>
            </a:fld>
            <a:endParaRPr lang="en-US" dirty="0"/>
          </a:p>
        </p:txBody>
      </p:sp>
      <p:sp>
        <p:nvSpPr>
          <p:cNvPr id="12" name="Slide Number Placeholder 11"/>
          <p:cNvSpPr>
            <a:spLocks noGrp="1"/>
          </p:cNvSpPr>
          <p:nvPr>
            <p:ph type="sldNum" sz="quarter" idx="15"/>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2942082"/>
            <a:ext cx="9144000" cy="220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2941320"/>
            <a:ext cx="9144000" cy="1191"/>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2526030"/>
            <a:ext cx="4114800" cy="84582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3" y="2525435"/>
            <a:ext cx="4085897" cy="530116"/>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3" y="3063433"/>
            <a:ext cx="4106917" cy="297821"/>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679F0FCF-2EA5-4FF5-AF14-1CA9C8854AAB}" type="datetime4">
              <a:rPr lang="en-US" smtClean="0"/>
              <a:pPr/>
              <a:t>March 20, 2015</a:t>
            </a:fld>
            <a:endParaRPr lang="en-US" dirty="0"/>
          </a:p>
        </p:txBody>
      </p:sp>
      <p:sp>
        <p:nvSpPr>
          <p:cNvPr id="14" name="Slide Number Placeholder 13"/>
          <p:cNvSpPr>
            <a:spLocks noGrp="1"/>
          </p:cNvSpPr>
          <p:nvPr>
            <p:ph type="sldNum" sz="quarter" idx="11"/>
          </p:nvPr>
        </p:nvSpPr>
        <p:spPr/>
        <p:txBody>
          <a:bodyPr/>
          <a:lstStyle/>
          <a:p>
            <a:fld id="{5744759D-0EFF-4FB2-9CCE-04E00944F0FE}"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1515618"/>
            <a:ext cx="4023360" cy="3003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1515618"/>
            <a:ext cx="4023360" cy="3003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F9E781C6-1634-4A56-B2BE-62150BE83935}" type="datetime4">
              <a:rPr lang="en-US" smtClean="0"/>
              <a:pPr/>
              <a:t>March 20, 2015</a:t>
            </a:fld>
            <a:endParaRPr lang="en-US" dirty="0"/>
          </a:p>
        </p:txBody>
      </p:sp>
      <p:sp>
        <p:nvSpPr>
          <p:cNvPr id="12" name="Slide Number Placeholder 11"/>
          <p:cNvSpPr>
            <a:spLocks noGrp="1"/>
          </p:cNvSpPr>
          <p:nvPr>
            <p:ph type="sldNum" sz="quarter" idx="16"/>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7"/>
          </p:nvPr>
        </p:nvSpPr>
        <p:spPr/>
        <p:txBody>
          <a:bodyPr/>
          <a:lstStyle/>
          <a:p>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114550"/>
            <a:ext cx="4023360" cy="24071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112264"/>
            <a:ext cx="4023360" cy="24071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1515618"/>
            <a:ext cx="4023360" cy="528066"/>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1515618"/>
            <a:ext cx="4023360" cy="528066"/>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A9372AC2-3C75-4F5F-A929-48958086FE36}" type="datetime4">
              <a:rPr lang="en-US" smtClean="0"/>
              <a:pPr/>
              <a:t>March 20, 2015</a:t>
            </a:fld>
            <a:endParaRPr lang="en-US" dirty="0"/>
          </a:p>
        </p:txBody>
      </p:sp>
      <p:sp>
        <p:nvSpPr>
          <p:cNvPr id="12" name="Slide Number Placeholder 11"/>
          <p:cNvSpPr>
            <a:spLocks noGrp="1"/>
          </p:cNvSpPr>
          <p:nvPr>
            <p:ph type="sldNum" sz="quarter" idx="17"/>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8"/>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17509CF4-4C1A-45DC-BADA-6EFF91CB9ABB}" type="datetime4">
              <a:rPr lang="en-US" smtClean="0"/>
              <a:pPr/>
              <a:t>March 20, 2015</a:t>
            </a:fld>
            <a:endParaRPr lang="en-US" dirty="0"/>
          </a:p>
        </p:txBody>
      </p:sp>
      <p:sp>
        <p:nvSpPr>
          <p:cNvPr id="16" name="Slide Number Placeholder 15"/>
          <p:cNvSpPr>
            <a:spLocks noGrp="1"/>
          </p:cNvSpPr>
          <p:nvPr>
            <p:ph type="sldNum" sz="quarter" idx="11"/>
          </p:nvPr>
        </p:nvSpPr>
        <p:spPr/>
        <p:txBody>
          <a:bodyPr/>
          <a:lstStyle/>
          <a:p>
            <a:fld id="{5744759D-0EFF-4FB2-9CCE-04E00944F0FE}"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53951C0-B478-4858-ABC7-96406A1C0480}" type="datetime4">
              <a:rPr lang="en-US" smtClean="0"/>
              <a:pPr/>
              <a:t>March 20, 2015</a:t>
            </a:fld>
            <a:endParaRPr lang="en-US" dirty="0"/>
          </a:p>
        </p:txBody>
      </p:sp>
      <p:sp>
        <p:nvSpPr>
          <p:cNvPr id="8" name="Slide Number Placeholder 7"/>
          <p:cNvSpPr>
            <a:spLocks noGrp="1"/>
          </p:cNvSpPr>
          <p:nvPr>
            <p:ph type="sldNum" sz="quarter" idx="11"/>
          </p:nvPr>
        </p:nvSpPr>
        <p:spPr/>
        <p:txBody>
          <a:bodyPr/>
          <a:lstStyle/>
          <a:p>
            <a:fld id="{5744759D-0EFF-4FB2-9CCE-04E00944F0FE}"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435894"/>
            <a:ext cx="6172200" cy="2633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4135374"/>
            <a:ext cx="5669280" cy="41148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B867641A-9D94-4BD6-862F-F651067079BC}" type="datetime4">
              <a:rPr lang="en-US" smtClean="0"/>
              <a:pPr/>
              <a:t>March 20, 2015</a:t>
            </a:fld>
            <a:endParaRPr lang="en-US" dirty="0"/>
          </a:p>
        </p:txBody>
      </p:sp>
      <p:sp>
        <p:nvSpPr>
          <p:cNvPr id="19" name="Slide Number Placeholder 18"/>
          <p:cNvSpPr>
            <a:spLocks noGrp="1"/>
          </p:cNvSpPr>
          <p:nvPr>
            <p:ph type="sldNum" sz="quarter" idx="16"/>
          </p:nvPr>
        </p:nvSpPr>
        <p:spPr/>
        <p:txBody>
          <a:bodyPr/>
          <a:lstStyle/>
          <a:p>
            <a:fld id="{5744759D-0EFF-4FB2-9CCE-04E00944F0FE}" type="slidenum">
              <a:rPr lang="en-US" smtClean="0"/>
              <a:pPr/>
              <a:t>‹#›</a:t>
            </a:fld>
            <a:endParaRPr lang="en-US" dirty="0"/>
          </a:p>
        </p:txBody>
      </p:sp>
      <p:sp>
        <p:nvSpPr>
          <p:cNvPr id="23" name="Footer Placeholder 22"/>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1520188"/>
            <a:ext cx="5439582" cy="2447813"/>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4137660"/>
            <a:ext cx="5669280" cy="41148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731520"/>
            <a:ext cx="4114800" cy="52578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04885"/>
            <a:ext cx="3181350" cy="219075"/>
          </a:xfrm>
        </p:spPr>
        <p:txBody>
          <a:bodyPr/>
          <a:lstStyle/>
          <a:p>
            <a:fld id="{D74F0C02-0EF4-4745-9D82-E8D3F59464E3}" type="datetime4">
              <a:rPr lang="en-US" smtClean="0"/>
              <a:pPr/>
              <a:t>March 20, 2015</a:t>
            </a:fld>
            <a:endParaRPr lang="en-US" dirty="0"/>
          </a:p>
        </p:txBody>
      </p:sp>
      <p:sp>
        <p:nvSpPr>
          <p:cNvPr id="14" name="Slide Number Placeholder 13"/>
          <p:cNvSpPr>
            <a:spLocks noGrp="1"/>
          </p:cNvSpPr>
          <p:nvPr>
            <p:ph type="sldNum" sz="quarter" idx="15"/>
          </p:nvPr>
        </p:nvSpPr>
        <p:spPr>
          <a:xfrm>
            <a:off x="4038600" y="4629150"/>
            <a:ext cx="1066800" cy="228600"/>
          </a:xfrm>
        </p:spPr>
        <p:txBody>
          <a:bodyPr/>
          <a:lstStyle/>
          <a:p>
            <a:fld id="{5744759D-0EFF-4FB2-9CCE-04E00944F0FE}" type="slidenum">
              <a:rPr lang="en-US" smtClean="0"/>
              <a:pPr/>
              <a:t>‹#›</a:t>
            </a:fld>
            <a:endParaRPr lang="en-US" dirty="0"/>
          </a:p>
        </p:txBody>
      </p:sp>
      <p:sp>
        <p:nvSpPr>
          <p:cNvPr id="15" name="Footer Placeholder 14"/>
          <p:cNvSpPr>
            <a:spLocks noGrp="1"/>
          </p:cNvSpPr>
          <p:nvPr>
            <p:ph type="ftr" sz="quarter" idx="16"/>
          </p:nvPr>
        </p:nvSpPr>
        <p:spPr>
          <a:xfrm>
            <a:off x="1447800" y="4864894"/>
            <a:ext cx="6248400" cy="219075"/>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001980"/>
            <a:ext cx="9144000" cy="414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514476"/>
            <a:ext cx="8229600" cy="308800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04885"/>
            <a:ext cx="3181350" cy="219075"/>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87367800-479D-41B0-B3F2-2DCE95BA1381}" type="datetime4">
              <a:rPr lang="en-US" smtClean="0"/>
              <a:pPr/>
              <a:t>March 20, 2015</a:t>
            </a:fld>
            <a:endParaRPr lang="en-US" dirty="0"/>
          </a:p>
        </p:txBody>
      </p:sp>
      <p:sp>
        <p:nvSpPr>
          <p:cNvPr id="5" name="Footer Placeholder 4"/>
          <p:cNvSpPr>
            <a:spLocks noGrp="1"/>
          </p:cNvSpPr>
          <p:nvPr>
            <p:ph type="ftr" sz="quarter" idx="3"/>
          </p:nvPr>
        </p:nvSpPr>
        <p:spPr>
          <a:xfrm>
            <a:off x="1447800" y="4864894"/>
            <a:ext cx="6248400" cy="219075"/>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4038600" y="4629150"/>
            <a:ext cx="1066800" cy="228600"/>
          </a:xfrm>
          <a:prstGeom prst="rect">
            <a:avLst/>
          </a:prstGeom>
          <a:ln>
            <a:noFill/>
          </a:ln>
        </p:spPr>
        <p:txBody>
          <a:bodyPr vert="horz" lIns="0" tIns="0" rIns="0" bIns="0" rtlCol="0" anchor="ctr">
            <a:normAutofit/>
          </a:bodyPr>
          <a:lstStyle>
            <a:lvl1pPr algn="ctr">
              <a:defRPr sz="1200" b="1">
                <a:solidFill>
                  <a:schemeClr val="tx1"/>
                </a:solidFill>
              </a:defRPr>
            </a:lvl1pPr>
          </a:lstStyle>
          <a:p>
            <a:fld id="{5744759D-0EFF-4FB2-9CCE-04E00944F0FE}" type="slidenum">
              <a:rPr lang="en-US" smtClean="0"/>
              <a:pPr/>
              <a:t>‹#›</a:t>
            </a:fld>
            <a:endParaRPr lang="en-US" dirty="0"/>
          </a:p>
        </p:txBody>
      </p:sp>
      <p:cxnSp>
        <p:nvCxnSpPr>
          <p:cNvPr id="10" name="Straight Connector 9"/>
          <p:cNvCxnSpPr/>
          <p:nvPr/>
        </p:nvCxnSpPr>
        <p:spPr>
          <a:xfrm>
            <a:off x="0" y="998577"/>
            <a:ext cx="9144000" cy="1191"/>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731520"/>
            <a:ext cx="4114800" cy="52578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sldNum="0" hdr="0" ftr="0" dt="0"/>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714500" y="2938780"/>
            <a:ext cx="2222500" cy="1997709"/>
          </a:xfrm>
          <a:solidFill>
            <a:schemeClr val="tx1"/>
          </a:solidFill>
        </p:spPr>
        <p:txBody>
          <a:bodyPr/>
          <a:lstStyle/>
          <a:p>
            <a:r>
              <a:rPr lang="en-US" dirty="0" smtClean="0"/>
              <a:t>WATERS</a:t>
            </a:r>
            <a:r>
              <a:rPr lang="en-US" dirty="0"/>
              <a:t>, </a:t>
            </a:r>
            <a:r>
              <a:rPr lang="en-US" dirty="0" smtClean="0"/>
              <a:t>Frank </a:t>
            </a:r>
            <a:endParaRPr lang="en-US" dirty="0"/>
          </a:p>
          <a:p>
            <a:r>
              <a:rPr lang="en-US" dirty="0" smtClean="0"/>
              <a:t>GULMEZ, </a:t>
            </a:r>
            <a:r>
              <a:rPr lang="en-US" dirty="0" err="1" smtClean="0"/>
              <a:t>Fatma</a:t>
            </a:r>
            <a:endParaRPr lang="en-US" dirty="0"/>
          </a:p>
          <a:p>
            <a:r>
              <a:rPr lang="en-US" dirty="0" smtClean="0"/>
              <a:t>GENC, </a:t>
            </a:r>
            <a:r>
              <a:rPr lang="en-US" dirty="0"/>
              <a:t>S. </a:t>
            </a:r>
            <a:r>
              <a:rPr lang="en-US" dirty="0" smtClean="0"/>
              <a:t>Can</a:t>
            </a:r>
            <a:endParaRPr lang="en-US" dirty="0"/>
          </a:p>
          <a:p>
            <a:r>
              <a:rPr lang="en-US" dirty="0" smtClean="0"/>
              <a:t>KARACIK, </a:t>
            </a:r>
            <a:r>
              <a:rPr lang="en-US" dirty="0" err="1" smtClean="0"/>
              <a:t>Zekiye</a:t>
            </a:r>
            <a:endParaRPr lang="en-US" dirty="0" smtClean="0"/>
          </a:p>
          <a:p>
            <a:r>
              <a:rPr lang="en-US" dirty="0" smtClean="0"/>
              <a:t>RODEN</a:t>
            </a:r>
            <a:r>
              <a:rPr lang="en-US" dirty="0"/>
              <a:t>, </a:t>
            </a:r>
            <a:r>
              <a:rPr lang="en-US" dirty="0" smtClean="0"/>
              <a:t>Mike</a:t>
            </a:r>
          </a:p>
          <a:p>
            <a:r>
              <a:rPr lang="en-US" dirty="0" smtClean="0"/>
              <a:t>BILLOR, </a:t>
            </a:r>
            <a:r>
              <a:rPr lang="en-US" dirty="0" err="1"/>
              <a:t>Zeki</a:t>
            </a:r>
            <a:r>
              <a:rPr lang="en-US" dirty="0"/>
              <a:t> </a:t>
            </a:r>
          </a:p>
        </p:txBody>
      </p:sp>
      <p:sp>
        <p:nvSpPr>
          <p:cNvPr id="3" name="Title 2"/>
          <p:cNvSpPr>
            <a:spLocks noGrp="1"/>
          </p:cNvSpPr>
          <p:nvPr>
            <p:ph type="title"/>
          </p:nvPr>
        </p:nvSpPr>
        <p:spPr>
          <a:xfrm>
            <a:off x="1054100" y="1179195"/>
            <a:ext cx="7048500" cy="1547495"/>
          </a:xfrm>
          <a:solidFill>
            <a:schemeClr val="tx1"/>
          </a:solidFill>
          <a:ln w="76200" cmpd="tri">
            <a:solidFill>
              <a:schemeClr val="bg1"/>
            </a:solidFill>
          </a:ln>
        </p:spPr>
        <p:txBody>
          <a:bodyPr>
            <a:normAutofit/>
          </a:bodyPr>
          <a:lstStyle/>
          <a:p>
            <a:r>
              <a:rPr lang="en-US" dirty="0">
                <a:effectLst/>
              </a:rPr>
              <a:t>Complex Compositional Zoning in Clinopyroxene in late Cretaceous </a:t>
            </a:r>
            <a:r>
              <a:rPr lang="en-US" dirty="0" err="1">
                <a:effectLst/>
              </a:rPr>
              <a:t>Potassic</a:t>
            </a:r>
            <a:r>
              <a:rPr lang="en-US" dirty="0">
                <a:effectLst/>
              </a:rPr>
              <a:t>-alkaline Volcanic Rocks from Northern Turkey: </a:t>
            </a:r>
            <a:r>
              <a:rPr lang="en-US" dirty="0" smtClean="0">
                <a:effectLst/>
              </a:rPr>
              <a:t/>
            </a:r>
            <a:br>
              <a:rPr lang="en-US" dirty="0" smtClean="0">
                <a:effectLst/>
              </a:rPr>
            </a:br>
            <a:r>
              <a:rPr lang="en-US" dirty="0" smtClean="0">
                <a:effectLst/>
              </a:rPr>
              <a:t>Implications </a:t>
            </a:r>
            <a:r>
              <a:rPr lang="en-US" dirty="0">
                <a:effectLst/>
              </a:rPr>
              <a:t>for Magma Mixing</a:t>
            </a:r>
            <a:br>
              <a:rPr lang="en-US" dirty="0">
                <a:effectLst/>
              </a:rPr>
            </a:br>
            <a:endParaRPr lang="en-US" dirty="0"/>
          </a:p>
        </p:txBody>
      </p:sp>
      <p:sp>
        <p:nvSpPr>
          <p:cNvPr id="4" name="TextBox 3"/>
          <p:cNvSpPr txBox="1"/>
          <p:nvPr/>
        </p:nvSpPr>
        <p:spPr>
          <a:xfrm>
            <a:off x="4152900" y="2938780"/>
            <a:ext cx="3659976" cy="1938992"/>
          </a:xfrm>
          <a:prstGeom prst="rect">
            <a:avLst/>
          </a:prstGeom>
          <a:noFill/>
        </p:spPr>
        <p:txBody>
          <a:bodyPr wrap="none" rtlCol="0">
            <a:spAutoFit/>
          </a:bodyPr>
          <a:lstStyle/>
          <a:p>
            <a:r>
              <a:rPr lang="en-US" sz="2400" dirty="0"/>
              <a:t>University of Georgia </a:t>
            </a:r>
          </a:p>
          <a:p>
            <a:endParaRPr lang="en-US" sz="2400" dirty="0" smtClean="0"/>
          </a:p>
          <a:p>
            <a:r>
              <a:rPr lang="en-US" sz="2400" dirty="0" smtClean="0"/>
              <a:t>Istanbul Technical University</a:t>
            </a:r>
          </a:p>
          <a:p>
            <a:endParaRPr lang="en-US" sz="2400" dirty="0"/>
          </a:p>
          <a:p>
            <a:r>
              <a:rPr lang="en-US" sz="2400" dirty="0" smtClean="0"/>
              <a:t>Auburn University </a:t>
            </a:r>
          </a:p>
        </p:txBody>
      </p:sp>
    </p:spTree>
    <p:extLst>
      <p:ext uri="{BB962C8B-B14F-4D97-AF65-F5344CB8AC3E}">
        <p14:creationId xmlns="" xmlns:p14="http://schemas.microsoft.com/office/powerpoint/2010/main" val="2712960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514600" y="205740"/>
            <a:ext cx="4114800" cy="525780"/>
          </a:xfrm>
        </p:spPr>
        <p:txBody>
          <a:bodyPr>
            <a:normAutofit/>
          </a:bodyPr>
          <a:lstStyle/>
          <a:p>
            <a:r>
              <a:rPr lang="en-US" sz="2400" cap="none" dirty="0" smtClean="0"/>
              <a:t>Phenocryst Families</a:t>
            </a:r>
            <a:endParaRPr lang="en-US" sz="2400" cap="none" dirty="0"/>
          </a:p>
        </p:txBody>
      </p:sp>
      <p:pic>
        <p:nvPicPr>
          <p:cNvPr id="12" name="Picture 11" descr="Screen Shot 2015-03-18 at 6.54.39 P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254499"/>
            <a:ext cx="9144000" cy="3637802"/>
          </a:xfrm>
          <a:prstGeom prst="rect">
            <a:avLst/>
          </a:prstGeom>
        </p:spPr>
      </p:pic>
    </p:spTree>
    <p:extLst>
      <p:ext uri="{BB962C8B-B14F-4D97-AF65-F5344CB8AC3E}">
        <p14:creationId xmlns="" xmlns:p14="http://schemas.microsoft.com/office/powerpoint/2010/main" val="3543482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514600" y="205740"/>
            <a:ext cx="4114800" cy="525780"/>
          </a:xfrm>
        </p:spPr>
        <p:txBody>
          <a:bodyPr>
            <a:normAutofit/>
          </a:bodyPr>
          <a:lstStyle/>
          <a:p>
            <a:r>
              <a:rPr lang="en-US" sz="2400" cap="none" dirty="0" smtClean="0"/>
              <a:t>Phenocryst Families</a:t>
            </a:r>
            <a:endParaRPr lang="en-US" sz="2400" cap="none" dirty="0"/>
          </a:p>
        </p:txBody>
      </p:sp>
      <p:pic>
        <p:nvPicPr>
          <p:cNvPr id="2" name="Picture 1" descr="Screen Shot 2015-03-18 at 10.58.49 P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964241"/>
            <a:ext cx="9144000" cy="3405519"/>
          </a:xfrm>
          <a:prstGeom prst="rect">
            <a:avLst/>
          </a:prstGeom>
        </p:spPr>
      </p:pic>
    </p:spTree>
    <p:extLst>
      <p:ext uri="{BB962C8B-B14F-4D97-AF65-F5344CB8AC3E}">
        <p14:creationId xmlns="" xmlns:p14="http://schemas.microsoft.com/office/powerpoint/2010/main" val="2659324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11-KT-36D.jp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l="17234" r="17234"/>
          <a:stretch>
            <a:fillRect/>
          </a:stretch>
        </p:blipFill>
        <p:spPr>
          <a:xfrm>
            <a:off x="457200" y="1117600"/>
            <a:ext cx="4022725" cy="3670300"/>
          </a:xfrm>
        </p:spPr>
      </p:pic>
      <p:pic>
        <p:nvPicPr>
          <p:cNvPr id="11" name="Content Placeholder 10" descr="IMG_20150317_234804.jp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15785" b="15785"/>
          <a:stretch>
            <a:fillRect/>
          </a:stretch>
        </p:blipFill>
        <p:spPr>
          <a:xfrm>
            <a:off x="4664075" y="1117600"/>
            <a:ext cx="4022725" cy="3670300"/>
          </a:xfrm>
        </p:spPr>
      </p:pic>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Minette</a:t>
            </a:r>
            <a:r>
              <a:rPr lang="en-US" sz="2400" cap="none" dirty="0" smtClean="0"/>
              <a:t> [11-KT-36D] </a:t>
            </a:r>
            <a:endParaRPr lang="en-US" sz="2400" cap="none" dirty="0"/>
          </a:p>
        </p:txBody>
      </p:sp>
    </p:spTree>
    <p:extLst>
      <p:ext uri="{BB962C8B-B14F-4D97-AF65-F5344CB8AC3E}">
        <p14:creationId xmlns="" xmlns:p14="http://schemas.microsoft.com/office/powerpoint/2010/main" val="3122988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Minette</a:t>
            </a:r>
            <a:r>
              <a:rPr lang="en-US" sz="2400" cap="none" dirty="0" smtClean="0"/>
              <a:t> [11-KT-36D] </a:t>
            </a:r>
            <a:endParaRPr lang="en-US" sz="2400" cap="none" dirty="0"/>
          </a:p>
        </p:txBody>
      </p:sp>
      <p:sp>
        <p:nvSpPr>
          <p:cNvPr id="6" name="TextBox 5"/>
          <p:cNvSpPr txBox="1"/>
          <p:nvPr/>
        </p:nvSpPr>
        <p:spPr>
          <a:xfrm>
            <a:off x="2154183" y="4590534"/>
            <a:ext cx="720833" cy="369332"/>
          </a:xfrm>
          <a:prstGeom prst="rect">
            <a:avLst/>
          </a:prstGeom>
          <a:noFill/>
        </p:spPr>
        <p:txBody>
          <a:bodyPr wrap="none" rtlCol="0">
            <a:spAutoFit/>
          </a:bodyPr>
          <a:lstStyle/>
          <a:p>
            <a:r>
              <a:rPr lang="en-US" dirty="0" err="1" smtClean="0"/>
              <a:t>Cpx</a:t>
            </a:r>
            <a:r>
              <a:rPr lang="en-US" dirty="0" smtClean="0"/>
              <a:t> 3</a:t>
            </a:r>
            <a:endParaRPr lang="en-US" dirty="0"/>
          </a:p>
        </p:txBody>
      </p:sp>
      <p:sp>
        <p:nvSpPr>
          <p:cNvPr id="12" name="TextBox 11"/>
          <p:cNvSpPr txBox="1"/>
          <p:nvPr/>
        </p:nvSpPr>
        <p:spPr>
          <a:xfrm>
            <a:off x="6268983" y="4590534"/>
            <a:ext cx="829036" cy="369332"/>
          </a:xfrm>
          <a:prstGeom prst="rect">
            <a:avLst/>
          </a:prstGeom>
          <a:noFill/>
        </p:spPr>
        <p:txBody>
          <a:bodyPr wrap="none" rtlCol="0">
            <a:spAutoFit/>
          </a:bodyPr>
          <a:lstStyle/>
          <a:p>
            <a:r>
              <a:rPr lang="en-US" dirty="0" err="1" smtClean="0"/>
              <a:t>Cpx</a:t>
            </a:r>
            <a:r>
              <a:rPr lang="en-US" dirty="0" smtClean="0"/>
              <a:t> 20</a:t>
            </a:r>
            <a:endParaRPr lang="en-US" dirty="0"/>
          </a:p>
        </p:txBody>
      </p:sp>
      <p:pic>
        <p:nvPicPr>
          <p:cNvPr id="13" name="Content Placeholder 12" descr="11-KT-36D cpx 20 pl.png"/>
          <p:cNvPicPr>
            <a:picLocks noGrp="1" noChangeAspect="1"/>
          </p:cNvPicPr>
          <p:nvPr>
            <p:ph sz="quarter" idx="14"/>
          </p:nvPr>
        </p:nvPicPr>
        <p:blipFill>
          <a:blip r:embed="rId3" cstate="print">
            <a:extLst>
              <a:ext uri="{28A0092B-C50C-407E-A947-70E740481C1C}">
                <a14:useLocalDpi xmlns="" xmlns:a14="http://schemas.microsoft.com/office/drawing/2010/main" val="0"/>
              </a:ext>
            </a:extLst>
          </a:blip>
          <a:srcRect t="224" b="224"/>
          <a:stretch>
            <a:fillRect/>
          </a:stretch>
        </p:blipFill>
        <p:spPr/>
      </p:pic>
      <p:pic>
        <p:nvPicPr>
          <p:cNvPr id="14" name="Content Placeholder 13" descr="11-KT-36D cpx 3 pl.png"/>
          <p:cNvPicPr>
            <a:picLocks noGrp="1" noChangeAspect="1"/>
          </p:cNvPicPr>
          <p:nvPr>
            <p:ph sz="quarter" idx="13"/>
          </p:nvPr>
        </p:nvPicPr>
        <p:blipFill>
          <a:blip r:embed="rId4" cstate="print">
            <a:extLst>
              <a:ext uri="{28A0092B-C50C-407E-A947-70E740481C1C}">
                <a14:useLocalDpi xmlns="" xmlns:a14="http://schemas.microsoft.com/office/drawing/2010/main" val="0"/>
              </a:ext>
            </a:extLst>
          </a:blip>
          <a:srcRect t="224" b="224"/>
          <a:stretch>
            <a:fillRect/>
          </a:stretch>
        </p:blipFill>
        <p:spPr/>
      </p:pic>
      <p:sp>
        <p:nvSpPr>
          <p:cNvPr id="7" name="TextBox 6"/>
          <p:cNvSpPr txBox="1"/>
          <p:nvPr/>
        </p:nvSpPr>
        <p:spPr>
          <a:xfrm>
            <a:off x="1679672" y="1053953"/>
            <a:ext cx="5765553" cy="461665"/>
          </a:xfrm>
          <a:prstGeom prst="rect">
            <a:avLst/>
          </a:prstGeom>
          <a:noFill/>
        </p:spPr>
        <p:txBody>
          <a:bodyPr wrap="none" rtlCol="0">
            <a:spAutoFit/>
          </a:bodyPr>
          <a:lstStyle/>
          <a:p>
            <a:r>
              <a:rPr lang="en-US" sz="2400" dirty="0" smtClean="0"/>
              <a:t>Backscatter Electron Images of </a:t>
            </a:r>
            <a:r>
              <a:rPr lang="en-US" sz="2400" dirty="0" err="1" smtClean="0"/>
              <a:t>cpx</a:t>
            </a:r>
            <a:r>
              <a:rPr lang="en-US" sz="2400" dirty="0" smtClean="0"/>
              <a:t> in </a:t>
            </a:r>
            <a:r>
              <a:rPr lang="en-US" sz="2400" dirty="0" err="1" smtClean="0"/>
              <a:t>Minette</a:t>
            </a:r>
            <a:endParaRPr lang="en-US" sz="2400" dirty="0"/>
          </a:p>
        </p:txBody>
      </p:sp>
    </p:spTree>
    <p:extLst>
      <p:ext uri="{BB962C8B-B14F-4D97-AF65-F5344CB8AC3E}">
        <p14:creationId xmlns="" xmlns:p14="http://schemas.microsoft.com/office/powerpoint/2010/main" val="2530514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Minette</a:t>
            </a:r>
            <a:r>
              <a:rPr lang="en-US" sz="2400" cap="none" dirty="0" smtClean="0"/>
              <a:t> [11-KT-36D] </a:t>
            </a:r>
            <a:endParaRPr lang="en-US" sz="2400" cap="none" dirty="0"/>
          </a:p>
        </p:txBody>
      </p:sp>
      <p:pic>
        <p:nvPicPr>
          <p:cNvPr id="5" name="Content Placeholder 4" descr="Screen Shot 2015-03-19 at 1.28.31 AM.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57245" b="-57245"/>
          <a:stretch>
            <a:fillRect/>
          </a:stretch>
        </p:blipFill>
        <p:spPr>
          <a:xfrm>
            <a:off x="0" y="1516063"/>
            <a:ext cx="9144000" cy="3003550"/>
          </a:xfrm>
        </p:spPr>
      </p:pic>
    </p:spTree>
    <p:extLst>
      <p:ext uri="{BB962C8B-B14F-4D97-AF65-F5344CB8AC3E}">
        <p14:creationId xmlns="" xmlns:p14="http://schemas.microsoft.com/office/powerpoint/2010/main" val="1273939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Minette</a:t>
            </a:r>
            <a:r>
              <a:rPr lang="en-US" sz="2400" cap="none" dirty="0" smtClean="0"/>
              <a:t> [11-KT-36D] </a:t>
            </a:r>
            <a:endParaRPr lang="en-US" sz="2400" cap="none" dirty="0"/>
          </a:p>
        </p:txBody>
      </p:sp>
      <p:sp>
        <p:nvSpPr>
          <p:cNvPr id="6" name="TextBox 5"/>
          <p:cNvSpPr txBox="1"/>
          <p:nvPr/>
        </p:nvSpPr>
        <p:spPr>
          <a:xfrm>
            <a:off x="2154183" y="4590534"/>
            <a:ext cx="829036" cy="369332"/>
          </a:xfrm>
          <a:prstGeom prst="rect">
            <a:avLst/>
          </a:prstGeom>
          <a:noFill/>
        </p:spPr>
        <p:txBody>
          <a:bodyPr wrap="none" rtlCol="0">
            <a:spAutoFit/>
          </a:bodyPr>
          <a:lstStyle/>
          <a:p>
            <a:r>
              <a:rPr lang="en-US" dirty="0" err="1" smtClean="0"/>
              <a:t>Cpx</a:t>
            </a:r>
            <a:r>
              <a:rPr lang="en-US" dirty="0" smtClean="0"/>
              <a:t> 20</a:t>
            </a:r>
            <a:endParaRPr lang="en-US" dirty="0"/>
          </a:p>
        </p:txBody>
      </p:sp>
      <p:pic>
        <p:nvPicPr>
          <p:cNvPr id="8" name="Content Placeholder 7" descr="KT-36D DS cpx 20.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9480" b="-9480"/>
          <a:stretch>
            <a:fillRect/>
          </a:stretch>
        </p:blipFill>
        <p:spPr>
          <a:xfrm>
            <a:off x="0" y="1516063"/>
            <a:ext cx="4479925" cy="3246437"/>
          </a:xfrm>
        </p:spPr>
      </p:pic>
      <p:sp>
        <p:nvSpPr>
          <p:cNvPr id="9" name="Content Placeholder 8"/>
          <p:cNvSpPr>
            <a:spLocks noGrp="1"/>
          </p:cNvSpPr>
          <p:nvPr>
            <p:ph sz="quarter" idx="14"/>
          </p:nvPr>
        </p:nvSpPr>
        <p:spPr>
          <a:xfrm>
            <a:off x="4663440" y="1515618"/>
            <a:ext cx="4480560" cy="3003804"/>
          </a:xfrm>
        </p:spPr>
        <p:txBody>
          <a:bodyPr/>
          <a:lstStyle/>
          <a:p>
            <a:r>
              <a:rPr lang="en-US" dirty="0" smtClean="0"/>
              <a:t>DS cation index=</a:t>
            </a:r>
          </a:p>
          <a:p>
            <a:r>
              <a:rPr lang="en-US" dirty="0" smtClean="0"/>
              <a:t>(</a:t>
            </a:r>
            <a:r>
              <a:rPr lang="en-US" dirty="0" err="1"/>
              <a:t>Si+Cr+Mg+Ca</a:t>
            </a:r>
            <a:r>
              <a:rPr lang="en-US" dirty="0"/>
              <a:t>)-(</a:t>
            </a:r>
            <a:r>
              <a:rPr lang="en-US" dirty="0" err="1"/>
              <a:t>Ti+Al+Fe+Mn+Na</a:t>
            </a:r>
            <a:r>
              <a:rPr lang="en-US" dirty="0"/>
              <a:t>) </a:t>
            </a:r>
            <a:endParaRPr lang="en-US" dirty="0" smtClean="0"/>
          </a:p>
          <a:p>
            <a:r>
              <a:rPr lang="en-US" dirty="0" smtClean="0"/>
              <a:t>(</a:t>
            </a:r>
            <a:r>
              <a:rPr lang="en-US" dirty="0"/>
              <a:t>O’Brien et al., 1988) </a:t>
            </a:r>
          </a:p>
        </p:txBody>
      </p:sp>
    </p:spTree>
    <p:extLst>
      <p:ext uri="{BB962C8B-B14F-4D97-AF65-F5344CB8AC3E}">
        <p14:creationId xmlns="" xmlns:p14="http://schemas.microsoft.com/office/powerpoint/2010/main" val="3898600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Minette</a:t>
            </a:r>
            <a:r>
              <a:rPr lang="en-US" sz="2400" cap="none" dirty="0" smtClean="0"/>
              <a:t> [11-KT-36D] </a:t>
            </a:r>
            <a:endParaRPr lang="en-US" sz="2400" cap="none" dirty="0"/>
          </a:p>
        </p:txBody>
      </p:sp>
      <p:sp>
        <p:nvSpPr>
          <p:cNvPr id="6" name="TextBox 5"/>
          <p:cNvSpPr txBox="1"/>
          <p:nvPr/>
        </p:nvSpPr>
        <p:spPr>
          <a:xfrm>
            <a:off x="2154183" y="4590534"/>
            <a:ext cx="829036" cy="369332"/>
          </a:xfrm>
          <a:prstGeom prst="rect">
            <a:avLst/>
          </a:prstGeom>
          <a:noFill/>
        </p:spPr>
        <p:txBody>
          <a:bodyPr wrap="none" rtlCol="0">
            <a:spAutoFit/>
          </a:bodyPr>
          <a:lstStyle/>
          <a:p>
            <a:r>
              <a:rPr lang="en-US" dirty="0" err="1" smtClean="0"/>
              <a:t>Cpx</a:t>
            </a:r>
            <a:r>
              <a:rPr lang="en-US" dirty="0" smtClean="0"/>
              <a:t> 20</a:t>
            </a:r>
            <a:endParaRPr lang="en-US" dirty="0"/>
          </a:p>
        </p:txBody>
      </p:sp>
      <p:sp>
        <p:nvSpPr>
          <p:cNvPr id="12" name="TextBox 11"/>
          <p:cNvSpPr txBox="1"/>
          <p:nvPr/>
        </p:nvSpPr>
        <p:spPr>
          <a:xfrm>
            <a:off x="6268983" y="4590534"/>
            <a:ext cx="829036" cy="369332"/>
          </a:xfrm>
          <a:prstGeom prst="rect">
            <a:avLst/>
          </a:prstGeom>
          <a:noFill/>
        </p:spPr>
        <p:txBody>
          <a:bodyPr wrap="none" rtlCol="0">
            <a:spAutoFit/>
          </a:bodyPr>
          <a:lstStyle/>
          <a:p>
            <a:r>
              <a:rPr lang="en-US" dirty="0" err="1" smtClean="0"/>
              <a:t>Cpx</a:t>
            </a:r>
            <a:r>
              <a:rPr lang="en-US" dirty="0" smtClean="0"/>
              <a:t> 20</a:t>
            </a:r>
            <a:endParaRPr lang="en-US" dirty="0"/>
          </a:p>
        </p:txBody>
      </p:sp>
      <p:pic>
        <p:nvPicPr>
          <p:cNvPr id="8" name="Content Placeholder 7" descr="KT-36D DS cpx 20.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9480" b="-9480"/>
          <a:stretch>
            <a:fillRect/>
          </a:stretch>
        </p:blipFill>
        <p:spPr>
          <a:xfrm>
            <a:off x="0" y="1516063"/>
            <a:ext cx="4479925" cy="3246437"/>
          </a:xfrm>
        </p:spPr>
      </p:pic>
      <p:pic>
        <p:nvPicPr>
          <p:cNvPr id="7" name="Content Placeholder 6" descr="KT-36D mg fetot cpx 20.pn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9480" b="-9480"/>
          <a:stretch>
            <a:fillRect/>
          </a:stretch>
        </p:blipFill>
        <p:spPr>
          <a:xfrm>
            <a:off x="4664075" y="1516063"/>
            <a:ext cx="4479925" cy="3246437"/>
          </a:xfrm>
        </p:spPr>
      </p:pic>
    </p:spTree>
    <p:extLst>
      <p:ext uri="{BB962C8B-B14F-4D97-AF65-F5344CB8AC3E}">
        <p14:creationId xmlns="" xmlns:p14="http://schemas.microsoft.com/office/powerpoint/2010/main" val="3053183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11-AMS-06.jp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l="16544" r="16544"/>
          <a:stretch>
            <a:fillRect/>
          </a:stretch>
        </p:blipFill>
        <p:spPr>
          <a:xfrm>
            <a:off x="457200" y="1117600"/>
            <a:ext cx="4022725" cy="3670300"/>
          </a:xfrm>
        </p:spPr>
      </p:pic>
      <p:pic>
        <p:nvPicPr>
          <p:cNvPr id="4" name="Content Placeholder 3" descr="IMG_20150317_235046.jp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15785" b="15785"/>
          <a:stretch>
            <a:fillRect/>
          </a:stretch>
        </p:blipFill>
        <p:spPr>
          <a:xfrm>
            <a:off x="4664075" y="1117600"/>
            <a:ext cx="4022725" cy="3670300"/>
          </a:xfrm>
        </p:spPr>
      </p:pic>
      <p:sp>
        <p:nvSpPr>
          <p:cNvPr id="3" name="Title 2"/>
          <p:cNvSpPr>
            <a:spLocks noGrp="1"/>
          </p:cNvSpPr>
          <p:nvPr>
            <p:ph type="title"/>
          </p:nvPr>
        </p:nvSpPr>
        <p:spPr>
          <a:xfrm>
            <a:off x="1866900" y="205740"/>
            <a:ext cx="5410200" cy="525780"/>
          </a:xfrm>
        </p:spPr>
        <p:txBody>
          <a:bodyPr>
            <a:normAutofit/>
          </a:bodyPr>
          <a:lstStyle/>
          <a:p>
            <a:r>
              <a:rPr lang="en-US" sz="2400" cap="none" dirty="0" err="1" smtClean="0"/>
              <a:t>Madupite</a:t>
            </a:r>
            <a:r>
              <a:rPr lang="en-US" sz="2400" cap="none" dirty="0" smtClean="0"/>
              <a:t> Lamprophyre [11-AMS-06]</a:t>
            </a:r>
            <a:endParaRPr lang="en-US" sz="2400" cap="none" dirty="0"/>
          </a:p>
        </p:txBody>
      </p:sp>
    </p:spTree>
    <p:extLst>
      <p:ext uri="{BB962C8B-B14F-4D97-AF65-F5344CB8AC3E}">
        <p14:creationId xmlns="" xmlns:p14="http://schemas.microsoft.com/office/powerpoint/2010/main" val="1774765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Madupite</a:t>
            </a:r>
            <a:r>
              <a:rPr lang="en-US" sz="2400" cap="none" dirty="0" smtClean="0"/>
              <a:t> [11-AMS-06]</a:t>
            </a:r>
            <a:endParaRPr lang="en-US" sz="2400" cap="none" dirty="0"/>
          </a:p>
        </p:txBody>
      </p:sp>
      <p:pic>
        <p:nvPicPr>
          <p:cNvPr id="10" name="Content Placeholder 9" descr="11-AMS-06 cpx 9 z1 pl.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224" b="224"/>
          <a:stretch>
            <a:fillRect/>
          </a:stretch>
        </p:blipFill>
        <p:spPr/>
      </p:pic>
      <p:pic>
        <p:nvPicPr>
          <p:cNvPr id="9" name="Content Placeholder 8" descr="11-AMS-06 cpx 7 pl.pn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224" b="224"/>
          <a:stretch>
            <a:fillRect/>
          </a:stretch>
        </p:blipFill>
        <p:spPr/>
      </p:pic>
      <p:sp>
        <p:nvSpPr>
          <p:cNvPr id="7" name="TextBox 6"/>
          <p:cNvSpPr txBox="1"/>
          <p:nvPr/>
        </p:nvSpPr>
        <p:spPr>
          <a:xfrm>
            <a:off x="2154183" y="4590534"/>
            <a:ext cx="720833" cy="369332"/>
          </a:xfrm>
          <a:prstGeom prst="rect">
            <a:avLst/>
          </a:prstGeom>
          <a:noFill/>
        </p:spPr>
        <p:txBody>
          <a:bodyPr wrap="none" rtlCol="0">
            <a:spAutoFit/>
          </a:bodyPr>
          <a:lstStyle/>
          <a:p>
            <a:r>
              <a:rPr lang="en-US" dirty="0" err="1" smtClean="0"/>
              <a:t>Cpx</a:t>
            </a:r>
            <a:r>
              <a:rPr lang="en-US" dirty="0" smtClean="0"/>
              <a:t> 9</a:t>
            </a:r>
            <a:endParaRPr lang="en-US" dirty="0"/>
          </a:p>
        </p:txBody>
      </p:sp>
      <p:sp>
        <p:nvSpPr>
          <p:cNvPr id="8" name="TextBox 7"/>
          <p:cNvSpPr txBox="1"/>
          <p:nvPr/>
        </p:nvSpPr>
        <p:spPr>
          <a:xfrm>
            <a:off x="6268983" y="4590534"/>
            <a:ext cx="720833" cy="369332"/>
          </a:xfrm>
          <a:prstGeom prst="rect">
            <a:avLst/>
          </a:prstGeom>
          <a:noFill/>
        </p:spPr>
        <p:txBody>
          <a:bodyPr wrap="none" rtlCol="0">
            <a:spAutoFit/>
          </a:bodyPr>
          <a:lstStyle/>
          <a:p>
            <a:r>
              <a:rPr lang="en-US" dirty="0" err="1" smtClean="0"/>
              <a:t>Cpx</a:t>
            </a:r>
            <a:r>
              <a:rPr lang="en-US" dirty="0" smtClean="0"/>
              <a:t> 7</a:t>
            </a:r>
            <a:endParaRPr lang="en-US" dirty="0"/>
          </a:p>
        </p:txBody>
      </p:sp>
    </p:spTree>
    <p:extLst>
      <p:ext uri="{BB962C8B-B14F-4D97-AF65-F5344CB8AC3E}">
        <p14:creationId xmlns="" xmlns:p14="http://schemas.microsoft.com/office/powerpoint/2010/main" val="3368047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Madupite</a:t>
            </a:r>
            <a:r>
              <a:rPr lang="en-US" sz="2400" cap="none" dirty="0" smtClean="0"/>
              <a:t> [11-AMS-06]</a:t>
            </a:r>
            <a:endParaRPr lang="en-US" sz="2400" cap="none" dirty="0"/>
          </a:p>
        </p:txBody>
      </p:sp>
      <p:pic>
        <p:nvPicPr>
          <p:cNvPr id="8" name="Content Placeholder 7" descr="Screen Shot 2015-03-19 at 1.21.47 AM.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61880" b="-61880"/>
          <a:stretch>
            <a:fillRect/>
          </a:stretch>
        </p:blipFill>
        <p:spPr>
          <a:xfrm>
            <a:off x="0" y="1003300"/>
            <a:ext cx="9144000" cy="4140200"/>
          </a:xfrm>
        </p:spPr>
      </p:pic>
    </p:spTree>
    <p:extLst>
      <p:ext uri="{BB962C8B-B14F-4D97-AF65-F5344CB8AC3E}">
        <p14:creationId xmlns="" xmlns:p14="http://schemas.microsoft.com/office/powerpoint/2010/main" val="33746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3082" y="1515618"/>
            <a:ext cx="5002306" cy="3003804"/>
          </a:xfrm>
        </p:spPr>
        <p:txBody>
          <a:bodyPr>
            <a:normAutofit/>
          </a:bodyPr>
          <a:lstStyle/>
          <a:p>
            <a:pPr marL="342900" indent="-342900" algn="l">
              <a:buFont typeface="Arial"/>
              <a:buChar char="•"/>
            </a:pPr>
            <a:r>
              <a:rPr lang="en-US" sz="3200" dirty="0" smtClean="0"/>
              <a:t>Complex zoning in </a:t>
            </a:r>
            <a:r>
              <a:rPr lang="en-US" sz="3200" dirty="0" err="1" smtClean="0"/>
              <a:t>cpx</a:t>
            </a:r>
            <a:endParaRPr lang="en-US" sz="3200" dirty="0" smtClean="0"/>
          </a:p>
          <a:p>
            <a:pPr marL="342900" indent="-342900" algn="l">
              <a:buFont typeface="Arial"/>
              <a:buChar char="•"/>
            </a:pPr>
            <a:endParaRPr lang="en-US" sz="3200" dirty="0" smtClean="0"/>
          </a:p>
          <a:p>
            <a:pPr marL="342900" indent="-342900" algn="l"/>
            <a:r>
              <a:rPr lang="en-US" sz="2800" dirty="0" smtClean="0"/>
              <a:t>		sets of epitaxial bands </a:t>
            </a:r>
          </a:p>
          <a:p>
            <a:pPr marL="342900" indent="-342900" algn="l"/>
            <a:r>
              <a:rPr lang="en-US" sz="2800" dirty="0" smtClean="0"/>
              <a:t>		compositional jumps</a:t>
            </a:r>
          </a:p>
          <a:p>
            <a:pPr marL="342900" indent="-342900" algn="l"/>
            <a:r>
              <a:rPr lang="en-US" sz="2800" dirty="0" smtClean="0"/>
              <a:t>		sharp contacts </a:t>
            </a:r>
          </a:p>
          <a:p>
            <a:pPr marL="342900" indent="-342900" algn="l">
              <a:buFont typeface="Arial"/>
              <a:buChar char="•"/>
            </a:pPr>
            <a:endParaRPr lang="en-US" sz="3200" dirty="0" smtClean="0"/>
          </a:p>
        </p:txBody>
      </p:sp>
      <p:pic>
        <p:nvPicPr>
          <p:cNvPr id="5" name="Content Placeholder 4" descr="IMG_20150317_234954.jpg"/>
          <p:cNvPicPr>
            <a:picLocks noGrp="1" noChangeAspect="1"/>
          </p:cNvPicPr>
          <p:nvPr>
            <p:ph sz="quarter" idx="14"/>
          </p:nvPr>
        </p:nvPicPr>
        <p:blipFill rotWithShape="1">
          <a:blip r:embed="rId3" cstate="print">
            <a:extLst>
              <a:ext uri="{28A0092B-C50C-407E-A947-70E740481C1C}">
                <a14:useLocalDpi xmlns="" xmlns:a14="http://schemas.microsoft.com/office/drawing/2010/main" val="0"/>
              </a:ext>
            </a:extLst>
          </a:blip>
          <a:srcRect t="26500" b="17502"/>
          <a:stretch/>
        </p:blipFill>
        <p:spPr>
          <a:xfrm>
            <a:off x="4843365" y="1516063"/>
            <a:ext cx="4022725" cy="3003550"/>
          </a:xfrm>
        </p:spPr>
      </p:pic>
    </p:spTree>
    <p:extLst>
      <p:ext uri="{BB962C8B-B14F-4D97-AF65-F5344CB8AC3E}">
        <p14:creationId xmlns="" xmlns:p14="http://schemas.microsoft.com/office/powerpoint/2010/main" val="603345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Madupite</a:t>
            </a:r>
            <a:r>
              <a:rPr lang="en-US" sz="2400" cap="none" dirty="0" smtClean="0"/>
              <a:t> [11-AMS-06]</a:t>
            </a:r>
            <a:endParaRPr lang="en-US" sz="2400" cap="none" dirty="0"/>
          </a:p>
        </p:txBody>
      </p:sp>
      <p:sp>
        <p:nvSpPr>
          <p:cNvPr id="7" name="TextBox 6"/>
          <p:cNvSpPr txBox="1"/>
          <p:nvPr/>
        </p:nvSpPr>
        <p:spPr>
          <a:xfrm>
            <a:off x="2154183" y="4590534"/>
            <a:ext cx="720833" cy="369332"/>
          </a:xfrm>
          <a:prstGeom prst="rect">
            <a:avLst/>
          </a:prstGeom>
          <a:noFill/>
        </p:spPr>
        <p:txBody>
          <a:bodyPr wrap="none" rtlCol="0">
            <a:spAutoFit/>
          </a:bodyPr>
          <a:lstStyle/>
          <a:p>
            <a:r>
              <a:rPr lang="en-US" dirty="0" err="1" smtClean="0"/>
              <a:t>Cpx</a:t>
            </a:r>
            <a:r>
              <a:rPr lang="en-US" dirty="0" smtClean="0"/>
              <a:t> 9</a:t>
            </a:r>
            <a:endParaRPr lang="en-US" dirty="0"/>
          </a:p>
        </p:txBody>
      </p:sp>
      <p:sp>
        <p:nvSpPr>
          <p:cNvPr id="8" name="TextBox 7"/>
          <p:cNvSpPr txBox="1"/>
          <p:nvPr/>
        </p:nvSpPr>
        <p:spPr>
          <a:xfrm>
            <a:off x="6268983" y="4590534"/>
            <a:ext cx="720833" cy="369332"/>
          </a:xfrm>
          <a:prstGeom prst="rect">
            <a:avLst/>
          </a:prstGeom>
          <a:noFill/>
        </p:spPr>
        <p:txBody>
          <a:bodyPr wrap="none" rtlCol="0">
            <a:spAutoFit/>
          </a:bodyPr>
          <a:lstStyle/>
          <a:p>
            <a:r>
              <a:rPr lang="en-US" dirty="0" err="1" smtClean="0"/>
              <a:t>Cpx</a:t>
            </a:r>
            <a:r>
              <a:rPr lang="en-US" dirty="0" smtClean="0"/>
              <a:t> 7</a:t>
            </a:r>
            <a:endParaRPr lang="en-US" dirty="0"/>
          </a:p>
        </p:txBody>
      </p:sp>
      <p:pic>
        <p:nvPicPr>
          <p:cNvPr id="9" name="Content Placeholder 8" descr="AMS-06 DS cpx 9.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9653" b="-9653"/>
          <a:stretch>
            <a:fillRect/>
          </a:stretch>
        </p:blipFill>
        <p:spPr>
          <a:xfrm>
            <a:off x="0" y="1516063"/>
            <a:ext cx="4479925" cy="3208337"/>
          </a:xfrm>
        </p:spPr>
      </p:pic>
      <p:pic>
        <p:nvPicPr>
          <p:cNvPr id="6" name="Content Placeholder 5" descr="AMS-06 DS cpx 7.pn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9443" b="-9443"/>
          <a:stretch>
            <a:fillRect/>
          </a:stretch>
        </p:blipFill>
        <p:spPr>
          <a:xfrm>
            <a:off x="4664075" y="1516063"/>
            <a:ext cx="4479925" cy="3208337"/>
          </a:xfrm>
        </p:spPr>
      </p:pic>
      <p:sp>
        <p:nvSpPr>
          <p:cNvPr id="11" name="TextBox 10"/>
          <p:cNvSpPr txBox="1"/>
          <p:nvPr/>
        </p:nvSpPr>
        <p:spPr>
          <a:xfrm>
            <a:off x="1347194" y="2654300"/>
            <a:ext cx="582211" cy="369332"/>
          </a:xfrm>
          <a:prstGeom prst="rect">
            <a:avLst/>
          </a:prstGeom>
          <a:noFill/>
        </p:spPr>
        <p:txBody>
          <a:bodyPr wrap="none" rtlCol="0">
            <a:spAutoFit/>
          </a:bodyPr>
          <a:lstStyle/>
          <a:p>
            <a:r>
              <a:rPr lang="en-US" dirty="0" smtClean="0">
                <a:solidFill>
                  <a:schemeClr val="bg1"/>
                </a:solidFill>
              </a:rPr>
              <a:t>core</a:t>
            </a:r>
            <a:endParaRPr lang="en-US" dirty="0">
              <a:solidFill>
                <a:schemeClr val="bg1"/>
              </a:solidFill>
            </a:endParaRPr>
          </a:p>
        </p:txBody>
      </p:sp>
    </p:spTree>
    <p:extLst>
      <p:ext uri="{BB962C8B-B14F-4D97-AF65-F5344CB8AC3E}">
        <p14:creationId xmlns="" xmlns:p14="http://schemas.microsoft.com/office/powerpoint/2010/main" val="2197661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11-KT-34B.jp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l="17672" r="17672"/>
          <a:stretch>
            <a:fillRect/>
          </a:stretch>
        </p:blipFill>
        <p:spPr>
          <a:xfrm>
            <a:off x="457200" y="1117600"/>
            <a:ext cx="4022725" cy="3670300"/>
          </a:xfrm>
        </p:spPr>
      </p:pic>
      <p:pic>
        <p:nvPicPr>
          <p:cNvPr id="6" name="Content Placeholder 5" descr="IMG_20150317_235516.jp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15785" b="15785"/>
          <a:stretch>
            <a:fillRect/>
          </a:stretch>
        </p:blipFill>
        <p:spPr>
          <a:xfrm>
            <a:off x="4664075" y="1117600"/>
            <a:ext cx="4022725" cy="3670300"/>
          </a:xfrm>
        </p:spPr>
      </p:pic>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Leucitite</a:t>
            </a:r>
            <a:r>
              <a:rPr lang="en-US" sz="2400" cap="none" dirty="0" smtClean="0"/>
              <a:t> [11-KT-34B]</a:t>
            </a:r>
            <a:endParaRPr lang="en-US" sz="2400" cap="none" dirty="0"/>
          </a:p>
        </p:txBody>
      </p:sp>
    </p:spTree>
    <p:extLst>
      <p:ext uri="{BB962C8B-B14F-4D97-AF65-F5344CB8AC3E}">
        <p14:creationId xmlns="" xmlns:p14="http://schemas.microsoft.com/office/powerpoint/2010/main" val="2573877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Leucitite</a:t>
            </a:r>
            <a:r>
              <a:rPr lang="en-US" sz="2400" cap="none" dirty="0" smtClean="0"/>
              <a:t> [11-KT-34B]</a:t>
            </a:r>
            <a:endParaRPr lang="en-US" sz="2400" cap="none" dirty="0"/>
          </a:p>
        </p:txBody>
      </p:sp>
      <p:pic>
        <p:nvPicPr>
          <p:cNvPr id="9" name="Content Placeholder 8" descr="11-KT-34B cpx1 pl.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224" b="224"/>
          <a:stretch>
            <a:fillRect/>
          </a:stretch>
        </p:blipFill>
        <p:spPr/>
      </p:pic>
      <p:pic>
        <p:nvPicPr>
          <p:cNvPr id="10" name="Content Placeholder 9" descr="11-KT-34B cpx2 pl.pn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224" b="224"/>
          <a:stretch>
            <a:fillRect/>
          </a:stretch>
        </p:blipFill>
        <p:spPr/>
      </p:pic>
      <p:sp>
        <p:nvSpPr>
          <p:cNvPr id="7" name="TextBox 6"/>
          <p:cNvSpPr txBox="1"/>
          <p:nvPr/>
        </p:nvSpPr>
        <p:spPr>
          <a:xfrm>
            <a:off x="2154183" y="4590534"/>
            <a:ext cx="720833" cy="369332"/>
          </a:xfrm>
          <a:prstGeom prst="rect">
            <a:avLst/>
          </a:prstGeom>
          <a:noFill/>
        </p:spPr>
        <p:txBody>
          <a:bodyPr wrap="none" rtlCol="0">
            <a:spAutoFit/>
          </a:bodyPr>
          <a:lstStyle/>
          <a:p>
            <a:r>
              <a:rPr lang="en-US" dirty="0" err="1" smtClean="0"/>
              <a:t>Cpx</a:t>
            </a:r>
            <a:r>
              <a:rPr lang="en-US" dirty="0" smtClean="0"/>
              <a:t> 1</a:t>
            </a:r>
            <a:endParaRPr lang="en-US" dirty="0"/>
          </a:p>
        </p:txBody>
      </p:sp>
      <p:sp>
        <p:nvSpPr>
          <p:cNvPr id="8" name="TextBox 7"/>
          <p:cNvSpPr txBox="1"/>
          <p:nvPr/>
        </p:nvSpPr>
        <p:spPr>
          <a:xfrm>
            <a:off x="6268983" y="4590534"/>
            <a:ext cx="720833" cy="369332"/>
          </a:xfrm>
          <a:prstGeom prst="rect">
            <a:avLst/>
          </a:prstGeom>
          <a:noFill/>
        </p:spPr>
        <p:txBody>
          <a:bodyPr wrap="none" rtlCol="0">
            <a:spAutoFit/>
          </a:bodyPr>
          <a:lstStyle/>
          <a:p>
            <a:r>
              <a:rPr lang="en-US" dirty="0" err="1" smtClean="0"/>
              <a:t>Cpx</a:t>
            </a:r>
            <a:r>
              <a:rPr lang="en-US" dirty="0" smtClean="0"/>
              <a:t> 2</a:t>
            </a:r>
            <a:endParaRPr lang="en-US" dirty="0"/>
          </a:p>
        </p:txBody>
      </p:sp>
    </p:spTree>
    <p:extLst>
      <p:ext uri="{BB962C8B-B14F-4D97-AF65-F5344CB8AC3E}">
        <p14:creationId xmlns="" xmlns:p14="http://schemas.microsoft.com/office/powerpoint/2010/main" val="1287906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Leucitite</a:t>
            </a:r>
            <a:r>
              <a:rPr lang="en-US" sz="2400" cap="none" dirty="0" smtClean="0"/>
              <a:t> [11-KT-34B]</a:t>
            </a:r>
            <a:endParaRPr lang="en-US" sz="2400" cap="none" dirty="0"/>
          </a:p>
        </p:txBody>
      </p:sp>
      <p:pic>
        <p:nvPicPr>
          <p:cNvPr id="1027" name="Picture 3"/>
          <p:cNvPicPr>
            <a:picLocks noGrp="1" noChangeAspect="1" noChangeArrowheads="1"/>
          </p:cNvPicPr>
          <p:nvPr>
            <p:ph sz="quarter" idx="13"/>
          </p:nvPr>
        </p:nvPicPr>
        <p:blipFill>
          <a:blip r:embed="rId3" cstate="print"/>
          <a:srcRect/>
          <a:stretch>
            <a:fillRect/>
          </a:stretch>
        </p:blipFill>
        <p:spPr bwMode="auto">
          <a:xfrm>
            <a:off x="0" y="1845759"/>
            <a:ext cx="9144000" cy="2344157"/>
          </a:xfrm>
          <a:prstGeom prst="rect">
            <a:avLst/>
          </a:prstGeom>
          <a:noFill/>
          <a:ln w="9525">
            <a:noFill/>
            <a:miter lim="800000"/>
            <a:headEnd/>
            <a:tailEnd/>
          </a:ln>
        </p:spPr>
      </p:pic>
    </p:spTree>
    <p:extLst>
      <p:ext uri="{BB962C8B-B14F-4D97-AF65-F5344CB8AC3E}">
        <p14:creationId xmlns="" xmlns:p14="http://schemas.microsoft.com/office/powerpoint/2010/main" val="3490609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Leucitite</a:t>
            </a:r>
            <a:r>
              <a:rPr lang="en-US" sz="2400" cap="none" dirty="0" smtClean="0"/>
              <a:t> [11-KT-34B]</a:t>
            </a:r>
            <a:endParaRPr lang="en-US" sz="2400" cap="none" dirty="0"/>
          </a:p>
        </p:txBody>
      </p:sp>
      <p:sp>
        <p:nvSpPr>
          <p:cNvPr id="7" name="TextBox 6"/>
          <p:cNvSpPr txBox="1"/>
          <p:nvPr/>
        </p:nvSpPr>
        <p:spPr>
          <a:xfrm>
            <a:off x="2154183" y="4590534"/>
            <a:ext cx="720833" cy="369332"/>
          </a:xfrm>
          <a:prstGeom prst="rect">
            <a:avLst/>
          </a:prstGeom>
          <a:noFill/>
        </p:spPr>
        <p:txBody>
          <a:bodyPr wrap="none" rtlCol="0">
            <a:spAutoFit/>
          </a:bodyPr>
          <a:lstStyle/>
          <a:p>
            <a:r>
              <a:rPr lang="en-US" dirty="0" err="1" smtClean="0"/>
              <a:t>Cpx</a:t>
            </a:r>
            <a:r>
              <a:rPr lang="en-US" dirty="0" smtClean="0"/>
              <a:t> 1</a:t>
            </a:r>
            <a:endParaRPr lang="en-US" dirty="0"/>
          </a:p>
        </p:txBody>
      </p:sp>
      <p:sp>
        <p:nvSpPr>
          <p:cNvPr id="8" name="TextBox 7"/>
          <p:cNvSpPr txBox="1"/>
          <p:nvPr/>
        </p:nvSpPr>
        <p:spPr>
          <a:xfrm>
            <a:off x="6268983" y="4590534"/>
            <a:ext cx="720833" cy="369332"/>
          </a:xfrm>
          <a:prstGeom prst="rect">
            <a:avLst/>
          </a:prstGeom>
          <a:noFill/>
        </p:spPr>
        <p:txBody>
          <a:bodyPr wrap="none" rtlCol="0">
            <a:spAutoFit/>
          </a:bodyPr>
          <a:lstStyle/>
          <a:p>
            <a:r>
              <a:rPr lang="en-US" dirty="0" err="1" smtClean="0"/>
              <a:t>Cpx</a:t>
            </a:r>
            <a:r>
              <a:rPr lang="en-US" dirty="0" smtClean="0"/>
              <a:t> 2</a:t>
            </a:r>
            <a:endParaRPr lang="en-US" dirty="0"/>
          </a:p>
        </p:txBody>
      </p:sp>
      <p:pic>
        <p:nvPicPr>
          <p:cNvPr id="5" name="Content Placeholder 4" descr="kt34B cpx 1 ds.png"/>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rcRect t="-9810" b="-9810"/>
          <a:stretch>
            <a:fillRect/>
          </a:stretch>
        </p:blipFill>
        <p:spPr>
          <a:xfrm>
            <a:off x="0" y="1516063"/>
            <a:ext cx="4479925" cy="3221037"/>
          </a:xfrm>
        </p:spPr>
      </p:pic>
      <p:pic>
        <p:nvPicPr>
          <p:cNvPr id="6" name="Content Placeholder 5" descr="kt34B cpx 2 ds.png"/>
          <p:cNvPicPr>
            <a:picLocks noGrp="1" noChangeAspect="1"/>
          </p:cNvPicPr>
          <p:nvPr>
            <p:ph sz="quarter" idx="14"/>
          </p:nvPr>
        </p:nvPicPr>
        <p:blipFill>
          <a:blip r:embed="rId4" cstate="print">
            <a:extLst>
              <a:ext uri="{28A0092B-C50C-407E-A947-70E740481C1C}">
                <a14:useLocalDpi xmlns="" xmlns:a14="http://schemas.microsoft.com/office/drawing/2010/main" val="0"/>
              </a:ext>
            </a:extLst>
          </a:blip>
          <a:srcRect t="-9810" b="-9810"/>
          <a:stretch>
            <a:fillRect/>
          </a:stretch>
        </p:blipFill>
        <p:spPr>
          <a:xfrm>
            <a:off x="4664075" y="1516063"/>
            <a:ext cx="4479925" cy="3221037"/>
          </a:xfrm>
        </p:spPr>
      </p:pic>
    </p:spTree>
    <p:extLst>
      <p:ext uri="{BB962C8B-B14F-4D97-AF65-F5344CB8AC3E}">
        <p14:creationId xmlns="" xmlns:p14="http://schemas.microsoft.com/office/powerpoint/2010/main" val="1667184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yx quad 36D v 34B v ams06.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04097" y="723900"/>
            <a:ext cx="5662807" cy="4193769"/>
          </a:xfrm>
          <a:prstGeom prst="rect">
            <a:avLst/>
          </a:prstGeom>
        </p:spPr>
      </p:pic>
      <p:sp>
        <p:nvSpPr>
          <p:cNvPr id="3" name="Rectangle 2"/>
          <p:cNvSpPr/>
          <p:nvPr/>
        </p:nvSpPr>
        <p:spPr>
          <a:xfrm>
            <a:off x="892723" y="0"/>
            <a:ext cx="7469096" cy="584775"/>
          </a:xfrm>
          <a:prstGeom prst="rect">
            <a:avLst/>
          </a:prstGeom>
        </p:spPr>
        <p:txBody>
          <a:bodyPr wrap="none">
            <a:spAutoFit/>
          </a:bodyPr>
          <a:lstStyle/>
          <a:p>
            <a:r>
              <a:rPr lang="en-US" sz="3200" dirty="0" err="1" smtClean="0"/>
              <a:t>CPX</a:t>
            </a:r>
            <a:r>
              <a:rPr lang="en-US" sz="3200" dirty="0" smtClean="0"/>
              <a:t> compositions in Pyroxene Quadrilateral </a:t>
            </a:r>
            <a:endParaRPr lang="en-US" sz="3200" dirty="0"/>
          </a:p>
        </p:txBody>
      </p:sp>
    </p:spTree>
    <p:extLst>
      <p:ext uri="{BB962C8B-B14F-4D97-AF65-F5344CB8AC3E}">
        <p14:creationId xmlns="" xmlns:p14="http://schemas.microsoft.com/office/powerpoint/2010/main" val="2446968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025" y="126742"/>
            <a:ext cx="8943975" cy="5016758"/>
          </a:xfrm>
          <a:prstGeom prst="rect">
            <a:avLst/>
          </a:prstGeom>
          <a:noFill/>
        </p:spPr>
        <p:txBody>
          <a:bodyPr wrap="square" rtlCol="0">
            <a:spAutoFit/>
          </a:bodyPr>
          <a:lstStyle/>
          <a:p>
            <a:r>
              <a:rPr lang="en-US" sz="3200" dirty="0" smtClean="0"/>
              <a:t>Working with the degassed </a:t>
            </a:r>
            <a:r>
              <a:rPr lang="en-US" sz="3200" dirty="0" err="1" smtClean="0"/>
              <a:t>Minette</a:t>
            </a:r>
            <a:r>
              <a:rPr lang="en-US" sz="3200" dirty="0" smtClean="0"/>
              <a:t> idea</a:t>
            </a:r>
          </a:p>
          <a:p>
            <a:endParaRPr lang="en-US" sz="3200" dirty="0" smtClean="0"/>
          </a:p>
          <a:p>
            <a:r>
              <a:rPr lang="en-US" sz="3200" dirty="0" smtClean="0"/>
              <a:t>It is conceivable that these shallow magmas were allowed to interact with other magma pods more extensively prior to eruption </a:t>
            </a:r>
          </a:p>
          <a:p>
            <a:endParaRPr lang="en-US" sz="3200" dirty="0" smtClean="0"/>
          </a:p>
          <a:p>
            <a:r>
              <a:rPr lang="en-US" sz="3200" dirty="0" smtClean="0"/>
              <a:t>The </a:t>
            </a:r>
            <a:r>
              <a:rPr lang="en-US" sz="3200" dirty="0" err="1" smtClean="0"/>
              <a:t>leucites</a:t>
            </a:r>
            <a:r>
              <a:rPr lang="en-US" sz="3200" dirty="0" smtClean="0"/>
              <a:t> have </a:t>
            </a:r>
            <a:r>
              <a:rPr lang="en-US" sz="3200" dirty="0" err="1" smtClean="0"/>
              <a:t>cpx</a:t>
            </a:r>
            <a:r>
              <a:rPr lang="en-US" sz="3200" dirty="0" smtClean="0"/>
              <a:t> that are considerably more zoned </a:t>
            </a:r>
          </a:p>
          <a:p>
            <a:r>
              <a:rPr lang="en-US" sz="3200" dirty="0" smtClean="0"/>
              <a:t>and </a:t>
            </a:r>
          </a:p>
          <a:p>
            <a:r>
              <a:rPr lang="en-US" sz="3200" dirty="0" smtClean="0"/>
              <a:t>The </a:t>
            </a:r>
            <a:r>
              <a:rPr lang="en-US" sz="3200" dirty="0" err="1" smtClean="0"/>
              <a:t>leucites</a:t>
            </a:r>
            <a:r>
              <a:rPr lang="en-US" sz="3200" dirty="0" smtClean="0"/>
              <a:t> have more </a:t>
            </a:r>
            <a:r>
              <a:rPr lang="en-US" sz="3200" dirty="0" err="1" smtClean="0"/>
              <a:t>cpx</a:t>
            </a:r>
            <a:r>
              <a:rPr lang="en-US" sz="3200" dirty="0" smtClean="0"/>
              <a:t> families present</a:t>
            </a:r>
          </a:p>
          <a:p>
            <a:endParaRPr lang="en-US" sz="3200" dirty="0"/>
          </a:p>
        </p:txBody>
      </p:sp>
    </p:spTree>
    <p:extLst>
      <p:ext uri="{BB962C8B-B14F-4D97-AF65-F5344CB8AC3E}">
        <p14:creationId xmlns="" xmlns:p14="http://schemas.microsoft.com/office/powerpoint/2010/main" val="182725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791572" y="3123309"/>
            <a:ext cx="7560860" cy="1938303"/>
          </a:xfrm>
          <a:prstGeom prst="rect">
            <a:avLst/>
          </a:prstGeom>
          <a:noFill/>
          <a:ln w="9525">
            <a:noFill/>
            <a:miter lim="800000"/>
            <a:headEnd/>
            <a:tailEnd/>
          </a:ln>
        </p:spPr>
      </p:pic>
      <p:pic>
        <p:nvPicPr>
          <p:cNvPr id="3" name="Content Placeholder 7" descr="Screen Shot 2015-03-19 at 1.21.47 AM.png"/>
          <p:cNvPicPr>
            <a:picLocks noChangeAspect="1"/>
          </p:cNvPicPr>
          <p:nvPr/>
        </p:nvPicPr>
        <p:blipFill>
          <a:blip r:embed="rId3" cstate="print">
            <a:extLst>
              <a:ext uri="{28A0092B-C50C-407E-A947-70E740481C1C}">
                <a14:useLocalDpi xmlns="" xmlns:a14="http://schemas.microsoft.com/office/drawing/2010/main" val="0"/>
              </a:ext>
            </a:extLst>
          </a:blip>
          <a:srcRect t="-61880" b="-61880"/>
          <a:stretch>
            <a:fillRect/>
          </a:stretch>
        </p:blipFill>
        <p:spPr>
          <a:xfrm>
            <a:off x="805213" y="525628"/>
            <a:ext cx="7560860" cy="3423389"/>
          </a:xfrm>
          <a:prstGeom prst="rect">
            <a:avLst/>
          </a:prstGeom>
        </p:spPr>
      </p:pic>
      <p:pic>
        <p:nvPicPr>
          <p:cNvPr id="4" name="Content Placeholder 4" descr="Screen Shot 2015-03-19 at 1.28.31 AM.png"/>
          <p:cNvPicPr>
            <a:picLocks noChangeAspect="1"/>
          </p:cNvPicPr>
          <p:nvPr/>
        </p:nvPicPr>
        <p:blipFill>
          <a:blip r:embed="rId4" cstate="print">
            <a:extLst>
              <a:ext uri="{28A0092B-C50C-407E-A947-70E740481C1C}">
                <a14:useLocalDpi xmlns="" xmlns:a14="http://schemas.microsoft.com/office/drawing/2010/main" val="0"/>
              </a:ext>
            </a:extLst>
          </a:blip>
          <a:srcRect t="-57245" b="-57245"/>
          <a:stretch>
            <a:fillRect/>
          </a:stretch>
        </p:blipFill>
        <p:spPr>
          <a:xfrm>
            <a:off x="805232" y="-498854"/>
            <a:ext cx="7560860" cy="24835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ystals magma mixing schema.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62681"/>
            <a:ext cx="9144000" cy="4128447"/>
          </a:xfrm>
          <a:prstGeom prst="rect">
            <a:avLst/>
          </a:prstGeom>
        </p:spPr>
      </p:pic>
      <p:sp>
        <p:nvSpPr>
          <p:cNvPr id="3" name="TextBox 2"/>
          <p:cNvSpPr txBox="1"/>
          <p:nvPr/>
        </p:nvSpPr>
        <p:spPr>
          <a:xfrm>
            <a:off x="464023" y="4005197"/>
            <a:ext cx="1985800" cy="369332"/>
          </a:xfrm>
          <a:prstGeom prst="rect">
            <a:avLst/>
          </a:prstGeom>
          <a:solidFill>
            <a:schemeClr val="tx1"/>
          </a:solidFill>
        </p:spPr>
        <p:txBody>
          <a:bodyPr wrap="none" rtlCol="0">
            <a:spAutoFit/>
          </a:bodyPr>
          <a:lstStyle/>
          <a:p>
            <a:r>
              <a:rPr lang="en-US" b="1" dirty="0" smtClean="0">
                <a:solidFill>
                  <a:schemeClr val="bg1"/>
                </a:solidFill>
              </a:rPr>
              <a:t>Resident </a:t>
            </a:r>
            <a:r>
              <a:rPr lang="en-US" b="1" dirty="0" err="1" smtClean="0">
                <a:solidFill>
                  <a:schemeClr val="bg1"/>
                </a:solidFill>
              </a:rPr>
              <a:t>Leucitite</a:t>
            </a:r>
            <a:endParaRPr lang="en-US" b="1" dirty="0">
              <a:solidFill>
                <a:schemeClr val="bg1"/>
              </a:solidFill>
            </a:endParaRPr>
          </a:p>
        </p:txBody>
      </p:sp>
      <p:sp>
        <p:nvSpPr>
          <p:cNvPr id="4" name="TextBox 3"/>
          <p:cNvSpPr txBox="1"/>
          <p:nvPr/>
        </p:nvSpPr>
        <p:spPr>
          <a:xfrm>
            <a:off x="682384" y="961745"/>
            <a:ext cx="643125" cy="369332"/>
          </a:xfrm>
          <a:prstGeom prst="rect">
            <a:avLst/>
          </a:prstGeom>
          <a:noFill/>
        </p:spPr>
        <p:txBody>
          <a:bodyPr wrap="none" rtlCol="0">
            <a:spAutoFit/>
          </a:bodyPr>
          <a:lstStyle/>
          <a:p>
            <a:r>
              <a:rPr lang="en-US" b="1" dirty="0" err="1" smtClean="0">
                <a:solidFill>
                  <a:schemeClr val="bg1"/>
                </a:solidFill>
              </a:rPr>
              <a:t>CPX</a:t>
            </a:r>
            <a:endParaRPr lang="en-US" b="1" dirty="0">
              <a:solidFill>
                <a:schemeClr val="bg1"/>
              </a:solidFill>
            </a:endParaRPr>
          </a:p>
        </p:txBody>
      </p:sp>
      <p:sp>
        <p:nvSpPr>
          <p:cNvPr id="5" name="Rectangle 4"/>
          <p:cNvSpPr/>
          <p:nvPr/>
        </p:nvSpPr>
        <p:spPr>
          <a:xfrm>
            <a:off x="1112529" y="0"/>
            <a:ext cx="7045327" cy="523220"/>
          </a:xfrm>
          <a:prstGeom prst="rect">
            <a:avLst/>
          </a:prstGeom>
        </p:spPr>
        <p:txBody>
          <a:bodyPr wrap="none">
            <a:spAutoFit/>
          </a:bodyPr>
          <a:lstStyle/>
          <a:p>
            <a:r>
              <a:rPr lang="en-US" sz="2800" dirty="0" smtClean="0"/>
              <a:t>How to get two </a:t>
            </a:r>
            <a:r>
              <a:rPr lang="en-US" sz="2800" dirty="0" err="1" smtClean="0"/>
              <a:t>cpx</a:t>
            </a:r>
            <a:r>
              <a:rPr lang="en-US" sz="2800" dirty="0" smtClean="0"/>
              <a:t> families in the same magma. </a:t>
            </a:r>
            <a:endParaRPr lang="en-US" sz="2800" dirty="0"/>
          </a:p>
        </p:txBody>
      </p:sp>
    </p:spTree>
    <p:extLst>
      <p:ext uri="{BB962C8B-B14F-4D97-AF65-F5344CB8AC3E}">
        <p14:creationId xmlns="" xmlns:p14="http://schemas.microsoft.com/office/powerpoint/2010/main" val="108969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6100" y="901700"/>
            <a:ext cx="2914580" cy="2554545"/>
          </a:xfrm>
          <a:prstGeom prst="rect">
            <a:avLst/>
          </a:prstGeom>
          <a:noFill/>
        </p:spPr>
        <p:txBody>
          <a:bodyPr wrap="none" rtlCol="0">
            <a:spAutoFit/>
          </a:bodyPr>
          <a:lstStyle/>
          <a:p>
            <a:r>
              <a:rPr lang="en-US" sz="3200" dirty="0" smtClean="0"/>
              <a:t>Much to be done</a:t>
            </a:r>
          </a:p>
          <a:p>
            <a:endParaRPr lang="en-US" sz="3200" dirty="0" smtClean="0"/>
          </a:p>
          <a:p>
            <a:r>
              <a:rPr lang="en-US" sz="3200" dirty="0" smtClean="0"/>
              <a:t>Questions ?</a:t>
            </a:r>
          </a:p>
          <a:p>
            <a:r>
              <a:rPr lang="en-US" sz="3200" dirty="0" smtClean="0"/>
              <a:t>Suggestions ? </a:t>
            </a:r>
          </a:p>
          <a:p>
            <a:endParaRPr lang="en-US" sz="3200" dirty="0"/>
          </a:p>
        </p:txBody>
      </p:sp>
    </p:spTree>
    <p:extLst>
      <p:ext uri="{BB962C8B-B14F-4D97-AF65-F5344CB8AC3E}">
        <p14:creationId xmlns="" xmlns:p14="http://schemas.microsoft.com/office/powerpoint/2010/main" val="182725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3082" y="1515618"/>
            <a:ext cx="4697506" cy="3003804"/>
          </a:xfrm>
        </p:spPr>
        <p:txBody>
          <a:bodyPr>
            <a:normAutofit/>
          </a:bodyPr>
          <a:lstStyle/>
          <a:p>
            <a:pPr marL="342900" indent="-342900" algn="l">
              <a:buFont typeface="Arial"/>
              <a:buChar char="•"/>
            </a:pPr>
            <a:r>
              <a:rPr lang="en-US" sz="3200" dirty="0" err="1" smtClean="0"/>
              <a:t>Potassic</a:t>
            </a:r>
            <a:r>
              <a:rPr lang="en-US" sz="3200" dirty="0" smtClean="0"/>
              <a:t> magmas</a:t>
            </a:r>
          </a:p>
          <a:p>
            <a:pPr marL="342900" indent="-342900" algn="l"/>
            <a:endParaRPr lang="en-US" sz="2800" dirty="0" smtClean="0"/>
          </a:p>
          <a:p>
            <a:pPr marL="342900" indent="-342900" algn="l"/>
            <a:r>
              <a:rPr lang="en-US" sz="2800" dirty="0" smtClean="0"/>
              <a:t>		mafic </a:t>
            </a:r>
          </a:p>
          <a:p>
            <a:pPr marL="342900" indent="-342900" algn="l"/>
            <a:r>
              <a:rPr lang="en-US" sz="2800" dirty="0" smtClean="0"/>
              <a:t>		high K</a:t>
            </a:r>
          </a:p>
          <a:p>
            <a:pPr marL="342900" indent="-342900" algn="l">
              <a:buFont typeface="Arial"/>
              <a:buChar char="•"/>
            </a:pPr>
            <a:endParaRPr lang="en-US" sz="3200" dirty="0" smtClean="0"/>
          </a:p>
        </p:txBody>
      </p:sp>
      <p:pic>
        <p:nvPicPr>
          <p:cNvPr id="2050" name="Picture 2" descr="http://f.tqn.com/y/geology/1/S/O/N/1/600TASvolcanic.jpg"/>
          <p:cNvPicPr>
            <a:picLocks noChangeAspect="1" noChangeArrowheads="1"/>
          </p:cNvPicPr>
          <p:nvPr/>
        </p:nvPicPr>
        <p:blipFill>
          <a:blip r:embed="rId3" cstate="print"/>
          <a:srcRect/>
          <a:stretch>
            <a:fillRect/>
          </a:stretch>
        </p:blipFill>
        <p:spPr bwMode="auto">
          <a:xfrm>
            <a:off x="3962399" y="1090612"/>
            <a:ext cx="4572000" cy="3962401"/>
          </a:xfrm>
          <a:prstGeom prst="rect">
            <a:avLst/>
          </a:prstGeom>
          <a:noFill/>
        </p:spPr>
      </p:pic>
      <p:sp>
        <p:nvSpPr>
          <p:cNvPr id="6" name="Rectangle 5"/>
          <p:cNvSpPr/>
          <p:nvPr/>
        </p:nvSpPr>
        <p:spPr>
          <a:xfrm>
            <a:off x="1" y="4406682"/>
            <a:ext cx="3711388" cy="646331"/>
          </a:xfrm>
          <a:prstGeom prst="rect">
            <a:avLst/>
          </a:prstGeom>
        </p:spPr>
        <p:txBody>
          <a:bodyPr wrap="square">
            <a:spAutoFit/>
          </a:bodyPr>
          <a:lstStyle/>
          <a:p>
            <a:r>
              <a:rPr lang="en-US" dirty="0" smtClean="0"/>
              <a:t>http://f.tqn.com/y/geology/1/S/O/N/1/600TASvolcanic.jpg</a:t>
            </a:r>
            <a:endParaRPr lang="en-US" dirty="0"/>
          </a:p>
        </p:txBody>
      </p:sp>
    </p:spTree>
    <p:extLst>
      <p:ext uri="{BB962C8B-B14F-4D97-AF65-F5344CB8AC3E}">
        <p14:creationId xmlns="" xmlns:p14="http://schemas.microsoft.com/office/powerpoint/2010/main" val="603345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key_(orthographic_projection).svg.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78050" y="0"/>
            <a:ext cx="5143500" cy="5143500"/>
          </a:xfrm>
          <a:prstGeom prst="rect">
            <a:avLst/>
          </a:prstGeom>
        </p:spPr>
      </p:pic>
      <p:sp>
        <p:nvSpPr>
          <p:cNvPr id="3" name="Rectangle 2"/>
          <p:cNvSpPr/>
          <p:nvPr/>
        </p:nvSpPr>
        <p:spPr>
          <a:xfrm rot="16200000">
            <a:off x="6286501" y="2248585"/>
            <a:ext cx="4572000" cy="646331"/>
          </a:xfrm>
          <a:prstGeom prst="rect">
            <a:avLst/>
          </a:prstGeom>
        </p:spPr>
        <p:txBody>
          <a:bodyPr>
            <a:spAutoFit/>
          </a:bodyPr>
          <a:lstStyle/>
          <a:p>
            <a:r>
              <a:rPr lang="en-US" dirty="0"/>
              <a:t>http://</a:t>
            </a:r>
            <a:r>
              <a:rPr lang="en-US" dirty="0" err="1"/>
              <a:t>commons.wikimedia.org</a:t>
            </a:r>
            <a:r>
              <a:rPr lang="en-US" dirty="0"/>
              <a:t>/wiki/</a:t>
            </a:r>
            <a:r>
              <a:rPr lang="en-US" dirty="0" err="1"/>
              <a:t>File:Turkey</a:t>
            </a:r>
            <a:r>
              <a:rPr lang="en-US" dirty="0"/>
              <a:t>_(</a:t>
            </a:r>
            <a:r>
              <a:rPr lang="en-US" dirty="0" err="1"/>
              <a:t>orthographic_projection</a:t>
            </a:r>
            <a:r>
              <a:rPr lang="en-US" dirty="0"/>
              <a:t>).</a:t>
            </a:r>
            <a:r>
              <a:rPr lang="en-US" dirty="0" err="1"/>
              <a:t>svg</a:t>
            </a:r>
            <a:endParaRPr lang="en-US" dirty="0"/>
          </a:p>
        </p:txBody>
      </p:sp>
    </p:spTree>
    <p:extLst>
      <p:ext uri="{BB962C8B-B14F-4D97-AF65-F5344CB8AC3E}">
        <p14:creationId xmlns="" xmlns:p14="http://schemas.microsoft.com/office/powerpoint/2010/main" val="374582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08732" y="746125"/>
            <a:ext cx="1803400" cy="1317625"/>
          </a:xfrm>
          <a:prstGeom prst="rect">
            <a:avLst/>
          </a:prstGeom>
        </p:spPr>
        <p:txBody>
          <a:bodyPr>
            <a:noAutofit/>
          </a:bodyPr>
          <a:lstStyle/>
          <a:p>
            <a:r>
              <a:rPr lang="en-US" sz="2800" cap="none" dirty="0" smtClean="0"/>
              <a:t>Regional Tectonics</a:t>
            </a:r>
            <a:endParaRPr lang="en-US" sz="2800" cap="none" dirty="0"/>
          </a:p>
        </p:txBody>
      </p:sp>
      <p:pic>
        <p:nvPicPr>
          <p:cNvPr id="7" name="Picture 6"/>
          <p:cNvPicPr>
            <a:picLocks noChangeAspect="1"/>
          </p:cNvPicPr>
          <p:nvPr/>
        </p:nvPicPr>
        <p:blipFill>
          <a:blip r:embed="rId3" cstate="print"/>
          <a:srcRect t="32637"/>
          <a:stretch>
            <a:fillRect/>
          </a:stretch>
        </p:blipFill>
        <p:spPr>
          <a:xfrm>
            <a:off x="3134645" y="232009"/>
            <a:ext cx="6036857" cy="4665828"/>
          </a:xfrm>
          <a:prstGeom prst="rect">
            <a:avLst/>
          </a:prstGeom>
        </p:spPr>
      </p:pic>
      <p:sp>
        <p:nvSpPr>
          <p:cNvPr id="8" name="TextBox 7"/>
          <p:cNvSpPr txBox="1"/>
          <p:nvPr/>
        </p:nvSpPr>
        <p:spPr>
          <a:xfrm>
            <a:off x="17741" y="3683780"/>
            <a:ext cx="3325914" cy="1384995"/>
          </a:xfrm>
          <a:prstGeom prst="rect">
            <a:avLst/>
          </a:prstGeom>
          <a:noFill/>
        </p:spPr>
        <p:txBody>
          <a:bodyPr wrap="square" rtlCol="0">
            <a:spAutoFit/>
          </a:bodyPr>
          <a:lstStyle/>
          <a:p>
            <a:r>
              <a:rPr lang="en-US" sz="1400" dirty="0" err="1"/>
              <a:t>Yilmaz</a:t>
            </a:r>
            <a:r>
              <a:rPr lang="en-US" sz="1400" dirty="0"/>
              <a:t>, Y., </a:t>
            </a:r>
            <a:r>
              <a:rPr lang="en-US" sz="1400" dirty="0" err="1"/>
              <a:t>Tuysuz</a:t>
            </a:r>
            <a:r>
              <a:rPr lang="en-US" sz="1400" dirty="0"/>
              <a:t>, O., </a:t>
            </a:r>
            <a:r>
              <a:rPr lang="en-US" sz="1400" dirty="0" err="1"/>
              <a:t>Yigitbas</a:t>
            </a:r>
            <a:r>
              <a:rPr lang="en-US" sz="1400" dirty="0"/>
              <a:t>, E., Can </a:t>
            </a:r>
            <a:r>
              <a:rPr lang="en-US" sz="1400" dirty="0" err="1"/>
              <a:t>Genc</a:t>
            </a:r>
            <a:r>
              <a:rPr lang="en-US" sz="1400" dirty="0"/>
              <a:t>, S., </a:t>
            </a:r>
            <a:r>
              <a:rPr lang="en-US" sz="1400" dirty="0" err="1"/>
              <a:t>Sengor</a:t>
            </a:r>
            <a:r>
              <a:rPr lang="en-US" sz="1400" dirty="0"/>
              <a:t> A., 1997, Geology and tectonic evolution of the Pontides: ed. Robinson A.G., Regional and petroleum geology of the Black Sea and surrounding region: AAPG Memoir 68, p. 183-226. </a:t>
            </a:r>
          </a:p>
        </p:txBody>
      </p:sp>
    </p:spTree>
    <p:extLst>
      <p:ext uri="{BB962C8B-B14F-4D97-AF65-F5344CB8AC3E}">
        <p14:creationId xmlns="" xmlns:p14="http://schemas.microsoft.com/office/powerpoint/2010/main" val="419363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1 (1).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5319" y="68514"/>
            <a:ext cx="7314281" cy="4981804"/>
          </a:xfrm>
          <a:prstGeom prst="rect">
            <a:avLst/>
          </a:prstGeom>
        </p:spPr>
      </p:pic>
      <p:sp>
        <p:nvSpPr>
          <p:cNvPr id="5" name="Rectangle 4"/>
          <p:cNvSpPr/>
          <p:nvPr/>
        </p:nvSpPr>
        <p:spPr>
          <a:xfrm rot="16200000">
            <a:off x="6382435" y="2248584"/>
            <a:ext cx="4572000" cy="646331"/>
          </a:xfrm>
          <a:prstGeom prst="rect">
            <a:avLst/>
          </a:prstGeom>
        </p:spPr>
        <p:txBody>
          <a:bodyPr>
            <a:spAutoFit/>
          </a:bodyPr>
          <a:lstStyle/>
          <a:p>
            <a:r>
              <a:rPr lang="en-US" dirty="0"/>
              <a:t>http://</a:t>
            </a:r>
            <a:r>
              <a:rPr lang="en-US" dirty="0" err="1"/>
              <a:t>web.itu.edu.tr</a:t>
            </a:r>
            <a:r>
              <a:rPr lang="en-US" dirty="0"/>
              <a:t>/~okay/</a:t>
            </a:r>
            <a:r>
              <a:rPr lang="en-US" dirty="0" err="1"/>
              <a:t>AralOkayPapersThematically.htm</a:t>
            </a:r>
            <a:endParaRPr lang="en-US" dirty="0"/>
          </a:p>
        </p:txBody>
      </p:sp>
      <p:sp>
        <p:nvSpPr>
          <p:cNvPr id="6" name="Rectangle 5"/>
          <p:cNvSpPr/>
          <p:nvPr/>
        </p:nvSpPr>
        <p:spPr>
          <a:xfrm>
            <a:off x="4202545" y="1816485"/>
            <a:ext cx="992910" cy="1270001"/>
          </a:xfrm>
          <a:prstGeom prst="rect">
            <a:avLst/>
          </a:prstGeom>
          <a:noFill/>
          <a:ln w="539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74209" y="53733"/>
            <a:ext cx="6047938" cy="584775"/>
          </a:xfrm>
          <a:prstGeom prst="rect">
            <a:avLst/>
          </a:prstGeom>
          <a:solidFill>
            <a:schemeClr val="bg1"/>
          </a:solidFill>
        </p:spPr>
        <p:txBody>
          <a:bodyPr wrap="none" rtlCol="0">
            <a:spAutoFit/>
          </a:bodyPr>
          <a:lstStyle/>
          <a:p>
            <a:r>
              <a:rPr lang="en-US" sz="3200" b="1" dirty="0" smtClean="0">
                <a:solidFill>
                  <a:schemeClr val="tx1">
                    <a:lumMod val="95000"/>
                  </a:schemeClr>
                </a:solidFill>
              </a:rPr>
              <a:t>Key </a:t>
            </a:r>
            <a:r>
              <a:rPr lang="en-US" sz="3200" b="1" dirty="0" err="1" smtClean="0">
                <a:solidFill>
                  <a:schemeClr val="tx1">
                    <a:lumMod val="95000"/>
                  </a:schemeClr>
                </a:solidFill>
              </a:rPr>
              <a:t>terranes</a:t>
            </a:r>
            <a:r>
              <a:rPr lang="en-US" sz="3200" b="1" dirty="0" smtClean="0">
                <a:solidFill>
                  <a:schemeClr val="tx1">
                    <a:lumMod val="95000"/>
                  </a:schemeClr>
                </a:solidFill>
              </a:rPr>
              <a:t> of Anatolia (Turkey)</a:t>
            </a:r>
            <a:endParaRPr lang="en-US" sz="3200" b="1" dirty="0">
              <a:solidFill>
                <a:schemeClr val="tx1">
                  <a:lumMod val="95000"/>
                </a:schemeClr>
              </a:solidFill>
            </a:endParaRPr>
          </a:p>
        </p:txBody>
      </p:sp>
    </p:spTree>
    <p:extLst>
      <p:ext uri="{BB962C8B-B14F-4D97-AF65-F5344CB8AC3E}">
        <p14:creationId xmlns="" xmlns:p14="http://schemas.microsoft.com/office/powerpoint/2010/main" val="1586564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761617" y="0"/>
            <a:ext cx="3771899" cy="5143500"/>
          </a:xfrm>
          <a:prstGeom prst="rect">
            <a:avLst/>
          </a:prstGeom>
        </p:spPr>
      </p:pic>
      <p:sp>
        <p:nvSpPr>
          <p:cNvPr id="8" name="Rectangle 7"/>
          <p:cNvSpPr/>
          <p:nvPr/>
        </p:nvSpPr>
        <p:spPr>
          <a:xfrm>
            <a:off x="3432848" y="1685636"/>
            <a:ext cx="169334" cy="200122"/>
          </a:xfrm>
          <a:prstGeom prst="rect">
            <a:avLst/>
          </a:prstGeom>
          <a:noFill/>
          <a:ln w="635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noFill/>
            </a:endParaRPr>
          </a:p>
        </p:txBody>
      </p:sp>
      <p:sp>
        <p:nvSpPr>
          <p:cNvPr id="10" name="TextBox 9"/>
          <p:cNvSpPr txBox="1"/>
          <p:nvPr/>
        </p:nvSpPr>
        <p:spPr>
          <a:xfrm>
            <a:off x="5200861" y="3683780"/>
            <a:ext cx="3325914" cy="1384995"/>
          </a:xfrm>
          <a:prstGeom prst="rect">
            <a:avLst/>
          </a:prstGeom>
          <a:noFill/>
        </p:spPr>
        <p:txBody>
          <a:bodyPr wrap="square" rtlCol="0">
            <a:spAutoFit/>
          </a:bodyPr>
          <a:lstStyle/>
          <a:p>
            <a:r>
              <a:rPr lang="en-US" sz="1400" dirty="0" err="1"/>
              <a:t>Yilmaz</a:t>
            </a:r>
            <a:r>
              <a:rPr lang="en-US" sz="1400" dirty="0"/>
              <a:t>, Y., </a:t>
            </a:r>
            <a:r>
              <a:rPr lang="en-US" sz="1400" dirty="0" err="1"/>
              <a:t>Tuysuz</a:t>
            </a:r>
            <a:r>
              <a:rPr lang="en-US" sz="1400" dirty="0"/>
              <a:t>, O., </a:t>
            </a:r>
            <a:r>
              <a:rPr lang="en-US" sz="1400" dirty="0" err="1"/>
              <a:t>Yigitbas</a:t>
            </a:r>
            <a:r>
              <a:rPr lang="en-US" sz="1400" dirty="0"/>
              <a:t>, E., Can </a:t>
            </a:r>
            <a:r>
              <a:rPr lang="en-US" sz="1400" dirty="0" err="1"/>
              <a:t>Genc</a:t>
            </a:r>
            <a:r>
              <a:rPr lang="en-US" sz="1400" dirty="0"/>
              <a:t>, S., </a:t>
            </a:r>
            <a:r>
              <a:rPr lang="en-US" sz="1400" dirty="0" err="1"/>
              <a:t>Sengor</a:t>
            </a:r>
            <a:r>
              <a:rPr lang="en-US" sz="1400" dirty="0"/>
              <a:t> A., 1997, Geology and tectonic evolution of the Pontides: ed. Robinson A.G., Regional and petroleum geology of the Black Sea and surrounding region: AAPG Memoir 68, p. 183-226. </a:t>
            </a:r>
          </a:p>
        </p:txBody>
      </p:sp>
      <p:sp>
        <p:nvSpPr>
          <p:cNvPr id="6" name="Rectangle 5"/>
          <p:cNvSpPr/>
          <p:nvPr/>
        </p:nvSpPr>
        <p:spPr>
          <a:xfrm>
            <a:off x="4966447" y="654584"/>
            <a:ext cx="4177553" cy="2062103"/>
          </a:xfrm>
          <a:prstGeom prst="rect">
            <a:avLst/>
          </a:prstGeom>
        </p:spPr>
        <p:txBody>
          <a:bodyPr wrap="square">
            <a:spAutoFit/>
          </a:bodyPr>
          <a:lstStyle/>
          <a:p>
            <a:r>
              <a:rPr lang="en-US" sz="3200" dirty="0" smtClean="0"/>
              <a:t>Ankara </a:t>
            </a:r>
            <a:r>
              <a:rPr lang="en-US" sz="3200" dirty="0" err="1" smtClean="0"/>
              <a:t>Erzincan</a:t>
            </a:r>
            <a:r>
              <a:rPr lang="en-US" sz="3200" dirty="0" smtClean="0"/>
              <a:t> Suture Zone </a:t>
            </a:r>
          </a:p>
          <a:p>
            <a:r>
              <a:rPr lang="en-US" sz="3200" dirty="0" smtClean="0"/>
              <a:t>	teal units  </a:t>
            </a:r>
          </a:p>
          <a:p>
            <a:r>
              <a:rPr lang="en-US" sz="3200" dirty="0" smtClean="0"/>
              <a:t>	</a:t>
            </a:r>
            <a:r>
              <a:rPr lang="en-US" sz="3200" dirty="0" err="1" smtClean="0"/>
              <a:t>ophiolitic</a:t>
            </a:r>
            <a:r>
              <a:rPr lang="en-US" sz="3200" dirty="0" smtClean="0"/>
              <a:t> mélanges</a:t>
            </a:r>
            <a:endParaRPr lang="en-US" sz="3200" dirty="0"/>
          </a:p>
        </p:txBody>
      </p:sp>
    </p:spTree>
    <p:extLst>
      <p:ext uri="{BB962C8B-B14F-4D97-AF65-F5344CB8AC3E}">
        <p14:creationId xmlns="" xmlns:p14="http://schemas.microsoft.com/office/powerpoint/2010/main" val="8819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b="30535"/>
          <a:stretch/>
        </p:blipFill>
        <p:spPr>
          <a:xfrm>
            <a:off x="135467" y="0"/>
            <a:ext cx="6662087" cy="5157214"/>
          </a:xfrm>
          <a:prstGeom prst="rect">
            <a:avLst/>
          </a:prstGeom>
        </p:spPr>
      </p:pic>
      <p:pic>
        <p:nvPicPr>
          <p:cNvPr id="6" name="Picture 5"/>
          <p:cNvPicPr>
            <a:picLocks noChangeAspect="1"/>
          </p:cNvPicPr>
          <p:nvPr/>
        </p:nvPicPr>
        <p:blipFill rotWithShape="1">
          <a:blip r:embed="rId4" cstate="print"/>
          <a:srcRect t="69465" b="5926"/>
          <a:stretch/>
        </p:blipFill>
        <p:spPr>
          <a:xfrm>
            <a:off x="4528487" y="0"/>
            <a:ext cx="4615513" cy="1265766"/>
          </a:xfrm>
          <a:prstGeom prst="rect">
            <a:avLst/>
          </a:prstGeom>
        </p:spPr>
      </p:pic>
      <p:sp>
        <p:nvSpPr>
          <p:cNvPr id="11" name="Oval 10"/>
          <p:cNvSpPr/>
          <p:nvPr/>
        </p:nvSpPr>
        <p:spPr>
          <a:xfrm>
            <a:off x="2548467" y="2802466"/>
            <a:ext cx="98046" cy="10410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038928" y="2385290"/>
            <a:ext cx="98046" cy="10410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868055" y="2175932"/>
            <a:ext cx="98046" cy="10410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922719" y="2046736"/>
            <a:ext cx="1451038" cy="461665"/>
          </a:xfrm>
          <a:prstGeom prst="rect">
            <a:avLst/>
          </a:prstGeom>
          <a:solidFill>
            <a:schemeClr val="tx1">
              <a:alpha val="80000"/>
            </a:schemeClr>
          </a:solidFill>
        </p:spPr>
        <p:txBody>
          <a:bodyPr wrap="none" rtlCol="0">
            <a:spAutoFit/>
          </a:bodyPr>
          <a:lstStyle/>
          <a:p>
            <a:r>
              <a:rPr lang="en-US" sz="2400" b="1" dirty="0" err="1" smtClean="0">
                <a:solidFill>
                  <a:schemeClr val="bg1"/>
                </a:solidFill>
              </a:rPr>
              <a:t>Madupite</a:t>
            </a:r>
            <a:endParaRPr lang="en-US" sz="2000" b="1" dirty="0">
              <a:solidFill>
                <a:schemeClr val="bg1"/>
              </a:solidFill>
            </a:endParaRPr>
          </a:p>
        </p:txBody>
      </p:sp>
      <p:sp>
        <p:nvSpPr>
          <p:cNvPr id="17" name="TextBox 16"/>
          <p:cNvSpPr txBox="1"/>
          <p:nvPr/>
        </p:nvSpPr>
        <p:spPr>
          <a:xfrm>
            <a:off x="471456" y="1165514"/>
            <a:ext cx="1204176" cy="461665"/>
          </a:xfrm>
          <a:prstGeom prst="rect">
            <a:avLst/>
          </a:prstGeom>
          <a:solidFill>
            <a:schemeClr val="tx1">
              <a:alpha val="66000"/>
            </a:schemeClr>
          </a:solidFill>
        </p:spPr>
        <p:txBody>
          <a:bodyPr wrap="none" rtlCol="0">
            <a:spAutoFit/>
          </a:bodyPr>
          <a:lstStyle/>
          <a:p>
            <a:r>
              <a:rPr lang="en-US" sz="2400" b="1" dirty="0" err="1" smtClean="0">
                <a:solidFill>
                  <a:schemeClr val="bg1"/>
                </a:solidFill>
              </a:rPr>
              <a:t>Minette</a:t>
            </a:r>
            <a:endParaRPr lang="en-US" sz="2400" b="1" dirty="0">
              <a:solidFill>
                <a:schemeClr val="bg1"/>
              </a:solidFill>
            </a:endParaRPr>
          </a:p>
        </p:txBody>
      </p:sp>
      <p:sp>
        <p:nvSpPr>
          <p:cNvPr id="18" name="TextBox 17"/>
          <p:cNvSpPr txBox="1"/>
          <p:nvPr/>
        </p:nvSpPr>
        <p:spPr>
          <a:xfrm>
            <a:off x="2976898" y="1034933"/>
            <a:ext cx="1348446" cy="461665"/>
          </a:xfrm>
          <a:prstGeom prst="rect">
            <a:avLst/>
          </a:prstGeom>
          <a:solidFill>
            <a:schemeClr val="tx1">
              <a:alpha val="80000"/>
            </a:schemeClr>
          </a:solidFill>
        </p:spPr>
        <p:txBody>
          <a:bodyPr wrap="none" rtlCol="0">
            <a:spAutoFit/>
          </a:bodyPr>
          <a:lstStyle/>
          <a:p>
            <a:r>
              <a:rPr lang="en-US" sz="2400" b="1" dirty="0" err="1" smtClean="0">
                <a:solidFill>
                  <a:schemeClr val="bg1"/>
                </a:solidFill>
              </a:rPr>
              <a:t>Leucitite</a:t>
            </a:r>
            <a:endParaRPr lang="en-US" sz="2400" b="1" dirty="0">
              <a:solidFill>
                <a:schemeClr val="bg1"/>
              </a:solidFill>
            </a:endParaRPr>
          </a:p>
        </p:txBody>
      </p:sp>
      <p:cxnSp>
        <p:nvCxnSpPr>
          <p:cNvPr id="20" name="Straight Connector 19"/>
          <p:cNvCxnSpPr/>
          <p:nvPr/>
        </p:nvCxnSpPr>
        <p:spPr>
          <a:xfrm flipV="1">
            <a:off x="2136974" y="1504068"/>
            <a:ext cx="839924" cy="881222"/>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1" idx="6"/>
          </p:cNvCxnSpPr>
          <p:nvPr/>
        </p:nvCxnSpPr>
        <p:spPr>
          <a:xfrm flipV="1">
            <a:off x="2646513" y="2385291"/>
            <a:ext cx="1276206" cy="469227"/>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5" idx="0"/>
          </p:cNvCxnSpPr>
          <p:nvPr/>
        </p:nvCxnSpPr>
        <p:spPr>
          <a:xfrm flipH="1" flipV="1">
            <a:off x="1675632" y="1656468"/>
            <a:ext cx="241446" cy="519464"/>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Title 2"/>
          <p:cNvSpPr txBox="1">
            <a:spLocks/>
          </p:cNvSpPr>
          <p:nvPr/>
        </p:nvSpPr>
        <p:spPr>
          <a:xfrm>
            <a:off x="6996545" y="2161711"/>
            <a:ext cx="1962728" cy="1071016"/>
          </a:xfrm>
          <a:prstGeom prst="rect">
            <a:avLst/>
          </a:prstGeom>
          <a:solidFill>
            <a:srgbClr val="FFFFFF"/>
          </a:solidFill>
          <a:ln w="76200" cmpd="tri">
            <a:solidFill>
              <a:srgbClr val="000000"/>
            </a:solidFill>
          </a:ln>
        </p:spPr>
        <p:txBody>
          <a:bodyPr>
            <a:norm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r>
              <a:rPr lang="en-US" sz="2400" cap="none" dirty="0" err="1" smtClean="0"/>
              <a:t>Amasya</a:t>
            </a:r>
            <a:r>
              <a:rPr lang="en-US" sz="2400" cap="none" dirty="0" smtClean="0"/>
              <a:t> </a:t>
            </a:r>
          </a:p>
          <a:p>
            <a:r>
              <a:rPr lang="en-US" sz="2400" cap="none" dirty="0" err="1" smtClean="0"/>
              <a:t>Bogazkoy</a:t>
            </a:r>
            <a:endParaRPr lang="en-US" sz="2400" cap="none" dirty="0"/>
          </a:p>
        </p:txBody>
      </p:sp>
      <p:sp>
        <p:nvSpPr>
          <p:cNvPr id="14" name="Rectangle 13"/>
          <p:cNvSpPr/>
          <p:nvPr/>
        </p:nvSpPr>
        <p:spPr>
          <a:xfrm>
            <a:off x="6996545" y="3753134"/>
            <a:ext cx="2147455" cy="923330"/>
          </a:xfrm>
          <a:prstGeom prst="rect">
            <a:avLst/>
          </a:prstGeom>
        </p:spPr>
        <p:txBody>
          <a:bodyPr wrap="square">
            <a:spAutoFit/>
          </a:bodyPr>
          <a:lstStyle/>
          <a:p>
            <a:r>
              <a:rPr lang="en-US" dirty="0" smtClean="0"/>
              <a:t>Map found in the field guide for this study</a:t>
            </a:r>
            <a:endParaRPr lang="en-US" dirty="0"/>
          </a:p>
        </p:txBody>
      </p:sp>
    </p:spTree>
    <p:extLst>
      <p:ext uri="{BB962C8B-B14F-4D97-AF65-F5344CB8AC3E}">
        <p14:creationId xmlns="" xmlns:p14="http://schemas.microsoft.com/office/powerpoint/2010/main" val="2587833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163788"/>
            <a:ext cx="8229600" cy="3056382"/>
          </a:xfrm>
        </p:spPr>
        <p:txBody>
          <a:bodyPr>
            <a:normAutofit lnSpcReduction="10000"/>
          </a:bodyPr>
          <a:lstStyle/>
          <a:p>
            <a:r>
              <a:rPr lang="en-US" sz="2400" dirty="0" err="1" smtClean="0"/>
              <a:t>Ar-Ar</a:t>
            </a:r>
            <a:r>
              <a:rPr lang="en-US" sz="2400" dirty="0" smtClean="0"/>
              <a:t> radiometric ages: 78 and 75 Ma</a:t>
            </a:r>
          </a:p>
          <a:p>
            <a:endParaRPr lang="en-US" sz="2400" dirty="0" smtClean="0"/>
          </a:p>
          <a:p>
            <a:r>
              <a:rPr lang="en-US" sz="2400" dirty="0" smtClean="0"/>
              <a:t>Spider diagrams: LILE enrichments relative to HFSE, </a:t>
            </a:r>
          </a:p>
          <a:p>
            <a:r>
              <a:rPr lang="en-US" sz="2400" dirty="0" smtClean="0"/>
              <a:t>depletions of </a:t>
            </a:r>
            <a:r>
              <a:rPr lang="en-US" sz="2400" dirty="0" err="1" smtClean="0"/>
              <a:t>Nb</a:t>
            </a:r>
            <a:r>
              <a:rPr lang="en-US" sz="2400" dirty="0" smtClean="0"/>
              <a:t>-Ta and Ti</a:t>
            </a:r>
          </a:p>
          <a:p>
            <a:r>
              <a:rPr lang="en-US" sz="2400" dirty="0" smtClean="0"/>
              <a:t>These Signatures are typical of Arc magmatism</a:t>
            </a:r>
          </a:p>
          <a:p>
            <a:endParaRPr lang="en-US" sz="2400" dirty="0" smtClean="0"/>
          </a:p>
          <a:p>
            <a:r>
              <a:rPr lang="en-US" sz="2400" dirty="0" smtClean="0"/>
              <a:t>Also Mg#, </a:t>
            </a:r>
            <a:r>
              <a:rPr lang="en-US" sz="2400" dirty="0" err="1" smtClean="0"/>
              <a:t>Nb</a:t>
            </a:r>
            <a:r>
              <a:rPr lang="en-US" sz="2400" dirty="0" smtClean="0"/>
              <a:t> and Ni are not primitive</a:t>
            </a:r>
          </a:p>
        </p:txBody>
      </p:sp>
      <p:sp>
        <p:nvSpPr>
          <p:cNvPr id="3" name="Title 2"/>
          <p:cNvSpPr>
            <a:spLocks noGrp="1"/>
          </p:cNvSpPr>
          <p:nvPr>
            <p:ph type="title"/>
          </p:nvPr>
        </p:nvSpPr>
        <p:spPr>
          <a:xfrm>
            <a:off x="2514600" y="205740"/>
            <a:ext cx="4114800" cy="525780"/>
          </a:xfrm>
        </p:spPr>
        <p:txBody>
          <a:bodyPr>
            <a:normAutofit/>
          </a:bodyPr>
          <a:lstStyle/>
          <a:p>
            <a:r>
              <a:rPr lang="en-US" sz="2400" cap="none" dirty="0" err="1" smtClean="0"/>
              <a:t>Amasya</a:t>
            </a:r>
            <a:r>
              <a:rPr lang="en-US" sz="2400" cap="none" dirty="0" smtClean="0"/>
              <a:t> </a:t>
            </a:r>
            <a:r>
              <a:rPr lang="en-US" sz="2400" cap="none" dirty="0" err="1" smtClean="0"/>
              <a:t>Bogazkoy</a:t>
            </a:r>
            <a:endParaRPr lang="en-US" sz="2400" cap="none" dirty="0"/>
          </a:p>
        </p:txBody>
      </p:sp>
      <p:sp>
        <p:nvSpPr>
          <p:cNvPr id="4" name="Rectangle 3"/>
          <p:cNvSpPr/>
          <p:nvPr/>
        </p:nvSpPr>
        <p:spPr>
          <a:xfrm>
            <a:off x="0" y="4220170"/>
            <a:ext cx="9144000" cy="923330"/>
          </a:xfrm>
          <a:prstGeom prst="rect">
            <a:avLst/>
          </a:prstGeom>
        </p:spPr>
        <p:txBody>
          <a:bodyPr wrap="square">
            <a:spAutoFit/>
          </a:bodyPr>
          <a:lstStyle/>
          <a:p>
            <a:pPr marL="457200" indent="-457200">
              <a:buFont typeface="+mj-lt"/>
              <a:buAutoNum type="arabicPeriod"/>
            </a:pPr>
            <a:r>
              <a:rPr lang="en-US" dirty="0" err="1" smtClean="0">
                <a:solidFill>
                  <a:schemeClr val="tx1">
                    <a:lumMod val="85000"/>
                  </a:schemeClr>
                </a:solidFill>
              </a:rPr>
              <a:t>Gulmez</a:t>
            </a:r>
            <a:r>
              <a:rPr lang="en-US" dirty="0" smtClean="0">
                <a:solidFill>
                  <a:schemeClr val="tx1">
                    <a:lumMod val="85000"/>
                  </a:schemeClr>
                </a:solidFill>
              </a:rPr>
              <a:t>, F., </a:t>
            </a:r>
            <a:r>
              <a:rPr lang="en-US" dirty="0" err="1" smtClean="0">
                <a:solidFill>
                  <a:schemeClr val="tx1">
                    <a:lumMod val="85000"/>
                  </a:schemeClr>
                </a:solidFill>
              </a:rPr>
              <a:t>Genc</a:t>
            </a:r>
            <a:r>
              <a:rPr lang="en-US" dirty="0" smtClean="0">
                <a:solidFill>
                  <a:schemeClr val="tx1">
                    <a:lumMod val="85000"/>
                  </a:schemeClr>
                </a:solidFill>
              </a:rPr>
              <a:t>, C., </a:t>
            </a:r>
            <a:r>
              <a:rPr lang="en-US" dirty="0" err="1" smtClean="0">
                <a:solidFill>
                  <a:schemeClr val="tx1">
                    <a:lumMod val="85000"/>
                  </a:schemeClr>
                </a:solidFill>
              </a:rPr>
              <a:t>Tuysuz</a:t>
            </a:r>
            <a:r>
              <a:rPr lang="en-US" dirty="0" smtClean="0">
                <a:solidFill>
                  <a:schemeClr val="tx1">
                    <a:lumMod val="85000"/>
                  </a:schemeClr>
                </a:solidFill>
              </a:rPr>
              <a:t>, O., </a:t>
            </a:r>
            <a:r>
              <a:rPr lang="en-US" dirty="0" err="1" smtClean="0">
                <a:solidFill>
                  <a:schemeClr val="tx1">
                    <a:lumMod val="85000"/>
                  </a:schemeClr>
                </a:solidFill>
              </a:rPr>
              <a:t>Karacik</a:t>
            </a:r>
            <a:r>
              <a:rPr lang="en-US" dirty="0" smtClean="0">
                <a:solidFill>
                  <a:schemeClr val="tx1">
                    <a:lumMod val="85000"/>
                  </a:schemeClr>
                </a:solidFill>
              </a:rPr>
              <a:t>, Z., </a:t>
            </a:r>
            <a:r>
              <a:rPr lang="en-US" dirty="0" err="1" smtClean="0">
                <a:solidFill>
                  <a:schemeClr val="tx1">
                    <a:lumMod val="85000"/>
                  </a:schemeClr>
                </a:solidFill>
              </a:rPr>
              <a:t>Roden</a:t>
            </a:r>
            <a:r>
              <a:rPr lang="en-US" dirty="0" smtClean="0">
                <a:solidFill>
                  <a:schemeClr val="tx1">
                    <a:lumMod val="85000"/>
                  </a:schemeClr>
                </a:solidFill>
              </a:rPr>
              <a:t>, M., </a:t>
            </a:r>
            <a:r>
              <a:rPr lang="en-US" dirty="0" err="1" smtClean="0">
                <a:solidFill>
                  <a:schemeClr val="tx1">
                    <a:lumMod val="85000"/>
                  </a:schemeClr>
                </a:solidFill>
              </a:rPr>
              <a:t>Billor</a:t>
            </a:r>
            <a:r>
              <a:rPr lang="en-US" dirty="0" smtClean="0">
                <a:solidFill>
                  <a:schemeClr val="tx1">
                    <a:lumMod val="85000"/>
                  </a:schemeClr>
                </a:solidFill>
              </a:rPr>
              <a:t>, Z., </a:t>
            </a:r>
            <a:r>
              <a:rPr lang="en-US" dirty="0" err="1" smtClean="0">
                <a:solidFill>
                  <a:schemeClr val="tx1">
                    <a:lumMod val="85000"/>
                  </a:schemeClr>
                </a:solidFill>
              </a:rPr>
              <a:t>Hames</a:t>
            </a:r>
            <a:r>
              <a:rPr lang="en-US" dirty="0" smtClean="0">
                <a:solidFill>
                  <a:schemeClr val="tx1">
                    <a:lumMod val="85000"/>
                  </a:schemeClr>
                </a:solidFill>
              </a:rPr>
              <a:t>, W., 2013, Geochemistry and </a:t>
            </a:r>
            <a:r>
              <a:rPr lang="en-US" dirty="0" err="1" smtClean="0">
                <a:solidFill>
                  <a:schemeClr val="tx1">
                    <a:lumMod val="85000"/>
                  </a:schemeClr>
                </a:solidFill>
              </a:rPr>
              <a:t>petrogenesis</a:t>
            </a:r>
            <a:r>
              <a:rPr lang="en-US" dirty="0" smtClean="0">
                <a:solidFill>
                  <a:schemeClr val="tx1">
                    <a:lumMod val="85000"/>
                  </a:schemeClr>
                </a:solidFill>
              </a:rPr>
              <a:t> of the late Cretaceous </a:t>
            </a:r>
            <a:r>
              <a:rPr lang="en-US" dirty="0" err="1" smtClean="0">
                <a:solidFill>
                  <a:schemeClr val="tx1">
                    <a:lumMod val="85000"/>
                  </a:schemeClr>
                </a:solidFill>
              </a:rPr>
              <a:t>potassic</a:t>
            </a:r>
            <a:r>
              <a:rPr lang="en-US" dirty="0" smtClean="0">
                <a:solidFill>
                  <a:schemeClr val="tx1">
                    <a:lumMod val="85000"/>
                  </a:schemeClr>
                </a:solidFill>
              </a:rPr>
              <a:t>-alkaline volcanic rocks from the </a:t>
            </a:r>
            <a:r>
              <a:rPr lang="en-US" dirty="0" err="1" smtClean="0">
                <a:solidFill>
                  <a:schemeClr val="tx1">
                    <a:lumMod val="85000"/>
                  </a:schemeClr>
                </a:solidFill>
              </a:rPr>
              <a:t>Amasya</a:t>
            </a:r>
            <a:r>
              <a:rPr lang="en-US" dirty="0" smtClean="0">
                <a:solidFill>
                  <a:schemeClr val="tx1">
                    <a:lumMod val="85000"/>
                  </a:schemeClr>
                </a:solidFill>
              </a:rPr>
              <a:t> Region (northern Turkey): Geophysical Research Abstracts, v. 15, EGU2013-9833</a:t>
            </a:r>
            <a:endParaRPr lang="en-US" dirty="0">
              <a:solidFill>
                <a:schemeClr val="tx1">
                  <a:lumMod val="85000"/>
                </a:schemeClr>
              </a:solidFill>
            </a:endParaRPr>
          </a:p>
        </p:txBody>
      </p:sp>
    </p:spTree>
    <p:extLst>
      <p:ext uri="{BB962C8B-B14F-4D97-AF65-F5344CB8AC3E}">
        <p14:creationId xmlns="" xmlns:p14="http://schemas.microsoft.com/office/powerpoint/2010/main" val="7071440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1174</TotalTime>
  <Words>1280</Words>
  <Application>Microsoft Office PowerPoint</Application>
  <PresentationFormat>On-screen Show (16:9)</PresentationFormat>
  <Paragraphs>186</Paragraphs>
  <Slides>29</Slides>
  <Notes>26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BlackTie</vt:lpstr>
      <vt:lpstr>Complex Compositional Zoning in Clinopyroxene in late Cretaceous Potassic-alkaline Volcanic Rocks from Northern Turkey:  Implications for Magma Mixing </vt:lpstr>
      <vt:lpstr>Slide 2</vt:lpstr>
      <vt:lpstr>Slide 3</vt:lpstr>
      <vt:lpstr>Slide 4</vt:lpstr>
      <vt:lpstr>Regional Tectonics</vt:lpstr>
      <vt:lpstr>Slide 6</vt:lpstr>
      <vt:lpstr>Slide 7</vt:lpstr>
      <vt:lpstr>Slide 8</vt:lpstr>
      <vt:lpstr>Amasya Bogazkoy</vt:lpstr>
      <vt:lpstr>Phenocryst Families</vt:lpstr>
      <vt:lpstr>Phenocryst Families</vt:lpstr>
      <vt:lpstr>Minette [11-KT-36D] </vt:lpstr>
      <vt:lpstr>Minette [11-KT-36D] </vt:lpstr>
      <vt:lpstr>Minette [11-KT-36D] </vt:lpstr>
      <vt:lpstr>Minette [11-KT-36D] </vt:lpstr>
      <vt:lpstr>Minette [11-KT-36D] </vt:lpstr>
      <vt:lpstr>Madupite Lamprophyre [11-AMS-06]</vt:lpstr>
      <vt:lpstr>Madupite [11-AMS-06]</vt:lpstr>
      <vt:lpstr>Madupite [11-AMS-06]</vt:lpstr>
      <vt:lpstr>Madupite [11-AMS-06]</vt:lpstr>
      <vt:lpstr>Leucitite [11-KT-34B]</vt:lpstr>
      <vt:lpstr>Leucitite [11-KT-34B]</vt:lpstr>
      <vt:lpstr>Leucitite [11-KT-34B]</vt:lpstr>
      <vt:lpstr>Leucitite [11-KT-34B]</vt:lpstr>
      <vt:lpstr>Slide 25</vt:lpstr>
      <vt:lpstr>Slide 26</vt:lpstr>
      <vt:lpstr>Slide 27</vt:lpstr>
      <vt:lpstr>Slide 28</vt:lpstr>
      <vt:lpstr>Slide 29</vt:lpstr>
    </vt:vector>
  </TitlesOfParts>
  <Company>UGA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Compositional Zoning in Clinopyroxene in late Cretaceous Potassic-alkaline Volcanic Rocks from Northern Turkey:  Implications for Magma Mixing</dc:title>
  <dc:creator>Frank Waters</dc:creator>
  <cp:lastModifiedBy>Tripp</cp:lastModifiedBy>
  <cp:revision>64</cp:revision>
  <dcterms:created xsi:type="dcterms:W3CDTF">2015-03-17T23:57:24Z</dcterms:created>
  <dcterms:modified xsi:type="dcterms:W3CDTF">2015-03-20T11:12:24Z</dcterms:modified>
</cp:coreProperties>
</file>