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6"/>
  </p:notesMasterIdLst>
  <p:sldIdLst>
    <p:sldId id="343" r:id="rId5"/>
    <p:sldId id="332" r:id="rId6"/>
    <p:sldId id="359" r:id="rId7"/>
    <p:sldId id="402" r:id="rId8"/>
    <p:sldId id="394" r:id="rId9"/>
    <p:sldId id="397" r:id="rId10"/>
    <p:sldId id="404" r:id="rId11"/>
    <p:sldId id="407" r:id="rId12"/>
    <p:sldId id="406" r:id="rId13"/>
    <p:sldId id="393" r:id="rId14"/>
    <p:sldId id="40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79">
          <p15:clr>
            <a:srgbClr val="A4A3A4"/>
          </p15:clr>
        </p15:guide>
        <p15:guide id="2" pos="2466">
          <p15:clr>
            <a:srgbClr val="A4A3A4"/>
          </p15:clr>
        </p15:guide>
        <p15:guide id="3" orient="horz" pos="660">
          <p15:clr>
            <a:srgbClr val="A4A3A4"/>
          </p15:clr>
        </p15:guide>
        <p15:guide id="4" pos="2874">
          <p15:clr>
            <a:srgbClr val="A4A3A4"/>
          </p15:clr>
        </p15:guide>
        <p15:guide id="5" orient="horz" pos="1434">
          <p15:clr>
            <a:srgbClr val="A4A3A4"/>
          </p15:clr>
        </p15:guide>
        <p15:guide id="6" orient="horz" pos="1998">
          <p15:clr>
            <a:srgbClr val="A4A3A4"/>
          </p15:clr>
        </p15:guide>
        <p15:guide id="7" pos="2831">
          <p15:clr>
            <a:srgbClr val="A4A3A4"/>
          </p15:clr>
        </p15:guide>
        <p15:guide id="8" pos="3112">
          <p15:clr>
            <a:srgbClr val="A4A3A4"/>
          </p15:clr>
        </p15:guide>
        <p15:guide id="9" orient="horz" pos="1441">
          <p15:clr>
            <a:srgbClr val="A4A3A4"/>
          </p15:clr>
        </p15:guide>
        <p15:guide id="10" orient="horz" pos="640">
          <p15:clr>
            <a:srgbClr val="A4A3A4"/>
          </p15:clr>
        </p15:guide>
        <p15:guide id="11" orient="horz" pos="1341">
          <p15:clr>
            <a:srgbClr val="A4A3A4"/>
          </p15:clr>
        </p15:guide>
        <p15:guide id="12" orient="horz" pos="625">
          <p15:clr>
            <a:srgbClr val="A4A3A4"/>
          </p15:clr>
        </p15:guide>
        <p15:guide id="13" pos="2335">
          <p15:clr>
            <a:srgbClr val="A4A3A4"/>
          </p15:clr>
        </p15:guide>
        <p15:guide id="14" pos="2765">
          <p15:clr>
            <a:srgbClr val="A4A3A4"/>
          </p15:clr>
        </p15:guide>
        <p15:guide id="15" orient="horz" pos="2076">
          <p15:clr>
            <a:srgbClr val="A4A3A4"/>
          </p15:clr>
        </p15:guide>
        <p15:guide id="16" orient="horz" pos="4319">
          <p15:clr>
            <a:srgbClr val="A4A3A4"/>
          </p15:clr>
        </p15:guide>
        <p15:guide id="17" orient="horz" pos="4297">
          <p15:clr>
            <a:srgbClr val="A4A3A4"/>
          </p15:clr>
        </p15:guide>
        <p15:guide id="18" orient="horz">
          <p15:clr>
            <a:srgbClr val="A4A3A4"/>
          </p15:clr>
        </p15:guide>
        <p15:guide id="19" pos="17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00"/>
    <a:srgbClr val="00FF00"/>
    <a:srgbClr val="167BFF"/>
    <a:srgbClr val="0EE4FF"/>
    <a:srgbClr val="F6A533"/>
    <a:srgbClr val="FAB9FF"/>
    <a:srgbClr val="DDAFB1"/>
    <a:srgbClr val="DD952F"/>
    <a:srgbClr val="0000FF"/>
    <a:srgbClr val="B01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4" autoAdjust="0"/>
    <p:restoredTop sz="91202" autoAdjust="0"/>
  </p:normalViewPr>
  <p:slideViewPr>
    <p:cSldViewPr snapToGrid="0" snapToObjects="1">
      <p:cViewPr>
        <p:scale>
          <a:sx n="100" d="100"/>
          <a:sy n="100" d="100"/>
        </p:scale>
        <p:origin x="-1424" y="-680"/>
      </p:cViewPr>
      <p:guideLst>
        <p:guide orient="horz" pos="1379"/>
        <p:guide orient="horz" pos="660"/>
        <p:guide orient="horz" pos="1434"/>
        <p:guide orient="horz" pos="1998"/>
        <p:guide orient="horz" pos="1441"/>
        <p:guide orient="horz" pos="640"/>
        <p:guide orient="horz" pos="1341"/>
        <p:guide orient="horz" pos="625"/>
        <p:guide orient="horz" pos="2076"/>
        <p:guide orient="horz" pos="4319"/>
        <p:guide orient="horz" pos="4297"/>
        <p:guide orient="horz"/>
        <p:guide pos="2466"/>
        <p:guide pos="2874"/>
        <p:guide pos="2831"/>
        <p:guide pos="3112"/>
        <p:guide pos="2335"/>
        <p:guide pos="2765"/>
        <p:guide pos="17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3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BBAC6-5A39-DB40-BC9A-5CAC6DF3BC8B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6B2E6-8DF2-7E42-9AC5-DC165D96C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04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6B2E6-8DF2-7E42-9AC5-DC165D96C7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37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6B2E6-8DF2-7E42-9AC5-DC165D96C7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33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6B2E6-8DF2-7E42-9AC5-DC165D96C7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43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6B2E6-8DF2-7E42-9AC5-DC165D96C7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9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6B2E6-8DF2-7E42-9AC5-DC165D96C7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1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6B2E6-8DF2-7E42-9AC5-DC165D96C7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1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6B2E6-8DF2-7E42-9AC5-DC165D96C7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1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6B2E6-8DF2-7E42-9AC5-DC165D96C7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1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10/10/16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11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tiff"/><Relationship Id="rId6" Type="http://schemas.openxmlformats.org/officeDocument/2006/relationships/image" Target="../media/image16.tiff"/><Relationship Id="rId7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microsoft.com/office/2007/relationships/hdphoto" Target="../media/hdphoto1.wdp"/><Relationship Id="rId9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93893"/>
            <a:ext cx="9144000" cy="3171809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2"/>
                </a:solidFill>
              </a:rPr>
              <a:t>LINKS BETWEEN THE DEVELOPMENT OF EXTENSIONAL BASINS AND THE FORMATION OF LOW-SULFIDATION EPITHERMAL AU-AG DEPOSITS: INSIGHT FROM THE </a:t>
            </a:r>
            <a:br>
              <a:rPr lang="en-US" sz="4000" b="1" dirty="0" smtClean="0">
                <a:solidFill>
                  <a:schemeClr val="accent2"/>
                </a:solidFill>
              </a:rPr>
            </a:br>
            <a:r>
              <a:rPr lang="en-US" sz="4000" b="1" dirty="0" smtClean="0">
                <a:solidFill>
                  <a:schemeClr val="accent2"/>
                </a:solidFill>
              </a:rPr>
              <a:t>NORTHERN NEVADA RIFT</a:t>
            </a: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600" dirty="0">
                <a:solidFill>
                  <a:schemeClr val="accent2"/>
                </a:solidFill>
              </a:rPr>
              <a:t/>
            </a:r>
            <a:br>
              <a:rPr lang="en-US" sz="3600" dirty="0">
                <a:solidFill>
                  <a:schemeClr val="accent2"/>
                </a:solidFill>
              </a:rPr>
            </a:b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142" y="4110605"/>
            <a:ext cx="880740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/>
            </a:r>
            <a:br>
              <a:rPr lang="en-US" sz="3200" dirty="0">
                <a:solidFill>
                  <a:schemeClr val="accent2"/>
                </a:solidFill>
              </a:rPr>
            </a:br>
            <a:r>
              <a:rPr lang="en-US" sz="3200" b="1" dirty="0">
                <a:solidFill>
                  <a:schemeClr val="accent2"/>
                </a:solidFill>
              </a:rPr>
              <a:t>Justin B. </a:t>
            </a:r>
            <a:r>
              <a:rPr lang="en-US" sz="3200" b="1" dirty="0" smtClean="0">
                <a:solidFill>
                  <a:schemeClr val="accent2"/>
                </a:solidFill>
              </a:rPr>
              <a:t>Milliard and John L. </a:t>
            </a:r>
            <a:r>
              <a:rPr lang="en-US" sz="3200" b="1" dirty="0" err="1" smtClean="0">
                <a:solidFill>
                  <a:schemeClr val="accent2"/>
                </a:solidFill>
              </a:rPr>
              <a:t>Muntean</a:t>
            </a:r>
            <a:endParaRPr lang="en-US" sz="3200" b="1" dirty="0" smtClean="0">
              <a:solidFill>
                <a:schemeClr val="accent2"/>
              </a:solidFill>
            </a:endParaRPr>
          </a:p>
          <a:p>
            <a:pPr algn="ctr"/>
            <a:r>
              <a:rPr lang="en-US" sz="2000" i="1" dirty="0" smtClean="0">
                <a:solidFill>
                  <a:schemeClr val="accent2"/>
                </a:solidFill>
              </a:rPr>
              <a:t>Ralph J. Roberts Center for Research in Economic Geology, University of Nevada Reno, 1664 N. Virginia St., Reno, NV USA 89557</a:t>
            </a:r>
            <a:r>
              <a:rPr lang="en-US" sz="2000" dirty="0">
                <a:solidFill>
                  <a:schemeClr val="accent2"/>
                </a:solidFill>
              </a:rPr>
              <a:t/>
            </a:r>
            <a:br>
              <a:rPr lang="en-US" sz="2000" dirty="0">
                <a:solidFill>
                  <a:schemeClr val="accent2"/>
                </a:solidFill>
              </a:rPr>
            </a:b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706209" y="6462724"/>
            <a:ext cx="44282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b="1" dirty="0" smtClean="0"/>
              <a:t>2016 </a:t>
            </a:r>
            <a:r>
              <a:rPr lang="en-US" sz="800" b="1" dirty="0"/>
              <a:t> </a:t>
            </a:r>
            <a:r>
              <a:rPr lang="en-US" sz="800" b="1" dirty="0" smtClean="0"/>
              <a:t>GSA Annual Meeting – T3 Economic geology of extensional terrains – </a:t>
            </a:r>
            <a:r>
              <a:rPr lang="en-US" sz="800" b="1" dirty="0" err="1" smtClean="0"/>
              <a:t>P.No</a:t>
            </a:r>
            <a:r>
              <a:rPr lang="en-US" sz="800" b="1" dirty="0" smtClean="0"/>
              <a:t>. 297-1  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2862729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8676" y="5355427"/>
            <a:ext cx="3668979" cy="1544474"/>
            <a:chOff x="-18676" y="5355427"/>
            <a:chExt cx="3668979" cy="15444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8676" y="5355427"/>
              <a:ext cx="3668979" cy="1544474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898295" y="5573218"/>
              <a:ext cx="284515" cy="307777"/>
            </a:xfrm>
            <a:prstGeom prst="rect">
              <a:avLst/>
            </a:prstGeom>
            <a:solidFill>
              <a:srgbClr val="FFFF00">
                <a:alpha val="23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?</a:t>
              </a:r>
              <a:endParaRPr lang="en-US" sz="1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172057" y="5585243"/>
              <a:ext cx="284515" cy="307777"/>
            </a:xfrm>
            <a:prstGeom prst="rect">
              <a:avLst/>
            </a:prstGeom>
            <a:solidFill>
              <a:srgbClr val="FFFF00">
                <a:alpha val="23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?</a:t>
              </a:r>
              <a:endParaRPr lang="en-US" sz="1400" dirty="0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3441"/>
            <a:ext cx="3650303" cy="15488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8050"/>
            <a:ext cx="3650303" cy="15349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5774"/>
            <a:ext cx="3650303" cy="15396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04860" y="839049"/>
            <a:ext cx="37819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B2B2B2"/>
                </a:solidFill>
              </a:rPr>
              <a:t>Pre 16.5 Ma</a:t>
            </a:r>
          </a:p>
          <a:p>
            <a:pPr marL="285750" indent="-285750"/>
            <a:r>
              <a:rPr lang="en-US" sz="1400" dirty="0" smtClean="0">
                <a:solidFill>
                  <a:srgbClr val="B2B2B2"/>
                </a:solidFill>
              </a:rPr>
              <a:t>-   Stress accommodated for by broadly distributed, low displacement, &amp; shallow faults. Forms Eocene-Oligocene basins.  </a:t>
            </a:r>
            <a:endParaRPr lang="en-US" sz="1400" dirty="0">
              <a:solidFill>
                <a:srgbClr val="B2B2B2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122583" y="1119896"/>
            <a:ext cx="270969" cy="349803"/>
          </a:xfrm>
          <a:custGeom>
            <a:avLst/>
            <a:gdLst>
              <a:gd name="connsiteX0" fmla="*/ 1148080 w 1148080"/>
              <a:gd name="connsiteY0" fmla="*/ 650240 h 650240"/>
              <a:gd name="connsiteX1" fmla="*/ 934720 w 1148080"/>
              <a:gd name="connsiteY1" fmla="*/ 497840 h 650240"/>
              <a:gd name="connsiteX2" fmla="*/ 568960 w 1148080"/>
              <a:gd name="connsiteY2" fmla="*/ 386080 h 650240"/>
              <a:gd name="connsiteX3" fmla="*/ 365760 w 1148080"/>
              <a:gd name="connsiteY3" fmla="*/ 304800 h 650240"/>
              <a:gd name="connsiteX4" fmla="*/ 193040 w 1148080"/>
              <a:gd name="connsiteY4" fmla="*/ 182880 h 650240"/>
              <a:gd name="connsiteX5" fmla="*/ 40640 w 1148080"/>
              <a:gd name="connsiteY5" fmla="*/ 40640 h 650240"/>
              <a:gd name="connsiteX6" fmla="*/ 0 w 1148080"/>
              <a:gd name="connsiteY6" fmla="*/ 0 h 650240"/>
              <a:gd name="connsiteX0" fmla="*/ 934720 w 934720"/>
              <a:gd name="connsiteY0" fmla="*/ 497840 h 497840"/>
              <a:gd name="connsiteX1" fmla="*/ 568960 w 934720"/>
              <a:gd name="connsiteY1" fmla="*/ 386080 h 497840"/>
              <a:gd name="connsiteX2" fmla="*/ 365760 w 934720"/>
              <a:gd name="connsiteY2" fmla="*/ 304800 h 497840"/>
              <a:gd name="connsiteX3" fmla="*/ 193040 w 934720"/>
              <a:gd name="connsiteY3" fmla="*/ 182880 h 497840"/>
              <a:gd name="connsiteX4" fmla="*/ 40640 w 934720"/>
              <a:gd name="connsiteY4" fmla="*/ 40640 h 497840"/>
              <a:gd name="connsiteX5" fmla="*/ 0 w 934720"/>
              <a:gd name="connsiteY5" fmla="*/ 0 h 497840"/>
              <a:gd name="connsiteX0" fmla="*/ 568960 w 568960"/>
              <a:gd name="connsiteY0" fmla="*/ 386080 h 386080"/>
              <a:gd name="connsiteX1" fmla="*/ 365760 w 568960"/>
              <a:gd name="connsiteY1" fmla="*/ 304800 h 386080"/>
              <a:gd name="connsiteX2" fmla="*/ 193040 w 568960"/>
              <a:gd name="connsiteY2" fmla="*/ 182880 h 386080"/>
              <a:gd name="connsiteX3" fmla="*/ 40640 w 568960"/>
              <a:gd name="connsiteY3" fmla="*/ 40640 h 386080"/>
              <a:gd name="connsiteX4" fmla="*/ 0 w 568960"/>
              <a:gd name="connsiteY4" fmla="*/ 0 h 386080"/>
              <a:gd name="connsiteX0" fmla="*/ 541937 w 541937"/>
              <a:gd name="connsiteY0" fmla="*/ 440119 h 440119"/>
              <a:gd name="connsiteX1" fmla="*/ 365760 w 541937"/>
              <a:gd name="connsiteY1" fmla="*/ 304800 h 440119"/>
              <a:gd name="connsiteX2" fmla="*/ 193040 w 541937"/>
              <a:gd name="connsiteY2" fmla="*/ 182880 h 440119"/>
              <a:gd name="connsiteX3" fmla="*/ 40640 w 541937"/>
              <a:gd name="connsiteY3" fmla="*/ 40640 h 440119"/>
              <a:gd name="connsiteX4" fmla="*/ 0 w 541937"/>
              <a:gd name="connsiteY4" fmla="*/ 0 h 44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37" h="440119">
                <a:moveTo>
                  <a:pt x="541937" y="440119"/>
                </a:moveTo>
                <a:cubicBezTo>
                  <a:pt x="447110" y="407946"/>
                  <a:pt x="423910" y="347673"/>
                  <a:pt x="365760" y="304800"/>
                </a:cubicBezTo>
                <a:cubicBezTo>
                  <a:pt x="307610" y="261927"/>
                  <a:pt x="247227" y="226907"/>
                  <a:pt x="193040" y="182880"/>
                </a:cubicBezTo>
                <a:cubicBezTo>
                  <a:pt x="138853" y="138853"/>
                  <a:pt x="72813" y="71120"/>
                  <a:pt x="40640" y="40640"/>
                </a:cubicBezTo>
                <a:cubicBezTo>
                  <a:pt x="8467" y="10160"/>
                  <a:pt x="5080" y="6773"/>
                  <a:pt x="0" y="0"/>
                </a:cubicBezTo>
              </a:path>
            </a:pathLst>
          </a:custGeom>
          <a:ln>
            <a:solidFill>
              <a:srgbClr val="FF0000"/>
            </a:solidFill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9650" y="912704"/>
            <a:ext cx="1562099" cy="1069931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342855" y="2099640"/>
            <a:ext cx="7265595" cy="1547282"/>
            <a:chOff x="1342855" y="2099640"/>
            <a:chExt cx="7265595" cy="1547282"/>
          </a:xfrm>
        </p:grpSpPr>
        <p:sp>
          <p:nvSpPr>
            <p:cNvPr id="12" name="TextBox 11"/>
            <p:cNvSpPr txBox="1"/>
            <p:nvPr/>
          </p:nvSpPr>
          <p:spPr>
            <a:xfrm>
              <a:off x="3604859" y="2261927"/>
              <a:ext cx="37819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B2B2B2"/>
                  </a:solidFill>
                </a:rPr>
                <a:t>During ~ 16.5 to 15.9 Ma 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 smtClean="0">
                  <a:solidFill>
                    <a:srgbClr val="B2B2B2"/>
                  </a:solidFill>
                </a:rPr>
                <a:t>Propagation of through going, boundary fault system.  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 smtClean="0">
                  <a:solidFill>
                    <a:srgbClr val="B2B2B2"/>
                  </a:solidFill>
                </a:rPr>
                <a:t>Adolescent development of an asymmetric pathway network for hydrothermal fluids-magmas. </a:t>
              </a:r>
              <a:endParaRPr lang="en-US" sz="1400" dirty="0">
                <a:solidFill>
                  <a:srgbClr val="B2B2B2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1342855" y="2689745"/>
              <a:ext cx="988596" cy="660400"/>
            </a:xfrm>
            <a:custGeom>
              <a:avLst/>
              <a:gdLst>
                <a:gd name="connsiteX0" fmla="*/ 1148080 w 1148080"/>
                <a:gd name="connsiteY0" fmla="*/ 650240 h 650240"/>
                <a:gd name="connsiteX1" fmla="*/ 934720 w 1148080"/>
                <a:gd name="connsiteY1" fmla="*/ 497840 h 650240"/>
                <a:gd name="connsiteX2" fmla="*/ 568960 w 1148080"/>
                <a:gd name="connsiteY2" fmla="*/ 386080 h 650240"/>
                <a:gd name="connsiteX3" fmla="*/ 365760 w 1148080"/>
                <a:gd name="connsiteY3" fmla="*/ 304800 h 650240"/>
                <a:gd name="connsiteX4" fmla="*/ 193040 w 1148080"/>
                <a:gd name="connsiteY4" fmla="*/ 182880 h 650240"/>
                <a:gd name="connsiteX5" fmla="*/ 40640 w 1148080"/>
                <a:gd name="connsiteY5" fmla="*/ 40640 h 650240"/>
                <a:gd name="connsiteX6" fmla="*/ 0 w 1148080"/>
                <a:gd name="connsiteY6" fmla="*/ 0 h 650240"/>
                <a:gd name="connsiteX0" fmla="*/ 1111510 w 1111510"/>
                <a:gd name="connsiteY0" fmla="*/ 660400 h 660400"/>
                <a:gd name="connsiteX1" fmla="*/ 898150 w 1111510"/>
                <a:gd name="connsiteY1" fmla="*/ 508000 h 660400"/>
                <a:gd name="connsiteX2" fmla="*/ 532390 w 1111510"/>
                <a:gd name="connsiteY2" fmla="*/ 396240 h 660400"/>
                <a:gd name="connsiteX3" fmla="*/ 329190 w 1111510"/>
                <a:gd name="connsiteY3" fmla="*/ 314960 h 660400"/>
                <a:gd name="connsiteX4" fmla="*/ 156470 w 1111510"/>
                <a:gd name="connsiteY4" fmla="*/ 193040 h 660400"/>
                <a:gd name="connsiteX5" fmla="*/ 4070 w 1111510"/>
                <a:gd name="connsiteY5" fmla="*/ 50800 h 660400"/>
                <a:gd name="connsiteX6" fmla="*/ 136150 w 1111510"/>
                <a:gd name="connsiteY6" fmla="*/ 0 h 660400"/>
                <a:gd name="connsiteX0" fmla="*/ 988596 w 988596"/>
                <a:gd name="connsiteY0" fmla="*/ 660400 h 660400"/>
                <a:gd name="connsiteX1" fmla="*/ 775236 w 988596"/>
                <a:gd name="connsiteY1" fmla="*/ 508000 h 660400"/>
                <a:gd name="connsiteX2" fmla="*/ 409476 w 988596"/>
                <a:gd name="connsiteY2" fmla="*/ 396240 h 660400"/>
                <a:gd name="connsiteX3" fmla="*/ 206276 w 988596"/>
                <a:gd name="connsiteY3" fmla="*/ 314960 h 660400"/>
                <a:gd name="connsiteX4" fmla="*/ 33556 w 988596"/>
                <a:gd name="connsiteY4" fmla="*/ 193040 h 660400"/>
                <a:gd name="connsiteX5" fmla="*/ 13236 w 988596"/>
                <a:gd name="connsiteY5" fmla="*/ 121920 h 660400"/>
                <a:gd name="connsiteX6" fmla="*/ 13236 w 988596"/>
                <a:gd name="connsiteY6" fmla="*/ 0 h 660400"/>
                <a:gd name="connsiteX0" fmla="*/ 988596 w 988596"/>
                <a:gd name="connsiteY0" fmla="*/ 660400 h 660400"/>
                <a:gd name="connsiteX1" fmla="*/ 775236 w 988596"/>
                <a:gd name="connsiteY1" fmla="*/ 508000 h 660400"/>
                <a:gd name="connsiteX2" fmla="*/ 409476 w 988596"/>
                <a:gd name="connsiteY2" fmla="*/ 396240 h 660400"/>
                <a:gd name="connsiteX3" fmla="*/ 206276 w 988596"/>
                <a:gd name="connsiteY3" fmla="*/ 314960 h 660400"/>
                <a:gd name="connsiteX4" fmla="*/ 104676 w 988596"/>
                <a:gd name="connsiteY4" fmla="*/ 243840 h 660400"/>
                <a:gd name="connsiteX5" fmla="*/ 13236 w 988596"/>
                <a:gd name="connsiteY5" fmla="*/ 121920 h 660400"/>
                <a:gd name="connsiteX6" fmla="*/ 13236 w 988596"/>
                <a:gd name="connsiteY6" fmla="*/ 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8596" h="660400">
                  <a:moveTo>
                    <a:pt x="988596" y="660400"/>
                  </a:moveTo>
                  <a:cubicBezTo>
                    <a:pt x="930176" y="606213"/>
                    <a:pt x="871756" y="552027"/>
                    <a:pt x="775236" y="508000"/>
                  </a:cubicBezTo>
                  <a:cubicBezTo>
                    <a:pt x="678716" y="463973"/>
                    <a:pt x="504303" y="428413"/>
                    <a:pt x="409476" y="396240"/>
                  </a:cubicBezTo>
                  <a:cubicBezTo>
                    <a:pt x="314649" y="364067"/>
                    <a:pt x="257076" y="340360"/>
                    <a:pt x="206276" y="314960"/>
                  </a:cubicBezTo>
                  <a:cubicBezTo>
                    <a:pt x="155476" y="289560"/>
                    <a:pt x="136849" y="276013"/>
                    <a:pt x="104676" y="243840"/>
                  </a:cubicBezTo>
                  <a:cubicBezTo>
                    <a:pt x="72503" y="211667"/>
                    <a:pt x="45409" y="152400"/>
                    <a:pt x="13236" y="121920"/>
                  </a:cubicBezTo>
                  <a:cubicBezTo>
                    <a:pt x="-18937" y="91440"/>
                    <a:pt x="18316" y="6773"/>
                    <a:pt x="13236" y="0"/>
                  </a:cubicBezTo>
                </a:path>
              </a:pathLst>
            </a:custGeom>
            <a:ln>
              <a:solidFill>
                <a:srgbClr val="FF0000"/>
              </a:solidFill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96560" y="2099640"/>
              <a:ext cx="1111890" cy="1488697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205744" y="3753530"/>
            <a:ext cx="8787410" cy="1600438"/>
            <a:chOff x="205744" y="3753530"/>
            <a:chExt cx="8787410" cy="1600438"/>
          </a:xfrm>
        </p:grpSpPr>
        <p:sp>
          <p:nvSpPr>
            <p:cNvPr id="18" name="TextBox 17"/>
            <p:cNvSpPr txBox="1"/>
            <p:nvPr/>
          </p:nvSpPr>
          <p:spPr>
            <a:xfrm>
              <a:off x="3604860" y="3753530"/>
              <a:ext cx="4000722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B2B2B2"/>
                  </a:solidFill>
                </a:rPr>
                <a:t>After ~ 15.9 to 15.75 Ma 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 smtClean="0">
                  <a:solidFill>
                    <a:srgbClr val="B2B2B2"/>
                  </a:solidFill>
                </a:rPr>
                <a:t>Establishment of efficient, asymmetric hydrothermal-magmatic pathways via basin boundary fault networks.</a:t>
              </a:r>
            </a:p>
            <a:p>
              <a:pPr marL="742950" lvl="1" indent="-285750">
                <a:buFontTx/>
                <a:buChar char="-"/>
              </a:pPr>
              <a:r>
                <a:rPr lang="en-US" sz="1400" dirty="0" smtClean="0">
                  <a:solidFill>
                    <a:srgbClr val="B2B2B2"/>
                  </a:solidFill>
                </a:rPr>
                <a:t>Rider blocks, relays, &amp; tilt-blocks</a:t>
              </a:r>
              <a:endParaRPr lang="en-US" sz="1400" dirty="0">
                <a:solidFill>
                  <a:srgbClr val="B2B2B2"/>
                </a:solidFill>
              </a:endParaRPr>
            </a:p>
            <a:p>
              <a:pPr marL="742950" lvl="1" indent="-285750">
                <a:buFontTx/>
                <a:buChar char="-"/>
              </a:pPr>
              <a:r>
                <a:rPr lang="en-US" sz="1400" dirty="0">
                  <a:solidFill>
                    <a:srgbClr val="B2B2B2"/>
                  </a:solidFill>
                </a:rPr>
                <a:t>Geometries sufficient for </a:t>
              </a:r>
              <a:r>
                <a:rPr lang="en-US" sz="1400" dirty="0" smtClean="0">
                  <a:solidFill>
                    <a:srgbClr val="B2B2B2"/>
                  </a:solidFill>
                </a:rPr>
                <a:t>Mw≥6.9 </a:t>
              </a:r>
              <a:r>
                <a:rPr lang="en-US" sz="1400" dirty="0">
                  <a:solidFill>
                    <a:srgbClr val="B2B2B2"/>
                  </a:solidFill>
                </a:rPr>
                <a:t>to likely rupture through brittle crust </a:t>
              </a:r>
            </a:p>
          </p:txBody>
        </p:sp>
        <p:sp>
          <p:nvSpPr>
            <p:cNvPr id="2" name="Freeform 1"/>
            <p:cNvSpPr/>
            <p:nvPr/>
          </p:nvSpPr>
          <p:spPr>
            <a:xfrm>
              <a:off x="1288723" y="4189264"/>
              <a:ext cx="850705" cy="589280"/>
            </a:xfrm>
            <a:custGeom>
              <a:avLst/>
              <a:gdLst>
                <a:gd name="connsiteX0" fmla="*/ 772160 w 773756"/>
                <a:gd name="connsiteY0" fmla="*/ 589280 h 589280"/>
                <a:gd name="connsiteX1" fmla="*/ 721360 w 773756"/>
                <a:gd name="connsiteY1" fmla="*/ 447040 h 589280"/>
                <a:gd name="connsiteX2" fmla="*/ 426720 w 773756"/>
                <a:gd name="connsiteY2" fmla="*/ 365760 h 589280"/>
                <a:gd name="connsiteX3" fmla="*/ 223520 w 773756"/>
                <a:gd name="connsiteY3" fmla="*/ 314960 h 589280"/>
                <a:gd name="connsiteX4" fmla="*/ 111760 w 773756"/>
                <a:gd name="connsiteY4" fmla="*/ 172720 h 589280"/>
                <a:gd name="connsiteX5" fmla="*/ 0 w 773756"/>
                <a:gd name="connsiteY5" fmla="*/ 0 h 589280"/>
                <a:gd name="connsiteX0" fmla="*/ 772160 w 772281"/>
                <a:gd name="connsiteY0" fmla="*/ 589280 h 589280"/>
                <a:gd name="connsiteX1" fmla="*/ 650013 w 772281"/>
                <a:gd name="connsiteY1" fmla="*/ 475578 h 589280"/>
                <a:gd name="connsiteX2" fmla="*/ 426720 w 772281"/>
                <a:gd name="connsiteY2" fmla="*/ 365760 h 589280"/>
                <a:gd name="connsiteX3" fmla="*/ 223520 w 772281"/>
                <a:gd name="connsiteY3" fmla="*/ 314960 h 589280"/>
                <a:gd name="connsiteX4" fmla="*/ 111760 w 772281"/>
                <a:gd name="connsiteY4" fmla="*/ 172720 h 589280"/>
                <a:gd name="connsiteX5" fmla="*/ 0 w 772281"/>
                <a:gd name="connsiteY5" fmla="*/ 0 h 589280"/>
                <a:gd name="connsiteX0" fmla="*/ 850642 w 850705"/>
                <a:gd name="connsiteY0" fmla="*/ 589280 h 589280"/>
                <a:gd name="connsiteX1" fmla="*/ 650013 w 850705"/>
                <a:gd name="connsiteY1" fmla="*/ 475578 h 589280"/>
                <a:gd name="connsiteX2" fmla="*/ 426720 w 850705"/>
                <a:gd name="connsiteY2" fmla="*/ 365760 h 589280"/>
                <a:gd name="connsiteX3" fmla="*/ 223520 w 850705"/>
                <a:gd name="connsiteY3" fmla="*/ 314960 h 589280"/>
                <a:gd name="connsiteX4" fmla="*/ 111760 w 850705"/>
                <a:gd name="connsiteY4" fmla="*/ 172720 h 589280"/>
                <a:gd name="connsiteX5" fmla="*/ 0 w 850705"/>
                <a:gd name="connsiteY5" fmla="*/ 0 h 589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0705" h="589280">
                  <a:moveTo>
                    <a:pt x="850642" y="589280"/>
                  </a:moveTo>
                  <a:cubicBezTo>
                    <a:pt x="854028" y="536786"/>
                    <a:pt x="720667" y="512831"/>
                    <a:pt x="650013" y="475578"/>
                  </a:cubicBezTo>
                  <a:cubicBezTo>
                    <a:pt x="579359" y="438325"/>
                    <a:pt x="497802" y="392530"/>
                    <a:pt x="426720" y="365760"/>
                  </a:cubicBezTo>
                  <a:cubicBezTo>
                    <a:pt x="355638" y="338990"/>
                    <a:pt x="276013" y="347133"/>
                    <a:pt x="223520" y="314960"/>
                  </a:cubicBezTo>
                  <a:cubicBezTo>
                    <a:pt x="171027" y="282787"/>
                    <a:pt x="149013" y="225213"/>
                    <a:pt x="111760" y="172720"/>
                  </a:cubicBezTo>
                  <a:cubicBezTo>
                    <a:pt x="74507" y="120227"/>
                    <a:pt x="0" y="0"/>
                    <a:pt x="0" y="0"/>
                  </a:cubicBezTo>
                </a:path>
              </a:pathLst>
            </a:custGeom>
            <a:ln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4-Point Star 7"/>
            <p:cNvSpPr/>
            <p:nvPr/>
          </p:nvSpPr>
          <p:spPr>
            <a:xfrm>
              <a:off x="1171540" y="4102692"/>
              <a:ext cx="234367" cy="173144"/>
            </a:xfrm>
            <a:prstGeom prst="star4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39077" y="3828564"/>
              <a:ext cx="1554077" cy="1165558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205744" y="3856471"/>
              <a:ext cx="669011" cy="246221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FC - MC</a:t>
              </a:r>
              <a:endParaRPr lang="en-US" sz="10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300480" y="5137391"/>
            <a:ext cx="7596481" cy="1321447"/>
            <a:chOff x="1300480" y="5137391"/>
            <a:chExt cx="7596481" cy="1321447"/>
          </a:xfrm>
        </p:grpSpPr>
        <p:grpSp>
          <p:nvGrpSpPr>
            <p:cNvPr id="31" name="Group 30"/>
            <p:cNvGrpSpPr/>
            <p:nvPr/>
          </p:nvGrpSpPr>
          <p:grpSpPr>
            <a:xfrm>
              <a:off x="1300480" y="5137391"/>
              <a:ext cx="7596481" cy="1321447"/>
              <a:chOff x="1300480" y="5137391"/>
              <a:chExt cx="7596481" cy="1321447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604860" y="5289287"/>
                <a:ext cx="4376745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B2B2B2"/>
                    </a:solidFill>
                  </a:rPr>
                  <a:t>~15.75 to 14.7 Ma</a:t>
                </a:r>
              </a:p>
              <a:p>
                <a:pPr marL="285750" indent="-285750"/>
                <a:r>
                  <a:rPr lang="en-US" sz="1400" dirty="0" smtClean="0">
                    <a:solidFill>
                      <a:srgbClr val="B2B2B2"/>
                    </a:solidFill>
                  </a:rPr>
                  <a:t>-     Further architectural development of central to northern NNR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1400" dirty="0" smtClean="0">
                    <a:solidFill>
                      <a:srgbClr val="B2B2B2"/>
                    </a:solidFill>
                  </a:rPr>
                  <a:t>Establishes dispersed hydrothermal-magmatic pathways.</a:t>
                </a:r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1837153" y="5821680"/>
                <a:ext cx="225327" cy="426720"/>
              </a:xfrm>
              <a:custGeom>
                <a:avLst/>
                <a:gdLst>
                  <a:gd name="connsiteX0" fmla="*/ 103407 w 225327"/>
                  <a:gd name="connsiteY0" fmla="*/ 426720 h 426720"/>
                  <a:gd name="connsiteX1" fmla="*/ 1807 w 225327"/>
                  <a:gd name="connsiteY1" fmla="*/ 345440 h 426720"/>
                  <a:gd name="connsiteX2" fmla="*/ 52607 w 225327"/>
                  <a:gd name="connsiteY2" fmla="*/ 284480 h 426720"/>
                  <a:gd name="connsiteX3" fmla="*/ 225327 w 225327"/>
                  <a:gd name="connsiteY3" fmla="*/ 0 h 426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327" h="426720">
                    <a:moveTo>
                      <a:pt x="103407" y="426720"/>
                    </a:moveTo>
                    <a:cubicBezTo>
                      <a:pt x="56840" y="397933"/>
                      <a:pt x="10274" y="369147"/>
                      <a:pt x="1807" y="345440"/>
                    </a:cubicBezTo>
                    <a:cubicBezTo>
                      <a:pt x="-6660" y="321733"/>
                      <a:pt x="15354" y="342053"/>
                      <a:pt x="52607" y="284480"/>
                    </a:cubicBezTo>
                    <a:cubicBezTo>
                      <a:pt x="89860" y="226907"/>
                      <a:pt x="225327" y="0"/>
                      <a:pt x="225327" y="0"/>
                    </a:cubicBezTo>
                  </a:path>
                </a:pathLst>
              </a:custGeom>
              <a:ln>
                <a:solidFill>
                  <a:srgbClr val="FF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2133600" y="5831840"/>
                <a:ext cx="274320" cy="335280"/>
              </a:xfrm>
              <a:custGeom>
                <a:avLst/>
                <a:gdLst>
                  <a:gd name="connsiteX0" fmla="*/ 0 w 193040"/>
                  <a:gd name="connsiteY0" fmla="*/ 243840 h 243840"/>
                  <a:gd name="connsiteX1" fmla="*/ 193040 w 193040"/>
                  <a:gd name="connsiteY1" fmla="*/ 0 h 24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3040" h="243840">
                    <a:moveTo>
                      <a:pt x="0" y="243840"/>
                    </a:moveTo>
                    <a:lnTo>
                      <a:pt x="193040" y="0"/>
                    </a:lnTo>
                  </a:path>
                </a:pathLst>
              </a:custGeom>
              <a:ln>
                <a:solidFill>
                  <a:srgbClr val="FF0000"/>
                </a:solidFill>
                <a:prstDash val="dash"/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1300480" y="5821680"/>
                <a:ext cx="436880" cy="325120"/>
              </a:xfrm>
              <a:custGeom>
                <a:avLst/>
                <a:gdLst>
                  <a:gd name="connsiteX0" fmla="*/ 436880 w 436880"/>
                  <a:gd name="connsiteY0" fmla="*/ 325120 h 325120"/>
                  <a:gd name="connsiteX1" fmla="*/ 294640 w 436880"/>
                  <a:gd name="connsiteY1" fmla="*/ 254000 h 325120"/>
                  <a:gd name="connsiteX2" fmla="*/ 213360 w 436880"/>
                  <a:gd name="connsiteY2" fmla="*/ 243840 h 325120"/>
                  <a:gd name="connsiteX3" fmla="*/ 101600 w 436880"/>
                  <a:gd name="connsiteY3" fmla="*/ 121920 h 325120"/>
                  <a:gd name="connsiteX4" fmla="*/ 0 w 436880"/>
                  <a:gd name="connsiteY4" fmla="*/ 0 h 325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880" h="325120">
                    <a:moveTo>
                      <a:pt x="436880" y="325120"/>
                    </a:moveTo>
                    <a:cubicBezTo>
                      <a:pt x="384386" y="296333"/>
                      <a:pt x="331893" y="267547"/>
                      <a:pt x="294640" y="254000"/>
                    </a:cubicBezTo>
                    <a:cubicBezTo>
                      <a:pt x="257387" y="240453"/>
                      <a:pt x="245533" y="265853"/>
                      <a:pt x="213360" y="243840"/>
                    </a:cubicBezTo>
                    <a:cubicBezTo>
                      <a:pt x="181187" y="221827"/>
                      <a:pt x="137160" y="162560"/>
                      <a:pt x="101600" y="121920"/>
                    </a:cubicBezTo>
                    <a:cubicBezTo>
                      <a:pt x="66040" y="81280"/>
                      <a:pt x="0" y="0"/>
                      <a:pt x="0" y="0"/>
                    </a:cubicBezTo>
                  </a:path>
                </a:pathLst>
              </a:custGeom>
              <a:ln>
                <a:solidFill>
                  <a:srgbClr val="FF0000"/>
                </a:solidFill>
                <a:prstDash val="dash"/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81605" y="5137391"/>
                <a:ext cx="915356" cy="1220475"/>
              </a:xfrm>
              <a:prstGeom prst="rect">
                <a:avLst/>
              </a:prstGeom>
            </p:spPr>
          </p:pic>
        </p:grpSp>
        <p:sp>
          <p:nvSpPr>
            <p:cNvPr id="32" name="TextBox 31"/>
            <p:cNvSpPr txBox="1"/>
            <p:nvPr/>
          </p:nvSpPr>
          <p:spPr>
            <a:xfrm>
              <a:off x="2239890" y="5551816"/>
              <a:ext cx="284515" cy="307777"/>
            </a:xfrm>
            <a:prstGeom prst="rect">
              <a:avLst/>
            </a:prstGeom>
            <a:solidFill>
              <a:srgbClr val="FFFF00">
                <a:alpha val="23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?</a:t>
              </a:r>
              <a:endParaRPr lang="en-US" sz="1400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606178" y="6556634"/>
            <a:ext cx="2323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Modified from </a:t>
            </a:r>
            <a:r>
              <a:rPr lang="en-US" sz="1200" dirty="0" err="1" smtClean="0">
                <a:solidFill>
                  <a:schemeClr val="accent1"/>
                </a:solidFill>
              </a:rPr>
              <a:t>Rosendahl</a:t>
            </a:r>
            <a:r>
              <a:rPr lang="en-US" sz="1200" dirty="0" smtClean="0">
                <a:solidFill>
                  <a:schemeClr val="accent1"/>
                </a:solidFill>
              </a:rPr>
              <a:t>, 1978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06209" y="6462724"/>
            <a:ext cx="44282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b="1" dirty="0" smtClean="0"/>
              <a:t>2016 </a:t>
            </a:r>
            <a:r>
              <a:rPr lang="en-US" sz="800" b="1" dirty="0"/>
              <a:t> </a:t>
            </a:r>
            <a:r>
              <a:rPr lang="en-US" sz="800" b="1" dirty="0" smtClean="0"/>
              <a:t>GSA Annual Meeting – T3 Economic geology of extensional terrains – </a:t>
            </a:r>
            <a:r>
              <a:rPr lang="en-US" sz="800" b="1" dirty="0" err="1" smtClean="0"/>
              <a:t>P.No</a:t>
            </a:r>
            <a:r>
              <a:rPr lang="en-US" sz="800" b="1" dirty="0" smtClean="0"/>
              <a:t>. 297-1  </a:t>
            </a:r>
            <a:endParaRPr lang="en-US" sz="800" b="1" dirty="0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568960" y="0"/>
            <a:ext cx="8016240" cy="680720"/>
          </a:xfrm>
        </p:spPr>
        <p:txBody>
          <a:bodyPr>
            <a:noAutofit/>
          </a:bodyPr>
          <a:lstStyle/>
          <a:p>
            <a:r>
              <a:rPr lang="en-US" sz="3200" dirty="0" smtClean="0"/>
              <a:t>Basin History – Implications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0884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2309" y="-1388"/>
            <a:ext cx="8016240" cy="68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THANK YOU</a:t>
            </a:r>
            <a:endParaRPr lang="en-US" b="1" dirty="0"/>
          </a:p>
        </p:txBody>
      </p:sp>
      <p:pic>
        <p:nvPicPr>
          <p:cNvPr id="5" name="Picture 4" descr="CREG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90" y="944664"/>
            <a:ext cx="4605077" cy="5386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710" y="26642"/>
            <a:ext cx="495813" cy="623898"/>
          </a:xfrm>
          <a:prstGeom prst="rect">
            <a:avLst/>
          </a:prstGeom>
        </p:spPr>
      </p:pic>
      <p:pic>
        <p:nvPicPr>
          <p:cNvPr id="7" name="Picture 6" descr="gsn color_edited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6346" y="43354"/>
            <a:ext cx="435437" cy="6242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36567" y="810269"/>
            <a:ext cx="4472492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b="1" dirty="0" smtClean="0">
                <a:solidFill>
                  <a:srgbClr val="B2B2B2"/>
                </a:solidFill>
              </a:rPr>
              <a:t>John </a:t>
            </a:r>
            <a:r>
              <a:rPr lang="en-US" b="1" dirty="0" err="1" smtClean="0">
                <a:solidFill>
                  <a:srgbClr val="B2B2B2"/>
                </a:solidFill>
              </a:rPr>
              <a:t>Muntean</a:t>
            </a:r>
            <a:endParaRPr lang="en-US" b="1" dirty="0" smtClean="0">
              <a:solidFill>
                <a:srgbClr val="B2B2B2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b="1" dirty="0" err="1" smtClean="0">
                <a:solidFill>
                  <a:srgbClr val="B2B2B2"/>
                </a:solidFill>
              </a:rPr>
              <a:t>Klondex</a:t>
            </a:r>
            <a:r>
              <a:rPr lang="en-US" b="1" dirty="0" smtClean="0">
                <a:solidFill>
                  <a:srgbClr val="B2B2B2"/>
                </a:solidFill>
              </a:rPr>
              <a:t> Mines Ltd.</a:t>
            </a:r>
          </a:p>
          <a:p>
            <a:pPr marL="914400" lvl="1" indent="-457200">
              <a:buFont typeface="Arial"/>
              <a:buChar char="•"/>
            </a:pPr>
            <a:r>
              <a:rPr lang="en-US" b="1" dirty="0" smtClean="0">
                <a:solidFill>
                  <a:srgbClr val="B2B2B2"/>
                </a:solidFill>
              </a:rPr>
              <a:t>John </a:t>
            </a:r>
            <a:r>
              <a:rPr lang="en-US" b="1" dirty="0" err="1" smtClean="0">
                <a:solidFill>
                  <a:srgbClr val="B2B2B2"/>
                </a:solidFill>
              </a:rPr>
              <a:t>Marma</a:t>
            </a:r>
            <a:r>
              <a:rPr lang="en-US" dirty="0" smtClean="0">
                <a:solidFill>
                  <a:srgbClr val="B2B2B2"/>
                </a:solidFill>
              </a:rPr>
              <a:t>, Brian Morris, Randy Vance, Sid Tolbert, Lucy Hill, Mike </a:t>
            </a:r>
            <a:r>
              <a:rPr lang="en-US" dirty="0" err="1" smtClean="0">
                <a:solidFill>
                  <a:srgbClr val="B2B2B2"/>
                </a:solidFill>
              </a:rPr>
              <a:t>Doolin</a:t>
            </a:r>
            <a:r>
              <a:rPr lang="en-US" dirty="0" smtClean="0">
                <a:solidFill>
                  <a:srgbClr val="B2B2B2"/>
                </a:solidFill>
              </a:rPr>
              <a:t>, &amp; Paul </a:t>
            </a:r>
            <a:r>
              <a:rPr lang="en-US" dirty="0" err="1" smtClean="0">
                <a:solidFill>
                  <a:srgbClr val="B2B2B2"/>
                </a:solidFill>
              </a:rPr>
              <a:t>Huet</a:t>
            </a:r>
            <a:endParaRPr lang="en-US" dirty="0" smtClean="0">
              <a:solidFill>
                <a:srgbClr val="B2B2B2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b="1" dirty="0" smtClean="0">
                <a:solidFill>
                  <a:srgbClr val="B2B2B2"/>
                </a:solidFill>
              </a:rPr>
              <a:t>Newmont Mining Corp.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>
                <a:solidFill>
                  <a:srgbClr val="B2B2B2"/>
                </a:solidFill>
              </a:rPr>
              <a:t>Dick Reid</a:t>
            </a:r>
          </a:p>
          <a:p>
            <a:pPr marL="457200" indent="-457200">
              <a:buFont typeface="Arial"/>
              <a:buChar char="•"/>
            </a:pPr>
            <a:r>
              <a:rPr lang="en-US" b="1" dirty="0" err="1" smtClean="0">
                <a:solidFill>
                  <a:srgbClr val="B2B2B2"/>
                </a:solidFill>
              </a:rPr>
              <a:t>Barrick</a:t>
            </a:r>
            <a:r>
              <a:rPr lang="en-US" b="1" dirty="0" smtClean="0">
                <a:solidFill>
                  <a:srgbClr val="B2B2B2"/>
                </a:solidFill>
              </a:rPr>
              <a:t> Gold Corp.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>
                <a:solidFill>
                  <a:srgbClr val="B2B2B2"/>
                </a:solidFill>
              </a:rPr>
              <a:t>Paul </a:t>
            </a:r>
            <a:r>
              <a:rPr lang="en-US" dirty="0" err="1" smtClean="0">
                <a:solidFill>
                  <a:srgbClr val="B2B2B2"/>
                </a:solidFill>
              </a:rPr>
              <a:t>Doback</a:t>
            </a:r>
            <a:r>
              <a:rPr lang="en-US" dirty="0" smtClean="0">
                <a:solidFill>
                  <a:srgbClr val="B2B2B2"/>
                </a:solidFill>
              </a:rPr>
              <a:t> &amp; Johnny Muir</a:t>
            </a:r>
          </a:p>
          <a:p>
            <a:pPr marL="457200" indent="-457200">
              <a:buFont typeface="Arial"/>
              <a:buChar char="•"/>
            </a:pPr>
            <a:r>
              <a:rPr lang="en-US" b="1" dirty="0" err="1" smtClean="0">
                <a:solidFill>
                  <a:srgbClr val="B2B2B2"/>
                </a:solidFill>
              </a:rPr>
              <a:t>NuLegacy</a:t>
            </a:r>
            <a:r>
              <a:rPr lang="en-US" b="1" dirty="0" smtClean="0">
                <a:solidFill>
                  <a:srgbClr val="B2B2B2"/>
                </a:solidFill>
              </a:rPr>
              <a:t> Gold Corp.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>
                <a:solidFill>
                  <a:srgbClr val="B2B2B2"/>
                </a:solidFill>
              </a:rPr>
              <a:t>Roger Steininger &amp; Garret Frey</a:t>
            </a:r>
          </a:p>
          <a:p>
            <a:pPr marL="457200" indent="-457200">
              <a:buFont typeface="Arial"/>
              <a:buChar char="•"/>
            </a:pPr>
            <a:r>
              <a:rPr lang="en-US" b="1" dirty="0" smtClean="0">
                <a:solidFill>
                  <a:srgbClr val="B2B2B2"/>
                </a:solidFill>
              </a:rPr>
              <a:t>Carlin Resources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>
                <a:solidFill>
                  <a:srgbClr val="B2B2B2"/>
                </a:solidFill>
              </a:rPr>
              <a:t>Bob Thomas</a:t>
            </a:r>
          </a:p>
          <a:p>
            <a:pPr marL="457200" indent="-457200">
              <a:buFont typeface="Arial"/>
              <a:buChar char="•"/>
            </a:pPr>
            <a:r>
              <a:rPr lang="en-US" b="1" dirty="0" smtClean="0">
                <a:solidFill>
                  <a:srgbClr val="B2B2B2"/>
                </a:solidFill>
              </a:rPr>
              <a:t>SGS-</a:t>
            </a:r>
            <a:r>
              <a:rPr lang="en-US" b="1" dirty="0" err="1" smtClean="0">
                <a:solidFill>
                  <a:srgbClr val="B2B2B2"/>
                </a:solidFill>
              </a:rPr>
              <a:t>Corescan</a:t>
            </a:r>
            <a:endParaRPr lang="en-US" b="1" dirty="0" smtClean="0">
              <a:solidFill>
                <a:srgbClr val="B2B2B2"/>
              </a:solidFill>
            </a:endParaRPr>
          </a:p>
          <a:p>
            <a:pPr lvl="2" indent="-457200">
              <a:buFont typeface="Arial"/>
              <a:buChar char="•"/>
            </a:pPr>
            <a:r>
              <a:rPr lang="en-US" dirty="0" err="1">
                <a:solidFill>
                  <a:srgbClr val="B2B2B2"/>
                </a:solidFill>
              </a:rPr>
              <a:t>Brigette</a:t>
            </a:r>
            <a:r>
              <a:rPr lang="en-US" dirty="0">
                <a:solidFill>
                  <a:srgbClr val="B2B2B2"/>
                </a:solidFill>
              </a:rPr>
              <a:t> </a:t>
            </a:r>
            <a:r>
              <a:rPr lang="en-US" dirty="0" smtClean="0">
                <a:solidFill>
                  <a:srgbClr val="B2B2B2"/>
                </a:solidFill>
              </a:rPr>
              <a:t>Martini</a:t>
            </a:r>
            <a:endParaRPr lang="en-US" b="1" dirty="0" smtClean="0">
              <a:solidFill>
                <a:srgbClr val="B2B2B2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b="1" dirty="0" err="1" smtClean="0">
                <a:solidFill>
                  <a:srgbClr val="B2B2B2"/>
                </a:solidFill>
              </a:rPr>
              <a:t>PaleoResource</a:t>
            </a:r>
            <a:r>
              <a:rPr lang="en-US" b="1" dirty="0" smtClean="0">
                <a:solidFill>
                  <a:srgbClr val="B2B2B2"/>
                </a:solidFill>
              </a:rPr>
              <a:t> Consultants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>
                <a:solidFill>
                  <a:srgbClr val="B2B2B2"/>
                </a:solidFill>
              </a:rPr>
              <a:t>Dr. </a:t>
            </a:r>
            <a:r>
              <a:rPr lang="en-US" dirty="0" err="1" smtClean="0">
                <a:solidFill>
                  <a:srgbClr val="B2B2B2"/>
                </a:solidFill>
              </a:rPr>
              <a:t>Lanny</a:t>
            </a:r>
            <a:r>
              <a:rPr lang="en-US" dirty="0" smtClean="0">
                <a:solidFill>
                  <a:srgbClr val="B2B2B2"/>
                </a:solidFill>
              </a:rPr>
              <a:t> Fisk</a:t>
            </a:r>
            <a:endParaRPr lang="en-US" dirty="0">
              <a:solidFill>
                <a:srgbClr val="B2B2B2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B2B2B2"/>
                </a:solidFill>
              </a:rPr>
              <a:t>Herb </a:t>
            </a:r>
            <a:r>
              <a:rPr lang="en-US" dirty="0" err="1" smtClean="0">
                <a:solidFill>
                  <a:srgbClr val="B2B2B2"/>
                </a:solidFill>
              </a:rPr>
              <a:t>Duerr</a:t>
            </a:r>
            <a:endParaRPr lang="en-US" dirty="0">
              <a:solidFill>
                <a:srgbClr val="B2B2B2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B2B2B2"/>
                </a:solidFill>
              </a:rPr>
              <a:t>Eric </a:t>
            </a:r>
            <a:r>
              <a:rPr lang="en-US" dirty="0" err="1" smtClean="0">
                <a:solidFill>
                  <a:srgbClr val="B2B2B2"/>
                </a:solidFill>
              </a:rPr>
              <a:t>Struhsacker</a:t>
            </a:r>
            <a:endParaRPr lang="en-US" dirty="0" smtClean="0">
              <a:solidFill>
                <a:srgbClr val="B2B2B2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b="1" dirty="0" err="1">
                <a:solidFill>
                  <a:srgbClr val="B2B2B2"/>
                </a:solidFill>
              </a:rPr>
              <a:t>Ajeet</a:t>
            </a:r>
            <a:r>
              <a:rPr lang="en-US" b="1" dirty="0">
                <a:solidFill>
                  <a:srgbClr val="B2B2B2"/>
                </a:solidFill>
              </a:rPr>
              <a:t> &amp; </a:t>
            </a:r>
            <a:r>
              <a:rPr lang="en-US" b="1" dirty="0" err="1">
                <a:solidFill>
                  <a:srgbClr val="B2B2B2"/>
                </a:solidFill>
              </a:rPr>
              <a:t>Caylen</a:t>
            </a:r>
            <a:r>
              <a:rPr lang="en-US" b="1" dirty="0">
                <a:solidFill>
                  <a:srgbClr val="B2B2B2"/>
                </a:solidFill>
              </a:rPr>
              <a:t> </a:t>
            </a:r>
          </a:p>
          <a:p>
            <a:pPr marL="457200" indent="-457200">
              <a:buFont typeface="Arial"/>
              <a:buChar char="•"/>
            </a:pPr>
            <a:endParaRPr lang="en-US" dirty="0" smtClean="0">
              <a:solidFill>
                <a:srgbClr val="B2B2B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6209" y="6462724"/>
            <a:ext cx="44282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b="1" dirty="0" smtClean="0"/>
              <a:t>2016 </a:t>
            </a:r>
            <a:r>
              <a:rPr lang="en-US" sz="800" b="1" dirty="0"/>
              <a:t> </a:t>
            </a:r>
            <a:r>
              <a:rPr lang="en-US" sz="800" b="1" dirty="0" smtClean="0"/>
              <a:t>GSA Annual Meeting – T3 Economic geology of extensional terrains – </a:t>
            </a:r>
            <a:r>
              <a:rPr lang="en-US" sz="800" b="1" dirty="0" err="1" smtClean="0"/>
              <a:t>P.No</a:t>
            </a:r>
            <a:r>
              <a:rPr lang="en-US" sz="800" b="1" dirty="0" smtClean="0"/>
              <a:t>. 297-1  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2537269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WUS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33" y="855511"/>
            <a:ext cx="5119700" cy="5549581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1412072" y="1938539"/>
            <a:ext cx="1696157" cy="4244732"/>
          </a:xfrm>
          <a:custGeom>
            <a:avLst/>
            <a:gdLst>
              <a:gd name="connsiteX0" fmla="*/ 1679446 w 1696157"/>
              <a:gd name="connsiteY0" fmla="*/ 4161175 h 4244732"/>
              <a:gd name="connsiteX1" fmla="*/ 1696157 w 1696157"/>
              <a:gd name="connsiteY1" fmla="*/ 3960636 h 4244732"/>
              <a:gd name="connsiteX2" fmla="*/ 1629313 w 1696157"/>
              <a:gd name="connsiteY2" fmla="*/ 3718319 h 4244732"/>
              <a:gd name="connsiteX3" fmla="*/ 1520692 w 1696157"/>
              <a:gd name="connsiteY3" fmla="*/ 3501069 h 4244732"/>
              <a:gd name="connsiteX4" fmla="*/ 1403716 w 1696157"/>
              <a:gd name="connsiteY4" fmla="*/ 3233684 h 4244732"/>
              <a:gd name="connsiteX5" fmla="*/ 1295095 w 1696157"/>
              <a:gd name="connsiteY5" fmla="*/ 2974655 h 4244732"/>
              <a:gd name="connsiteX6" fmla="*/ 1311806 w 1696157"/>
              <a:gd name="connsiteY6" fmla="*/ 2682203 h 4244732"/>
              <a:gd name="connsiteX7" fmla="*/ 1336872 w 1696157"/>
              <a:gd name="connsiteY7" fmla="*/ 2373039 h 4244732"/>
              <a:gd name="connsiteX8" fmla="*/ 1353583 w 1696157"/>
              <a:gd name="connsiteY8" fmla="*/ 2030453 h 4244732"/>
              <a:gd name="connsiteX9" fmla="*/ 1395361 w 1696157"/>
              <a:gd name="connsiteY9" fmla="*/ 1829914 h 4244732"/>
              <a:gd name="connsiteX10" fmla="*/ 1512337 w 1696157"/>
              <a:gd name="connsiteY10" fmla="*/ 1587597 h 4244732"/>
              <a:gd name="connsiteX11" fmla="*/ 1587536 w 1696157"/>
              <a:gd name="connsiteY11" fmla="*/ 1353635 h 4244732"/>
              <a:gd name="connsiteX12" fmla="*/ 1629313 w 1696157"/>
              <a:gd name="connsiteY12" fmla="*/ 1161452 h 4244732"/>
              <a:gd name="connsiteX13" fmla="*/ 1587536 w 1696157"/>
              <a:gd name="connsiteY13" fmla="*/ 952558 h 4244732"/>
              <a:gd name="connsiteX14" fmla="*/ 1570825 w 1696157"/>
              <a:gd name="connsiteY14" fmla="*/ 718597 h 4244732"/>
              <a:gd name="connsiteX15" fmla="*/ 1520692 w 1696157"/>
              <a:gd name="connsiteY15" fmla="*/ 434500 h 4244732"/>
              <a:gd name="connsiteX16" fmla="*/ 1503981 w 1696157"/>
              <a:gd name="connsiteY16" fmla="*/ 292452 h 4244732"/>
              <a:gd name="connsiteX17" fmla="*/ 1428782 w 1696157"/>
              <a:gd name="connsiteY17" fmla="*/ 183827 h 4244732"/>
              <a:gd name="connsiteX18" fmla="*/ 1353583 w 1696157"/>
              <a:gd name="connsiteY18" fmla="*/ 83558 h 4244732"/>
              <a:gd name="connsiteX19" fmla="*/ 1219896 w 1696157"/>
              <a:gd name="connsiteY19" fmla="*/ 0 h 4244732"/>
              <a:gd name="connsiteX20" fmla="*/ 1102920 w 1696157"/>
              <a:gd name="connsiteY20" fmla="*/ 41779 h 4244732"/>
              <a:gd name="connsiteX21" fmla="*/ 994299 w 1696157"/>
              <a:gd name="connsiteY21" fmla="*/ 150404 h 4244732"/>
              <a:gd name="connsiteX22" fmla="*/ 935811 w 1696157"/>
              <a:gd name="connsiteY22" fmla="*/ 259029 h 4244732"/>
              <a:gd name="connsiteX23" fmla="*/ 868967 w 1696157"/>
              <a:gd name="connsiteY23" fmla="*/ 426145 h 4244732"/>
              <a:gd name="connsiteX24" fmla="*/ 818834 w 1696157"/>
              <a:gd name="connsiteY24" fmla="*/ 559837 h 4244732"/>
              <a:gd name="connsiteX25" fmla="*/ 818834 w 1696157"/>
              <a:gd name="connsiteY25" fmla="*/ 685173 h 4244732"/>
              <a:gd name="connsiteX26" fmla="*/ 810479 w 1696157"/>
              <a:gd name="connsiteY26" fmla="*/ 885712 h 4244732"/>
              <a:gd name="connsiteX27" fmla="*/ 785412 w 1696157"/>
              <a:gd name="connsiteY27" fmla="*/ 1002693 h 4244732"/>
              <a:gd name="connsiteX28" fmla="*/ 710213 w 1696157"/>
              <a:gd name="connsiteY28" fmla="*/ 1011049 h 4244732"/>
              <a:gd name="connsiteX29" fmla="*/ 618303 w 1696157"/>
              <a:gd name="connsiteY29" fmla="*/ 1011049 h 4244732"/>
              <a:gd name="connsiteX30" fmla="*/ 476261 w 1696157"/>
              <a:gd name="connsiteY30" fmla="*/ 852289 h 4244732"/>
              <a:gd name="connsiteX31" fmla="*/ 359284 w 1696157"/>
              <a:gd name="connsiteY31" fmla="*/ 777087 h 4244732"/>
              <a:gd name="connsiteX32" fmla="*/ 267374 w 1696157"/>
              <a:gd name="connsiteY32" fmla="*/ 777087 h 4244732"/>
              <a:gd name="connsiteX33" fmla="*/ 192175 w 1696157"/>
              <a:gd name="connsiteY33" fmla="*/ 810510 h 4244732"/>
              <a:gd name="connsiteX34" fmla="*/ 208886 w 1696157"/>
              <a:gd name="connsiteY34" fmla="*/ 877356 h 4244732"/>
              <a:gd name="connsiteX35" fmla="*/ 242308 w 1696157"/>
              <a:gd name="connsiteY35" fmla="*/ 1069539 h 4244732"/>
              <a:gd name="connsiteX36" fmla="*/ 292441 w 1696157"/>
              <a:gd name="connsiteY36" fmla="*/ 1261722 h 4244732"/>
              <a:gd name="connsiteX37" fmla="*/ 392706 w 1696157"/>
              <a:gd name="connsiteY37" fmla="*/ 1512395 h 4244732"/>
              <a:gd name="connsiteX38" fmla="*/ 492972 w 1696157"/>
              <a:gd name="connsiteY38" fmla="*/ 1696222 h 4244732"/>
              <a:gd name="connsiteX39" fmla="*/ 526393 w 1696157"/>
              <a:gd name="connsiteY39" fmla="*/ 1796491 h 4244732"/>
              <a:gd name="connsiteX40" fmla="*/ 593237 w 1696157"/>
              <a:gd name="connsiteY40" fmla="*/ 1938539 h 4244732"/>
              <a:gd name="connsiteX41" fmla="*/ 593237 w 1696157"/>
              <a:gd name="connsiteY41" fmla="*/ 2030453 h 4244732"/>
              <a:gd name="connsiteX42" fmla="*/ 593237 w 1696157"/>
              <a:gd name="connsiteY42" fmla="*/ 2130722 h 4244732"/>
              <a:gd name="connsiteX43" fmla="*/ 576526 w 1696157"/>
              <a:gd name="connsiteY43" fmla="*/ 2214280 h 4244732"/>
              <a:gd name="connsiteX44" fmla="*/ 467905 w 1696157"/>
              <a:gd name="connsiteY44" fmla="*/ 2256059 h 4244732"/>
              <a:gd name="connsiteX45" fmla="*/ 250663 w 1696157"/>
              <a:gd name="connsiteY45" fmla="*/ 2381395 h 4244732"/>
              <a:gd name="connsiteX46" fmla="*/ 108621 w 1696157"/>
              <a:gd name="connsiteY46" fmla="*/ 2456597 h 4244732"/>
              <a:gd name="connsiteX47" fmla="*/ 0 w 1696157"/>
              <a:gd name="connsiteY47" fmla="*/ 2540155 h 4244732"/>
              <a:gd name="connsiteX48" fmla="*/ 0 w 1696157"/>
              <a:gd name="connsiteY48" fmla="*/ 2615357 h 4244732"/>
              <a:gd name="connsiteX49" fmla="*/ 0 w 1696157"/>
              <a:gd name="connsiteY49" fmla="*/ 2690559 h 4244732"/>
              <a:gd name="connsiteX50" fmla="*/ 41777 w 1696157"/>
              <a:gd name="connsiteY50" fmla="*/ 2765761 h 4244732"/>
              <a:gd name="connsiteX51" fmla="*/ 167109 w 1696157"/>
              <a:gd name="connsiteY51" fmla="*/ 2774116 h 4244732"/>
              <a:gd name="connsiteX52" fmla="*/ 317507 w 1696157"/>
              <a:gd name="connsiteY52" fmla="*/ 2723982 h 4244732"/>
              <a:gd name="connsiteX53" fmla="*/ 501327 w 1696157"/>
              <a:gd name="connsiteY53" fmla="*/ 2623713 h 4244732"/>
              <a:gd name="connsiteX54" fmla="*/ 559815 w 1696157"/>
              <a:gd name="connsiteY54" fmla="*/ 2632068 h 4244732"/>
              <a:gd name="connsiteX55" fmla="*/ 584882 w 1696157"/>
              <a:gd name="connsiteY55" fmla="*/ 2698915 h 4244732"/>
              <a:gd name="connsiteX56" fmla="*/ 668436 w 1696157"/>
              <a:gd name="connsiteY56" fmla="*/ 2866030 h 4244732"/>
              <a:gd name="connsiteX57" fmla="*/ 877322 w 1696157"/>
              <a:gd name="connsiteY57" fmla="*/ 3317242 h 4244732"/>
              <a:gd name="connsiteX58" fmla="*/ 952521 w 1696157"/>
              <a:gd name="connsiteY58" fmla="*/ 3484357 h 4244732"/>
              <a:gd name="connsiteX59" fmla="*/ 1061142 w 1696157"/>
              <a:gd name="connsiteY59" fmla="*/ 3576271 h 4244732"/>
              <a:gd name="connsiteX60" fmla="*/ 1102920 w 1696157"/>
              <a:gd name="connsiteY60" fmla="*/ 3559559 h 4244732"/>
              <a:gd name="connsiteX61" fmla="*/ 1169763 w 1696157"/>
              <a:gd name="connsiteY61" fmla="*/ 3442578 h 4244732"/>
              <a:gd name="connsiteX62" fmla="*/ 1270029 w 1696157"/>
              <a:gd name="connsiteY62" fmla="*/ 3618049 h 4244732"/>
              <a:gd name="connsiteX63" fmla="*/ 1361939 w 1696157"/>
              <a:gd name="connsiteY63" fmla="*/ 3852011 h 4244732"/>
              <a:gd name="connsiteX64" fmla="*/ 1462204 w 1696157"/>
              <a:gd name="connsiteY64" fmla="*/ 4119396 h 4244732"/>
              <a:gd name="connsiteX65" fmla="*/ 1537403 w 1696157"/>
              <a:gd name="connsiteY65" fmla="*/ 4202954 h 4244732"/>
              <a:gd name="connsiteX66" fmla="*/ 1646024 w 1696157"/>
              <a:gd name="connsiteY66" fmla="*/ 4244732 h 4244732"/>
              <a:gd name="connsiteX67" fmla="*/ 1679446 w 1696157"/>
              <a:gd name="connsiteY67" fmla="*/ 4161175 h 424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696157" h="4244732">
                <a:moveTo>
                  <a:pt x="1679446" y="4161175"/>
                </a:moveTo>
                <a:lnTo>
                  <a:pt x="1696157" y="3960636"/>
                </a:lnTo>
                <a:lnTo>
                  <a:pt x="1629313" y="3718319"/>
                </a:lnTo>
                <a:lnTo>
                  <a:pt x="1520692" y="3501069"/>
                </a:lnTo>
                <a:lnTo>
                  <a:pt x="1403716" y="3233684"/>
                </a:lnTo>
                <a:lnTo>
                  <a:pt x="1295095" y="2974655"/>
                </a:lnTo>
                <a:lnTo>
                  <a:pt x="1311806" y="2682203"/>
                </a:lnTo>
                <a:lnTo>
                  <a:pt x="1336872" y="2373039"/>
                </a:lnTo>
                <a:lnTo>
                  <a:pt x="1353583" y="2030453"/>
                </a:lnTo>
                <a:lnTo>
                  <a:pt x="1395361" y="1829914"/>
                </a:lnTo>
                <a:lnTo>
                  <a:pt x="1512337" y="1587597"/>
                </a:lnTo>
                <a:lnTo>
                  <a:pt x="1587536" y="1353635"/>
                </a:lnTo>
                <a:lnTo>
                  <a:pt x="1629313" y="1161452"/>
                </a:lnTo>
                <a:lnTo>
                  <a:pt x="1587536" y="952558"/>
                </a:lnTo>
                <a:lnTo>
                  <a:pt x="1570825" y="718597"/>
                </a:lnTo>
                <a:lnTo>
                  <a:pt x="1520692" y="434500"/>
                </a:lnTo>
                <a:lnTo>
                  <a:pt x="1503981" y="292452"/>
                </a:lnTo>
                <a:lnTo>
                  <a:pt x="1428782" y="183827"/>
                </a:lnTo>
                <a:lnTo>
                  <a:pt x="1353583" y="83558"/>
                </a:lnTo>
                <a:lnTo>
                  <a:pt x="1219896" y="0"/>
                </a:lnTo>
                <a:lnTo>
                  <a:pt x="1102920" y="41779"/>
                </a:lnTo>
                <a:lnTo>
                  <a:pt x="994299" y="150404"/>
                </a:lnTo>
                <a:lnTo>
                  <a:pt x="935811" y="259029"/>
                </a:lnTo>
                <a:lnTo>
                  <a:pt x="868967" y="426145"/>
                </a:lnTo>
                <a:lnTo>
                  <a:pt x="818834" y="559837"/>
                </a:lnTo>
                <a:lnTo>
                  <a:pt x="818834" y="685173"/>
                </a:lnTo>
                <a:lnTo>
                  <a:pt x="810479" y="885712"/>
                </a:lnTo>
                <a:lnTo>
                  <a:pt x="785412" y="1002693"/>
                </a:lnTo>
                <a:lnTo>
                  <a:pt x="710213" y="1011049"/>
                </a:lnTo>
                <a:lnTo>
                  <a:pt x="618303" y="1011049"/>
                </a:lnTo>
                <a:lnTo>
                  <a:pt x="476261" y="852289"/>
                </a:lnTo>
                <a:lnTo>
                  <a:pt x="359284" y="777087"/>
                </a:lnTo>
                <a:lnTo>
                  <a:pt x="267374" y="777087"/>
                </a:lnTo>
                <a:lnTo>
                  <a:pt x="192175" y="810510"/>
                </a:lnTo>
                <a:lnTo>
                  <a:pt x="208886" y="877356"/>
                </a:lnTo>
                <a:lnTo>
                  <a:pt x="242308" y="1069539"/>
                </a:lnTo>
                <a:lnTo>
                  <a:pt x="292441" y="1261722"/>
                </a:lnTo>
                <a:lnTo>
                  <a:pt x="392706" y="1512395"/>
                </a:lnTo>
                <a:lnTo>
                  <a:pt x="492972" y="1696222"/>
                </a:lnTo>
                <a:lnTo>
                  <a:pt x="526393" y="1796491"/>
                </a:lnTo>
                <a:lnTo>
                  <a:pt x="593237" y="1938539"/>
                </a:lnTo>
                <a:lnTo>
                  <a:pt x="593237" y="2030453"/>
                </a:lnTo>
                <a:lnTo>
                  <a:pt x="593237" y="2130722"/>
                </a:lnTo>
                <a:lnTo>
                  <a:pt x="576526" y="2214280"/>
                </a:lnTo>
                <a:lnTo>
                  <a:pt x="467905" y="2256059"/>
                </a:lnTo>
                <a:lnTo>
                  <a:pt x="250663" y="2381395"/>
                </a:lnTo>
                <a:lnTo>
                  <a:pt x="108621" y="2456597"/>
                </a:lnTo>
                <a:lnTo>
                  <a:pt x="0" y="2540155"/>
                </a:lnTo>
                <a:lnTo>
                  <a:pt x="0" y="2615357"/>
                </a:lnTo>
                <a:lnTo>
                  <a:pt x="0" y="2690559"/>
                </a:lnTo>
                <a:lnTo>
                  <a:pt x="41777" y="2765761"/>
                </a:lnTo>
                <a:lnTo>
                  <a:pt x="167109" y="2774116"/>
                </a:lnTo>
                <a:lnTo>
                  <a:pt x="317507" y="2723982"/>
                </a:lnTo>
                <a:lnTo>
                  <a:pt x="501327" y="2623713"/>
                </a:lnTo>
                <a:lnTo>
                  <a:pt x="559815" y="2632068"/>
                </a:lnTo>
                <a:lnTo>
                  <a:pt x="584882" y="2698915"/>
                </a:lnTo>
                <a:lnTo>
                  <a:pt x="668436" y="2866030"/>
                </a:lnTo>
                <a:lnTo>
                  <a:pt x="877322" y="3317242"/>
                </a:lnTo>
                <a:lnTo>
                  <a:pt x="952521" y="3484357"/>
                </a:lnTo>
                <a:lnTo>
                  <a:pt x="1061142" y="3576271"/>
                </a:lnTo>
                <a:lnTo>
                  <a:pt x="1102920" y="3559559"/>
                </a:lnTo>
                <a:lnTo>
                  <a:pt x="1169763" y="3442578"/>
                </a:lnTo>
                <a:lnTo>
                  <a:pt x="1270029" y="3618049"/>
                </a:lnTo>
                <a:lnTo>
                  <a:pt x="1361939" y="3852011"/>
                </a:lnTo>
                <a:lnTo>
                  <a:pt x="1462204" y="4119396"/>
                </a:lnTo>
                <a:lnTo>
                  <a:pt x="1537403" y="4202954"/>
                </a:lnTo>
                <a:lnTo>
                  <a:pt x="1646024" y="4244732"/>
                </a:lnTo>
                <a:lnTo>
                  <a:pt x="1679446" y="4161175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68960" y="0"/>
            <a:ext cx="8016240" cy="680720"/>
          </a:xfrm>
        </p:spPr>
        <p:txBody>
          <a:bodyPr>
            <a:noAutofit/>
          </a:bodyPr>
          <a:lstStyle/>
          <a:p>
            <a:r>
              <a:rPr lang="en-US" sz="3100" dirty="0" smtClean="0"/>
              <a:t>Regional Overview - Western North America</a:t>
            </a:r>
            <a:endParaRPr lang="en-US" sz="31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35634" y="1128739"/>
            <a:ext cx="3818730" cy="4036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H</a:t>
            </a:r>
            <a:r>
              <a:rPr lang="en-US" sz="2800" dirty="0" smtClean="0">
                <a:solidFill>
                  <a:schemeClr val="accent2"/>
                </a:solidFill>
              </a:rPr>
              <a:t>otspot </a:t>
            </a:r>
            <a:r>
              <a:rPr lang="en-US" sz="2800" dirty="0" err="1" smtClean="0">
                <a:solidFill>
                  <a:schemeClr val="accent2"/>
                </a:solidFill>
              </a:rPr>
              <a:t>magmatism</a:t>
            </a:r>
            <a:endParaRPr lang="en-US" sz="2800" dirty="0" smtClean="0">
              <a:solidFill>
                <a:schemeClr val="accent2"/>
              </a:solidFill>
            </a:endParaRPr>
          </a:p>
          <a:p>
            <a:pPr algn="l"/>
            <a:r>
              <a:rPr lang="en-US" sz="2800" dirty="0" smtClean="0">
                <a:solidFill>
                  <a:schemeClr val="accent2"/>
                </a:solidFill>
              </a:rPr>
              <a:t> 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V</a:t>
            </a:r>
            <a:r>
              <a:rPr lang="en-US" sz="2800" dirty="0" smtClean="0">
                <a:solidFill>
                  <a:schemeClr val="accent2"/>
                </a:solidFill>
              </a:rPr>
              <a:t>olcanism </a:t>
            </a:r>
          </a:p>
          <a:p>
            <a:pPr algn="l"/>
            <a:endParaRPr lang="en-US" sz="2800" dirty="0" smtClean="0">
              <a:solidFill>
                <a:schemeClr val="accent2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solidFill>
                  <a:schemeClr val="accent2"/>
                </a:solidFill>
              </a:rPr>
              <a:t>Basin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smtClean="0">
                <a:solidFill>
                  <a:schemeClr val="accent2"/>
                </a:solidFill>
              </a:rPr>
              <a:t>&amp; </a:t>
            </a:r>
            <a:r>
              <a:rPr lang="en-US" sz="2800" dirty="0">
                <a:solidFill>
                  <a:schemeClr val="accent2"/>
                </a:solidFill>
              </a:rPr>
              <a:t>R</a:t>
            </a:r>
            <a:r>
              <a:rPr lang="en-US" sz="2800" dirty="0" smtClean="0">
                <a:solidFill>
                  <a:schemeClr val="accent2"/>
                </a:solidFill>
              </a:rPr>
              <a:t>ange extension  </a:t>
            </a:r>
          </a:p>
          <a:p>
            <a:pPr algn="l"/>
            <a:endParaRPr lang="en-US" sz="2800" dirty="0" smtClean="0">
              <a:solidFill>
                <a:schemeClr val="accent2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E</a:t>
            </a:r>
            <a:r>
              <a:rPr lang="en-US" sz="2800" dirty="0" smtClean="0">
                <a:solidFill>
                  <a:schemeClr val="accent2"/>
                </a:solidFill>
              </a:rPr>
              <a:t>pithermal deposits</a:t>
            </a:r>
          </a:p>
          <a:p>
            <a:pPr marL="457200" indent="-457200" algn="l">
              <a:buFont typeface="Arial"/>
              <a:buChar char="•"/>
            </a:pPr>
            <a:endParaRPr lang="en-US" sz="2800" dirty="0">
              <a:solidFill>
                <a:schemeClr val="accent2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solidFill>
                  <a:schemeClr val="accent2"/>
                </a:solidFill>
              </a:rPr>
              <a:t>Project area </a:t>
            </a:r>
            <a:endParaRPr lang="en-US" sz="2800" dirty="0">
              <a:solidFill>
                <a:schemeClr val="accent2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73754" y="4191626"/>
            <a:ext cx="1412674" cy="1927442"/>
            <a:chOff x="5168627" y="3731536"/>
            <a:chExt cx="1214404" cy="1656924"/>
          </a:xfrm>
        </p:grpSpPr>
        <p:sp>
          <p:nvSpPr>
            <p:cNvPr id="16" name="Explosion 2 15"/>
            <p:cNvSpPr/>
            <p:nvPr/>
          </p:nvSpPr>
          <p:spPr>
            <a:xfrm>
              <a:off x="5300149" y="3731536"/>
              <a:ext cx="385409" cy="379358"/>
            </a:xfrm>
            <a:prstGeom prst="irregularSeal2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 rot="19132498">
              <a:off x="5168627" y="4561730"/>
              <a:ext cx="1214404" cy="811338"/>
              <a:chOff x="1460115" y="5356920"/>
              <a:chExt cx="1214404" cy="811338"/>
            </a:xfrm>
          </p:grpSpPr>
          <p:sp>
            <p:nvSpPr>
              <p:cNvPr id="19" name="Up Arrow 18"/>
              <p:cNvSpPr/>
              <p:nvPr/>
            </p:nvSpPr>
            <p:spPr>
              <a:xfrm rot="18367768">
                <a:off x="1517353" y="5299682"/>
                <a:ext cx="240506" cy="354982"/>
              </a:xfrm>
              <a:prstGeom prst="up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Up Arrow 19"/>
              <p:cNvSpPr/>
              <p:nvPr/>
            </p:nvSpPr>
            <p:spPr>
              <a:xfrm rot="7088031">
                <a:off x="2376775" y="5870514"/>
                <a:ext cx="240506" cy="354982"/>
              </a:xfrm>
              <a:prstGeom prst="up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5451708" y="3992222"/>
              <a:ext cx="514197" cy="1396238"/>
            </a:xfrm>
            <a:custGeom>
              <a:avLst/>
              <a:gdLst>
                <a:gd name="connsiteX0" fmla="*/ 0 w 472353"/>
                <a:gd name="connsiteY0" fmla="*/ 52482 h 1277565"/>
                <a:gd name="connsiteX1" fmla="*/ 262382 w 472353"/>
                <a:gd name="connsiteY1" fmla="*/ 871191 h 1277565"/>
                <a:gd name="connsiteX2" fmla="*/ 472287 w 472353"/>
                <a:gd name="connsiteY2" fmla="*/ 1270049 h 1277565"/>
                <a:gd name="connsiteX3" fmla="*/ 241392 w 472353"/>
                <a:gd name="connsiteY3" fmla="*/ 545806 h 1277565"/>
                <a:gd name="connsiteX4" fmla="*/ 52477 w 472353"/>
                <a:gd name="connsiteY4" fmla="*/ 0 h 1277565"/>
                <a:gd name="connsiteX0" fmla="*/ 0 w 473051"/>
                <a:gd name="connsiteY0" fmla="*/ 52482 h 1277565"/>
                <a:gd name="connsiteX1" fmla="*/ 304363 w 473051"/>
                <a:gd name="connsiteY1" fmla="*/ 871191 h 1277565"/>
                <a:gd name="connsiteX2" fmla="*/ 472287 w 473051"/>
                <a:gd name="connsiteY2" fmla="*/ 1270049 h 1277565"/>
                <a:gd name="connsiteX3" fmla="*/ 241392 w 473051"/>
                <a:gd name="connsiteY3" fmla="*/ 545806 h 1277565"/>
                <a:gd name="connsiteX4" fmla="*/ 52477 w 473051"/>
                <a:gd name="connsiteY4" fmla="*/ 0 h 127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051" h="1277565">
                  <a:moveTo>
                    <a:pt x="0" y="52482"/>
                  </a:moveTo>
                  <a:cubicBezTo>
                    <a:pt x="91833" y="360372"/>
                    <a:pt x="225648" y="668263"/>
                    <a:pt x="304363" y="871191"/>
                  </a:cubicBezTo>
                  <a:cubicBezTo>
                    <a:pt x="383078" y="1074119"/>
                    <a:pt x="482782" y="1324280"/>
                    <a:pt x="472287" y="1270049"/>
                  </a:cubicBezTo>
                  <a:cubicBezTo>
                    <a:pt x="461792" y="1215818"/>
                    <a:pt x="311360" y="757481"/>
                    <a:pt x="241392" y="545806"/>
                  </a:cubicBezTo>
                  <a:cubicBezTo>
                    <a:pt x="171424" y="334131"/>
                    <a:pt x="111950" y="167065"/>
                    <a:pt x="52477" y="0"/>
                  </a:cubicBezTo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12992" y="4006775"/>
            <a:ext cx="1531989" cy="1404603"/>
            <a:chOff x="1248229" y="4343380"/>
            <a:chExt cx="1316973" cy="1207466"/>
          </a:xfrm>
        </p:grpSpPr>
        <p:sp>
          <p:nvSpPr>
            <p:cNvPr id="2" name="Diamond 1"/>
            <p:cNvSpPr/>
            <p:nvPr/>
          </p:nvSpPr>
          <p:spPr>
            <a:xfrm>
              <a:off x="2333786" y="4407739"/>
              <a:ext cx="111563" cy="128717"/>
            </a:xfrm>
            <a:prstGeom prst="diamond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2197457" y="4343380"/>
              <a:ext cx="111563" cy="128717"/>
            </a:xfrm>
            <a:prstGeom prst="diamond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iamond 16"/>
            <p:cNvSpPr/>
            <p:nvPr/>
          </p:nvSpPr>
          <p:spPr>
            <a:xfrm>
              <a:off x="1248229" y="4678338"/>
              <a:ext cx="111563" cy="128717"/>
            </a:xfrm>
            <a:prstGeom prst="diamond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Diamond 21"/>
            <p:cNvSpPr/>
            <p:nvPr/>
          </p:nvSpPr>
          <p:spPr>
            <a:xfrm>
              <a:off x="1885629" y="4885928"/>
              <a:ext cx="111563" cy="128717"/>
            </a:xfrm>
            <a:prstGeom prst="diamond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iamond 24"/>
            <p:cNvSpPr/>
            <p:nvPr/>
          </p:nvSpPr>
          <p:spPr>
            <a:xfrm>
              <a:off x="1983124" y="5041560"/>
              <a:ext cx="111563" cy="128717"/>
            </a:xfrm>
            <a:prstGeom prst="diamond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iamond 25"/>
            <p:cNvSpPr/>
            <p:nvPr/>
          </p:nvSpPr>
          <p:spPr>
            <a:xfrm>
              <a:off x="2169847" y="4677764"/>
              <a:ext cx="111563" cy="128717"/>
            </a:xfrm>
            <a:prstGeom prst="diamond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iamond 26"/>
            <p:cNvSpPr/>
            <p:nvPr/>
          </p:nvSpPr>
          <p:spPr>
            <a:xfrm>
              <a:off x="2260207" y="4783762"/>
              <a:ext cx="111563" cy="128717"/>
            </a:xfrm>
            <a:prstGeom prst="diamond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iamond 27"/>
            <p:cNvSpPr/>
            <p:nvPr/>
          </p:nvSpPr>
          <p:spPr>
            <a:xfrm>
              <a:off x="2297107" y="4869244"/>
              <a:ext cx="111563" cy="128717"/>
            </a:xfrm>
            <a:prstGeom prst="diamond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iamond 28"/>
            <p:cNvSpPr/>
            <p:nvPr/>
          </p:nvSpPr>
          <p:spPr>
            <a:xfrm>
              <a:off x="2335215" y="4970666"/>
              <a:ext cx="111563" cy="128717"/>
            </a:xfrm>
            <a:prstGeom prst="diamond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iamond 29"/>
            <p:cNvSpPr/>
            <p:nvPr/>
          </p:nvSpPr>
          <p:spPr>
            <a:xfrm>
              <a:off x="2310237" y="5122874"/>
              <a:ext cx="111563" cy="128717"/>
            </a:xfrm>
            <a:prstGeom prst="diamond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iamond 30"/>
            <p:cNvSpPr/>
            <p:nvPr/>
          </p:nvSpPr>
          <p:spPr>
            <a:xfrm>
              <a:off x="2360862" y="5202032"/>
              <a:ext cx="111563" cy="128717"/>
            </a:xfrm>
            <a:prstGeom prst="diamond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iamond 31"/>
            <p:cNvSpPr/>
            <p:nvPr/>
          </p:nvSpPr>
          <p:spPr>
            <a:xfrm>
              <a:off x="2415032" y="5304681"/>
              <a:ext cx="111563" cy="128717"/>
            </a:xfrm>
            <a:prstGeom prst="diamond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iamond 32"/>
            <p:cNvSpPr/>
            <p:nvPr/>
          </p:nvSpPr>
          <p:spPr>
            <a:xfrm>
              <a:off x="2453639" y="5422129"/>
              <a:ext cx="111563" cy="128717"/>
            </a:xfrm>
            <a:prstGeom prst="diamond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337700" y="6045192"/>
            <a:ext cx="37606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2"/>
                </a:solidFill>
              </a:rPr>
              <a:t> Modified from Ponce 2002, Camp 2004, Lund, 2008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06209" y="6462724"/>
            <a:ext cx="44282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b="1" dirty="0" smtClean="0"/>
              <a:t>2016 </a:t>
            </a:r>
            <a:r>
              <a:rPr lang="en-US" sz="800" b="1" dirty="0"/>
              <a:t> </a:t>
            </a:r>
            <a:r>
              <a:rPr lang="en-US" sz="800" b="1" dirty="0" smtClean="0"/>
              <a:t>GSA Annual Meeting – T3 Economic geology of extensional terrains – </a:t>
            </a:r>
            <a:r>
              <a:rPr lang="en-US" sz="800" b="1" dirty="0" err="1" smtClean="0"/>
              <a:t>P.No</a:t>
            </a:r>
            <a:r>
              <a:rPr lang="en-US" sz="800" b="1" dirty="0" smtClean="0"/>
              <a:t>. 297-1  </a:t>
            </a:r>
            <a:endParaRPr lang="en-US" sz="800" b="1" dirty="0"/>
          </a:p>
        </p:txBody>
      </p:sp>
      <p:sp>
        <p:nvSpPr>
          <p:cNvPr id="5" name="Rectangle 4"/>
          <p:cNvSpPr/>
          <p:nvPr/>
        </p:nvSpPr>
        <p:spPr>
          <a:xfrm>
            <a:off x="2517196" y="4787634"/>
            <a:ext cx="427785" cy="623744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01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NR_GEOL_1080dpiC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889756"/>
            <a:ext cx="5005391" cy="547526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8960" y="0"/>
            <a:ext cx="8016240" cy="680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 Overview - Southern NNR</a:t>
            </a:r>
            <a:endParaRPr lang="en-US" dirty="0"/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079" y="901537"/>
            <a:ext cx="951685" cy="1421760"/>
          </a:xfrm>
          <a:prstGeom prst="rect">
            <a:avLst/>
          </a:prstGeom>
        </p:spPr>
      </p:pic>
      <p:sp>
        <p:nvSpPr>
          <p:cNvPr id="113" name="Rectangle 112"/>
          <p:cNvSpPr/>
          <p:nvPr/>
        </p:nvSpPr>
        <p:spPr>
          <a:xfrm>
            <a:off x="4276376" y="907427"/>
            <a:ext cx="442131" cy="60596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Connector 113"/>
          <p:cNvCxnSpPr/>
          <p:nvPr/>
        </p:nvCxnSpPr>
        <p:spPr>
          <a:xfrm>
            <a:off x="4491033" y="907427"/>
            <a:ext cx="161128" cy="6609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3085090" y="907427"/>
            <a:ext cx="914400" cy="862606"/>
            <a:chOff x="9377214" y="2388006"/>
            <a:chExt cx="914400" cy="862606"/>
          </a:xfrm>
        </p:grpSpPr>
        <p:sp>
          <p:nvSpPr>
            <p:cNvPr id="116" name="Up Arrow 115"/>
            <p:cNvSpPr/>
            <p:nvPr/>
          </p:nvSpPr>
          <p:spPr>
            <a:xfrm>
              <a:off x="9758661" y="2755083"/>
              <a:ext cx="151506" cy="166296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9459853" y="2388006"/>
              <a:ext cx="749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North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9377214" y="3250612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9427786" y="2881280"/>
              <a:ext cx="813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35 km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20" name="Title 1"/>
          <p:cNvSpPr txBox="1">
            <a:spLocks/>
          </p:cNvSpPr>
          <p:nvPr/>
        </p:nvSpPr>
        <p:spPr>
          <a:xfrm>
            <a:off x="5066172" y="680720"/>
            <a:ext cx="1701290" cy="7273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charset="2"/>
              <a:buChar char="§"/>
            </a:pPr>
            <a:r>
              <a:rPr lang="en-US" sz="2400" dirty="0" smtClean="0">
                <a:solidFill>
                  <a:schemeClr val="accent2"/>
                </a:solidFill>
              </a:rPr>
              <a:t>4 basins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21" name="Title 1"/>
          <p:cNvSpPr txBox="1">
            <a:spLocks/>
          </p:cNvSpPr>
          <p:nvPr/>
        </p:nvSpPr>
        <p:spPr>
          <a:xfrm>
            <a:off x="5282284" y="1245027"/>
            <a:ext cx="3439219" cy="740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charset="2"/>
              <a:buChar char="§"/>
            </a:pPr>
            <a:r>
              <a:rPr lang="en-US" sz="2400" dirty="0" smtClean="0">
                <a:solidFill>
                  <a:schemeClr val="accent2"/>
                </a:solidFill>
              </a:rPr>
              <a:t>3 dominate fabrics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(340°, 060°, 310°)</a:t>
            </a:r>
          </a:p>
        </p:txBody>
      </p:sp>
      <p:sp>
        <p:nvSpPr>
          <p:cNvPr id="122" name="Title 1"/>
          <p:cNvSpPr txBox="1">
            <a:spLocks/>
          </p:cNvSpPr>
          <p:nvPr/>
        </p:nvSpPr>
        <p:spPr>
          <a:xfrm>
            <a:off x="5838187" y="1798492"/>
            <a:ext cx="3516998" cy="1014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charset="2"/>
              <a:buChar char="§"/>
            </a:pPr>
            <a:r>
              <a:rPr lang="en-US" sz="2400" dirty="0" smtClean="0">
                <a:solidFill>
                  <a:schemeClr val="accent2"/>
                </a:solidFill>
              </a:rPr>
              <a:t>multiple epithermal occurrences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23" name="Title 1"/>
          <p:cNvSpPr txBox="1">
            <a:spLocks/>
          </p:cNvSpPr>
          <p:nvPr/>
        </p:nvSpPr>
        <p:spPr>
          <a:xfrm>
            <a:off x="4978392" y="2578246"/>
            <a:ext cx="4155234" cy="2519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/>
              <a:buChar char="•"/>
            </a:pPr>
            <a:endParaRPr lang="en-US" sz="2000" dirty="0" smtClean="0">
              <a:solidFill>
                <a:schemeClr val="accent2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What are there </a:t>
            </a:r>
            <a:r>
              <a:rPr lang="en-US" sz="2000" dirty="0">
                <a:solidFill>
                  <a:schemeClr val="accent2"/>
                </a:solidFill>
              </a:rPr>
              <a:t>relationships </a:t>
            </a:r>
            <a:r>
              <a:rPr lang="en-US" sz="2000" dirty="0" smtClean="0">
                <a:solidFill>
                  <a:schemeClr val="accent2"/>
                </a:solidFill>
              </a:rPr>
              <a:t>between </a:t>
            </a:r>
            <a:r>
              <a:rPr lang="en-US" sz="2000" dirty="0">
                <a:solidFill>
                  <a:schemeClr val="accent2"/>
                </a:solidFill>
              </a:rPr>
              <a:t>volcanism, </a:t>
            </a:r>
            <a:r>
              <a:rPr lang="en-US" sz="2000" dirty="0" err="1">
                <a:solidFill>
                  <a:schemeClr val="accent2"/>
                </a:solidFill>
              </a:rPr>
              <a:t>tectonism</a:t>
            </a:r>
            <a:r>
              <a:rPr lang="en-US" sz="2000" dirty="0">
                <a:solidFill>
                  <a:schemeClr val="accent2"/>
                </a:solidFill>
              </a:rPr>
              <a:t>, and hydrothermal </a:t>
            </a:r>
            <a:r>
              <a:rPr lang="en-US" sz="2000" dirty="0" smtClean="0">
                <a:solidFill>
                  <a:schemeClr val="accent2"/>
                </a:solidFill>
              </a:rPr>
              <a:t>activity?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Do they influence deposit formation in both space and time?</a:t>
            </a:r>
          </a:p>
          <a:p>
            <a:pPr algn="l"/>
            <a:endParaRPr lang="en-US" sz="2000" dirty="0" smtClean="0">
              <a:solidFill>
                <a:schemeClr val="accent2"/>
              </a:solidFill>
            </a:endParaRPr>
          </a:p>
          <a:p>
            <a:pPr marL="342900" indent="-342900" algn="l">
              <a:buFont typeface="+mj-lt"/>
              <a:buAutoNum type="alphaLcParenR"/>
            </a:pP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127" name="Title 1"/>
          <p:cNvSpPr txBox="1">
            <a:spLocks/>
          </p:cNvSpPr>
          <p:nvPr/>
        </p:nvSpPr>
        <p:spPr>
          <a:xfrm>
            <a:off x="5005391" y="4646629"/>
            <a:ext cx="4138608" cy="15428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Courier New"/>
              <a:buChar char="o"/>
            </a:pPr>
            <a:r>
              <a:rPr lang="en-US" sz="2000" dirty="0" smtClean="0">
                <a:solidFill>
                  <a:schemeClr val="accent2"/>
                </a:solidFill>
              </a:rPr>
              <a:t>This study hypothesizes </a:t>
            </a:r>
            <a:r>
              <a:rPr lang="en-US" sz="2000" dirty="0">
                <a:solidFill>
                  <a:schemeClr val="accent2"/>
                </a:solidFill>
              </a:rPr>
              <a:t>that the rift’s architectural evolution influences deposit location and formation.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45799" y="1366405"/>
            <a:ext cx="3578006" cy="4659493"/>
            <a:chOff x="545799" y="1366405"/>
            <a:chExt cx="3578006" cy="4659493"/>
          </a:xfrm>
        </p:grpSpPr>
        <p:sp>
          <p:nvSpPr>
            <p:cNvPr id="33" name="TextBox 32"/>
            <p:cNvSpPr txBox="1"/>
            <p:nvPr/>
          </p:nvSpPr>
          <p:spPr>
            <a:xfrm>
              <a:off x="2727547" y="3990508"/>
              <a:ext cx="7150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FF00"/>
                  </a:solidFill>
                </a:rPr>
                <a:t>Mule </a:t>
              </a:r>
            </a:p>
            <a:p>
              <a:r>
                <a:rPr lang="en-US" sz="1200" dirty="0" smtClean="0">
                  <a:solidFill>
                    <a:srgbClr val="FFFF00"/>
                  </a:solidFill>
                </a:rPr>
                <a:t>Canyon</a:t>
              </a:r>
            </a:p>
            <a:p>
              <a:r>
                <a:rPr lang="en-US" sz="1200" dirty="0" smtClean="0">
                  <a:solidFill>
                    <a:srgbClr val="FFFF00"/>
                  </a:solidFill>
                </a:rPr>
                <a:t>~1M </a:t>
              </a:r>
              <a:r>
                <a:rPr lang="en-US" sz="1200" dirty="0" err="1" smtClean="0">
                  <a:solidFill>
                    <a:srgbClr val="FFFF00"/>
                  </a:solidFill>
                </a:rPr>
                <a:t>oz</a:t>
              </a:r>
              <a:endParaRPr lang="en-US" sz="1200" dirty="0">
                <a:solidFill>
                  <a:srgbClr val="FFFF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05489" y="4599366"/>
              <a:ext cx="9029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FF00"/>
                  </a:solidFill>
                </a:rPr>
                <a:t>Fire Creek</a:t>
              </a:r>
            </a:p>
            <a:p>
              <a:r>
                <a:rPr lang="en-US" sz="1200" dirty="0" smtClean="0">
                  <a:solidFill>
                    <a:srgbClr val="FFFF00"/>
                  </a:solidFill>
                </a:rPr>
                <a:t>~1M </a:t>
              </a:r>
              <a:r>
                <a:rPr lang="en-US" sz="1200" dirty="0" err="1" smtClean="0">
                  <a:solidFill>
                    <a:srgbClr val="FFFF00"/>
                  </a:solidFill>
                </a:rPr>
                <a:t>oz</a:t>
              </a:r>
              <a:r>
                <a:rPr lang="en-US" sz="1200" dirty="0" smtClean="0">
                  <a:solidFill>
                    <a:srgbClr val="FFFF00"/>
                  </a:solidFill>
                </a:rPr>
                <a:t> @ </a:t>
              </a:r>
            </a:p>
            <a:p>
              <a:r>
                <a:rPr lang="en-US" sz="1200" dirty="0" smtClean="0">
                  <a:solidFill>
                    <a:srgbClr val="FFFF00"/>
                  </a:solidFill>
                </a:rPr>
                <a:t>&gt;1 opt Au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135662" y="5245697"/>
              <a:ext cx="8347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FF00"/>
                  </a:solidFill>
                </a:rPr>
                <a:t>Buckhorn</a:t>
              </a:r>
            </a:p>
            <a:p>
              <a:r>
                <a:rPr lang="en-US" sz="1200" dirty="0" smtClean="0">
                  <a:solidFill>
                    <a:srgbClr val="FFFF00"/>
                  </a:solidFill>
                </a:rPr>
                <a:t>~1/4 </a:t>
              </a:r>
              <a:r>
                <a:rPr lang="en-US" sz="1200" dirty="0" err="1" smtClean="0">
                  <a:solidFill>
                    <a:srgbClr val="FFFF00"/>
                  </a:solidFill>
                </a:rPr>
                <a:t>Moz</a:t>
              </a:r>
              <a:endParaRPr lang="en-US" sz="1200" dirty="0" smtClean="0">
                <a:solidFill>
                  <a:srgbClr val="FFFF00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425853" y="5748899"/>
              <a:ext cx="697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FF00"/>
                  </a:solidFill>
                </a:rPr>
                <a:t>Iceberg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53408" y="4528263"/>
              <a:ext cx="9801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FF00"/>
                  </a:solidFill>
                </a:rPr>
                <a:t>Gold Banks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45799" y="2444936"/>
              <a:ext cx="7150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FF00"/>
                  </a:solidFill>
                </a:rPr>
                <a:t>Sleeper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61361" y="1366405"/>
              <a:ext cx="14162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FF00"/>
                  </a:solidFill>
                </a:rPr>
                <a:t>Buckskin-National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572569" y="2705229"/>
              <a:ext cx="916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FF00"/>
                  </a:solidFill>
                </a:rPr>
                <a:t>Midas</a:t>
              </a:r>
            </a:p>
            <a:p>
              <a:r>
                <a:rPr lang="en-US" sz="1200" dirty="0" smtClean="0">
                  <a:solidFill>
                    <a:srgbClr val="FFFF00"/>
                  </a:solidFill>
                </a:rPr>
                <a:t>&gt;2M </a:t>
              </a:r>
              <a:r>
                <a:rPr lang="en-US" sz="1200" dirty="0" err="1" smtClean="0">
                  <a:solidFill>
                    <a:srgbClr val="FFFF00"/>
                  </a:solidFill>
                </a:rPr>
                <a:t>oz</a:t>
              </a:r>
              <a:r>
                <a:rPr lang="en-US" sz="1200" dirty="0" smtClean="0">
                  <a:solidFill>
                    <a:srgbClr val="FFFF00"/>
                  </a:solidFill>
                </a:rPr>
                <a:t> Au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017603" y="3122079"/>
              <a:ext cx="13393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FF00"/>
                  </a:solidFill>
                </a:rPr>
                <a:t>Ivanhoe-Hollister</a:t>
              </a:r>
            </a:p>
            <a:p>
              <a:r>
                <a:rPr lang="en-US" sz="1200" dirty="0" smtClean="0">
                  <a:solidFill>
                    <a:srgbClr val="FFFF00"/>
                  </a:solidFill>
                </a:rPr>
                <a:t>&gt;2M </a:t>
              </a:r>
              <a:r>
                <a:rPr lang="en-US" sz="1200" dirty="0" err="1" smtClean="0">
                  <a:solidFill>
                    <a:srgbClr val="FFFF00"/>
                  </a:solidFill>
                </a:rPr>
                <a:t>oz</a:t>
              </a:r>
              <a:r>
                <a:rPr lang="en-US" sz="1200" dirty="0" smtClean="0">
                  <a:solidFill>
                    <a:srgbClr val="FFFF00"/>
                  </a:solidFill>
                </a:rPr>
                <a:t> Au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017603" y="4020177"/>
            <a:ext cx="1524973" cy="400110"/>
            <a:chOff x="1134838" y="2034164"/>
            <a:chExt cx="1524973" cy="400110"/>
          </a:xfrm>
        </p:grpSpPr>
        <p:sp>
          <p:nvSpPr>
            <p:cNvPr id="100" name="8-Point Star 99"/>
            <p:cNvSpPr/>
            <p:nvPr/>
          </p:nvSpPr>
          <p:spPr>
            <a:xfrm>
              <a:off x="2507733" y="2223236"/>
              <a:ext cx="152078" cy="153672"/>
            </a:xfrm>
            <a:prstGeom prst="star8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134838" y="2034164"/>
              <a:ext cx="10047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Battle Mountain</a:t>
              </a:r>
            </a:p>
          </p:txBody>
        </p:sp>
      </p:grpSp>
      <p:sp>
        <p:nvSpPr>
          <p:cNvPr id="102" name="8-Point Star 101"/>
          <p:cNvSpPr/>
          <p:nvPr/>
        </p:nvSpPr>
        <p:spPr>
          <a:xfrm>
            <a:off x="1870929" y="3322242"/>
            <a:ext cx="152078" cy="153672"/>
          </a:xfrm>
          <a:prstGeom prst="star8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8-Point Star 102"/>
          <p:cNvSpPr/>
          <p:nvPr/>
        </p:nvSpPr>
        <p:spPr>
          <a:xfrm>
            <a:off x="4826314" y="4011995"/>
            <a:ext cx="152078" cy="153672"/>
          </a:xfrm>
          <a:prstGeom prst="star8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1012821" y="3259466"/>
            <a:ext cx="10047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Winnemucca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402848" y="3878108"/>
            <a:ext cx="5608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Elko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365732" y="3542185"/>
            <a:ext cx="1359736" cy="2807905"/>
            <a:chOff x="3365732" y="3542185"/>
            <a:chExt cx="1359736" cy="2807905"/>
          </a:xfrm>
        </p:grpSpPr>
        <p:sp>
          <p:nvSpPr>
            <p:cNvPr id="19" name="Freeform 18"/>
            <p:cNvSpPr/>
            <p:nvPr/>
          </p:nvSpPr>
          <p:spPr>
            <a:xfrm>
              <a:off x="3365732" y="3542185"/>
              <a:ext cx="802992" cy="1372454"/>
            </a:xfrm>
            <a:custGeom>
              <a:avLst/>
              <a:gdLst>
                <a:gd name="connsiteX0" fmla="*/ 0 w 802992"/>
                <a:gd name="connsiteY0" fmla="*/ 210709 h 1372454"/>
                <a:gd name="connsiteX1" fmla="*/ 341699 w 802992"/>
                <a:gd name="connsiteY1" fmla="*/ 0 h 1372454"/>
                <a:gd name="connsiteX2" fmla="*/ 597973 w 802992"/>
                <a:gd name="connsiteY2" fmla="*/ 102507 h 1372454"/>
                <a:gd name="connsiteX3" fmla="*/ 802992 w 802992"/>
                <a:gd name="connsiteY3" fmla="*/ 711854 h 1372454"/>
                <a:gd name="connsiteX4" fmla="*/ 774517 w 802992"/>
                <a:gd name="connsiteY4" fmla="*/ 1241473 h 1372454"/>
                <a:gd name="connsiteX5" fmla="*/ 615058 w 802992"/>
                <a:gd name="connsiteY5" fmla="*/ 1372454 h 1372454"/>
                <a:gd name="connsiteX6" fmla="*/ 358784 w 802992"/>
                <a:gd name="connsiteY6" fmla="*/ 1281337 h 1372454"/>
                <a:gd name="connsiteX7" fmla="*/ 0 w 802992"/>
                <a:gd name="connsiteY7" fmla="*/ 210709 h 137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2992" h="1372454">
                  <a:moveTo>
                    <a:pt x="0" y="210709"/>
                  </a:moveTo>
                  <a:lnTo>
                    <a:pt x="341699" y="0"/>
                  </a:lnTo>
                  <a:lnTo>
                    <a:pt x="597973" y="102507"/>
                  </a:lnTo>
                  <a:lnTo>
                    <a:pt x="802992" y="711854"/>
                  </a:lnTo>
                  <a:lnTo>
                    <a:pt x="774517" y="1241473"/>
                  </a:lnTo>
                  <a:lnTo>
                    <a:pt x="615058" y="1372454"/>
                  </a:lnTo>
                  <a:lnTo>
                    <a:pt x="358784" y="1281337"/>
                  </a:lnTo>
                  <a:lnTo>
                    <a:pt x="0" y="210709"/>
                  </a:lnTo>
                  <a:close/>
                </a:path>
              </a:pathLst>
            </a:custGeom>
            <a:solidFill>
              <a:srgbClr val="996633">
                <a:alpha val="52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4054825" y="5233550"/>
              <a:ext cx="244884" cy="290436"/>
            </a:xfrm>
            <a:custGeom>
              <a:avLst/>
              <a:gdLst>
                <a:gd name="connsiteX0" fmla="*/ 0 w 244884"/>
                <a:gd name="connsiteY0" fmla="*/ 56948 h 290436"/>
                <a:gd name="connsiteX1" fmla="*/ 153764 w 244884"/>
                <a:gd name="connsiteY1" fmla="*/ 0 h 290436"/>
                <a:gd name="connsiteX2" fmla="*/ 244884 w 244884"/>
                <a:gd name="connsiteY2" fmla="*/ 244877 h 290436"/>
                <a:gd name="connsiteX3" fmla="*/ 79729 w 244884"/>
                <a:gd name="connsiteY3" fmla="*/ 290436 h 290436"/>
                <a:gd name="connsiteX4" fmla="*/ 0 w 244884"/>
                <a:gd name="connsiteY4" fmla="*/ 56948 h 29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884" h="290436">
                  <a:moveTo>
                    <a:pt x="0" y="56948"/>
                  </a:moveTo>
                  <a:lnTo>
                    <a:pt x="153764" y="0"/>
                  </a:lnTo>
                  <a:lnTo>
                    <a:pt x="244884" y="244877"/>
                  </a:lnTo>
                  <a:lnTo>
                    <a:pt x="79729" y="290436"/>
                  </a:lnTo>
                  <a:lnTo>
                    <a:pt x="0" y="56948"/>
                  </a:lnTo>
                  <a:close/>
                </a:path>
              </a:pathLst>
            </a:custGeom>
            <a:solidFill>
              <a:srgbClr val="996633">
                <a:alpha val="52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4239057" y="5595476"/>
              <a:ext cx="193629" cy="244877"/>
            </a:xfrm>
            <a:custGeom>
              <a:avLst/>
              <a:gdLst>
                <a:gd name="connsiteX0" fmla="*/ 0 w 244884"/>
                <a:gd name="connsiteY0" fmla="*/ 56948 h 290436"/>
                <a:gd name="connsiteX1" fmla="*/ 153764 w 244884"/>
                <a:gd name="connsiteY1" fmla="*/ 0 h 290436"/>
                <a:gd name="connsiteX2" fmla="*/ 244884 w 244884"/>
                <a:gd name="connsiteY2" fmla="*/ 244877 h 290436"/>
                <a:gd name="connsiteX3" fmla="*/ 79729 w 244884"/>
                <a:gd name="connsiteY3" fmla="*/ 290436 h 290436"/>
                <a:gd name="connsiteX4" fmla="*/ 0 w 244884"/>
                <a:gd name="connsiteY4" fmla="*/ 56948 h 290436"/>
                <a:gd name="connsiteX0" fmla="*/ 0 w 193629"/>
                <a:gd name="connsiteY0" fmla="*/ 56948 h 290436"/>
                <a:gd name="connsiteX1" fmla="*/ 153764 w 193629"/>
                <a:gd name="connsiteY1" fmla="*/ 0 h 290436"/>
                <a:gd name="connsiteX2" fmla="*/ 193629 w 193629"/>
                <a:gd name="connsiteY2" fmla="*/ 153759 h 290436"/>
                <a:gd name="connsiteX3" fmla="*/ 79729 w 193629"/>
                <a:gd name="connsiteY3" fmla="*/ 290436 h 290436"/>
                <a:gd name="connsiteX4" fmla="*/ 0 w 193629"/>
                <a:gd name="connsiteY4" fmla="*/ 56948 h 290436"/>
                <a:gd name="connsiteX0" fmla="*/ 0 w 193629"/>
                <a:gd name="connsiteY0" fmla="*/ 56948 h 244877"/>
                <a:gd name="connsiteX1" fmla="*/ 153764 w 193629"/>
                <a:gd name="connsiteY1" fmla="*/ 0 h 244877"/>
                <a:gd name="connsiteX2" fmla="*/ 193629 w 193629"/>
                <a:gd name="connsiteY2" fmla="*/ 153759 h 244877"/>
                <a:gd name="connsiteX3" fmla="*/ 85424 w 193629"/>
                <a:gd name="connsiteY3" fmla="*/ 244877 h 244877"/>
                <a:gd name="connsiteX4" fmla="*/ 0 w 193629"/>
                <a:gd name="connsiteY4" fmla="*/ 56948 h 24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629" h="244877">
                  <a:moveTo>
                    <a:pt x="0" y="56948"/>
                  </a:moveTo>
                  <a:lnTo>
                    <a:pt x="153764" y="0"/>
                  </a:lnTo>
                  <a:lnTo>
                    <a:pt x="193629" y="153759"/>
                  </a:lnTo>
                  <a:lnTo>
                    <a:pt x="85424" y="244877"/>
                  </a:lnTo>
                  <a:lnTo>
                    <a:pt x="0" y="56948"/>
                  </a:lnTo>
                  <a:close/>
                </a:path>
              </a:pathLst>
            </a:custGeom>
            <a:solidFill>
              <a:srgbClr val="996633">
                <a:alpha val="52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4474889" y="6105213"/>
              <a:ext cx="250579" cy="244877"/>
            </a:xfrm>
            <a:custGeom>
              <a:avLst/>
              <a:gdLst>
                <a:gd name="connsiteX0" fmla="*/ 0 w 244884"/>
                <a:gd name="connsiteY0" fmla="*/ 56948 h 290436"/>
                <a:gd name="connsiteX1" fmla="*/ 153764 w 244884"/>
                <a:gd name="connsiteY1" fmla="*/ 0 h 290436"/>
                <a:gd name="connsiteX2" fmla="*/ 244884 w 244884"/>
                <a:gd name="connsiteY2" fmla="*/ 244877 h 290436"/>
                <a:gd name="connsiteX3" fmla="*/ 79729 w 244884"/>
                <a:gd name="connsiteY3" fmla="*/ 290436 h 290436"/>
                <a:gd name="connsiteX4" fmla="*/ 0 w 244884"/>
                <a:gd name="connsiteY4" fmla="*/ 56948 h 290436"/>
                <a:gd name="connsiteX0" fmla="*/ 0 w 244884"/>
                <a:gd name="connsiteY0" fmla="*/ 11389 h 244877"/>
                <a:gd name="connsiteX1" fmla="*/ 182239 w 244884"/>
                <a:gd name="connsiteY1" fmla="*/ 0 h 244877"/>
                <a:gd name="connsiteX2" fmla="*/ 244884 w 244884"/>
                <a:gd name="connsiteY2" fmla="*/ 199318 h 244877"/>
                <a:gd name="connsiteX3" fmla="*/ 79729 w 244884"/>
                <a:gd name="connsiteY3" fmla="*/ 244877 h 244877"/>
                <a:gd name="connsiteX4" fmla="*/ 0 w 244884"/>
                <a:gd name="connsiteY4" fmla="*/ 11389 h 244877"/>
                <a:gd name="connsiteX0" fmla="*/ 0 w 250579"/>
                <a:gd name="connsiteY0" fmla="*/ 11389 h 244877"/>
                <a:gd name="connsiteX1" fmla="*/ 182239 w 250579"/>
                <a:gd name="connsiteY1" fmla="*/ 0 h 244877"/>
                <a:gd name="connsiteX2" fmla="*/ 250579 w 250579"/>
                <a:gd name="connsiteY2" fmla="*/ 108201 h 244877"/>
                <a:gd name="connsiteX3" fmla="*/ 79729 w 250579"/>
                <a:gd name="connsiteY3" fmla="*/ 244877 h 244877"/>
                <a:gd name="connsiteX4" fmla="*/ 0 w 250579"/>
                <a:gd name="connsiteY4" fmla="*/ 11389 h 24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579" h="244877">
                  <a:moveTo>
                    <a:pt x="0" y="11389"/>
                  </a:moveTo>
                  <a:lnTo>
                    <a:pt x="182239" y="0"/>
                  </a:lnTo>
                  <a:lnTo>
                    <a:pt x="250579" y="108201"/>
                  </a:lnTo>
                  <a:lnTo>
                    <a:pt x="79729" y="244877"/>
                  </a:lnTo>
                  <a:lnTo>
                    <a:pt x="0" y="11389"/>
                  </a:lnTo>
                  <a:close/>
                </a:path>
              </a:pathLst>
            </a:custGeom>
            <a:solidFill>
              <a:srgbClr val="996633">
                <a:alpha val="52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614885" y="4056075"/>
            <a:ext cx="916428" cy="2285829"/>
            <a:chOff x="3614885" y="4056075"/>
            <a:chExt cx="916428" cy="2285829"/>
          </a:xfrm>
        </p:grpSpPr>
        <p:sp>
          <p:nvSpPr>
            <p:cNvPr id="140" name="Freeform 139"/>
            <p:cNvSpPr/>
            <p:nvPr/>
          </p:nvSpPr>
          <p:spPr>
            <a:xfrm>
              <a:off x="3614885" y="4334760"/>
              <a:ext cx="174839" cy="553757"/>
            </a:xfrm>
            <a:custGeom>
              <a:avLst/>
              <a:gdLst>
                <a:gd name="connsiteX0" fmla="*/ 0 w 1086555"/>
                <a:gd name="connsiteY0" fmla="*/ 0 h 2963334"/>
                <a:gd name="connsiteX1" fmla="*/ 1086555 w 1086555"/>
                <a:gd name="connsiteY1" fmla="*/ 2963334 h 296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6555" h="2963334">
                  <a:moveTo>
                    <a:pt x="0" y="0"/>
                  </a:moveTo>
                  <a:lnTo>
                    <a:pt x="1086555" y="2963334"/>
                  </a:lnTo>
                </a:path>
              </a:pathLst>
            </a:custGeom>
            <a:ln w="12700" cmpd="sng">
              <a:solidFill>
                <a:srgbClr val="0000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4037079" y="5245698"/>
              <a:ext cx="125503" cy="354160"/>
            </a:xfrm>
            <a:custGeom>
              <a:avLst/>
              <a:gdLst>
                <a:gd name="connsiteX0" fmla="*/ 0 w 1086555"/>
                <a:gd name="connsiteY0" fmla="*/ 0 h 2963334"/>
                <a:gd name="connsiteX1" fmla="*/ 1086555 w 1086555"/>
                <a:gd name="connsiteY1" fmla="*/ 2963334 h 296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6555" h="2963334">
                  <a:moveTo>
                    <a:pt x="0" y="0"/>
                  </a:moveTo>
                  <a:lnTo>
                    <a:pt x="1086555" y="2963334"/>
                  </a:lnTo>
                </a:path>
              </a:pathLst>
            </a:custGeom>
            <a:ln w="12700" cmpd="sng">
              <a:solidFill>
                <a:srgbClr val="0000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4162583" y="5101723"/>
              <a:ext cx="113794" cy="374807"/>
            </a:xfrm>
            <a:custGeom>
              <a:avLst/>
              <a:gdLst>
                <a:gd name="connsiteX0" fmla="*/ 0 w 1086555"/>
                <a:gd name="connsiteY0" fmla="*/ 0 h 2963334"/>
                <a:gd name="connsiteX1" fmla="*/ 1086555 w 1086555"/>
                <a:gd name="connsiteY1" fmla="*/ 2963334 h 296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6555" h="2963334">
                  <a:moveTo>
                    <a:pt x="0" y="0"/>
                  </a:moveTo>
                  <a:lnTo>
                    <a:pt x="1086555" y="2963334"/>
                  </a:lnTo>
                </a:path>
              </a:pathLst>
            </a:custGeom>
            <a:ln w="12700" cmpd="sng">
              <a:solidFill>
                <a:srgbClr val="0000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4037079" y="5223941"/>
              <a:ext cx="164386" cy="77705"/>
            </a:xfrm>
            <a:custGeom>
              <a:avLst/>
              <a:gdLst>
                <a:gd name="connsiteX0" fmla="*/ 0 w 290930"/>
                <a:gd name="connsiteY0" fmla="*/ 111899 h 111899"/>
                <a:gd name="connsiteX1" fmla="*/ 290930 w 290930"/>
                <a:gd name="connsiteY1" fmla="*/ 0 h 111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930" h="111899">
                  <a:moveTo>
                    <a:pt x="0" y="111899"/>
                  </a:moveTo>
                  <a:lnTo>
                    <a:pt x="290930" y="0"/>
                  </a:lnTo>
                </a:path>
              </a:pathLst>
            </a:custGeom>
            <a:ln w="127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4111990" y="5443077"/>
              <a:ext cx="164386" cy="77705"/>
            </a:xfrm>
            <a:custGeom>
              <a:avLst/>
              <a:gdLst>
                <a:gd name="connsiteX0" fmla="*/ 0 w 290930"/>
                <a:gd name="connsiteY0" fmla="*/ 111899 h 111899"/>
                <a:gd name="connsiteX1" fmla="*/ 290930 w 290930"/>
                <a:gd name="connsiteY1" fmla="*/ 0 h 111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930" h="111899">
                  <a:moveTo>
                    <a:pt x="0" y="111899"/>
                  </a:moveTo>
                  <a:lnTo>
                    <a:pt x="290930" y="0"/>
                  </a:lnTo>
                </a:path>
              </a:pathLst>
            </a:custGeom>
            <a:ln w="127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3773142" y="4725605"/>
              <a:ext cx="164386" cy="77705"/>
            </a:xfrm>
            <a:custGeom>
              <a:avLst/>
              <a:gdLst>
                <a:gd name="connsiteX0" fmla="*/ 0 w 290930"/>
                <a:gd name="connsiteY0" fmla="*/ 111899 h 111899"/>
                <a:gd name="connsiteX1" fmla="*/ 290930 w 290930"/>
                <a:gd name="connsiteY1" fmla="*/ 0 h 111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930" h="111899">
                  <a:moveTo>
                    <a:pt x="0" y="111899"/>
                  </a:moveTo>
                  <a:lnTo>
                    <a:pt x="290930" y="0"/>
                  </a:lnTo>
                </a:path>
              </a:pathLst>
            </a:custGeom>
            <a:ln w="127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4417519" y="5967097"/>
              <a:ext cx="113794" cy="374807"/>
            </a:xfrm>
            <a:custGeom>
              <a:avLst/>
              <a:gdLst>
                <a:gd name="connsiteX0" fmla="*/ 0 w 1086555"/>
                <a:gd name="connsiteY0" fmla="*/ 0 h 2963334"/>
                <a:gd name="connsiteX1" fmla="*/ 1086555 w 1086555"/>
                <a:gd name="connsiteY1" fmla="*/ 2963334 h 296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6555" h="2963334">
                  <a:moveTo>
                    <a:pt x="0" y="0"/>
                  </a:moveTo>
                  <a:lnTo>
                    <a:pt x="1086555" y="2963334"/>
                  </a:lnTo>
                </a:path>
              </a:pathLst>
            </a:custGeom>
            <a:ln w="12700" cmpd="sng">
              <a:solidFill>
                <a:srgbClr val="0000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4250448" y="5709593"/>
              <a:ext cx="72041" cy="195948"/>
            </a:xfrm>
            <a:custGeom>
              <a:avLst/>
              <a:gdLst>
                <a:gd name="connsiteX0" fmla="*/ 0 w 1086555"/>
                <a:gd name="connsiteY0" fmla="*/ 0 h 2963334"/>
                <a:gd name="connsiteX1" fmla="*/ 1086555 w 1086555"/>
                <a:gd name="connsiteY1" fmla="*/ 2963334 h 296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6555" h="2963334">
                  <a:moveTo>
                    <a:pt x="0" y="0"/>
                  </a:moveTo>
                  <a:lnTo>
                    <a:pt x="1086555" y="2963334"/>
                  </a:lnTo>
                </a:path>
              </a:pathLst>
            </a:custGeom>
            <a:ln w="12700" cmpd="sng">
              <a:solidFill>
                <a:srgbClr val="0000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4402848" y="5648240"/>
              <a:ext cx="72041" cy="195948"/>
            </a:xfrm>
            <a:custGeom>
              <a:avLst/>
              <a:gdLst>
                <a:gd name="connsiteX0" fmla="*/ 0 w 1086555"/>
                <a:gd name="connsiteY0" fmla="*/ 0 h 2963334"/>
                <a:gd name="connsiteX1" fmla="*/ 1086555 w 1086555"/>
                <a:gd name="connsiteY1" fmla="*/ 2963334 h 296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6555" h="2963334">
                  <a:moveTo>
                    <a:pt x="0" y="0"/>
                  </a:moveTo>
                  <a:lnTo>
                    <a:pt x="1086555" y="2963334"/>
                  </a:lnTo>
                </a:path>
              </a:pathLst>
            </a:custGeom>
            <a:ln w="12700" cmpd="sng">
              <a:solidFill>
                <a:srgbClr val="0000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3800614" y="4236754"/>
              <a:ext cx="174839" cy="553757"/>
            </a:xfrm>
            <a:custGeom>
              <a:avLst/>
              <a:gdLst>
                <a:gd name="connsiteX0" fmla="*/ 0 w 1086555"/>
                <a:gd name="connsiteY0" fmla="*/ 0 h 2963334"/>
                <a:gd name="connsiteX1" fmla="*/ 1086555 w 1086555"/>
                <a:gd name="connsiteY1" fmla="*/ 2963334 h 296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6555" h="2963334">
                  <a:moveTo>
                    <a:pt x="0" y="0"/>
                  </a:moveTo>
                  <a:lnTo>
                    <a:pt x="1086555" y="2963334"/>
                  </a:lnTo>
                </a:path>
              </a:pathLst>
            </a:custGeom>
            <a:ln w="12700" cmpd="sng">
              <a:solidFill>
                <a:srgbClr val="0000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4049387" y="4056075"/>
              <a:ext cx="174839" cy="488190"/>
            </a:xfrm>
            <a:custGeom>
              <a:avLst/>
              <a:gdLst>
                <a:gd name="connsiteX0" fmla="*/ 0 w 1086555"/>
                <a:gd name="connsiteY0" fmla="*/ 0 h 2963334"/>
                <a:gd name="connsiteX1" fmla="*/ 1086555 w 1086555"/>
                <a:gd name="connsiteY1" fmla="*/ 2963334 h 296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6555" h="2963334">
                  <a:moveTo>
                    <a:pt x="0" y="0"/>
                  </a:moveTo>
                  <a:lnTo>
                    <a:pt x="1086555" y="2963334"/>
                  </a:lnTo>
                </a:path>
              </a:pathLst>
            </a:custGeom>
            <a:ln w="12700" cmpd="sng">
              <a:solidFill>
                <a:srgbClr val="0000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3948918" y="4185369"/>
              <a:ext cx="213664" cy="703148"/>
            </a:xfrm>
            <a:custGeom>
              <a:avLst/>
              <a:gdLst>
                <a:gd name="connsiteX0" fmla="*/ 0 w 1086555"/>
                <a:gd name="connsiteY0" fmla="*/ 0 h 2963334"/>
                <a:gd name="connsiteX1" fmla="*/ 1086555 w 1086555"/>
                <a:gd name="connsiteY1" fmla="*/ 2963334 h 296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6555" h="2963334">
                  <a:moveTo>
                    <a:pt x="0" y="0"/>
                  </a:moveTo>
                  <a:lnTo>
                    <a:pt x="1086555" y="2963334"/>
                  </a:lnTo>
                </a:path>
              </a:pathLst>
            </a:custGeom>
            <a:ln w="12700" cmpd="sng">
              <a:solidFill>
                <a:srgbClr val="0000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4264390" y="5595477"/>
              <a:ext cx="164386" cy="77705"/>
            </a:xfrm>
            <a:custGeom>
              <a:avLst/>
              <a:gdLst>
                <a:gd name="connsiteX0" fmla="*/ 0 w 290930"/>
                <a:gd name="connsiteY0" fmla="*/ 111899 h 111899"/>
                <a:gd name="connsiteX1" fmla="*/ 290930 w 290930"/>
                <a:gd name="connsiteY1" fmla="*/ 0 h 111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930" h="111899">
                  <a:moveTo>
                    <a:pt x="0" y="111899"/>
                  </a:moveTo>
                  <a:lnTo>
                    <a:pt x="290930" y="0"/>
                  </a:lnTo>
                </a:path>
              </a:pathLst>
            </a:custGeom>
            <a:ln w="127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3739076" y="4498345"/>
              <a:ext cx="372913" cy="153174"/>
            </a:xfrm>
            <a:custGeom>
              <a:avLst/>
              <a:gdLst>
                <a:gd name="connsiteX0" fmla="*/ 0 w 290930"/>
                <a:gd name="connsiteY0" fmla="*/ 111899 h 111899"/>
                <a:gd name="connsiteX1" fmla="*/ 290930 w 290930"/>
                <a:gd name="connsiteY1" fmla="*/ 0 h 111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930" h="111899">
                  <a:moveTo>
                    <a:pt x="0" y="111899"/>
                  </a:moveTo>
                  <a:lnTo>
                    <a:pt x="290930" y="0"/>
                  </a:lnTo>
                </a:path>
              </a:pathLst>
            </a:custGeom>
            <a:ln w="127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3821270" y="4220681"/>
              <a:ext cx="282038" cy="114079"/>
            </a:xfrm>
            <a:custGeom>
              <a:avLst/>
              <a:gdLst>
                <a:gd name="connsiteX0" fmla="*/ 0 w 290930"/>
                <a:gd name="connsiteY0" fmla="*/ 111899 h 111899"/>
                <a:gd name="connsiteX1" fmla="*/ 290930 w 290930"/>
                <a:gd name="connsiteY1" fmla="*/ 0 h 111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930" h="111899">
                  <a:moveTo>
                    <a:pt x="0" y="111899"/>
                  </a:moveTo>
                  <a:lnTo>
                    <a:pt x="290930" y="0"/>
                  </a:lnTo>
                </a:path>
              </a:pathLst>
            </a:custGeom>
            <a:ln w="127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3626879" y="4334760"/>
              <a:ext cx="218154" cy="106303"/>
            </a:xfrm>
            <a:custGeom>
              <a:avLst/>
              <a:gdLst>
                <a:gd name="connsiteX0" fmla="*/ 408421 w 408421"/>
                <a:gd name="connsiteY0" fmla="*/ 106303 h 106303"/>
                <a:gd name="connsiteX1" fmla="*/ 302120 w 408421"/>
                <a:gd name="connsiteY1" fmla="*/ 55949 h 106303"/>
                <a:gd name="connsiteX2" fmla="*/ 229387 w 408421"/>
                <a:gd name="connsiteY2" fmla="*/ 44759 h 106303"/>
                <a:gd name="connsiteX3" fmla="*/ 156655 w 408421"/>
                <a:gd name="connsiteY3" fmla="*/ 44759 h 106303"/>
                <a:gd name="connsiteX4" fmla="*/ 61543 w 408421"/>
                <a:gd name="connsiteY4" fmla="*/ 44759 h 106303"/>
                <a:gd name="connsiteX5" fmla="*/ 0 w 408421"/>
                <a:gd name="connsiteY5" fmla="*/ 0 h 10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421" h="106303">
                  <a:moveTo>
                    <a:pt x="408421" y="106303"/>
                  </a:moveTo>
                  <a:cubicBezTo>
                    <a:pt x="370190" y="86254"/>
                    <a:pt x="331959" y="66206"/>
                    <a:pt x="302120" y="55949"/>
                  </a:cubicBezTo>
                  <a:cubicBezTo>
                    <a:pt x="272281" y="45692"/>
                    <a:pt x="253631" y="46624"/>
                    <a:pt x="229387" y="44759"/>
                  </a:cubicBezTo>
                  <a:cubicBezTo>
                    <a:pt x="205143" y="42894"/>
                    <a:pt x="156655" y="44759"/>
                    <a:pt x="156655" y="44759"/>
                  </a:cubicBezTo>
                  <a:cubicBezTo>
                    <a:pt x="128681" y="44759"/>
                    <a:pt x="87652" y="52219"/>
                    <a:pt x="61543" y="44759"/>
                  </a:cubicBezTo>
                  <a:cubicBezTo>
                    <a:pt x="35434" y="37299"/>
                    <a:pt x="0" y="0"/>
                    <a:pt x="0" y="0"/>
                  </a:cubicBezTo>
                </a:path>
              </a:pathLst>
            </a:custGeom>
            <a:ln w="127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3664065" y="4420287"/>
              <a:ext cx="218154" cy="106303"/>
            </a:xfrm>
            <a:custGeom>
              <a:avLst/>
              <a:gdLst>
                <a:gd name="connsiteX0" fmla="*/ 408421 w 408421"/>
                <a:gd name="connsiteY0" fmla="*/ 106303 h 106303"/>
                <a:gd name="connsiteX1" fmla="*/ 302120 w 408421"/>
                <a:gd name="connsiteY1" fmla="*/ 55949 h 106303"/>
                <a:gd name="connsiteX2" fmla="*/ 229387 w 408421"/>
                <a:gd name="connsiteY2" fmla="*/ 44759 h 106303"/>
                <a:gd name="connsiteX3" fmla="*/ 156655 w 408421"/>
                <a:gd name="connsiteY3" fmla="*/ 44759 h 106303"/>
                <a:gd name="connsiteX4" fmla="*/ 61543 w 408421"/>
                <a:gd name="connsiteY4" fmla="*/ 44759 h 106303"/>
                <a:gd name="connsiteX5" fmla="*/ 0 w 408421"/>
                <a:gd name="connsiteY5" fmla="*/ 0 h 10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421" h="106303">
                  <a:moveTo>
                    <a:pt x="408421" y="106303"/>
                  </a:moveTo>
                  <a:cubicBezTo>
                    <a:pt x="370190" y="86254"/>
                    <a:pt x="331959" y="66206"/>
                    <a:pt x="302120" y="55949"/>
                  </a:cubicBezTo>
                  <a:cubicBezTo>
                    <a:pt x="272281" y="45692"/>
                    <a:pt x="253631" y="46624"/>
                    <a:pt x="229387" y="44759"/>
                  </a:cubicBezTo>
                  <a:cubicBezTo>
                    <a:pt x="205143" y="42894"/>
                    <a:pt x="156655" y="44759"/>
                    <a:pt x="156655" y="44759"/>
                  </a:cubicBezTo>
                  <a:cubicBezTo>
                    <a:pt x="128681" y="44759"/>
                    <a:pt x="87652" y="52219"/>
                    <a:pt x="61543" y="44759"/>
                  </a:cubicBezTo>
                  <a:cubicBezTo>
                    <a:pt x="35434" y="37299"/>
                    <a:pt x="0" y="0"/>
                    <a:pt x="0" y="0"/>
                  </a:cubicBezTo>
                </a:path>
              </a:pathLst>
            </a:custGeom>
            <a:ln w="127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267900" y="1400701"/>
            <a:ext cx="3160876" cy="4344741"/>
            <a:chOff x="1260884" y="1408788"/>
            <a:chExt cx="3160876" cy="4344741"/>
          </a:xfrm>
        </p:grpSpPr>
        <p:sp>
          <p:nvSpPr>
            <p:cNvPr id="70" name="8-Point Star 69"/>
            <p:cNvSpPr/>
            <p:nvPr/>
          </p:nvSpPr>
          <p:spPr>
            <a:xfrm>
              <a:off x="3735956" y="4275773"/>
              <a:ext cx="152078" cy="153672"/>
            </a:xfrm>
            <a:prstGeom prst="star8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8-Point Star 70"/>
            <p:cNvSpPr/>
            <p:nvPr/>
          </p:nvSpPr>
          <p:spPr>
            <a:xfrm>
              <a:off x="3821270" y="4636839"/>
              <a:ext cx="152078" cy="153672"/>
            </a:xfrm>
            <a:prstGeom prst="star8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8-Point Star 73"/>
            <p:cNvSpPr/>
            <p:nvPr/>
          </p:nvSpPr>
          <p:spPr>
            <a:xfrm>
              <a:off x="4049387" y="5322858"/>
              <a:ext cx="152078" cy="153672"/>
            </a:xfrm>
            <a:prstGeom prst="star8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8-Point Star 74"/>
            <p:cNvSpPr/>
            <p:nvPr/>
          </p:nvSpPr>
          <p:spPr>
            <a:xfrm>
              <a:off x="4269682" y="5599857"/>
              <a:ext cx="152078" cy="153672"/>
            </a:xfrm>
            <a:prstGeom prst="star8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8-Point Star 86"/>
            <p:cNvSpPr/>
            <p:nvPr/>
          </p:nvSpPr>
          <p:spPr>
            <a:xfrm>
              <a:off x="3897309" y="3105794"/>
              <a:ext cx="152078" cy="153672"/>
            </a:xfrm>
            <a:prstGeom prst="star8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8-Point Star 87"/>
            <p:cNvSpPr/>
            <p:nvPr/>
          </p:nvSpPr>
          <p:spPr>
            <a:xfrm>
              <a:off x="3487516" y="2824777"/>
              <a:ext cx="152078" cy="153672"/>
            </a:xfrm>
            <a:prstGeom prst="star8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8-Point Star 90"/>
            <p:cNvSpPr/>
            <p:nvPr/>
          </p:nvSpPr>
          <p:spPr>
            <a:xfrm>
              <a:off x="2177659" y="1408788"/>
              <a:ext cx="152078" cy="153672"/>
            </a:xfrm>
            <a:prstGeom prst="star8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8-Point Star 91"/>
            <p:cNvSpPr/>
            <p:nvPr/>
          </p:nvSpPr>
          <p:spPr>
            <a:xfrm>
              <a:off x="1865525" y="4590958"/>
              <a:ext cx="152078" cy="153672"/>
            </a:xfrm>
            <a:prstGeom prst="star8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8-Point Star 92"/>
            <p:cNvSpPr/>
            <p:nvPr/>
          </p:nvSpPr>
          <p:spPr>
            <a:xfrm>
              <a:off x="1260884" y="2504493"/>
              <a:ext cx="152078" cy="153672"/>
            </a:xfrm>
            <a:prstGeom prst="star8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5" name="Picture 174" descr="rbrs_0019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4680" y="3354750"/>
            <a:ext cx="595766" cy="646469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4706209" y="6462724"/>
            <a:ext cx="44282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b="1" dirty="0" smtClean="0"/>
              <a:t>2016 </a:t>
            </a:r>
            <a:r>
              <a:rPr lang="en-US" sz="800" b="1" dirty="0"/>
              <a:t> </a:t>
            </a:r>
            <a:r>
              <a:rPr lang="en-US" sz="800" b="1" dirty="0" smtClean="0"/>
              <a:t>GSA Annual Meeting – T3 Economic geology of extensional terrains – </a:t>
            </a:r>
            <a:r>
              <a:rPr lang="en-US" sz="800" b="1" dirty="0" err="1" smtClean="0"/>
              <a:t>P.No</a:t>
            </a:r>
            <a:r>
              <a:rPr lang="en-US" sz="800" b="1" dirty="0" smtClean="0"/>
              <a:t>. 297-1  </a:t>
            </a:r>
            <a:endParaRPr lang="en-US" sz="8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1046480" y="904240"/>
            <a:ext cx="3840480" cy="5466080"/>
            <a:chOff x="1046480" y="904240"/>
            <a:chExt cx="3840480" cy="5466080"/>
          </a:xfrm>
        </p:grpSpPr>
        <p:grpSp>
          <p:nvGrpSpPr>
            <p:cNvPr id="4" name="Group 3"/>
            <p:cNvGrpSpPr/>
            <p:nvPr/>
          </p:nvGrpSpPr>
          <p:grpSpPr>
            <a:xfrm>
              <a:off x="1046480" y="904240"/>
              <a:ext cx="3840480" cy="5466080"/>
              <a:chOff x="1046480" y="904240"/>
              <a:chExt cx="3840480" cy="5466080"/>
            </a:xfrm>
          </p:grpSpPr>
          <p:sp>
            <p:nvSpPr>
              <p:cNvPr id="2" name="Freeform 1"/>
              <p:cNvSpPr/>
              <p:nvPr/>
            </p:nvSpPr>
            <p:spPr>
              <a:xfrm>
                <a:off x="1706880" y="995680"/>
                <a:ext cx="3180080" cy="5374640"/>
              </a:xfrm>
              <a:custGeom>
                <a:avLst/>
                <a:gdLst>
                  <a:gd name="connsiteX0" fmla="*/ 0 w 3180080"/>
                  <a:gd name="connsiteY0" fmla="*/ 701040 h 5374640"/>
                  <a:gd name="connsiteX1" fmla="*/ 345440 w 3180080"/>
                  <a:gd name="connsiteY1" fmla="*/ 701040 h 5374640"/>
                  <a:gd name="connsiteX2" fmla="*/ 670560 w 3180080"/>
                  <a:gd name="connsiteY2" fmla="*/ 701040 h 5374640"/>
                  <a:gd name="connsiteX3" fmla="*/ 1259840 w 3180080"/>
                  <a:gd name="connsiteY3" fmla="*/ 1402080 h 5374640"/>
                  <a:gd name="connsiteX4" fmla="*/ 1625600 w 3180080"/>
                  <a:gd name="connsiteY4" fmla="*/ 2570480 h 5374640"/>
                  <a:gd name="connsiteX5" fmla="*/ 2143760 w 3180080"/>
                  <a:gd name="connsiteY5" fmla="*/ 4185920 h 5374640"/>
                  <a:gd name="connsiteX6" fmla="*/ 2540000 w 3180080"/>
                  <a:gd name="connsiteY6" fmla="*/ 5100320 h 5374640"/>
                  <a:gd name="connsiteX7" fmla="*/ 2651760 w 3180080"/>
                  <a:gd name="connsiteY7" fmla="*/ 5354320 h 5374640"/>
                  <a:gd name="connsiteX8" fmla="*/ 3180080 w 3180080"/>
                  <a:gd name="connsiteY8" fmla="*/ 5374640 h 5374640"/>
                  <a:gd name="connsiteX9" fmla="*/ 2885440 w 3180080"/>
                  <a:gd name="connsiteY9" fmla="*/ 4785360 h 5374640"/>
                  <a:gd name="connsiteX10" fmla="*/ 2560320 w 3180080"/>
                  <a:gd name="connsiteY10" fmla="*/ 4084320 h 5374640"/>
                  <a:gd name="connsiteX11" fmla="*/ 2560320 w 3180080"/>
                  <a:gd name="connsiteY11" fmla="*/ 3383280 h 5374640"/>
                  <a:gd name="connsiteX12" fmla="*/ 2509520 w 3180080"/>
                  <a:gd name="connsiteY12" fmla="*/ 2824480 h 5374640"/>
                  <a:gd name="connsiteX13" fmla="*/ 2265680 w 3180080"/>
                  <a:gd name="connsiteY13" fmla="*/ 1930400 h 5374640"/>
                  <a:gd name="connsiteX14" fmla="*/ 1828800 w 3180080"/>
                  <a:gd name="connsiteY14" fmla="*/ 1046480 h 5374640"/>
                  <a:gd name="connsiteX15" fmla="*/ 1412240 w 3180080"/>
                  <a:gd name="connsiteY15" fmla="*/ 0 h 5374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80080" h="5374640">
                    <a:moveTo>
                      <a:pt x="0" y="701040"/>
                    </a:moveTo>
                    <a:lnTo>
                      <a:pt x="345440" y="701040"/>
                    </a:lnTo>
                    <a:lnTo>
                      <a:pt x="670560" y="701040"/>
                    </a:lnTo>
                    <a:lnTo>
                      <a:pt x="1259840" y="1402080"/>
                    </a:lnTo>
                    <a:lnTo>
                      <a:pt x="1625600" y="2570480"/>
                    </a:lnTo>
                    <a:lnTo>
                      <a:pt x="2143760" y="4185920"/>
                    </a:lnTo>
                    <a:lnTo>
                      <a:pt x="2540000" y="5100320"/>
                    </a:lnTo>
                    <a:lnTo>
                      <a:pt x="2651760" y="5354320"/>
                    </a:lnTo>
                    <a:lnTo>
                      <a:pt x="3180080" y="5374640"/>
                    </a:lnTo>
                    <a:lnTo>
                      <a:pt x="2885440" y="4785360"/>
                    </a:lnTo>
                    <a:lnTo>
                      <a:pt x="2560320" y="4084320"/>
                    </a:lnTo>
                    <a:lnTo>
                      <a:pt x="2560320" y="3383280"/>
                    </a:lnTo>
                    <a:lnTo>
                      <a:pt x="2509520" y="2824480"/>
                    </a:lnTo>
                    <a:lnTo>
                      <a:pt x="2265680" y="1930400"/>
                    </a:lnTo>
                    <a:lnTo>
                      <a:pt x="1828800" y="1046480"/>
                    </a:lnTo>
                    <a:lnTo>
                      <a:pt x="1412240" y="0"/>
                    </a:lnTo>
                  </a:path>
                </a:pathLst>
              </a:custGeom>
              <a:ln>
                <a:solidFill>
                  <a:srgbClr val="FF66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Freeform 2"/>
              <p:cNvSpPr/>
              <p:nvPr/>
            </p:nvSpPr>
            <p:spPr>
              <a:xfrm>
                <a:off x="1046480" y="904240"/>
                <a:ext cx="690880" cy="660400"/>
              </a:xfrm>
              <a:custGeom>
                <a:avLst/>
                <a:gdLst>
                  <a:gd name="connsiteX0" fmla="*/ 690880 w 690880"/>
                  <a:gd name="connsiteY0" fmla="*/ 121920 h 660400"/>
                  <a:gd name="connsiteX1" fmla="*/ 670560 w 690880"/>
                  <a:gd name="connsiteY1" fmla="*/ 497840 h 660400"/>
                  <a:gd name="connsiteX2" fmla="*/ 396240 w 690880"/>
                  <a:gd name="connsiteY2" fmla="*/ 660400 h 660400"/>
                  <a:gd name="connsiteX3" fmla="*/ 60960 w 690880"/>
                  <a:gd name="connsiteY3" fmla="*/ 447040 h 660400"/>
                  <a:gd name="connsiteX4" fmla="*/ 0 w 690880"/>
                  <a:gd name="connsiteY4" fmla="*/ 172720 h 660400"/>
                  <a:gd name="connsiteX5" fmla="*/ 0 w 690880"/>
                  <a:gd name="connsiteY5" fmla="*/ 10160 h 660400"/>
                  <a:gd name="connsiteX6" fmla="*/ 670560 w 690880"/>
                  <a:gd name="connsiteY6" fmla="*/ 0 h 660400"/>
                  <a:gd name="connsiteX7" fmla="*/ 690880 w 690880"/>
                  <a:gd name="connsiteY7" fmla="*/ 121920 h 66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90880" h="660400">
                    <a:moveTo>
                      <a:pt x="690880" y="121920"/>
                    </a:moveTo>
                    <a:lnTo>
                      <a:pt x="670560" y="497840"/>
                    </a:lnTo>
                    <a:lnTo>
                      <a:pt x="396240" y="660400"/>
                    </a:lnTo>
                    <a:lnTo>
                      <a:pt x="60960" y="447040"/>
                    </a:lnTo>
                    <a:lnTo>
                      <a:pt x="0" y="172720"/>
                    </a:lnTo>
                    <a:lnTo>
                      <a:pt x="0" y="10160"/>
                    </a:lnTo>
                    <a:lnTo>
                      <a:pt x="670560" y="0"/>
                    </a:lnTo>
                    <a:lnTo>
                      <a:pt x="690880" y="121920"/>
                    </a:lnTo>
                    <a:close/>
                  </a:path>
                </a:pathLst>
              </a:custGeom>
              <a:noFill/>
              <a:ln w="38100" cmpd="sng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063621" y="995680"/>
              <a:ext cx="6590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6600"/>
                  </a:solidFill>
                </a:rPr>
                <a:t>McD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 rot="3868807">
              <a:off x="2718114" y="1717279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NNR</a:t>
              </a:r>
              <a:endParaRPr lang="en-US" dirty="0">
                <a:solidFill>
                  <a:srgbClr val="FF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0357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1" grpId="0"/>
      <p:bldP spid="122" grpId="0"/>
      <p:bldP spid="123" grpId="0"/>
      <p:bldP spid="1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568960" y="0"/>
            <a:ext cx="8016240" cy="680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Fossilized Miocene Basins</a:t>
            </a:r>
            <a:endParaRPr lang="en-US" dirty="0"/>
          </a:p>
        </p:txBody>
      </p:sp>
      <p:pic>
        <p:nvPicPr>
          <p:cNvPr id="3" name="Picture 2" descr="NCNV_Geol_1080H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5333"/>
            <a:ext cx="9144000" cy="5143500"/>
          </a:xfrm>
          <a:prstGeom prst="rect">
            <a:avLst/>
          </a:prstGeom>
          <a:ln w="28575" cmpd="sng">
            <a:noFill/>
            <a:prstDash val="dash"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357" y="1185333"/>
            <a:ext cx="951685" cy="14217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563311" y="1436071"/>
            <a:ext cx="227474" cy="36111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563311" y="1191223"/>
            <a:ext cx="161128" cy="6609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 rot="19215692">
            <a:off x="7486966" y="3380066"/>
            <a:ext cx="1373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Shoshone Range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0229341">
            <a:off x="4474564" y="2834379"/>
            <a:ext cx="1134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Cortez Range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0229341">
            <a:off x="103750" y="2638988"/>
            <a:ext cx="1300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Ruby Mountains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0229341">
            <a:off x="6481068" y="1743320"/>
            <a:ext cx="1638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Simpson Park Range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0229341">
            <a:off x="4744785" y="1991484"/>
            <a:ext cx="1056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Roberts Mts.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20825708">
            <a:off x="6067007" y="5308433"/>
            <a:ext cx="1579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Sheep Creek Range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490458" y="3227294"/>
            <a:ext cx="3017365" cy="3084071"/>
          </a:xfrm>
          <a:custGeom>
            <a:avLst/>
            <a:gdLst>
              <a:gd name="connsiteX0" fmla="*/ 114584 w 3017365"/>
              <a:gd name="connsiteY0" fmla="*/ 2472986 h 3084071"/>
              <a:gd name="connsiteX1" fmla="*/ 38195 w 3017365"/>
              <a:gd name="connsiteY1" fmla="*/ 1699581 h 3084071"/>
              <a:gd name="connsiteX2" fmla="*/ 0 w 3017365"/>
              <a:gd name="connsiteY2" fmla="*/ 1021658 h 3084071"/>
              <a:gd name="connsiteX3" fmla="*/ 305556 w 3017365"/>
              <a:gd name="connsiteY3" fmla="*/ 572893 h 3084071"/>
              <a:gd name="connsiteX4" fmla="*/ 658855 w 3017365"/>
              <a:gd name="connsiteY4" fmla="*/ 0 h 3084071"/>
              <a:gd name="connsiteX5" fmla="*/ 1279516 w 3017365"/>
              <a:gd name="connsiteY5" fmla="*/ 19097 h 3084071"/>
              <a:gd name="connsiteX6" fmla="*/ 1623266 w 3017365"/>
              <a:gd name="connsiteY6" fmla="*/ 190964 h 3084071"/>
              <a:gd name="connsiteX7" fmla="*/ 1928822 w 3017365"/>
              <a:gd name="connsiteY7" fmla="*/ 859339 h 3084071"/>
              <a:gd name="connsiteX8" fmla="*/ 2960073 w 3017365"/>
              <a:gd name="connsiteY8" fmla="*/ 2396600 h 3084071"/>
              <a:gd name="connsiteX9" fmla="*/ 3017365 w 3017365"/>
              <a:gd name="connsiteY9" fmla="*/ 3055427 h 3084071"/>
              <a:gd name="connsiteX10" fmla="*/ 1881079 w 3017365"/>
              <a:gd name="connsiteY10" fmla="*/ 3084071 h 3084071"/>
              <a:gd name="connsiteX11" fmla="*/ 248264 w 3017365"/>
              <a:gd name="connsiteY11" fmla="*/ 2969493 h 3084071"/>
              <a:gd name="connsiteX12" fmla="*/ 114584 w 3017365"/>
              <a:gd name="connsiteY12" fmla="*/ 2415697 h 308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17365" h="3084071">
                <a:moveTo>
                  <a:pt x="114584" y="2472986"/>
                </a:moveTo>
                <a:lnTo>
                  <a:pt x="38195" y="1699581"/>
                </a:lnTo>
                <a:lnTo>
                  <a:pt x="0" y="1021658"/>
                </a:lnTo>
                <a:lnTo>
                  <a:pt x="305556" y="572893"/>
                </a:lnTo>
                <a:lnTo>
                  <a:pt x="658855" y="0"/>
                </a:lnTo>
                <a:lnTo>
                  <a:pt x="1279516" y="19097"/>
                </a:lnTo>
                <a:lnTo>
                  <a:pt x="1623266" y="190964"/>
                </a:lnTo>
                <a:lnTo>
                  <a:pt x="1928822" y="859339"/>
                </a:lnTo>
                <a:lnTo>
                  <a:pt x="2960073" y="2396600"/>
                </a:lnTo>
                <a:lnTo>
                  <a:pt x="3017365" y="3055427"/>
                </a:lnTo>
                <a:lnTo>
                  <a:pt x="1881079" y="3084071"/>
                </a:lnTo>
                <a:lnTo>
                  <a:pt x="248264" y="2969493"/>
                </a:lnTo>
                <a:lnTo>
                  <a:pt x="114584" y="2415697"/>
                </a:lnTo>
              </a:path>
            </a:pathLst>
          </a:custGeom>
          <a:ln w="28575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092021" y="2463438"/>
            <a:ext cx="601564" cy="334187"/>
          </a:xfrm>
          <a:custGeom>
            <a:avLst/>
            <a:gdLst>
              <a:gd name="connsiteX0" fmla="*/ 47744 w 601564"/>
              <a:gd name="connsiteY0" fmla="*/ 334187 h 334187"/>
              <a:gd name="connsiteX1" fmla="*/ 439237 w 601564"/>
              <a:gd name="connsiteY1" fmla="*/ 238705 h 334187"/>
              <a:gd name="connsiteX2" fmla="*/ 601564 w 601564"/>
              <a:gd name="connsiteY2" fmla="*/ 171867 h 334187"/>
              <a:gd name="connsiteX3" fmla="*/ 515626 w 601564"/>
              <a:gd name="connsiteY3" fmla="*/ 28644 h 334187"/>
              <a:gd name="connsiteX4" fmla="*/ 248265 w 601564"/>
              <a:gd name="connsiteY4" fmla="*/ 0 h 334187"/>
              <a:gd name="connsiteX5" fmla="*/ 114584 w 601564"/>
              <a:gd name="connsiteY5" fmla="*/ 95482 h 334187"/>
              <a:gd name="connsiteX6" fmla="*/ 0 w 601564"/>
              <a:gd name="connsiteY6" fmla="*/ 219608 h 334187"/>
              <a:gd name="connsiteX7" fmla="*/ 47744 w 601564"/>
              <a:gd name="connsiteY7" fmla="*/ 334187 h 33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564" h="334187">
                <a:moveTo>
                  <a:pt x="47744" y="334187"/>
                </a:moveTo>
                <a:lnTo>
                  <a:pt x="439237" y="238705"/>
                </a:lnTo>
                <a:lnTo>
                  <a:pt x="601564" y="171867"/>
                </a:lnTo>
                <a:lnTo>
                  <a:pt x="515626" y="28644"/>
                </a:lnTo>
                <a:lnTo>
                  <a:pt x="248265" y="0"/>
                </a:lnTo>
                <a:lnTo>
                  <a:pt x="114584" y="95482"/>
                </a:lnTo>
                <a:lnTo>
                  <a:pt x="0" y="219608"/>
                </a:lnTo>
                <a:lnTo>
                  <a:pt x="47744" y="334187"/>
                </a:ln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967889" y="2176991"/>
            <a:ext cx="296008" cy="171868"/>
          </a:xfrm>
          <a:custGeom>
            <a:avLst/>
            <a:gdLst>
              <a:gd name="connsiteX0" fmla="*/ 0 w 296008"/>
              <a:gd name="connsiteY0" fmla="*/ 85934 h 171868"/>
              <a:gd name="connsiteX1" fmla="*/ 57292 w 296008"/>
              <a:gd name="connsiteY1" fmla="*/ 171868 h 171868"/>
              <a:gd name="connsiteX2" fmla="*/ 296008 w 296008"/>
              <a:gd name="connsiteY2" fmla="*/ 171868 h 171868"/>
              <a:gd name="connsiteX3" fmla="*/ 210070 w 296008"/>
              <a:gd name="connsiteY3" fmla="*/ 0 h 171868"/>
              <a:gd name="connsiteX4" fmla="*/ 9549 w 296008"/>
              <a:gd name="connsiteY4" fmla="*/ 19097 h 171868"/>
              <a:gd name="connsiteX5" fmla="*/ 0 w 296008"/>
              <a:gd name="connsiteY5" fmla="*/ 85934 h 17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008" h="171868">
                <a:moveTo>
                  <a:pt x="0" y="85934"/>
                </a:moveTo>
                <a:lnTo>
                  <a:pt x="57292" y="171868"/>
                </a:lnTo>
                <a:lnTo>
                  <a:pt x="296008" y="171868"/>
                </a:lnTo>
                <a:lnTo>
                  <a:pt x="210070" y="0"/>
                </a:lnTo>
                <a:lnTo>
                  <a:pt x="9549" y="19097"/>
                </a:lnTo>
                <a:lnTo>
                  <a:pt x="0" y="85934"/>
                </a:ln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662333" y="1804611"/>
            <a:ext cx="267362" cy="190965"/>
          </a:xfrm>
          <a:custGeom>
            <a:avLst/>
            <a:gdLst>
              <a:gd name="connsiteX0" fmla="*/ 133681 w 267362"/>
              <a:gd name="connsiteY0" fmla="*/ 0 h 114579"/>
              <a:gd name="connsiteX1" fmla="*/ 0 w 267362"/>
              <a:gd name="connsiteY1" fmla="*/ 85934 h 114579"/>
              <a:gd name="connsiteX2" fmla="*/ 105035 w 267362"/>
              <a:gd name="connsiteY2" fmla="*/ 114579 h 114579"/>
              <a:gd name="connsiteX3" fmla="*/ 105035 w 267362"/>
              <a:gd name="connsiteY3" fmla="*/ 114579 h 114579"/>
              <a:gd name="connsiteX4" fmla="*/ 267362 w 267362"/>
              <a:gd name="connsiteY4" fmla="*/ 105030 h 114579"/>
              <a:gd name="connsiteX5" fmla="*/ 133681 w 267362"/>
              <a:gd name="connsiteY5" fmla="*/ 0 h 114579"/>
              <a:gd name="connsiteX0" fmla="*/ 133681 w 267362"/>
              <a:gd name="connsiteY0" fmla="*/ 0 h 190965"/>
              <a:gd name="connsiteX1" fmla="*/ 0 w 267362"/>
              <a:gd name="connsiteY1" fmla="*/ 85934 h 190965"/>
              <a:gd name="connsiteX2" fmla="*/ 105035 w 267362"/>
              <a:gd name="connsiteY2" fmla="*/ 114579 h 190965"/>
              <a:gd name="connsiteX3" fmla="*/ 76389 w 267362"/>
              <a:gd name="connsiteY3" fmla="*/ 190965 h 190965"/>
              <a:gd name="connsiteX4" fmla="*/ 267362 w 267362"/>
              <a:gd name="connsiteY4" fmla="*/ 105030 h 190965"/>
              <a:gd name="connsiteX5" fmla="*/ 133681 w 267362"/>
              <a:gd name="connsiteY5" fmla="*/ 0 h 190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362" h="190965">
                <a:moveTo>
                  <a:pt x="133681" y="0"/>
                </a:moveTo>
                <a:lnTo>
                  <a:pt x="0" y="85934"/>
                </a:lnTo>
                <a:cubicBezTo>
                  <a:pt x="35012" y="95482"/>
                  <a:pt x="92304" y="97074"/>
                  <a:pt x="105035" y="114579"/>
                </a:cubicBezTo>
                <a:cubicBezTo>
                  <a:pt x="117766" y="132084"/>
                  <a:pt x="85938" y="165503"/>
                  <a:pt x="76389" y="190965"/>
                </a:cubicBezTo>
                <a:lnTo>
                  <a:pt x="267362" y="105030"/>
                </a:lnTo>
                <a:lnTo>
                  <a:pt x="133681" y="0"/>
                </a:ln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490459" y="3320669"/>
            <a:ext cx="2066684" cy="1401864"/>
          </a:xfrm>
          <a:prstGeom prst="rect">
            <a:avLst/>
          </a:prstGeom>
          <a:noFill/>
          <a:ln w="127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6940" y="4212898"/>
            <a:ext cx="595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ELKO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20175" y="4074399"/>
            <a:ext cx="749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CARLIN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02710" y="4253544"/>
            <a:ext cx="993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BATTLE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MOUNTAIN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14005" y="4115044"/>
            <a:ext cx="1056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Argenta</a:t>
            </a:r>
            <a:r>
              <a:rPr lang="en-US" sz="1200" dirty="0" smtClean="0">
                <a:solidFill>
                  <a:schemeClr val="bg1"/>
                </a:solidFill>
              </a:rPr>
              <a:t> Rim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1217413">
            <a:off x="5941887" y="3505277"/>
            <a:ext cx="103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Malpais</a:t>
            </a:r>
            <a:r>
              <a:rPr lang="en-US" sz="1200" dirty="0" smtClean="0">
                <a:solidFill>
                  <a:schemeClr val="bg1"/>
                </a:solidFill>
              </a:rPr>
              <a:t> Rim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8-Point Star 27"/>
          <p:cNvSpPr/>
          <p:nvPr/>
        </p:nvSpPr>
        <p:spPr>
          <a:xfrm>
            <a:off x="2781457" y="3961372"/>
            <a:ext cx="152078" cy="153672"/>
          </a:xfrm>
          <a:prstGeom prst="star8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8-Point Star 28"/>
          <p:cNvSpPr/>
          <p:nvPr/>
        </p:nvSpPr>
        <p:spPr>
          <a:xfrm>
            <a:off x="217142" y="4038208"/>
            <a:ext cx="152078" cy="153672"/>
          </a:xfrm>
          <a:prstGeom prst="star8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8-Point Star 29"/>
          <p:cNvSpPr/>
          <p:nvPr/>
        </p:nvSpPr>
        <p:spPr>
          <a:xfrm>
            <a:off x="8739357" y="4828251"/>
            <a:ext cx="152078" cy="153672"/>
          </a:xfrm>
          <a:prstGeom prst="star8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706209" y="6462724"/>
            <a:ext cx="44282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b="1" dirty="0" smtClean="0"/>
              <a:t>2016 </a:t>
            </a:r>
            <a:r>
              <a:rPr lang="en-US" sz="800" b="1" dirty="0"/>
              <a:t> </a:t>
            </a:r>
            <a:r>
              <a:rPr lang="en-US" sz="800" b="1" dirty="0" smtClean="0"/>
              <a:t>GSA Annual Meeting – T3 Economic geology of extensional terrains – </a:t>
            </a:r>
            <a:r>
              <a:rPr lang="en-US" sz="800" b="1" dirty="0" err="1" smtClean="0"/>
              <a:t>P.No</a:t>
            </a:r>
            <a:r>
              <a:rPr lang="en-US" sz="800" b="1" dirty="0" smtClean="0"/>
              <a:t>. 297-1  </a:t>
            </a:r>
            <a:endParaRPr lang="en-US" sz="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6620" y="821891"/>
            <a:ext cx="1659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DDDDD"/>
                </a:solidFill>
              </a:rPr>
              <a:t>VIEW SOUTH</a:t>
            </a:r>
            <a:endParaRPr lang="en-US" dirty="0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94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R_MP_108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2372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8960" y="0"/>
            <a:ext cx="8016240" cy="68072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Argenta</a:t>
            </a:r>
            <a:r>
              <a:rPr lang="en-US" dirty="0" smtClean="0"/>
              <a:t> &amp; </a:t>
            </a:r>
            <a:r>
              <a:rPr lang="en-US" dirty="0" err="1" smtClean="0"/>
              <a:t>Malpais</a:t>
            </a:r>
            <a:r>
              <a:rPr lang="en-US" dirty="0" smtClean="0"/>
              <a:t> Rims</a:t>
            </a:r>
            <a:endParaRPr lang="en-US" dirty="0"/>
          </a:p>
        </p:txBody>
      </p:sp>
      <p:grpSp>
        <p:nvGrpSpPr>
          <p:cNvPr id="90" name="Group 89"/>
          <p:cNvGrpSpPr/>
          <p:nvPr/>
        </p:nvGrpSpPr>
        <p:grpSpPr>
          <a:xfrm>
            <a:off x="942161" y="3340461"/>
            <a:ext cx="8287463" cy="509642"/>
            <a:chOff x="948402" y="3349765"/>
            <a:chExt cx="8287463" cy="509642"/>
          </a:xfrm>
        </p:grpSpPr>
        <p:cxnSp>
          <p:nvCxnSpPr>
            <p:cNvPr id="86" name="Straight Connector 85"/>
            <p:cNvCxnSpPr/>
            <p:nvPr/>
          </p:nvCxnSpPr>
          <p:spPr>
            <a:xfrm flipV="1">
              <a:off x="1251463" y="3741084"/>
              <a:ext cx="7787419" cy="118323"/>
            </a:xfrm>
            <a:prstGeom prst="line">
              <a:avLst/>
            </a:prstGeom>
            <a:ln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948402" y="3472781"/>
              <a:ext cx="377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A’</a:t>
              </a:r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884487" y="334976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4342" y="1281887"/>
            <a:ext cx="1753167" cy="2283624"/>
            <a:chOff x="-4342" y="1281887"/>
            <a:chExt cx="1753167" cy="2283624"/>
          </a:xfrm>
        </p:grpSpPr>
        <p:pic>
          <p:nvPicPr>
            <p:cNvPr id="3" name="Picture 2" descr="STRAT.tif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351" y="1281887"/>
              <a:ext cx="1646810" cy="202923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-4342" y="3319290"/>
              <a:ext cx="17531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 err="1" smtClean="0"/>
                <a:t>Kassos</a:t>
              </a:r>
              <a:r>
                <a:rPr lang="en-US" sz="1000" i="1" dirty="0" smtClean="0"/>
                <a:t>, 2016 </a:t>
              </a:r>
              <a:r>
                <a:rPr lang="en-US" sz="1000" dirty="0" smtClean="0"/>
                <a:t>&amp; John, 2003</a:t>
              </a:r>
              <a:endParaRPr lang="en-US" sz="10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17078" y="872277"/>
            <a:ext cx="7731981" cy="4909439"/>
            <a:chOff x="1417078" y="872277"/>
            <a:chExt cx="7731981" cy="4909439"/>
          </a:xfrm>
        </p:grpSpPr>
        <p:sp>
          <p:nvSpPr>
            <p:cNvPr id="36" name="Freeform 35"/>
            <p:cNvSpPr/>
            <p:nvPr/>
          </p:nvSpPr>
          <p:spPr>
            <a:xfrm>
              <a:off x="6035178" y="1198250"/>
              <a:ext cx="1047939" cy="4583466"/>
            </a:xfrm>
            <a:custGeom>
              <a:avLst/>
              <a:gdLst>
                <a:gd name="connsiteX0" fmla="*/ 120483 w 531650"/>
                <a:gd name="connsiteY0" fmla="*/ 0 h 3851444"/>
                <a:gd name="connsiteX1" fmla="*/ 71904 w 531650"/>
                <a:gd name="connsiteY1" fmla="*/ 97153 h 3851444"/>
                <a:gd name="connsiteX2" fmla="*/ 2507 w 531650"/>
                <a:gd name="connsiteY2" fmla="*/ 159609 h 3851444"/>
                <a:gd name="connsiteX3" fmla="*/ 23326 w 531650"/>
                <a:gd name="connsiteY3" fmla="*/ 284521 h 3851444"/>
                <a:gd name="connsiteX4" fmla="*/ 99663 w 531650"/>
                <a:gd name="connsiteY4" fmla="*/ 437191 h 3851444"/>
                <a:gd name="connsiteX5" fmla="*/ 162121 w 531650"/>
                <a:gd name="connsiteY5" fmla="*/ 471889 h 3851444"/>
                <a:gd name="connsiteX6" fmla="*/ 189880 w 531650"/>
                <a:gd name="connsiteY6" fmla="*/ 513526 h 3851444"/>
                <a:gd name="connsiteX7" fmla="*/ 196820 w 531650"/>
                <a:gd name="connsiteY7" fmla="*/ 575982 h 3851444"/>
                <a:gd name="connsiteX8" fmla="*/ 189880 w 531650"/>
                <a:gd name="connsiteY8" fmla="*/ 638438 h 3851444"/>
                <a:gd name="connsiteX9" fmla="*/ 134362 w 531650"/>
                <a:gd name="connsiteY9" fmla="*/ 902140 h 3851444"/>
                <a:gd name="connsiteX10" fmla="*/ 176001 w 531650"/>
                <a:gd name="connsiteY10" fmla="*/ 1096447 h 3851444"/>
                <a:gd name="connsiteX11" fmla="*/ 328675 w 531650"/>
                <a:gd name="connsiteY11" fmla="*/ 1457303 h 3851444"/>
                <a:gd name="connsiteX12" fmla="*/ 377254 w 531650"/>
                <a:gd name="connsiteY12" fmla="*/ 1616913 h 3851444"/>
                <a:gd name="connsiteX13" fmla="*/ 432772 w 531650"/>
                <a:gd name="connsiteY13" fmla="*/ 1727945 h 3851444"/>
                <a:gd name="connsiteX14" fmla="*/ 529928 w 531650"/>
                <a:gd name="connsiteY14" fmla="*/ 1943071 h 3851444"/>
                <a:gd name="connsiteX15" fmla="*/ 488290 w 531650"/>
                <a:gd name="connsiteY15" fmla="*/ 2123499 h 3851444"/>
                <a:gd name="connsiteX16" fmla="*/ 405013 w 531650"/>
                <a:gd name="connsiteY16" fmla="*/ 2401081 h 3851444"/>
                <a:gd name="connsiteX17" fmla="*/ 432772 w 531650"/>
                <a:gd name="connsiteY17" fmla="*/ 3032579 h 3851444"/>
                <a:gd name="connsiteX18" fmla="*/ 210700 w 531650"/>
                <a:gd name="connsiteY18" fmla="*/ 3851444 h 3851444"/>
                <a:gd name="connsiteX0" fmla="*/ 120483 w 532368"/>
                <a:gd name="connsiteY0" fmla="*/ 0 h 3851444"/>
                <a:gd name="connsiteX1" fmla="*/ 71904 w 532368"/>
                <a:gd name="connsiteY1" fmla="*/ 97153 h 3851444"/>
                <a:gd name="connsiteX2" fmla="*/ 2507 w 532368"/>
                <a:gd name="connsiteY2" fmla="*/ 159609 h 3851444"/>
                <a:gd name="connsiteX3" fmla="*/ 23326 w 532368"/>
                <a:gd name="connsiteY3" fmla="*/ 284521 h 3851444"/>
                <a:gd name="connsiteX4" fmla="*/ 99663 w 532368"/>
                <a:gd name="connsiteY4" fmla="*/ 437191 h 3851444"/>
                <a:gd name="connsiteX5" fmla="*/ 162121 w 532368"/>
                <a:gd name="connsiteY5" fmla="*/ 471889 h 3851444"/>
                <a:gd name="connsiteX6" fmla="*/ 189880 w 532368"/>
                <a:gd name="connsiteY6" fmla="*/ 513526 h 3851444"/>
                <a:gd name="connsiteX7" fmla="*/ 196820 w 532368"/>
                <a:gd name="connsiteY7" fmla="*/ 575982 h 3851444"/>
                <a:gd name="connsiteX8" fmla="*/ 189880 w 532368"/>
                <a:gd name="connsiteY8" fmla="*/ 638438 h 3851444"/>
                <a:gd name="connsiteX9" fmla="*/ 134362 w 532368"/>
                <a:gd name="connsiteY9" fmla="*/ 902140 h 3851444"/>
                <a:gd name="connsiteX10" fmla="*/ 176001 w 532368"/>
                <a:gd name="connsiteY10" fmla="*/ 1096447 h 3851444"/>
                <a:gd name="connsiteX11" fmla="*/ 328675 w 532368"/>
                <a:gd name="connsiteY11" fmla="*/ 1457303 h 3851444"/>
                <a:gd name="connsiteX12" fmla="*/ 377254 w 532368"/>
                <a:gd name="connsiteY12" fmla="*/ 1616913 h 3851444"/>
                <a:gd name="connsiteX13" fmla="*/ 432772 w 532368"/>
                <a:gd name="connsiteY13" fmla="*/ 1727945 h 3851444"/>
                <a:gd name="connsiteX14" fmla="*/ 529928 w 532368"/>
                <a:gd name="connsiteY14" fmla="*/ 1943071 h 3851444"/>
                <a:gd name="connsiteX15" fmla="*/ 488290 w 532368"/>
                <a:gd name="connsiteY15" fmla="*/ 2123499 h 3851444"/>
                <a:gd name="connsiteX16" fmla="*/ 331035 w 532368"/>
                <a:gd name="connsiteY16" fmla="*/ 2487394 h 3851444"/>
                <a:gd name="connsiteX17" fmla="*/ 432772 w 532368"/>
                <a:gd name="connsiteY17" fmla="*/ 3032579 h 3851444"/>
                <a:gd name="connsiteX18" fmla="*/ 210700 w 532368"/>
                <a:gd name="connsiteY18" fmla="*/ 3851444 h 3851444"/>
                <a:gd name="connsiteX0" fmla="*/ 120483 w 533658"/>
                <a:gd name="connsiteY0" fmla="*/ 0 h 3851444"/>
                <a:gd name="connsiteX1" fmla="*/ 71904 w 533658"/>
                <a:gd name="connsiteY1" fmla="*/ 97153 h 3851444"/>
                <a:gd name="connsiteX2" fmla="*/ 2507 w 533658"/>
                <a:gd name="connsiteY2" fmla="*/ 159609 h 3851444"/>
                <a:gd name="connsiteX3" fmla="*/ 23326 w 533658"/>
                <a:gd name="connsiteY3" fmla="*/ 284521 h 3851444"/>
                <a:gd name="connsiteX4" fmla="*/ 99663 w 533658"/>
                <a:gd name="connsiteY4" fmla="*/ 437191 h 3851444"/>
                <a:gd name="connsiteX5" fmla="*/ 162121 w 533658"/>
                <a:gd name="connsiteY5" fmla="*/ 471889 h 3851444"/>
                <a:gd name="connsiteX6" fmla="*/ 189880 w 533658"/>
                <a:gd name="connsiteY6" fmla="*/ 513526 h 3851444"/>
                <a:gd name="connsiteX7" fmla="*/ 196820 w 533658"/>
                <a:gd name="connsiteY7" fmla="*/ 575982 h 3851444"/>
                <a:gd name="connsiteX8" fmla="*/ 189880 w 533658"/>
                <a:gd name="connsiteY8" fmla="*/ 638438 h 3851444"/>
                <a:gd name="connsiteX9" fmla="*/ 134362 w 533658"/>
                <a:gd name="connsiteY9" fmla="*/ 902140 h 3851444"/>
                <a:gd name="connsiteX10" fmla="*/ 176001 w 533658"/>
                <a:gd name="connsiteY10" fmla="*/ 1096447 h 3851444"/>
                <a:gd name="connsiteX11" fmla="*/ 328675 w 533658"/>
                <a:gd name="connsiteY11" fmla="*/ 1457303 h 3851444"/>
                <a:gd name="connsiteX12" fmla="*/ 377254 w 533658"/>
                <a:gd name="connsiteY12" fmla="*/ 1616913 h 3851444"/>
                <a:gd name="connsiteX13" fmla="*/ 432772 w 533658"/>
                <a:gd name="connsiteY13" fmla="*/ 1727945 h 3851444"/>
                <a:gd name="connsiteX14" fmla="*/ 529928 w 533658"/>
                <a:gd name="connsiteY14" fmla="*/ 1943071 h 3851444"/>
                <a:gd name="connsiteX15" fmla="*/ 291015 w 533658"/>
                <a:gd name="connsiteY15" fmla="*/ 2129664 h 3851444"/>
                <a:gd name="connsiteX16" fmla="*/ 331035 w 533658"/>
                <a:gd name="connsiteY16" fmla="*/ 2487394 h 3851444"/>
                <a:gd name="connsiteX17" fmla="*/ 432772 w 533658"/>
                <a:gd name="connsiteY17" fmla="*/ 3032579 h 3851444"/>
                <a:gd name="connsiteX18" fmla="*/ 210700 w 533658"/>
                <a:gd name="connsiteY18" fmla="*/ 3851444 h 3851444"/>
                <a:gd name="connsiteX0" fmla="*/ 120483 w 438668"/>
                <a:gd name="connsiteY0" fmla="*/ 0 h 3851444"/>
                <a:gd name="connsiteX1" fmla="*/ 71904 w 438668"/>
                <a:gd name="connsiteY1" fmla="*/ 97153 h 3851444"/>
                <a:gd name="connsiteX2" fmla="*/ 2507 w 438668"/>
                <a:gd name="connsiteY2" fmla="*/ 159609 h 3851444"/>
                <a:gd name="connsiteX3" fmla="*/ 23326 w 438668"/>
                <a:gd name="connsiteY3" fmla="*/ 284521 h 3851444"/>
                <a:gd name="connsiteX4" fmla="*/ 99663 w 438668"/>
                <a:gd name="connsiteY4" fmla="*/ 437191 h 3851444"/>
                <a:gd name="connsiteX5" fmla="*/ 162121 w 438668"/>
                <a:gd name="connsiteY5" fmla="*/ 471889 h 3851444"/>
                <a:gd name="connsiteX6" fmla="*/ 189880 w 438668"/>
                <a:gd name="connsiteY6" fmla="*/ 513526 h 3851444"/>
                <a:gd name="connsiteX7" fmla="*/ 196820 w 438668"/>
                <a:gd name="connsiteY7" fmla="*/ 575982 h 3851444"/>
                <a:gd name="connsiteX8" fmla="*/ 189880 w 438668"/>
                <a:gd name="connsiteY8" fmla="*/ 638438 h 3851444"/>
                <a:gd name="connsiteX9" fmla="*/ 134362 w 438668"/>
                <a:gd name="connsiteY9" fmla="*/ 902140 h 3851444"/>
                <a:gd name="connsiteX10" fmla="*/ 176001 w 438668"/>
                <a:gd name="connsiteY10" fmla="*/ 1096447 h 3851444"/>
                <a:gd name="connsiteX11" fmla="*/ 328675 w 438668"/>
                <a:gd name="connsiteY11" fmla="*/ 1457303 h 3851444"/>
                <a:gd name="connsiteX12" fmla="*/ 377254 w 438668"/>
                <a:gd name="connsiteY12" fmla="*/ 1616913 h 3851444"/>
                <a:gd name="connsiteX13" fmla="*/ 432772 w 438668"/>
                <a:gd name="connsiteY13" fmla="*/ 1727945 h 3851444"/>
                <a:gd name="connsiteX14" fmla="*/ 283334 w 438668"/>
                <a:gd name="connsiteY14" fmla="*/ 1887584 h 3851444"/>
                <a:gd name="connsiteX15" fmla="*/ 291015 w 438668"/>
                <a:gd name="connsiteY15" fmla="*/ 2129664 h 3851444"/>
                <a:gd name="connsiteX16" fmla="*/ 331035 w 438668"/>
                <a:gd name="connsiteY16" fmla="*/ 2487394 h 3851444"/>
                <a:gd name="connsiteX17" fmla="*/ 432772 w 438668"/>
                <a:gd name="connsiteY17" fmla="*/ 3032579 h 3851444"/>
                <a:gd name="connsiteX18" fmla="*/ 210700 w 438668"/>
                <a:gd name="connsiteY18" fmla="*/ 3851444 h 3851444"/>
                <a:gd name="connsiteX0" fmla="*/ 120483 w 438668"/>
                <a:gd name="connsiteY0" fmla="*/ 0 h 3851444"/>
                <a:gd name="connsiteX1" fmla="*/ 71904 w 438668"/>
                <a:gd name="connsiteY1" fmla="*/ 97153 h 3851444"/>
                <a:gd name="connsiteX2" fmla="*/ 2507 w 438668"/>
                <a:gd name="connsiteY2" fmla="*/ 159609 h 3851444"/>
                <a:gd name="connsiteX3" fmla="*/ 23326 w 438668"/>
                <a:gd name="connsiteY3" fmla="*/ 284521 h 3851444"/>
                <a:gd name="connsiteX4" fmla="*/ 99663 w 438668"/>
                <a:gd name="connsiteY4" fmla="*/ 437191 h 3851444"/>
                <a:gd name="connsiteX5" fmla="*/ 162121 w 438668"/>
                <a:gd name="connsiteY5" fmla="*/ 471889 h 3851444"/>
                <a:gd name="connsiteX6" fmla="*/ 189880 w 438668"/>
                <a:gd name="connsiteY6" fmla="*/ 513526 h 3851444"/>
                <a:gd name="connsiteX7" fmla="*/ 196820 w 438668"/>
                <a:gd name="connsiteY7" fmla="*/ 575982 h 3851444"/>
                <a:gd name="connsiteX8" fmla="*/ 189880 w 438668"/>
                <a:gd name="connsiteY8" fmla="*/ 638438 h 3851444"/>
                <a:gd name="connsiteX9" fmla="*/ 134362 w 438668"/>
                <a:gd name="connsiteY9" fmla="*/ 902140 h 3851444"/>
                <a:gd name="connsiteX10" fmla="*/ 176001 w 438668"/>
                <a:gd name="connsiteY10" fmla="*/ 1096447 h 3851444"/>
                <a:gd name="connsiteX11" fmla="*/ 328675 w 438668"/>
                <a:gd name="connsiteY11" fmla="*/ 1457303 h 3851444"/>
                <a:gd name="connsiteX12" fmla="*/ 377254 w 438668"/>
                <a:gd name="connsiteY12" fmla="*/ 1616913 h 3851444"/>
                <a:gd name="connsiteX13" fmla="*/ 210838 w 438668"/>
                <a:gd name="connsiteY13" fmla="*/ 1684789 h 3851444"/>
                <a:gd name="connsiteX14" fmla="*/ 283334 w 438668"/>
                <a:gd name="connsiteY14" fmla="*/ 1887584 h 3851444"/>
                <a:gd name="connsiteX15" fmla="*/ 291015 w 438668"/>
                <a:gd name="connsiteY15" fmla="*/ 2129664 h 3851444"/>
                <a:gd name="connsiteX16" fmla="*/ 331035 w 438668"/>
                <a:gd name="connsiteY16" fmla="*/ 2487394 h 3851444"/>
                <a:gd name="connsiteX17" fmla="*/ 432772 w 438668"/>
                <a:gd name="connsiteY17" fmla="*/ 3032579 h 3851444"/>
                <a:gd name="connsiteX18" fmla="*/ 210700 w 438668"/>
                <a:gd name="connsiteY18" fmla="*/ 3851444 h 3851444"/>
                <a:gd name="connsiteX0" fmla="*/ 120483 w 438668"/>
                <a:gd name="connsiteY0" fmla="*/ 0 h 3851444"/>
                <a:gd name="connsiteX1" fmla="*/ 71904 w 438668"/>
                <a:gd name="connsiteY1" fmla="*/ 97153 h 3851444"/>
                <a:gd name="connsiteX2" fmla="*/ 2507 w 438668"/>
                <a:gd name="connsiteY2" fmla="*/ 159609 h 3851444"/>
                <a:gd name="connsiteX3" fmla="*/ 23326 w 438668"/>
                <a:gd name="connsiteY3" fmla="*/ 284521 h 3851444"/>
                <a:gd name="connsiteX4" fmla="*/ 99663 w 438668"/>
                <a:gd name="connsiteY4" fmla="*/ 437191 h 3851444"/>
                <a:gd name="connsiteX5" fmla="*/ 162121 w 438668"/>
                <a:gd name="connsiteY5" fmla="*/ 471889 h 3851444"/>
                <a:gd name="connsiteX6" fmla="*/ 189880 w 438668"/>
                <a:gd name="connsiteY6" fmla="*/ 513526 h 3851444"/>
                <a:gd name="connsiteX7" fmla="*/ 196820 w 438668"/>
                <a:gd name="connsiteY7" fmla="*/ 575982 h 3851444"/>
                <a:gd name="connsiteX8" fmla="*/ 189880 w 438668"/>
                <a:gd name="connsiteY8" fmla="*/ 638438 h 3851444"/>
                <a:gd name="connsiteX9" fmla="*/ 134362 w 438668"/>
                <a:gd name="connsiteY9" fmla="*/ 902140 h 3851444"/>
                <a:gd name="connsiteX10" fmla="*/ 176001 w 438668"/>
                <a:gd name="connsiteY10" fmla="*/ 1096447 h 3851444"/>
                <a:gd name="connsiteX11" fmla="*/ 328675 w 438668"/>
                <a:gd name="connsiteY11" fmla="*/ 1457303 h 3851444"/>
                <a:gd name="connsiteX12" fmla="*/ 161484 w 438668"/>
                <a:gd name="connsiteY12" fmla="*/ 1549096 h 3851444"/>
                <a:gd name="connsiteX13" fmla="*/ 210838 w 438668"/>
                <a:gd name="connsiteY13" fmla="*/ 1684789 h 3851444"/>
                <a:gd name="connsiteX14" fmla="*/ 283334 w 438668"/>
                <a:gd name="connsiteY14" fmla="*/ 1887584 h 3851444"/>
                <a:gd name="connsiteX15" fmla="*/ 291015 w 438668"/>
                <a:gd name="connsiteY15" fmla="*/ 2129664 h 3851444"/>
                <a:gd name="connsiteX16" fmla="*/ 331035 w 438668"/>
                <a:gd name="connsiteY16" fmla="*/ 2487394 h 3851444"/>
                <a:gd name="connsiteX17" fmla="*/ 432772 w 438668"/>
                <a:gd name="connsiteY17" fmla="*/ 3032579 h 3851444"/>
                <a:gd name="connsiteX18" fmla="*/ 210700 w 438668"/>
                <a:gd name="connsiteY18" fmla="*/ 3851444 h 3851444"/>
                <a:gd name="connsiteX0" fmla="*/ 120483 w 438668"/>
                <a:gd name="connsiteY0" fmla="*/ 0 h 3851444"/>
                <a:gd name="connsiteX1" fmla="*/ 71904 w 438668"/>
                <a:gd name="connsiteY1" fmla="*/ 97153 h 3851444"/>
                <a:gd name="connsiteX2" fmla="*/ 2507 w 438668"/>
                <a:gd name="connsiteY2" fmla="*/ 159609 h 3851444"/>
                <a:gd name="connsiteX3" fmla="*/ 23326 w 438668"/>
                <a:gd name="connsiteY3" fmla="*/ 284521 h 3851444"/>
                <a:gd name="connsiteX4" fmla="*/ 99663 w 438668"/>
                <a:gd name="connsiteY4" fmla="*/ 437191 h 3851444"/>
                <a:gd name="connsiteX5" fmla="*/ 162121 w 438668"/>
                <a:gd name="connsiteY5" fmla="*/ 471889 h 3851444"/>
                <a:gd name="connsiteX6" fmla="*/ 189880 w 438668"/>
                <a:gd name="connsiteY6" fmla="*/ 513526 h 3851444"/>
                <a:gd name="connsiteX7" fmla="*/ 196820 w 438668"/>
                <a:gd name="connsiteY7" fmla="*/ 575982 h 3851444"/>
                <a:gd name="connsiteX8" fmla="*/ 189880 w 438668"/>
                <a:gd name="connsiteY8" fmla="*/ 638438 h 3851444"/>
                <a:gd name="connsiteX9" fmla="*/ 134362 w 438668"/>
                <a:gd name="connsiteY9" fmla="*/ 902140 h 3851444"/>
                <a:gd name="connsiteX10" fmla="*/ 176001 w 438668"/>
                <a:gd name="connsiteY10" fmla="*/ 1096447 h 3851444"/>
                <a:gd name="connsiteX11" fmla="*/ 131400 w 438668"/>
                <a:gd name="connsiteY11" fmla="*/ 1377155 h 3851444"/>
                <a:gd name="connsiteX12" fmla="*/ 161484 w 438668"/>
                <a:gd name="connsiteY12" fmla="*/ 1549096 h 3851444"/>
                <a:gd name="connsiteX13" fmla="*/ 210838 w 438668"/>
                <a:gd name="connsiteY13" fmla="*/ 1684789 h 3851444"/>
                <a:gd name="connsiteX14" fmla="*/ 283334 w 438668"/>
                <a:gd name="connsiteY14" fmla="*/ 1887584 h 3851444"/>
                <a:gd name="connsiteX15" fmla="*/ 291015 w 438668"/>
                <a:gd name="connsiteY15" fmla="*/ 2129664 h 3851444"/>
                <a:gd name="connsiteX16" fmla="*/ 331035 w 438668"/>
                <a:gd name="connsiteY16" fmla="*/ 2487394 h 3851444"/>
                <a:gd name="connsiteX17" fmla="*/ 432772 w 438668"/>
                <a:gd name="connsiteY17" fmla="*/ 3032579 h 3851444"/>
                <a:gd name="connsiteX18" fmla="*/ 210700 w 438668"/>
                <a:gd name="connsiteY18" fmla="*/ 3851444 h 3851444"/>
                <a:gd name="connsiteX0" fmla="*/ 120483 w 438668"/>
                <a:gd name="connsiteY0" fmla="*/ 0 h 3851444"/>
                <a:gd name="connsiteX1" fmla="*/ 71904 w 438668"/>
                <a:gd name="connsiteY1" fmla="*/ 97153 h 3851444"/>
                <a:gd name="connsiteX2" fmla="*/ 2507 w 438668"/>
                <a:gd name="connsiteY2" fmla="*/ 159609 h 3851444"/>
                <a:gd name="connsiteX3" fmla="*/ 23326 w 438668"/>
                <a:gd name="connsiteY3" fmla="*/ 284521 h 3851444"/>
                <a:gd name="connsiteX4" fmla="*/ 99663 w 438668"/>
                <a:gd name="connsiteY4" fmla="*/ 437191 h 3851444"/>
                <a:gd name="connsiteX5" fmla="*/ 162121 w 438668"/>
                <a:gd name="connsiteY5" fmla="*/ 471889 h 3851444"/>
                <a:gd name="connsiteX6" fmla="*/ 189880 w 438668"/>
                <a:gd name="connsiteY6" fmla="*/ 513526 h 3851444"/>
                <a:gd name="connsiteX7" fmla="*/ 196820 w 438668"/>
                <a:gd name="connsiteY7" fmla="*/ 575982 h 3851444"/>
                <a:gd name="connsiteX8" fmla="*/ 189880 w 438668"/>
                <a:gd name="connsiteY8" fmla="*/ 638438 h 3851444"/>
                <a:gd name="connsiteX9" fmla="*/ 134362 w 438668"/>
                <a:gd name="connsiteY9" fmla="*/ 902140 h 3851444"/>
                <a:gd name="connsiteX10" fmla="*/ 77363 w 438668"/>
                <a:gd name="connsiteY10" fmla="*/ 1059456 h 3851444"/>
                <a:gd name="connsiteX11" fmla="*/ 131400 w 438668"/>
                <a:gd name="connsiteY11" fmla="*/ 1377155 h 3851444"/>
                <a:gd name="connsiteX12" fmla="*/ 161484 w 438668"/>
                <a:gd name="connsiteY12" fmla="*/ 1549096 h 3851444"/>
                <a:gd name="connsiteX13" fmla="*/ 210838 w 438668"/>
                <a:gd name="connsiteY13" fmla="*/ 1684789 h 3851444"/>
                <a:gd name="connsiteX14" fmla="*/ 283334 w 438668"/>
                <a:gd name="connsiteY14" fmla="*/ 1887584 h 3851444"/>
                <a:gd name="connsiteX15" fmla="*/ 291015 w 438668"/>
                <a:gd name="connsiteY15" fmla="*/ 2129664 h 3851444"/>
                <a:gd name="connsiteX16" fmla="*/ 331035 w 438668"/>
                <a:gd name="connsiteY16" fmla="*/ 2487394 h 3851444"/>
                <a:gd name="connsiteX17" fmla="*/ 432772 w 438668"/>
                <a:gd name="connsiteY17" fmla="*/ 3032579 h 3851444"/>
                <a:gd name="connsiteX18" fmla="*/ 210700 w 438668"/>
                <a:gd name="connsiteY18" fmla="*/ 3851444 h 3851444"/>
                <a:gd name="connsiteX0" fmla="*/ 120483 w 438668"/>
                <a:gd name="connsiteY0" fmla="*/ 0 h 3851444"/>
                <a:gd name="connsiteX1" fmla="*/ 71904 w 438668"/>
                <a:gd name="connsiteY1" fmla="*/ 97153 h 3851444"/>
                <a:gd name="connsiteX2" fmla="*/ 2507 w 438668"/>
                <a:gd name="connsiteY2" fmla="*/ 159609 h 3851444"/>
                <a:gd name="connsiteX3" fmla="*/ 23326 w 438668"/>
                <a:gd name="connsiteY3" fmla="*/ 284521 h 3851444"/>
                <a:gd name="connsiteX4" fmla="*/ 99663 w 438668"/>
                <a:gd name="connsiteY4" fmla="*/ 437191 h 3851444"/>
                <a:gd name="connsiteX5" fmla="*/ 162121 w 438668"/>
                <a:gd name="connsiteY5" fmla="*/ 471889 h 3851444"/>
                <a:gd name="connsiteX6" fmla="*/ 189880 w 438668"/>
                <a:gd name="connsiteY6" fmla="*/ 513526 h 3851444"/>
                <a:gd name="connsiteX7" fmla="*/ 196820 w 438668"/>
                <a:gd name="connsiteY7" fmla="*/ 575982 h 3851444"/>
                <a:gd name="connsiteX8" fmla="*/ 189880 w 438668"/>
                <a:gd name="connsiteY8" fmla="*/ 638438 h 3851444"/>
                <a:gd name="connsiteX9" fmla="*/ 17230 w 438668"/>
                <a:gd name="connsiteY9" fmla="*/ 815828 h 3851444"/>
                <a:gd name="connsiteX10" fmla="*/ 77363 w 438668"/>
                <a:gd name="connsiteY10" fmla="*/ 1059456 h 3851444"/>
                <a:gd name="connsiteX11" fmla="*/ 131400 w 438668"/>
                <a:gd name="connsiteY11" fmla="*/ 1377155 h 3851444"/>
                <a:gd name="connsiteX12" fmla="*/ 161484 w 438668"/>
                <a:gd name="connsiteY12" fmla="*/ 1549096 h 3851444"/>
                <a:gd name="connsiteX13" fmla="*/ 210838 w 438668"/>
                <a:gd name="connsiteY13" fmla="*/ 1684789 h 3851444"/>
                <a:gd name="connsiteX14" fmla="*/ 283334 w 438668"/>
                <a:gd name="connsiteY14" fmla="*/ 1887584 h 3851444"/>
                <a:gd name="connsiteX15" fmla="*/ 291015 w 438668"/>
                <a:gd name="connsiteY15" fmla="*/ 2129664 h 3851444"/>
                <a:gd name="connsiteX16" fmla="*/ 331035 w 438668"/>
                <a:gd name="connsiteY16" fmla="*/ 2487394 h 3851444"/>
                <a:gd name="connsiteX17" fmla="*/ 432772 w 438668"/>
                <a:gd name="connsiteY17" fmla="*/ 3032579 h 3851444"/>
                <a:gd name="connsiteX18" fmla="*/ 210700 w 438668"/>
                <a:gd name="connsiteY18" fmla="*/ 3851444 h 3851444"/>
                <a:gd name="connsiteX0" fmla="*/ 201368 w 519553"/>
                <a:gd name="connsiteY0" fmla="*/ 0 h 3851444"/>
                <a:gd name="connsiteX1" fmla="*/ 152789 w 519553"/>
                <a:gd name="connsiteY1" fmla="*/ 97153 h 3851444"/>
                <a:gd name="connsiteX2" fmla="*/ 83392 w 519553"/>
                <a:gd name="connsiteY2" fmla="*/ 159609 h 3851444"/>
                <a:gd name="connsiteX3" fmla="*/ 104211 w 519553"/>
                <a:gd name="connsiteY3" fmla="*/ 284521 h 3851444"/>
                <a:gd name="connsiteX4" fmla="*/ 180548 w 519553"/>
                <a:gd name="connsiteY4" fmla="*/ 437191 h 3851444"/>
                <a:gd name="connsiteX5" fmla="*/ 243006 w 519553"/>
                <a:gd name="connsiteY5" fmla="*/ 471889 h 3851444"/>
                <a:gd name="connsiteX6" fmla="*/ 270765 w 519553"/>
                <a:gd name="connsiteY6" fmla="*/ 513526 h 3851444"/>
                <a:gd name="connsiteX7" fmla="*/ 277705 w 519553"/>
                <a:gd name="connsiteY7" fmla="*/ 575982 h 3851444"/>
                <a:gd name="connsiteX8" fmla="*/ 5677 w 519553"/>
                <a:gd name="connsiteY8" fmla="*/ 564456 h 3851444"/>
                <a:gd name="connsiteX9" fmla="*/ 98115 w 519553"/>
                <a:gd name="connsiteY9" fmla="*/ 815828 h 3851444"/>
                <a:gd name="connsiteX10" fmla="*/ 158248 w 519553"/>
                <a:gd name="connsiteY10" fmla="*/ 1059456 h 3851444"/>
                <a:gd name="connsiteX11" fmla="*/ 212285 w 519553"/>
                <a:gd name="connsiteY11" fmla="*/ 1377155 h 3851444"/>
                <a:gd name="connsiteX12" fmla="*/ 242369 w 519553"/>
                <a:gd name="connsiteY12" fmla="*/ 1549096 h 3851444"/>
                <a:gd name="connsiteX13" fmla="*/ 291723 w 519553"/>
                <a:gd name="connsiteY13" fmla="*/ 1684789 h 3851444"/>
                <a:gd name="connsiteX14" fmla="*/ 364219 w 519553"/>
                <a:gd name="connsiteY14" fmla="*/ 1887584 h 3851444"/>
                <a:gd name="connsiteX15" fmla="*/ 371900 w 519553"/>
                <a:gd name="connsiteY15" fmla="*/ 2129664 h 3851444"/>
                <a:gd name="connsiteX16" fmla="*/ 411920 w 519553"/>
                <a:gd name="connsiteY16" fmla="*/ 2487394 h 3851444"/>
                <a:gd name="connsiteX17" fmla="*/ 513657 w 519553"/>
                <a:gd name="connsiteY17" fmla="*/ 3032579 h 3851444"/>
                <a:gd name="connsiteX18" fmla="*/ 291585 w 519553"/>
                <a:gd name="connsiteY18" fmla="*/ 3851444 h 3851444"/>
                <a:gd name="connsiteX0" fmla="*/ 223097 w 541282"/>
                <a:gd name="connsiteY0" fmla="*/ 0 h 3851444"/>
                <a:gd name="connsiteX1" fmla="*/ 174518 w 541282"/>
                <a:gd name="connsiteY1" fmla="*/ 97153 h 3851444"/>
                <a:gd name="connsiteX2" fmla="*/ 105121 w 541282"/>
                <a:gd name="connsiteY2" fmla="*/ 159609 h 3851444"/>
                <a:gd name="connsiteX3" fmla="*/ 125940 w 541282"/>
                <a:gd name="connsiteY3" fmla="*/ 284521 h 3851444"/>
                <a:gd name="connsiteX4" fmla="*/ 202277 w 541282"/>
                <a:gd name="connsiteY4" fmla="*/ 437191 h 3851444"/>
                <a:gd name="connsiteX5" fmla="*/ 264735 w 541282"/>
                <a:gd name="connsiteY5" fmla="*/ 471889 h 3851444"/>
                <a:gd name="connsiteX6" fmla="*/ 292494 w 541282"/>
                <a:gd name="connsiteY6" fmla="*/ 513526 h 3851444"/>
                <a:gd name="connsiteX7" fmla="*/ 22016 w 541282"/>
                <a:gd name="connsiteY7" fmla="*/ 409522 h 3851444"/>
                <a:gd name="connsiteX8" fmla="*/ 27406 w 541282"/>
                <a:gd name="connsiteY8" fmla="*/ 564456 h 3851444"/>
                <a:gd name="connsiteX9" fmla="*/ 119844 w 541282"/>
                <a:gd name="connsiteY9" fmla="*/ 815828 h 3851444"/>
                <a:gd name="connsiteX10" fmla="*/ 179977 w 541282"/>
                <a:gd name="connsiteY10" fmla="*/ 1059456 h 3851444"/>
                <a:gd name="connsiteX11" fmla="*/ 234014 w 541282"/>
                <a:gd name="connsiteY11" fmla="*/ 1377155 h 3851444"/>
                <a:gd name="connsiteX12" fmla="*/ 264098 w 541282"/>
                <a:gd name="connsiteY12" fmla="*/ 1549096 h 3851444"/>
                <a:gd name="connsiteX13" fmla="*/ 313452 w 541282"/>
                <a:gd name="connsiteY13" fmla="*/ 1684789 h 3851444"/>
                <a:gd name="connsiteX14" fmla="*/ 385948 w 541282"/>
                <a:gd name="connsiteY14" fmla="*/ 1887584 h 3851444"/>
                <a:gd name="connsiteX15" fmla="*/ 393629 w 541282"/>
                <a:gd name="connsiteY15" fmla="*/ 2129664 h 3851444"/>
                <a:gd name="connsiteX16" fmla="*/ 433649 w 541282"/>
                <a:gd name="connsiteY16" fmla="*/ 2487394 h 3851444"/>
                <a:gd name="connsiteX17" fmla="*/ 535386 w 541282"/>
                <a:gd name="connsiteY17" fmla="*/ 3032579 h 3851444"/>
                <a:gd name="connsiteX18" fmla="*/ 313314 w 541282"/>
                <a:gd name="connsiteY18" fmla="*/ 3851444 h 3851444"/>
                <a:gd name="connsiteX0" fmla="*/ 224755 w 542940"/>
                <a:gd name="connsiteY0" fmla="*/ 0 h 3851444"/>
                <a:gd name="connsiteX1" fmla="*/ 176176 w 542940"/>
                <a:gd name="connsiteY1" fmla="*/ 97153 h 3851444"/>
                <a:gd name="connsiteX2" fmla="*/ 106779 w 542940"/>
                <a:gd name="connsiteY2" fmla="*/ 159609 h 3851444"/>
                <a:gd name="connsiteX3" fmla="*/ 127598 w 542940"/>
                <a:gd name="connsiteY3" fmla="*/ 284521 h 3851444"/>
                <a:gd name="connsiteX4" fmla="*/ 203935 w 542940"/>
                <a:gd name="connsiteY4" fmla="*/ 437191 h 3851444"/>
                <a:gd name="connsiteX5" fmla="*/ 266393 w 542940"/>
                <a:gd name="connsiteY5" fmla="*/ 471889 h 3851444"/>
                <a:gd name="connsiteX6" fmla="*/ 16735 w 542940"/>
                <a:gd name="connsiteY6" fmla="*/ 359396 h 3851444"/>
                <a:gd name="connsiteX7" fmla="*/ 23674 w 542940"/>
                <a:gd name="connsiteY7" fmla="*/ 409522 h 3851444"/>
                <a:gd name="connsiteX8" fmla="*/ 29064 w 542940"/>
                <a:gd name="connsiteY8" fmla="*/ 564456 h 3851444"/>
                <a:gd name="connsiteX9" fmla="*/ 121502 w 542940"/>
                <a:gd name="connsiteY9" fmla="*/ 815828 h 3851444"/>
                <a:gd name="connsiteX10" fmla="*/ 181635 w 542940"/>
                <a:gd name="connsiteY10" fmla="*/ 1059456 h 3851444"/>
                <a:gd name="connsiteX11" fmla="*/ 235672 w 542940"/>
                <a:gd name="connsiteY11" fmla="*/ 1377155 h 3851444"/>
                <a:gd name="connsiteX12" fmla="*/ 265756 w 542940"/>
                <a:gd name="connsiteY12" fmla="*/ 1549096 h 3851444"/>
                <a:gd name="connsiteX13" fmla="*/ 315110 w 542940"/>
                <a:gd name="connsiteY13" fmla="*/ 1684789 h 3851444"/>
                <a:gd name="connsiteX14" fmla="*/ 387606 w 542940"/>
                <a:gd name="connsiteY14" fmla="*/ 1887584 h 3851444"/>
                <a:gd name="connsiteX15" fmla="*/ 395287 w 542940"/>
                <a:gd name="connsiteY15" fmla="*/ 2129664 h 3851444"/>
                <a:gd name="connsiteX16" fmla="*/ 435307 w 542940"/>
                <a:gd name="connsiteY16" fmla="*/ 2487394 h 3851444"/>
                <a:gd name="connsiteX17" fmla="*/ 537044 w 542940"/>
                <a:gd name="connsiteY17" fmla="*/ 3032579 h 3851444"/>
                <a:gd name="connsiteX18" fmla="*/ 314972 w 542940"/>
                <a:gd name="connsiteY18" fmla="*/ 3851444 h 3851444"/>
                <a:gd name="connsiteX0" fmla="*/ 507 w 694747"/>
                <a:gd name="connsiteY0" fmla="*/ 0 h 4338494"/>
                <a:gd name="connsiteX1" fmla="*/ 327983 w 694747"/>
                <a:gd name="connsiteY1" fmla="*/ 584203 h 4338494"/>
                <a:gd name="connsiteX2" fmla="*/ 258586 w 694747"/>
                <a:gd name="connsiteY2" fmla="*/ 646659 h 4338494"/>
                <a:gd name="connsiteX3" fmla="*/ 279405 w 694747"/>
                <a:gd name="connsiteY3" fmla="*/ 771571 h 4338494"/>
                <a:gd name="connsiteX4" fmla="*/ 355742 w 694747"/>
                <a:gd name="connsiteY4" fmla="*/ 924241 h 4338494"/>
                <a:gd name="connsiteX5" fmla="*/ 418200 w 694747"/>
                <a:gd name="connsiteY5" fmla="*/ 958939 h 4338494"/>
                <a:gd name="connsiteX6" fmla="*/ 168542 w 694747"/>
                <a:gd name="connsiteY6" fmla="*/ 846446 h 4338494"/>
                <a:gd name="connsiteX7" fmla="*/ 175481 w 694747"/>
                <a:gd name="connsiteY7" fmla="*/ 896572 h 4338494"/>
                <a:gd name="connsiteX8" fmla="*/ 180871 w 694747"/>
                <a:gd name="connsiteY8" fmla="*/ 1051506 h 4338494"/>
                <a:gd name="connsiteX9" fmla="*/ 273309 w 694747"/>
                <a:gd name="connsiteY9" fmla="*/ 1302878 h 4338494"/>
                <a:gd name="connsiteX10" fmla="*/ 333442 w 694747"/>
                <a:gd name="connsiteY10" fmla="*/ 1546506 h 4338494"/>
                <a:gd name="connsiteX11" fmla="*/ 387479 w 694747"/>
                <a:gd name="connsiteY11" fmla="*/ 1864205 h 4338494"/>
                <a:gd name="connsiteX12" fmla="*/ 417563 w 694747"/>
                <a:gd name="connsiteY12" fmla="*/ 2036146 h 4338494"/>
                <a:gd name="connsiteX13" fmla="*/ 466917 w 694747"/>
                <a:gd name="connsiteY13" fmla="*/ 2171839 h 4338494"/>
                <a:gd name="connsiteX14" fmla="*/ 539413 w 694747"/>
                <a:gd name="connsiteY14" fmla="*/ 2374634 h 4338494"/>
                <a:gd name="connsiteX15" fmla="*/ 547094 w 694747"/>
                <a:gd name="connsiteY15" fmla="*/ 2616714 h 4338494"/>
                <a:gd name="connsiteX16" fmla="*/ 587114 w 694747"/>
                <a:gd name="connsiteY16" fmla="*/ 2974444 h 4338494"/>
                <a:gd name="connsiteX17" fmla="*/ 688851 w 694747"/>
                <a:gd name="connsiteY17" fmla="*/ 3519629 h 4338494"/>
                <a:gd name="connsiteX18" fmla="*/ 466779 w 694747"/>
                <a:gd name="connsiteY18" fmla="*/ 4338494 h 4338494"/>
                <a:gd name="connsiteX0" fmla="*/ 12098 w 706338"/>
                <a:gd name="connsiteY0" fmla="*/ 0 h 4338494"/>
                <a:gd name="connsiteX1" fmla="*/ 31332 w 706338"/>
                <a:gd name="connsiteY1" fmla="*/ 251283 h 4338494"/>
                <a:gd name="connsiteX2" fmla="*/ 270177 w 706338"/>
                <a:gd name="connsiteY2" fmla="*/ 646659 h 4338494"/>
                <a:gd name="connsiteX3" fmla="*/ 290996 w 706338"/>
                <a:gd name="connsiteY3" fmla="*/ 771571 h 4338494"/>
                <a:gd name="connsiteX4" fmla="*/ 367333 w 706338"/>
                <a:gd name="connsiteY4" fmla="*/ 924241 h 4338494"/>
                <a:gd name="connsiteX5" fmla="*/ 429791 w 706338"/>
                <a:gd name="connsiteY5" fmla="*/ 958939 h 4338494"/>
                <a:gd name="connsiteX6" fmla="*/ 180133 w 706338"/>
                <a:gd name="connsiteY6" fmla="*/ 846446 h 4338494"/>
                <a:gd name="connsiteX7" fmla="*/ 187072 w 706338"/>
                <a:gd name="connsiteY7" fmla="*/ 896572 h 4338494"/>
                <a:gd name="connsiteX8" fmla="*/ 192462 w 706338"/>
                <a:gd name="connsiteY8" fmla="*/ 1051506 h 4338494"/>
                <a:gd name="connsiteX9" fmla="*/ 284900 w 706338"/>
                <a:gd name="connsiteY9" fmla="*/ 1302878 h 4338494"/>
                <a:gd name="connsiteX10" fmla="*/ 345033 w 706338"/>
                <a:gd name="connsiteY10" fmla="*/ 1546506 h 4338494"/>
                <a:gd name="connsiteX11" fmla="*/ 399070 w 706338"/>
                <a:gd name="connsiteY11" fmla="*/ 1864205 h 4338494"/>
                <a:gd name="connsiteX12" fmla="*/ 429154 w 706338"/>
                <a:gd name="connsiteY12" fmla="*/ 2036146 h 4338494"/>
                <a:gd name="connsiteX13" fmla="*/ 478508 w 706338"/>
                <a:gd name="connsiteY13" fmla="*/ 2171839 h 4338494"/>
                <a:gd name="connsiteX14" fmla="*/ 551004 w 706338"/>
                <a:gd name="connsiteY14" fmla="*/ 2374634 h 4338494"/>
                <a:gd name="connsiteX15" fmla="*/ 558685 w 706338"/>
                <a:gd name="connsiteY15" fmla="*/ 2616714 h 4338494"/>
                <a:gd name="connsiteX16" fmla="*/ 598705 w 706338"/>
                <a:gd name="connsiteY16" fmla="*/ 2974444 h 4338494"/>
                <a:gd name="connsiteX17" fmla="*/ 700442 w 706338"/>
                <a:gd name="connsiteY17" fmla="*/ 3519629 h 4338494"/>
                <a:gd name="connsiteX18" fmla="*/ 478370 w 706338"/>
                <a:gd name="connsiteY18" fmla="*/ 4338494 h 4338494"/>
                <a:gd name="connsiteX0" fmla="*/ 54889 w 749129"/>
                <a:gd name="connsiteY0" fmla="*/ 0 h 4338494"/>
                <a:gd name="connsiteX1" fmla="*/ 74123 w 749129"/>
                <a:gd name="connsiteY1" fmla="*/ 251283 h 4338494"/>
                <a:gd name="connsiteX2" fmla="*/ 10890 w 749129"/>
                <a:gd name="connsiteY2" fmla="*/ 363060 h 4338494"/>
                <a:gd name="connsiteX3" fmla="*/ 333787 w 749129"/>
                <a:gd name="connsiteY3" fmla="*/ 771571 h 4338494"/>
                <a:gd name="connsiteX4" fmla="*/ 410124 w 749129"/>
                <a:gd name="connsiteY4" fmla="*/ 924241 h 4338494"/>
                <a:gd name="connsiteX5" fmla="*/ 472582 w 749129"/>
                <a:gd name="connsiteY5" fmla="*/ 958939 h 4338494"/>
                <a:gd name="connsiteX6" fmla="*/ 222924 w 749129"/>
                <a:gd name="connsiteY6" fmla="*/ 846446 h 4338494"/>
                <a:gd name="connsiteX7" fmla="*/ 229863 w 749129"/>
                <a:gd name="connsiteY7" fmla="*/ 896572 h 4338494"/>
                <a:gd name="connsiteX8" fmla="*/ 235253 w 749129"/>
                <a:gd name="connsiteY8" fmla="*/ 1051506 h 4338494"/>
                <a:gd name="connsiteX9" fmla="*/ 327691 w 749129"/>
                <a:gd name="connsiteY9" fmla="*/ 1302878 h 4338494"/>
                <a:gd name="connsiteX10" fmla="*/ 387824 w 749129"/>
                <a:gd name="connsiteY10" fmla="*/ 1546506 h 4338494"/>
                <a:gd name="connsiteX11" fmla="*/ 441861 w 749129"/>
                <a:gd name="connsiteY11" fmla="*/ 1864205 h 4338494"/>
                <a:gd name="connsiteX12" fmla="*/ 471945 w 749129"/>
                <a:gd name="connsiteY12" fmla="*/ 2036146 h 4338494"/>
                <a:gd name="connsiteX13" fmla="*/ 521299 w 749129"/>
                <a:gd name="connsiteY13" fmla="*/ 2171839 h 4338494"/>
                <a:gd name="connsiteX14" fmla="*/ 593795 w 749129"/>
                <a:gd name="connsiteY14" fmla="*/ 2374634 h 4338494"/>
                <a:gd name="connsiteX15" fmla="*/ 601476 w 749129"/>
                <a:gd name="connsiteY15" fmla="*/ 2616714 h 4338494"/>
                <a:gd name="connsiteX16" fmla="*/ 641496 w 749129"/>
                <a:gd name="connsiteY16" fmla="*/ 2974444 h 4338494"/>
                <a:gd name="connsiteX17" fmla="*/ 743233 w 749129"/>
                <a:gd name="connsiteY17" fmla="*/ 3519629 h 4338494"/>
                <a:gd name="connsiteX18" fmla="*/ 521161 w 749129"/>
                <a:gd name="connsiteY18" fmla="*/ 4338494 h 4338494"/>
                <a:gd name="connsiteX0" fmla="*/ 45513 w 739753"/>
                <a:gd name="connsiteY0" fmla="*/ 0 h 4338494"/>
                <a:gd name="connsiteX1" fmla="*/ 64747 w 739753"/>
                <a:gd name="connsiteY1" fmla="*/ 251283 h 4338494"/>
                <a:gd name="connsiteX2" fmla="*/ 1514 w 739753"/>
                <a:gd name="connsiteY2" fmla="*/ 363060 h 4338494"/>
                <a:gd name="connsiteX3" fmla="*/ 324411 w 739753"/>
                <a:gd name="connsiteY3" fmla="*/ 771571 h 4338494"/>
                <a:gd name="connsiteX4" fmla="*/ 400748 w 739753"/>
                <a:gd name="connsiteY4" fmla="*/ 924241 h 4338494"/>
                <a:gd name="connsiteX5" fmla="*/ 463206 w 739753"/>
                <a:gd name="connsiteY5" fmla="*/ 958939 h 4338494"/>
                <a:gd name="connsiteX6" fmla="*/ 213548 w 739753"/>
                <a:gd name="connsiteY6" fmla="*/ 846446 h 4338494"/>
                <a:gd name="connsiteX7" fmla="*/ 220487 w 739753"/>
                <a:gd name="connsiteY7" fmla="*/ 896572 h 4338494"/>
                <a:gd name="connsiteX8" fmla="*/ 225877 w 739753"/>
                <a:gd name="connsiteY8" fmla="*/ 1051506 h 4338494"/>
                <a:gd name="connsiteX9" fmla="*/ 318315 w 739753"/>
                <a:gd name="connsiteY9" fmla="*/ 1302878 h 4338494"/>
                <a:gd name="connsiteX10" fmla="*/ 378448 w 739753"/>
                <a:gd name="connsiteY10" fmla="*/ 1546506 h 4338494"/>
                <a:gd name="connsiteX11" fmla="*/ 432485 w 739753"/>
                <a:gd name="connsiteY11" fmla="*/ 1864205 h 4338494"/>
                <a:gd name="connsiteX12" fmla="*/ 462569 w 739753"/>
                <a:gd name="connsiteY12" fmla="*/ 2036146 h 4338494"/>
                <a:gd name="connsiteX13" fmla="*/ 511923 w 739753"/>
                <a:gd name="connsiteY13" fmla="*/ 2171839 h 4338494"/>
                <a:gd name="connsiteX14" fmla="*/ 584419 w 739753"/>
                <a:gd name="connsiteY14" fmla="*/ 2374634 h 4338494"/>
                <a:gd name="connsiteX15" fmla="*/ 592100 w 739753"/>
                <a:gd name="connsiteY15" fmla="*/ 2616714 h 4338494"/>
                <a:gd name="connsiteX16" fmla="*/ 632120 w 739753"/>
                <a:gd name="connsiteY16" fmla="*/ 2974444 h 4338494"/>
                <a:gd name="connsiteX17" fmla="*/ 733857 w 739753"/>
                <a:gd name="connsiteY17" fmla="*/ 3519629 h 4338494"/>
                <a:gd name="connsiteX18" fmla="*/ 511785 w 739753"/>
                <a:gd name="connsiteY18" fmla="*/ 4338494 h 4338494"/>
                <a:gd name="connsiteX0" fmla="*/ 98621 w 792861"/>
                <a:gd name="connsiteY0" fmla="*/ 0 h 4338494"/>
                <a:gd name="connsiteX1" fmla="*/ 117855 w 792861"/>
                <a:gd name="connsiteY1" fmla="*/ 251283 h 4338494"/>
                <a:gd name="connsiteX2" fmla="*/ 54622 w 792861"/>
                <a:gd name="connsiteY2" fmla="*/ 363060 h 4338494"/>
                <a:gd name="connsiteX3" fmla="*/ 26123 w 792861"/>
                <a:gd name="connsiteY3" fmla="*/ 457147 h 4338494"/>
                <a:gd name="connsiteX4" fmla="*/ 453856 w 792861"/>
                <a:gd name="connsiteY4" fmla="*/ 924241 h 4338494"/>
                <a:gd name="connsiteX5" fmla="*/ 516314 w 792861"/>
                <a:gd name="connsiteY5" fmla="*/ 958939 h 4338494"/>
                <a:gd name="connsiteX6" fmla="*/ 266656 w 792861"/>
                <a:gd name="connsiteY6" fmla="*/ 846446 h 4338494"/>
                <a:gd name="connsiteX7" fmla="*/ 273595 w 792861"/>
                <a:gd name="connsiteY7" fmla="*/ 896572 h 4338494"/>
                <a:gd name="connsiteX8" fmla="*/ 278985 w 792861"/>
                <a:gd name="connsiteY8" fmla="*/ 1051506 h 4338494"/>
                <a:gd name="connsiteX9" fmla="*/ 371423 w 792861"/>
                <a:gd name="connsiteY9" fmla="*/ 1302878 h 4338494"/>
                <a:gd name="connsiteX10" fmla="*/ 431556 w 792861"/>
                <a:gd name="connsiteY10" fmla="*/ 1546506 h 4338494"/>
                <a:gd name="connsiteX11" fmla="*/ 485593 w 792861"/>
                <a:gd name="connsiteY11" fmla="*/ 1864205 h 4338494"/>
                <a:gd name="connsiteX12" fmla="*/ 515677 w 792861"/>
                <a:gd name="connsiteY12" fmla="*/ 2036146 h 4338494"/>
                <a:gd name="connsiteX13" fmla="*/ 565031 w 792861"/>
                <a:gd name="connsiteY13" fmla="*/ 2171839 h 4338494"/>
                <a:gd name="connsiteX14" fmla="*/ 637527 w 792861"/>
                <a:gd name="connsiteY14" fmla="*/ 2374634 h 4338494"/>
                <a:gd name="connsiteX15" fmla="*/ 645208 w 792861"/>
                <a:gd name="connsiteY15" fmla="*/ 2616714 h 4338494"/>
                <a:gd name="connsiteX16" fmla="*/ 685228 w 792861"/>
                <a:gd name="connsiteY16" fmla="*/ 2974444 h 4338494"/>
                <a:gd name="connsiteX17" fmla="*/ 786965 w 792861"/>
                <a:gd name="connsiteY17" fmla="*/ 3519629 h 4338494"/>
                <a:gd name="connsiteX18" fmla="*/ 564893 w 792861"/>
                <a:gd name="connsiteY18" fmla="*/ 4338494 h 4338494"/>
                <a:gd name="connsiteX0" fmla="*/ 98621 w 792861"/>
                <a:gd name="connsiteY0" fmla="*/ 0 h 4338494"/>
                <a:gd name="connsiteX1" fmla="*/ 117855 w 792861"/>
                <a:gd name="connsiteY1" fmla="*/ 251283 h 4338494"/>
                <a:gd name="connsiteX2" fmla="*/ 54622 w 792861"/>
                <a:gd name="connsiteY2" fmla="*/ 363060 h 4338494"/>
                <a:gd name="connsiteX3" fmla="*/ 26123 w 792861"/>
                <a:gd name="connsiteY3" fmla="*/ 457147 h 4338494"/>
                <a:gd name="connsiteX4" fmla="*/ 453856 w 792861"/>
                <a:gd name="connsiteY4" fmla="*/ 924241 h 4338494"/>
                <a:gd name="connsiteX5" fmla="*/ 164918 w 792861"/>
                <a:gd name="connsiteY5" fmla="*/ 712332 h 4338494"/>
                <a:gd name="connsiteX6" fmla="*/ 266656 w 792861"/>
                <a:gd name="connsiteY6" fmla="*/ 846446 h 4338494"/>
                <a:gd name="connsiteX7" fmla="*/ 273595 w 792861"/>
                <a:gd name="connsiteY7" fmla="*/ 896572 h 4338494"/>
                <a:gd name="connsiteX8" fmla="*/ 278985 w 792861"/>
                <a:gd name="connsiteY8" fmla="*/ 1051506 h 4338494"/>
                <a:gd name="connsiteX9" fmla="*/ 371423 w 792861"/>
                <a:gd name="connsiteY9" fmla="*/ 1302878 h 4338494"/>
                <a:gd name="connsiteX10" fmla="*/ 431556 w 792861"/>
                <a:gd name="connsiteY10" fmla="*/ 1546506 h 4338494"/>
                <a:gd name="connsiteX11" fmla="*/ 485593 w 792861"/>
                <a:gd name="connsiteY11" fmla="*/ 1864205 h 4338494"/>
                <a:gd name="connsiteX12" fmla="*/ 515677 w 792861"/>
                <a:gd name="connsiteY12" fmla="*/ 2036146 h 4338494"/>
                <a:gd name="connsiteX13" fmla="*/ 565031 w 792861"/>
                <a:gd name="connsiteY13" fmla="*/ 2171839 h 4338494"/>
                <a:gd name="connsiteX14" fmla="*/ 637527 w 792861"/>
                <a:gd name="connsiteY14" fmla="*/ 2374634 h 4338494"/>
                <a:gd name="connsiteX15" fmla="*/ 645208 w 792861"/>
                <a:gd name="connsiteY15" fmla="*/ 2616714 h 4338494"/>
                <a:gd name="connsiteX16" fmla="*/ 685228 w 792861"/>
                <a:gd name="connsiteY16" fmla="*/ 2974444 h 4338494"/>
                <a:gd name="connsiteX17" fmla="*/ 786965 w 792861"/>
                <a:gd name="connsiteY17" fmla="*/ 3519629 h 4338494"/>
                <a:gd name="connsiteX18" fmla="*/ 564893 w 792861"/>
                <a:gd name="connsiteY18" fmla="*/ 4338494 h 4338494"/>
                <a:gd name="connsiteX0" fmla="*/ 73313 w 767553"/>
                <a:gd name="connsiteY0" fmla="*/ 0 h 4338494"/>
                <a:gd name="connsiteX1" fmla="*/ 92547 w 767553"/>
                <a:gd name="connsiteY1" fmla="*/ 251283 h 4338494"/>
                <a:gd name="connsiteX2" fmla="*/ 29314 w 767553"/>
                <a:gd name="connsiteY2" fmla="*/ 363060 h 4338494"/>
                <a:gd name="connsiteX3" fmla="*/ 815 w 767553"/>
                <a:gd name="connsiteY3" fmla="*/ 457147 h 4338494"/>
                <a:gd name="connsiteX4" fmla="*/ 58657 w 767553"/>
                <a:gd name="connsiteY4" fmla="*/ 591321 h 4338494"/>
                <a:gd name="connsiteX5" fmla="*/ 139610 w 767553"/>
                <a:gd name="connsiteY5" fmla="*/ 712332 h 4338494"/>
                <a:gd name="connsiteX6" fmla="*/ 241348 w 767553"/>
                <a:gd name="connsiteY6" fmla="*/ 846446 h 4338494"/>
                <a:gd name="connsiteX7" fmla="*/ 248287 w 767553"/>
                <a:gd name="connsiteY7" fmla="*/ 896572 h 4338494"/>
                <a:gd name="connsiteX8" fmla="*/ 253677 w 767553"/>
                <a:gd name="connsiteY8" fmla="*/ 1051506 h 4338494"/>
                <a:gd name="connsiteX9" fmla="*/ 346115 w 767553"/>
                <a:gd name="connsiteY9" fmla="*/ 1302878 h 4338494"/>
                <a:gd name="connsiteX10" fmla="*/ 406248 w 767553"/>
                <a:gd name="connsiteY10" fmla="*/ 1546506 h 4338494"/>
                <a:gd name="connsiteX11" fmla="*/ 460285 w 767553"/>
                <a:gd name="connsiteY11" fmla="*/ 1864205 h 4338494"/>
                <a:gd name="connsiteX12" fmla="*/ 490369 w 767553"/>
                <a:gd name="connsiteY12" fmla="*/ 2036146 h 4338494"/>
                <a:gd name="connsiteX13" fmla="*/ 539723 w 767553"/>
                <a:gd name="connsiteY13" fmla="*/ 2171839 h 4338494"/>
                <a:gd name="connsiteX14" fmla="*/ 612219 w 767553"/>
                <a:gd name="connsiteY14" fmla="*/ 2374634 h 4338494"/>
                <a:gd name="connsiteX15" fmla="*/ 619900 w 767553"/>
                <a:gd name="connsiteY15" fmla="*/ 2616714 h 4338494"/>
                <a:gd name="connsiteX16" fmla="*/ 659920 w 767553"/>
                <a:gd name="connsiteY16" fmla="*/ 2974444 h 4338494"/>
                <a:gd name="connsiteX17" fmla="*/ 761657 w 767553"/>
                <a:gd name="connsiteY17" fmla="*/ 3519629 h 4338494"/>
                <a:gd name="connsiteX18" fmla="*/ 539585 w 767553"/>
                <a:gd name="connsiteY18" fmla="*/ 4338494 h 4338494"/>
                <a:gd name="connsiteX0" fmla="*/ 122632 w 767553"/>
                <a:gd name="connsiteY0" fmla="*/ 0 h 4523450"/>
                <a:gd name="connsiteX1" fmla="*/ 92547 w 767553"/>
                <a:gd name="connsiteY1" fmla="*/ 436239 h 4523450"/>
                <a:gd name="connsiteX2" fmla="*/ 29314 w 767553"/>
                <a:gd name="connsiteY2" fmla="*/ 548016 h 4523450"/>
                <a:gd name="connsiteX3" fmla="*/ 815 w 767553"/>
                <a:gd name="connsiteY3" fmla="*/ 642103 h 4523450"/>
                <a:gd name="connsiteX4" fmla="*/ 58657 w 767553"/>
                <a:gd name="connsiteY4" fmla="*/ 776277 h 4523450"/>
                <a:gd name="connsiteX5" fmla="*/ 139610 w 767553"/>
                <a:gd name="connsiteY5" fmla="*/ 897288 h 4523450"/>
                <a:gd name="connsiteX6" fmla="*/ 241348 w 767553"/>
                <a:gd name="connsiteY6" fmla="*/ 1031402 h 4523450"/>
                <a:gd name="connsiteX7" fmla="*/ 248287 w 767553"/>
                <a:gd name="connsiteY7" fmla="*/ 1081528 h 4523450"/>
                <a:gd name="connsiteX8" fmla="*/ 253677 w 767553"/>
                <a:gd name="connsiteY8" fmla="*/ 1236462 h 4523450"/>
                <a:gd name="connsiteX9" fmla="*/ 346115 w 767553"/>
                <a:gd name="connsiteY9" fmla="*/ 1487834 h 4523450"/>
                <a:gd name="connsiteX10" fmla="*/ 406248 w 767553"/>
                <a:gd name="connsiteY10" fmla="*/ 1731462 h 4523450"/>
                <a:gd name="connsiteX11" fmla="*/ 460285 w 767553"/>
                <a:gd name="connsiteY11" fmla="*/ 2049161 h 4523450"/>
                <a:gd name="connsiteX12" fmla="*/ 490369 w 767553"/>
                <a:gd name="connsiteY12" fmla="*/ 2221102 h 4523450"/>
                <a:gd name="connsiteX13" fmla="*/ 539723 w 767553"/>
                <a:gd name="connsiteY13" fmla="*/ 2356795 h 4523450"/>
                <a:gd name="connsiteX14" fmla="*/ 612219 w 767553"/>
                <a:gd name="connsiteY14" fmla="*/ 2559590 h 4523450"/>
                <a:gd name="connsiteX15" fmla="*/ 619900 w 767553"/>
                <a:gd name="connsiteY15" fmla="*/ 2801670 h 4523450"/>
                <a:gd name="connsiteX16" fmla="*/ 659920 w 767553"/>
                <a:gd name="connsiteY16" fmla="*/ 3159400 h 4523450"/>
                <a:gd name="connsiteX17" fmla="*/ 761657 w 767553"/>
                <a:gd name="connsiteY17" fmla="*/ 3704585 h 4523450"/>
                <a:gd name="connsiteX18" fmla="*/ 539585 w 767553"/>
                <a:gd name="connsiteY18" fmla="*/ 4523450 h 4523450"/>
                <a:gd name="connsiteX0" fmla="*/ 122537 w 767458"/>
                <a:gd name="connsiteY0" fmla="*/ 0 h 4523450"/>
                <a:gd name="connsiteX1" fmla="*/ 73957 w 767458"/>
                <a:gd name="connsiteY1" fmla="*/ 405413 h 4523450"/>
                <a:gd name="connsiteX2" fmla="*/ 29219 w 767458"/>
                <a:gd name="connsiteY2" fmla="*/ 548016 h 4523450"/>
                <a:gd name="connsiteX3" fmla="*/ 720 w 767458"/>
                <a:gd name="connsiteY3" fmla="*/ 642103 h 4523450"/>
                <a:gd name="connsiteX4" fmla="*/ 58562 w 767458"/>
                <a:gd name="connsiteY4" fmla="*/ 776277 h 4523450"/>
                <a:gd name="connsiteX5" fmla="*/ 139515 w 767458"/>
                <a:gd name="connsiteY5" fmla="*/ 897288 h 4523450"/>
                <a:gd name="connsiteX6" fmla="*/ 241253 w 767458"/>
                <a:gd name="connsiteY6" fmla="*/ 1031402 h 4523450"/>
                <a:gd name="connsiteX7" fmla="*/ 248192 w 767458"/>
                <a:gd name="connsiteY7" fmla="*/ 1081528 h 4523450"/>
                <a:gd name="connsiteX8" fmla="*/ 253582 w 767458"/>
                <a:gd name="connsiteY8" fmla="*/ 1236462 h 4523450"/>
                <a:gd name="connsiteX9" fmla="*/ 346020 w 767458"/>
                <a:gd name="connsiteY9" fmla="*/ 1487834 h 4523450"/>
                <a:gd name="connsiteX10" fmla="*/ 406153 w 767458"/>
                <a:gd name="connsiteY10" fmla="*/ 1731462 h 4523450"/>
                <a:gd name="connsiteX11" fmla="*/ 460190 w 767458"/>
                <a:gd name="connsiteY11" fmla="*/ 2049161 h 4523450"/>
                <a:gd name="connsiteX12" fmla="*/ 490274 w 767458"/>
                <a:gd name="connsiteY12" fmla="*/ 2221102 h 4523450"/>
                <a:gd name="connsiteX13" fmla="*/ 539628 w 767458"/>
                <a:gd name="connsiteY13" fmla="*/ 2356795 h 4523450"/>
                <a:gd name="connsiteX14" fmla="*/ 612124 w 767458"/>
                <a:gd name="connsiteY14" fmla="*/ 2559590 h 4523450"/>
                <a:gd name="connsiteX15" fmla="*/ 619805 w 767458"/>
                <a:gd name="connsiteY15" fmla="*/ 2801670 h 4523450"/>
                <a:gd name="connsiteX16" fmla="*/ 659825 w 767458"/>
                <a:gd name="connsiteY16" fmla="*/ 3159400 h 4523450"/>
                <a:gd name="connsiteX17" fmla="*/ 761562 w 767458"/>
                <a:gd name="connsiteY17" fmla="*/ 3704585 h 4523450"/>
                <a:gd name="connsiteX18" fmla="*/ 539490 w 767458"/>
                <a:gd name="connsiteY18" fmla="*/ 4523450 h 4523450"/>
                <a:gd name="connsiteX0" fmla="*/ 122537 w 767458"/>
                <a:gd name="connsiteY0" fmla="*/ 0 h 4523450"/>
                <a:gd name="connsiteX1" fmla="*/ 73957 w 767458"/>
                <a:gd name="connsiteY1" fmla="*/ 405413 h 4523450"/>
                <a:gd name="connsiteX2" fmla="*/ 29219 w 767458"/>
                <a:gd name="connsiteY2" fmla="*/ 548016 h 4523450"/>
                <a:gd name="connsiteX3" fmla="*/ 720 w 767458"/>
                <a:gd name="connsiteY3" fmla="*/ 642103 h 4523450"/>
                <a:gd name="connsiteX4" fmla="*/ 58562 w 767458"/>
                <a:gd name="connsiteY4" fmla="*/ 776277 h 4523450"/>
                <a:gd name="connsiteX5" fmla="*/ 139515 w 767458"/>
                <a:gd name="connsiteY5" fmla="*/ 897288 h 4523450"/>
                <a:gd name="connsiteX6" fmla="*/ 241253 w 767458"/>
                <a:gd name="connsiteY6" fmla="*/ 1031402 h 4523450"/>
                <a:gd name="connsiteX7" fmla="*/ 248192 w 767458"/>
                <a:gd name="connsiteY7" fmla="*/ 1081528 h 4523450"/>
                <a:gd name="connsiteX8" fmla="*/ 253582 w 767458"/>
                <a:gd name="connsiteY8" fmla="*/ 1236462 h 4523450"/>
                <a:gd name="connsiteX9" fmla="*/ 346020 w 767458"/>
                <a:gd name="connsiteY9" fmla="*/ 1487834 h 4523450"/>
                <a:gd name="connsiteX10" fmla="*/ 406153 w 767458"/>
                <a:gd name="connsiteY10" fmla="*/ 1731462 h 4523450"/>
                <a:gd name="connsiteX11" fmla="*/ 460190 w 767458"/>
                <a:gd name="connsiteY11" fmla="*/ 2049161 h 4523450"/>
                <a:gd name="connsiteX12" fmla="*/ 490274 w 767458"/>
                <a:gd name="connsiteY12" fmla="*/ 2221102 h 4523450"/>
                <a:gd name="connsiteX13" fmla="*/ 539628 w 767458"/>
                <a:gd name="connsiteY13" fmla="*/ 2356795 h 4523450"/>
                <a:gd name="connsiteX14" fmla="*/ 612124 w 767458"/>
                <a:gd name="connsiteY14" fmla="*/ 2559590 h 4523450"/>
                <a:gd name="connsiteX15" fmla="*/ 619805 w 767458"/>
                <a:gd name="connsiteY15" fmla="*/ 2801670 h 4523450"/>
                <a:gd name="connsiteX16" fmla="*/ 659825 w 767458"/>
                <a:gd name="connsiteY16" fmla="*/ 3159400 h 4523450"/>
                <a:gd name="connsiteX17" fmla="*/ 761562 w 767458"/>
                <a:gd name="connsiteY17" fmla="*/ 3704585 h 4523450"/>
                <a:gd name="connsiteX18" fmla="*/ 539490 w 767458"/>
                <a:gd name="connsiteY18" fmla="*/ 4523450 h 4523450"/>
                <a:gd name="connsiteX0" fmla="*/ 60889 w 767458"/>
                <a:gd name="connsiteY0" fmla="*/ 0 h 4363155"/>
                <a:gd name="connsiteX1" fmla="*/ 73957 w 767458"/>
                <a:gd name="connsiteY1" fmla="*/ 245118 h 4363155"/>
                <a:gd name="connsiteX2" fmla="*/ 29219 w 767458"/>
                <a:gd name="connsiteY2" fmla="*/ 387721 h 4363155"/>
                <a:gd name="connsiteX3" fmla="*/ 720 w 767458"/>
                <a:gd name="connsiteY3" fmla="*/ 481808 h 4363155"/>
                <a:gd name="connsiteX4" fmla="*/ 58562 w 767458"/>
                <a:gd name="connsiteY4" fmla="*/ 615982 h 4363155"/>
                <a:gd name="connsiteX5" fmla="*/ 139515 w 767458"/>
                <a:gd name="connsiteY5" fmla="*/ 736993 h 4363155"/>
                <a:gd name="connsiteX6" fmla="*/ 241253 w 767458"/>
                <a:gd name="connsiteY6" fmla="*/ 871107 h 4363155"/>
                <a:gd name="connsiteX7" fmla="*/ 248192 w 767458"/>
                <a:gd name="connsiteY7" fmla="*/ 921233 h 4363155"/>
                <a:gd name="connsiteX8" fmla="*/ 253582 w 767458"/>
                <a:gd name="connsiteY8" fmla="*/ 1076167 h 4363155"/>
                <a:gd name="connsiteX9" fmla="*/ 346020 w 767458"/>
                <a:gd name="connsiteY9" fmla="*/ 1327539 h 4363155"/>
                <a:gd name="connsiteX10" fmla="*/ 406153 w 767458"/>
                <a:gd name="connsiteY10" fmla="*/ 1571167 h 4363155"/>
                <a:gd name="connsiteX11" fmla="*/ 460190 w 767458"/>
                <a:gd name="connsiteY11" fmla="*/ 1888866 h 4363155"/>
                <a:gd name="connsiteX12" fmla="*/ 490274 w 767458"/>
                <a:gd name="connsiteY12" fmla="*/ 2060807 h 4363155"/>
                <a:gd name="connsiteX13" fmla="*/ 539628 w 767458"/>
                <a:gd name="connsiteY13" fmla="*/ 2196500 h 4363155"/>
                <a:gd name="connsiteX14" fmla="*/ 612124 w 767458"/>
                <a:gd name="connsiteY14" fmla="*/ 2399295 h 4363155"/>
                <a:gd name="connsiteX15" fmla="*/ 619805 w 767458"/>
                <a:gd name="connsiteY15" fmla="*/ 2641375 h 4363155"/>
                <a:gd name="connsiteX16" fmla="*/ 659825 w 767458"/>
                <a:gd name="connsiteY16" fmla="*/ 2999105 h 4363155"/>
                <a:gd name="connsiteX17" fmla="*/ 761562 w 767458"/>
                <a:gd name="connsiteY17" fmla="*/ 3544290 h 4363155"/>
                <a:gd name="connsiteX18" fmla="*/ 539490 w 767458"/>
                <a:gd name="connsiteY18" fmla="*/ 4363155 h 4363155"/>
                <a:gd name="connsiteX0" fmla="*/ 187938 w 894507"/>
                <a:gd name="connsiteY0" fmla="*/ 0 h 4363155"/>
                <a:gd name="connsiteX1" fmla="*/ 145 w 894507"/>
                <a:gd name="connsiteY1" fmla="*/ 264557 h 4363155"/>
                <a:gd name="connsiteX2" fmla="*/ 156268 w 894507"/>
                <a:gd name="connsiteY2" fmla="*/ 387721 h 4363155"/>
                <a:gd name="connsiteX3" fmla="*/ 127769 w 894507"/>
                <a:gd name="connsiteY3" fmla="*/ 481808 h 4363155"/>
                <a:gd name="connsiteX4" fmla="*/ 185611 w 894507"/>
                <a:gd name="connsiteY4" fmla="*/ 615982 h 4363155"/>
                <a:gd name="connsiteX5" fmla="*/ 266564 w 894507"/>
                <a:gd name="connsiteY5" fmla="*/ 736993 h 4363155"/>
                <a:gd name="connsiteX6" fmla="*/ 368302 w 894507"/>
                <a:gd name="connsiteY6" fmla="*/ 871107 h 4363155"/>
                <a:gd name="connsiteX7" fmla="*/ 375241 w 894507"/>
                <a:gd name="connsiteY7" fmla="*/ 921233 h 4363155"/>
                <a:gd name="connsiteX8" fmla="*/ 380631 w 894507"/>
                <a:gd name="connsiteY8" fmla="*/ 1076167 h 4363155"/>
                <a:gd name="connsiteX9" fmla="*/ 473069 w 894507"/>
                <a:gd name="connsiteY9" fmla="*/ 1327539 h 4363155"/>
                <a:gd name="connsiteX10" fmla="*/ 533202 w 894507"/>
                <a:gd name="connsiteY10" fmla="*/ 1571167 h 4363155"/>
                <a:gd name="connsiteX11" fmla="*/ 587239 w 894507"/>
                <a:gd name="connsiteY11" fmla="*/ 1888866 h 4363155"/>
                <a:gd name="connsiteX12" fmla="*/ 617323 w 894507"/>
                <a:gd name="connsiteY12" fmla="*/ 2060807 h 4363155"/>
                <a:gd name="connsiteX13" fmla="*/ 666677 w 894507"/>
                <a:gd name="connsiteY13" fmla="*/ 2196500 h 4363155"/>
                <a:gd name="connsiteX14" fmla="*/ 739173 w 894507"/>
                <a:gd name="connsiteY14" fmla="*/ 2399295 h 4363155"/>
                <a:gd name="connsiteX15" fmla="*/ 746854 w 894507"/>
                <a:gd name="connsiteY15" fmla="*/ 2641375 h 4363155"/>
                <a:gd name="connsiteX16" fmla="*/ 786874 w 894507"/>
                <a:gd name="connsiteY16" fmla="*/ 2999105 h 4363155"/>
                <a:gd name="connsiteX17" fmla="*/ 888611 w 894507"/>
                <a:gd name="connsiteY17" fmla="*/ 3544290 h 4363155"/>
                <a:gd name="connsiteX18" fmla="*/ 666539 w 894507"/>
                <a:gd name="connsiteY18" fmla="*/ 4363155 h 4363155"/>
                <a:gd name="connsiteX0" fmla="*/ 1537 w 1019115"/>
                <a:gd name="connsiteY0" fmla="*/ 0 h 4583466"/>
                <a:gd name="connsiteX1" fmla="*/ 124753 w 1019115"/>
                <a:gd name="connsiteY1" fmla="*/ 484868 h 4583466"/>
                <a:gd name="connsiteX2" fmla="*/ 280876 w 1019115"/>
                <a:gd name="connsiteY2" fmla="*/ 608032 h 4583466"/>
                <a:gd name="connsiteX3" fmla="*/ 252377 w 1019115"/>
                <a:gd name="connsiteY3" fmla="*/ 702119 h 4583466"/>
                <a:gd name="connsiteX4" fmla="*/ 310219 w 1019115"/>
                <a:gd name="connsiteY4" fmla="*/ 836293 h 4583466"/>
                <a:gd name="connsiteX5" fmla="*/ 391172 w 1019115"/>
                <a:gd name="connsiteY5" fmla="*/ 957304 h 4583466"/>
                <a:gd name="connsiteX6" fmla="*/ 492910 w 1019115"/>
                <a:gd name="connsiteY6" fmla="*/ 1091418 h 4583466"/>
                <a:gd name="connsiteX7" fmla="*/ 499849 w 1019115"/>
                <a:gd name="connsiteY7" fmla="*/ 1141544 h 4583466"/>
                <a:gd name="connsiteX8" fmla="*/ 505239 w 1019115"/>
                <a:gd name="connsiteY8" fmla="*/ 1296478 h 4583466"/>
                <a:gd name="connsiteX9" fmla="*/ 597677 w 1019115"/>
                <a:gd name="connsiteY9" fmla="*/ 1547850 h 4583466"/>
                <a:gd name="connsiteX10" fmla="*/ 657810 w 1019115"/>
                <a:gd name="connsiteY10" fmla="*/ 1791478 h 4583466"/>
                <a:gd name="connsiteX11" fmla="*/ 711847 w 1019115"/>
                <a:gd name="connsiteY11" fmla="*/ 2109177 h 4583466"/>
                <a:gd name="connsiteX12" fmla="*/ 741931 w 1019115"/>
                <a:gd name="connsiteY12" fmla="*/ 2281118 h 4583466"/>
                <a:gd name="connsiteX13" fmla="*/ 791285 w 1019115"/>
                <a:gd name="connsiteY13" fmla="*/ 2416811 h 4583466"/>
                <a:gd name="connsiteX14" fmla="*/ 863781 w 1019115"/>
                <a:gd name="connsiteY14" fmla="*/ 2619606 h 4583466"/>
                <a:gd name="connsiteX15" fmla="*/ 871462 w 1019115"/>
                <a:gd name="connsiteY15" fmla="*/ 2861686 h 4583466"/>
                <a:gd name="connsiteX16" fmla="*/ 911482 w 1019115"/>
                <a:gd name="connsiteY16" fmla="*/ 3219416 h 4583466"/>
                <a:gd name="connsiteX17" fmla="*/ 1013219 w 1019115"/>
                <a:gd name="connsiteY17" fmla="*/ 3764601 h 4583466"/>
                <a:gd name="connsiteX18" fmla="*/ 791147 w 1019115"/>
                <a:gd name="connsiteY18" fmla="*/ 4583466 h 4583466"/>
                <a:gd name="connsiteX0" fmla="*/ 38418 w 1055996"/>
                <a:gd name="connsiteY0" fmla="*/ 0 h 4583466"/>
                <a:gd name="connsiteX1" fmla="*/ 19088 w 1055996"/>
                <a:gd name="connsiteY1" fmla="*/ 355273 h 4583466"/>
                <a:gd name="connsiteX2" fmla="*/ 317757 w 1055996"/>
                <a:gd name="connsiteY2" fmla="*/ 608032 h 4583466"/>
                <a:gd name="connsiteX3" fmla="*/ 289258 w 1055996"/>
                <a:gd name="connsiteY3" fmla="*/ 702119 h 4583466"/>
                <a:gd name="connsiteX4" fmla="*/ 347100 w 1055996"/>
                <a:gd name="connsiteY4" fmla="*/ 836293 h 4583466"/>
                <a:gd name="connsiteX5" fmla="*/ 428053 w 1055996"/>
                <a:gd name="connsiteY5" fmla="*/ 957304 h 4583466"/>
                <a:gd name="connsiteX6" fmla="*/ 529791 w 1055996"/>
                <a:gd name="connsiteY6" fmla="*/ 1091418 h 4583466"/>
                <a:gd name="connsiteX7" fmla="*/ 536730 w 1055996"/>
                <a:gd name="connsiteY7" fmla="*/ 1141544 h 4583466"/>
                <a:gd name="connsiteX8" fmla="*/ 542120 w 1055996"/>
                <a:gd name="connsiteY8" fmla="*/ 1296478 h 4583466"/>
                <a:gd name="connsiteX9" fmla="*/ 634558 w 1055996"/>
                <a:gd name="connsiteY9" fmla="*/ 1547850 h 4583466"/>
                <a:gd name="connsiteX10" fmla="*/ 694691 w 1055996"/>
                <a:gd name="connsiteY10" fmla="*/ 1791478 h 4583466"/>
                <a:gd name="connsiteX11" fmla="*/ 748728 w 1055996"/>
                <a:gd name="connsiteY11" fmla="*/ 2109177 h 4583466"/>
                <a:gd name="connsiteX12" fmla="*/ 778812 w 1055996"/>
                <a:gd name="connsiteY12" fmla="*/ 2281118 h 4583466"/>
                <a:gd name="connsiteX13" fmla="*/ 828166 w 1055996"/>
                <a:gd name="connsiteY13" fmla="*/ 2416811 h 4583466"/>
                <a:gd name="connsiteX14" fmla="*/ 900662 w 1055996"/>
                <a:gd name="connsiteY14" fmla="*/ 2619606 h 4583466"/>
                <a:gd name="connsiteX15" fmla="*/ 908343 w 1055996"/>
                <a:gd name="connsiteY15" fmla="*/ 2861686 h 4583466"/>
                <a:gd name="connsiteX16" fmla="*/ 948363 w 1055996"/>
                <a:gd name="connsiteY16" fmla="*/ 3219416 h 4583466"/>
                <a:gd name="connsiteX17" fmla="*/ 1050100 w 1055996"/>
                <a:gd name="connsiteY17" fmla="*/ 3764601 h 4583466"/>
                <a:gd name="connsiteX18" fmla="*/ 828028 w 1055996"/>
                <a:gd name="connsiteY18" fmla="*/ 4583466 h 4583466"/>
                <a:gd name="connsiteX0" fmla="*/ 30361 w 1047939"/>
                <a:gd name="connsiteY0" fmla="*/ 0 h 4583466"/>
                <a:gd name="connsiteX1" fmla="*/ 11031 w 1047939"/>
                <a:gd name="connsiteY1" fmla="*/ 355273 h 4583466"/>
                <a:gd name="connsiteX2" fmla="*/ 199551 w 1047939"/>
                <a:gd name="connsiteY2" fmla="*/ 536755 h 4583466"/>
                <a:gd name="connsiteX3" fmla="*/ 281201 w 1047939"/>
                <a:gd name="connsiteY3" fmla="*/ 702119 h 4583466"/>
                <a:gd name="connsiteX4" fmla="*/ 339043 w 1047939"/>
                <a:gd name="connsiteY4" fmla="*/ 836293 h 4583466"/>
                <a:gd name="connsiteX5" fmla="*/ 419996 w 1047939"/>
                <a:gd name="connsiteY5" fmla="*/ 957304 h 4583466"/>
                <a:gd name="connsiteX6" fmla="*/ 521734 w 1047939"/>
                <a:gd name="connsiteY6" fmla="*/ 1091418 h 4583466"/>
                <a:gd name="connsiteX7" fmla="*/ 528673 w 1047939"/>
                <a:gd name="connsiteY7" fmla="*/ 1141544 h 4583466"/>
                <a:gd name="connsiteX8" fmla="*/ 534063 w 1047939"/>
                <a:gd name="connsiteY8" fmla="*/ 1296478 h 4583466"/>
                <a:gd name="connsiteX9" fmla="*/ 626501 w 1047939"/>
                <a:gd name="connsiteY9" fmla="*/ 1547850 h 4583466"/>
                <a:gd name="connsiteX10" fmla="*/ 686634 w 1047939"/>
                <a:gd name="connsiteY10" fmla="*/ 1791478 h 4583466"/>
                <a:gd name="connsiteX11" fmla="*/ 740671 w 1047939"/>
                <a:gd name="connsiteY11" fmla="*/ 2109177 h 4583466"/>
                <a:gd name="connsiteX12" fmla="*/ 770755 w 1047939"/>
                <a:gd name="connsiteY12" fmla="*/ 2281118 h 4583466"/>
                <a:gd name="connsiteX13" fmla="*/ 820109 w 1047939"/>
                <a:gd name="connsiteY13" fmla="*/ 2416811 h 4583466"/>
                <a:gd name="connsiteX14" fmla="*/ 892605 w 1047939"/>
                <a:gd name="connsiteY14" fmla="*/ 2619606 h 4583466"/>
                <a:gd name="connsiteX15" fmla="*/ 900286 w 1047939"/>
                <a:gd name="connsiteY15" fmla="*/ 2861686 h 4583466"/>
                <a:gd name="connsiteX16" fmla="*/ 940306 w 1047939"/>
                <a:gd name="connsiteY16" fmla="*/ 3219416 h 4583466"/>
                <a:gd name="connsiteX17" fmla="*/ 1042043 w 1047939"/>
                <a:gd name="connsiteY17" fmla="*/ 3764601 h 4583466"/>
                <a:gd name="connsiteX18" fmla="*/ 819971 w 1047939"/>
                <a:gd name="connsiteY18" fmla="*/ 4583466 h 4583466"/>
                <a:gd name="connsiteX0" fmla="*/ 30361 w 1047939"/>
                <a:gd name="connsiteY0" fmla="*/ 0 h 4583466"/>
                <a:gd name="connsiteX1" fmla="*/ 11031 w 1047939"/>
                <a:gd name="connsiteY1" fmla="*/ 355273 h 4583466"/>
                <a:gd name="connsiteX2" fmla="*/ 199551 w 1047939"/>
                <a:gd name="connsiteY2" fmla="*/ 536755 h 4583466"/>
                <a:gd name="connsiteX3" fmla="*/ 281201 w 1047939"/>
                <a:gd name="connsiteY3" fmla="*/ 702119 h 4583466"/>
                <a:gd name="connsiteX4" fmla="*/ 339043 w 1047939"/>
                <a:gd name="connsiteY4" fmla="*/ 836293 h 4583466"/>
                <a:gd name="connsiteX5" fmla="*/ 419996 w 1047939"/>
                <a:gd name="connsiteY5" fmla="*/ 957304 h 4583466"/>
                <a:gd name="connsiteX6" fmla="*/ 521734 w 1047939"/>
                <a:gd name="connsiteY6" fmla="*/ 1091418 h 4583466"/>
                <a:gd name="connsiteX7" fmla="*/ 528673 w 1047939"/>
                <a:gd name="connsiteY7" fmla="*/ 1141544 h 4583466"/>
                <a:gd name="connsiteX8" fmla="*/ 534063 w 1047939"/>
                <a:gd name="connsiteY8" fmla="*/ 1296478 h 4583466"/>
                <a:gd name="connsiteX9" fmla="*/ 626501 w 1047939"/>
                <a:gd name="connsiteY9" fmla="*/ 1547850 h 4583466"/>
                <a:gd name="connsiteX10" fmla="*/ 408021 w 1047939"/>
                <a:gd name="connsiteY10" fmla="*/ 1797958 h 4583466"/>
                <a:gd name="connsiteX11" fmla="*/ 740671 w 1047939"/>
                <a:gd name="connsiteY11" fmla="*/ 2109177 h 4583466"/>
                <a:gd name="connsiteX12" fmla="*/ 770755 w 1047939"/>
                <a:gd name="connsiteY12" fmla="*/ 2281118 h 4583466"/>
                <a:gd name="connsiteX13" fmla="*/ 820109 w 1047939"/>
                <a:gd name="connsiteY13" fmla="*/ 2416811 h 4583466"/>
                <a:gd name="connsiteX14" fmla="*/ 892605 w 1047939"/>
                <a:gd name="connsiteY14" fmla="*/ 2619606 h 4583466"/>
                <a:gd name="connsiteX15" fmla="*/ 900286 w 1047939"/>
                <a:gd name="connsiteY15" fmla="*/ 2861686 h 4583466"/>
                <a:gd name="connsiteX16" fmla="*/ 940306 w 1047939"/>
                <a:gd name="connsiteY16" fmla="*/ 3219416 h 4583466"/>
                <a:gd name="connsiteX17" fmla="*/ 1042043 w 1047939"/>
                <a:gd name="connsiteY17" fmla="*/ 3764601 h 4583466"/>
                <a:gd name="connsiteX18" fmla="*/ 819971 w 1047939"/>
                <a:gd name="connsiteY18" fmla="*/ 4583466 h 4583466"/>
                <a:gd name="connsiteX0" fmla="*/ 30361 w 1047939"/>
                <a:gd name="connsiteY0" fmla="*/ 0 h 4583466"/>
                <a:gd name="connsiteX1" fmla="*/ 11031 w 1047939"/>
                <a:gd name="connsiteY1" fmla="*/ 355273 h 4583466"/>
                <a:gd name="connsiteX2" fmla="*/ 199551 w 1047939"/>
                <a:gd name="connsiteY2" fmla="*/ 536755 h 4583466"/>
                <a:gd name="connsiteX3" fmla="*/ 281201 w 1047939"/>
                <a:gd name="connsiteY3" fmla="*/ 702119 h 4583466"/>
                <a:gd name="connsiteX4" fmla="*/ 339043 w 1047939"/>
                <a:gd name="connsiteY4" fmla="*/ 836293 h 4583466"/>
                <a:gd name="connsiteX5" fmla="*/ 419996 w 1047939"/>
                <a:gd name="connsiteY5" fmla="*/ 957304 h 4583466"/>
                <a:gd name="connsiteX6" fmla="*/ 521734 w 1047939"/>
                <a:gd name="connsiteY6" fmla="*/ 1091418 h 4583466"/>
                <a:gd name="connsiteX7" fmla="*/ 528673 w 1047939"/>
                <a:gd name="connsiteY7" fmla="*/ 1141544 h 4583466"/>
                <a:gd name="connsiteX8" fmla="*/ 534063 w 1047939"/>
                <a:gd name="connsiteY8" fmla="*/ 1296478 h 4583466"/>
                <a:gd name="connsiteX9" fmla="*/ 328450 w 1047939"/>
                <a:gd name="connsiteY9" fmla="*/ 1496012 h 4583466"/>
                <a:gd name="connsiteX10" fmla="*/ 408021 w 1047939"/>
                <a:gd name="connsiteY10" fmla="*/ 1797958 h 4583466"/>
                <a:gd name="connsiteX11" fmla="*/ 740671 w 1047939"/>
                <a:gd name="connsiteY11" fmla="*/ 2109177 h 4583466"/>
                <a:gd name="connsiteX12" fmla="*/ 770755 w 1047939"/>
                <a:gd name="connsiteY12" fmla="*/ 2281118 h 4583466"/>
                <a:gd name="connsiteX13" fmla="*/ 820109 w 1047939"/>
                <a:gd name="connsiteY13" fmla="*/ 2416811 h 4583466"/>
                <a:gd name="connsiteX14" fmla="*/ 892605 w 1047939"/>
                <a:gd name="connsiteY14" fmla="*/ 2619606 h 4583466"/>
                <a:gd name="connsiteX15" fmla="*/ 900286 w 1047939"/>
                <a:gd name="connsiteY15" fmla="*/ 2861686 h 4583466"/>
                <a:gd name="connsiteX16" fmla="*/ 940306 w 1047939"/>
                <a:gd name="connsiteY16" fmla="*/ 3219416 h 4583466"/>
                <a:gd name="connsiteX17" fmla="*/ 1042043 w 1047939"/>
                <a:gd name="connsiteY17" fmla="*/ 3764601 h 4583466"/>
                <a:gd name="connsiteX18" fmla="*/ 819971 w 1047939"/>
                <a:gd name="connsiteY18" fmla="*/ 4583466 h 4583466"/>
                <a:gd name="connsiteX0" fmla="*/ 30361 w 1047939"/>
                <a:gd name="connsiteY0" fmla="*/ 0 h 4583466"/>
                <a:gd name="connsiteX1" fmla="*/ 11031 w 1047939"/>
                <a:gd name="connsiteY1" fmla="*/ 355273 h 4583466"/>
                <a:gd name="connsiteX2" fmla="*/ 199551 w 1047939"/>
                <a:gd name="connsiteY2" fmla="*/ 536755 h 4583466"/>
                <a:gd name="connsiteX3" fmla="*/ 281201 w 1047939"/>
                <a:gd name="connsiteY3" fmla="*/ 702119 h 4583466"/>
                <a:gd name="connsiteX4" fmla="*/ 339043 w 1047939"/>
                <a:gd name="connsiteY4" fmla="*/ 836293 h 4583466"/>
                <a:gd name="connsiteX5" fmla="*/ 419996 w 1047939"/>
                <a:gd name="connsiteY5" fmla="*/ 957304 h 4583466"/>
                <a:gd name="connsiteX6" fmla="*/ 521734 w 1047939"/>
                <a:gd name="connsiteY6" fmla="*/ 1091418 h 4583466"/>
                <a:gd name="connsiteX7" fmla="*/ 528673 w 1047939"/>
                <a:gd name="connsiteY7" fmla="*/ 1141544 h 4583466"/>
                <a:gd name="connsiteX8" fmla="*/ 242492 w 1047939"/>
                <a:gd name="connsiteY8" fmla="*/ 1283518 h 4583466"/>
                <a:gd name="connsiteX9" fmla="*/ 328450 w 1047939"/>
                <a:gd name="connsiteY9" fmla="*/ 1496012 h 4583466"/>
                <a:gd name="connsiteX10" fmla="*/ 408021 w 1047939"/>
                <a:gd name="connsiteY10" fmla="*/ 1797958 h 4583466"/>
                <a:gd name="connsiteX11" fmla="*/ 740671 w 1047939"/>
                <a:gd name="connsiteY11" fmla="*/ 2109177 h 4583466"/>
                <a:gd name="connsiteX12" fmla="*/ 770755 w 1047939"/>
                <a:gd name="connsiteY12" fmla="*/ 2281118 h 4583466"/>
                <a:gd name="connsiteX13" fmla="*/ 820109 w 1047939"/>
                <a:gd name="connsiteY13" fmla="*/ 2416811 h 4583466"/>
                <a:gd name="connsiteX14" fmla="*/ 892605 w 1047939"/>
                <a:gd name="connsiteY14" fmla="*/ 2619606 h 4583466"/>
                <a:gd name="connsiteX15" fmla="*/ 900286 w 1047939"/>
                <a:gd name="connsiteY15" fmla="*/ 2861686 h 4583466"/>
                <a:gd name="connsiteX16" fmla="*/ 940306 w 1047939"/>
                <a:gd name="connsiteY16" fmla="*/ 3219416 h 4583466"/>
                <a:gd name="connsiteX17" fmla="*/ 1042043 w 1047939"/>
                <a:gd name="connsiteY17" fmla="*/ 3764601 h 4583466"/>
                <a:gd name="connsiteX18" fmla="*/ 819971 w 1047939"/>
                <a:gd name="connsiteY18" fmla="*/ 4583466 h 4583466"/>
                <a:gd name="connsiteX0" fmla="*/ 30361 w 1047939"/>
                <a:gd name="connsiteY0" fmla="*/ 0 h 4583466"/>
                <a:gd name="connsiteX1" fmla="*/ 11031 w 1047939"/>
                <a:gd name="connsiteY1" fmla="*/ 355273 h 4583466"/>
                <a:gd name="connsiteX2" fmla="*/ 199551 w 1047939"/>
                <a:gd name="connsiteY2" fmla="*/ 536755 h 4583466"/>
                <a:gd name="connsiteX3" fmla="*/ 281201 w 1047939"/>
                <a:gd name="connsiteY3" fmla="*/ 702119 h 4583466"/>
                <a:gd name="connsiteX4" fmla="*/ 339043 w 1047939"/>
                <a:gd name="connsiteY4" fmla="*/ 836293 h 4583466"/>
                <a:gd name="connsiteX5" fmla="*/ 419996 w 1047939"/>
                <a:gd name="connsiteY5" fmla="*/ 957304 h 4583466"/>
                <a:gd name="connsiteX6" fmla="*/ 521734 w 1047939"/>
                <a:gd name="connsiteY6" fmla="*/ 1091418 h 4583466"/>
                <a:gd name="connsiteX7" fmla="*/ 301896 w 1047939"/>
                <a:gd name="connsiteY7" fmla="*/ 1148024 h 4583466"/>
                <a:gd name="connsiteX8" fmla="*/ 242492 w 1047939"/>
                <a:gd name="connsiteY8" fmla="*/ 1283518 h 4583466"/>
                <a:gd name="connsiteX9" fmla="*/ 328450 w 1047939"/>
                <a:gd name="connsiteY9" fmla="*/ 1496012 h 4583466"/>
                <a:gd name="connsiteX10" fmla="*/ 408021 w 1047939"/>
                <a:gd name="connsiteY10" fmla="*/ 1797958 h 4583466"/>
                <a:gd name="connsiteX11" fmla="*/ 740671 w 1047939"/>
                <a:gd name="connsiteY11" fmla="*/ 2109177 h 4583466"/>
                <a:gd name="connsiteX12" fmla="*/ 770755 w 1047939"/>
                <a:gd name="connsiteY12" fmla="*/ 2281118 h 4583466"/>
                <a:gd name="connsiteX13" fmla="*/ 820109 w 1047939"/>
                <a:gd name="connsiteY13" fmla="*/ 2416811 h 4583466"/>
                <a:gd name="connsiteX14" fmla="*/ 892605 w 1047939"/>
                <a:gd name="connsiteY14" fmla="*/ 2619606 h 4583466"/>
                <a:gd name="connsiteX15" fmla="*/ 900286 w 1047939"/>
                <a:gd name="connsiteY15" fmla="*/ 2861686 h 4583466"/>
                <a:gd name="connsiteX16" fmla="*/ 940306 w 1047939"/>
                <a:gd name="connsiteY16" fmla="*/ 3219416 h 4583466"/>
                <a:gd name="connsiteX17" fmla="*/ 1042043 w 1047939"/>
                <a:gd name="connsiteY17" fmla="*/ 3764601 h 4583466"/>
                <a:gd name="connsiteX18" fmla="*/ 819971 w 1047939"/>
                <a:gd name="connsiteY18" fmla="*/ 4583466 h 4583466"/>
                <a:gd name="connsiteX0" fmla="*/ 30361 w 1047939"/>
                <a:gd name="connsiteY0" fmla="*/ 0 h 4583466"/>
                <a:gd name="connsiteX1" fmla="*/ 11031 w 1047939"/>
                <a:gd name="connsiteY1" fmla="*/ 355273 h 4583466"/>
                <a:gd name="connsiteX2" fmla="*/ 199551 w 1047939"/>
                <a:gd name="connsiteY2" fmla="*/ 536755 h 4583466"/>
                <a:gd name="connsiteX3" fmla="*/ 281201 w 1047939"/>
                <a:gd name="connsiteY3" fmla="*/ 702119 h 4583466"/>
                <a:gd name="connsiteX4" fmla="*/ 339043 w 1047939"/>
                <a:gd name="connsiteY4" fmla="*/ 836293 h 4583466"/>
                <a:gd name="connsiteX5" fmla="*/ 419996 w 1047939"/>
                <a:gd name="connsiteY5" fmla="*/ 957304 h 4583466"/>
                <a:gd name="connsiteX6" fmla="*/ 307915 w 1047939"/>
                <a:gd name="connsiteY6" fmla="*/ 1046060 h 4583466"/>
                <a:gd name="connsiteX7" fmla="*/ 301896 w 1047939"/>
                <a:gd name="connsiteY7" fmla="*/ 1148024 h 4583466"/>
                <a:gd name="connsiteX8" fmla="*/ 242492 w 1047939"/>
                <a:gd name="connsiteY8" fmla="*/ 1283518 h 4583466"/>
                <a:gd name="connsiteX9" fmla="*/ 328450 w 1047939"/>
                <a:gd name="connsiteY9" fmla="*/ 1496012 h 4583466"/>
                <a:gd name="connsiteX10" fmla="*/ 408021 w 1047939"/>
                <a:gd name="connsiteY10" fmla="*/ 1797958 h 4583466"/>
                <a:gd name="connsiteX11" fmla="*/ 740671 w 1047939"/>
                <a:gd name="connsiteY11" fmla="*/ 2109177 h 4583466"/>
                <a:gd name="connsiteX12" fmla="*/ 770755 w 1047939"/>
                <a:gd name="connsiteY12" fmla="*/ 2281118 h 4583466"/>
                <a:gd name="connsiteX13" fmla="*/ 820109 w 1047939"/>
                <a:gd name="connsiteY13" fmla="*/ 2416811 h 4583466"/>
                <a:gd name="connsiteX14" fmla="*/ 892605 w 1047939"/>
                <a:gd name="connsiteY14" fmla="*/ 2619606 h 4583466"/>
                <a:gd name="connsiteX15" fmla="*/ 900286 w 1047939"/>
                <a:gd name="connsiteY15" fmla="*/ 2861686 h 4583466"/>
                <a:gd name="connsiteX16" fmla="*/ 940306 w 1047939"/>
                <a:gd name="connsiteY16" fmla="*/ 3219416 h 4583466"/>
                <a:gd name="connsiteX17" fmla="*/ 1042043 w 1047939"/>
                <a:gd name="connsiteY17" fmla="*/ 3764601 h 4583466"/>
                <a:gd name="connsiteX18" fmla="*/ 819971 w 1047939"/>
                <a:gd name="connsiteY18" fmla="*/ 4583466 h 4583466"/>
                <a:gd name="connsiteX0" fmla="*/ 30361 w 1047939"/>
                <a:gd name="connsiteY0" fmla="*/ 0 h 4583466"/>
                <a:gd name="connsiteX1" fmla="*/ 11031 w 1047939"/>
                <a:gd name="connsiteY1" fmla="*/ 355273 h 4583466"/>
                <a:gd name="connsiteX2" fmla="*/ 199551 w 1047939"/>
                <a:gd name="connsiteY2" fmla="*/ 536755 h 4583466"/>
                <a:gd name="connsiteX3" fmla="*/ 281201 w 1047939"/>
                <a:gd name="connsiteY3" fmla="*/ 702119 h 4583466"/>
                <a:gd name="connsiteX4" fmla="*/ 339043 w 1047939"/>
                <a:gd name="connsiteY4" fmla="*/ 836293 h 4583466"/>
                <a:gd name="connsiteX5" fmla="*/ 296889 w 1047939"/>
                <a:gd name="connsiteY5" fmla="*/ 950824 h 4583466"/>
                <a:gd name="connsiteX6" fmla="*/ 307915 w 1047939"/>
                <a:gd name="connsiteY6" fmla="*/ 1046060 h 4583466"/>
                <a:gd name="connsiteX7" fmla="*/ 301896 w 1047939"/>
                <a:gd name="connsiteY7" fmla="*/ 1148024 h 4583466"/>
                <a:gd name="connsiteX8" fmla="*/ 242492 w 1047939"/>
                <a:gd name="connsiteY8" fmla="*/ 1283518 h 4583466"/>
                <a:gd name="connsiteX9" fmla="*/ 328450 w 1047939"/>
                <a:gd name="connsiteY9" fmla="*/ 1496012 h 4583466"/>
                <a:gd name="connsiteX10" fmla="*/ 408021 w 1047939"/>
                <a:gd name="connsiteY10" fmla="*/ 1797958 h 4583466"/>
                <a:gd name="connsiteX11" fmla="*/ 740671 w 1047939"/>
                <a:gd name="connsiteY11" fmla="*/ 2109177 h 4583466"/>
                <a:gd name="connsiteX12" fmla="*/ 770755 w 1047939"/>
                <a:gd name="connsiteY12" fmla="*/ 2281118 h 4583466"/>
                <a:gd name="connsiteX13" fmla="*/ 820109 w 1047939"/>
                <a:gd name="connsiteY13" fmla="*/ 2416811 h 4583466"/>
                <a:gd name="connsiteX14" fmla="*/ 892605 w 1047939"/>
                <a:gd name="connsiteY14" fmla="*/ 2619606 h 4583466"/>
                <a:gd name="connsiteX15" fmla="*/ 900286 w 1047939"/>
                <a:gd name="connsiteY15" fmla="*/ 2861686 h 4583466"/>
                <a:gd name="connsiteX16" fmla="*/ 940306 w 1047939"/>
                <a:gd name="connsiteY16" fmla="*/ 3219416 h 4583466"/>
                <a:gd name="connsiteX17" fmla="*/ 1042043 w 1047939"/>
                <a:gd name="connsiteY17" fmla="*/ 3764601 h 4583466"/>
                <a:gd name="connsiteX18" fmla="*/ 819971 w 1047939"/>
                <a:gd name="connsiteY18" fmla="*/ 4583466 h 4583466"/>
                <a:gd name="connsiteX0" fmla="*/ 30361 w 1047939"/>
                <a:gd name="connsiteY0" fmla="*/ 0 h 4583466"/>
                <a:gd name="connsiteX1" fmla="*/ 11031 w 1047939"/>
                <a:gd name="connsiteY1" fmla="*/ 355273 h 4583466"/>
                <a:gd name="connsiteX2" fmla="*/ 199551 w 1047939"/>
                <a:gd name="connsiteY2" fmla="*/ 536755 h 4583466"/>
                <a:gd name="connsiteX3" fmla="*/ 281201 w 1047939"/>
                <a:gd name="connsiteY3" fmla="*/ 702119 h 4583466"/>
                <a:gd name="connsiteX4" fmla="*/ 339043 w 1047939"/>
                <a:gd name="connsiteY4" fmla="*/ 836293 h 4583466"/>
                <a:gd name="connsiteX5" fmla="*/ 296889 w 1047939"/>
                <a:gd name="connsiteY5" fmla="*/ 950824 h 4583466"/>
                <a:gd name="connsiteX6" fmla="*/ 307915 w 1047939"/>
                <a:gd name="connsiteY6" fmla="*/ 1046060 h 4583466"/>
                <a:gd name="connsiteX7" fmla="*/ 301896 w 1047939"/>
                <a:gd name="connsiteY7" fmla="*/ 1148024 h 4583466"/>
                <a:gd name="connsiteX8" fmla="*/ 242492 w 1047939"/>
                <a:gd name="connsiteY8" fmla="*/ 1283518 h 4583466"/>
                <a:gd name="connsiteX9" fmla="*/ 328450 w 1047939"/>
                <a:gd name="connsiteY9" fmla="*/ 1496012 h 4583466"/>
                <a:gd name="connsiteX10" fmla="*/ 408021 w 1047939"/>
                <a:gd name="connsiteY10" fmla="*/ 1797958 h 4583466"/>
                <a:gd name="connsiteX11" fmla="*/ 500935 w 1047939"/>
                <a:gd name="connsiteY11" fmla="*/ 2096217 h 4583466"/>
                <a:gd name="connsiteX12" fmla="*/ 770755 w 1047939"/>
                <a:gd name="connsiteY12" fmla="*/ 2281118 h 4583466"/>
                <a:gd name="connsiteX13" fmla="*/ 820109 w 1047939"/>
                <a:gd name="connsiteY13" fmla="*/ 2416811 h 4583466"/>
                <a:gd name="connsiteX14" fmla="*/ 892605 w 1047939"/>
                <a:gd name="connsiteY14" fmla="*/ 2619606 h 4583466"/>
                <a:gd name="connsiteX15" fmla="*/ 900286 w 1047939"/>
                <a:gd name="connsiteY15" fmla="*/ 2861686 h 4583466"/>
                <a:gd name="connsiteX16" fmla="*/ 940306 w 1047939"/>
                <a:gd name="connsiteY16" fmla="*/ 3219416 h 4583466"/>
                <a:gd name="connsiteX17" fmla="*/ 1042043 w 1047939"/>
                <a:gd name="connsiteY17" fmla="*/ 3764601 h 4583466"/>
                <a:gd name="connsiteX18" fmla="*/ 819971 w 1047939"/>
                <a:gd name="connsiteY18" fmla="*/ 4583466 h 4583466"/>
                <a:gd name="connsiteX0" fmla="*/ 30361 w 1047939"/>
                <a:gd name="connsiteY0" fmla="*/ 0 h 4583466"/>
                <a:gd name="connsiteX1" fmla="*/ 11031 w 1047939"/>
                <a:gd name="connsiteY1" fmla="*/ 355273 h 4583466"/>
                <a:gd name="connsiteX2" fmla="*/ 199551 w 1047939"/>
                <a:gd name="connsiteY2" fmla="*/ 536755 h 4583466"/>
                <a:gd name="connsiteX3" fmla="*/ 281201 w 1047939"/>
                <a:gd name="connsiteY3" fmla="*/ 702119 h 4583466"/>
                <a:gd name="connsiteX4" fmla="*/ 339043 w 1047939"/>
                <a:gd name="connsiteY4" fmla="*/ 836293 h 4583466"/>
                <a:gd name="connsiteX5" fmla="*/ 296889 w 1047939"/>
                <a:gd name="connsiteY5" fmla="*/ 950824 h 4583466"/>
                <a:gd name="connsiteX6" fmla="*/ 307915 w 1047939"/>
                <a:gd name="connsiteY6" fmla="*/ 1046060 h 4583466"/>
                <a:gd name="connsiteX7" fmla="*/ 301896 w 1047939"/>
                <a:gd name="connsiteY7" fmla="*/ 1148024 h 4583466"/>
                <a:gd name="connsiteX8" fmla="*/ 242492 w 1047939"/>
                <a:gd name="connsiteY8" fmla="*/ 1283518 h 4583466"/>
                <a:gd name="connsiteX9" fmla="*/ 328450 w 1047939"/>
                <a:gd name="connsiteY9" fmla="*/ 1496012 h 4583466"/>
                <a:gd name="connsiteX10" fmla="*/ 408021 w 1047939"/>
                <a:gd name="connsiteY10" fmla="*/ 1797958 h 4583466"/>
                <a:gd name="connsiteX11" fmla="*/ 500935 w 1047939"/>
                <a:gd name="connsiteY11" fmla="*/ 2096217 h 4583466"/>
                <a:gd name="connsiteX12" fmla="*/ 634688 w 1047939"/>
                <a:gd name="connsiteY12" fmla="*/ 2313517 h 4583466"/>
                <a:gd name="connsiteX13" fmla="*/ 820109 w 1047939"/>
                <a:gd name="connsiteY13" fmla="*/ 2416811 h 4583466"/>
                <a:gd name="connsiteX14" fmla="*/ 892605 w 1047939"/>
                <a:gd name="connsiteY14" fmla="*/ 2619606 h 4583466"/>
                <a:gd name="connsiteX15" fmla="*/ 900286 w 1047939"/>
                <a:gd name="connsiteY15" fmla="*/ 2861686 h 4583466"/>
                <a:gd name="connsiteX16" fmla="*/ 940306 w 1047939"/>
                <a:gd name="connsiteY16" fmla="*/ 3219416 h 4583466"/>
                <a:gd name="connsiteX17" fmla="*/ 1042043 w 1047939"/>
                <a:gd name="connsiteY17" fmla="*/ 3764601 h 4583466"/>
                <a:gd name="connsiteX18" fmla="*/ 819971 w 1047939"/>
                <a:gd name="connsiteY18" fmla="*/ 4583466 h 4583466"/>
                <a:gd name="connsiteX0" fmla="*/ 30361 w 1047939"/>
                <a:gd name="connsiteY0" fmla="*/ 0 h 4583466"/>
                <a:gd name="connsiteX1" fmla="*/ 11031 w 1047939"/>
                <a:gd name="connsiteY1" fmla="*/ 355273 h 4583466"/>
                <a:gd name="connsiteX2" fmla="*/ 199551 w 1047939"/>
                <a:gd name="connsiteY2" fmla="*/ 536755 h 4583466"/>
                <a:gd name="connsiteX3" fmla="*/ 281201 w 1047939"/>
                <a:gd name="connsiteY3" fmla="*/ 702119 h 4583466"/>
                <a:gd name="connsiteX4" fmla="*/ 339043 w 1047939"/>
                <a:gd name="connsiteY4" fmla="*/ 836293 h 4583466"/>
                <a:gd name="connsiteX5" fmla="*/ 296889 w 1047939"/>
                <a:gd name="connsiteY5" fmla="*/ 950824 h 4583466"/>
                <a:gd name="connsiteX6" fmla="*/ 307915 w 1047939"/>
                <a:gd name="connsiteY6" fmla="*/ 1046060 h 4583466"/>
                <a:gd name="connsiteX7" fmla="*/ 301896 w 1047939"/>
                <a:gd name="connsiteY7" fmla="*/ 1148024 h 4583466"/>
                <a:gd name="connsiteX8" fmla="*/ 242492 w 1047939"/>
                <a:gd name="connsiteY8" fmla="*/ 1283518 h 4583466"/>
                <a:gd name="connsiteX9" fmla="*/ 328450 w 1047939"/>
                <a:gd name="connsiteY9" fmla="*/ 1496012 h 4583466"/>
                <a:gd name="connsiteX10" fmla="*/ 408021 w 1047939"/>
                <a:gd name="connsiteY10" fmla="*/ 1797958 h 4583466"/>
                <a:gd name="connsiteX11" fmla="*/ 500935 w 1047939"/>
                <a:gd name="connsiteY11" fmla="*/ 2096217 h 4583466"/>
                <a:gd name="connsiteX12" fmla="*/ 634688 w 1047939"/>
                <a:gd name="connsiteY12" fmla="*/ 2313517 h 4583466"/>
                <a:gd name="connsiteX13" fmla="*/ 742356 w 1047939"/>
                <a:gd name="connsiteY13" fmla="*/ 2501048 h 4583466"/>
                <a:gd name="connsiteX14" fmla="*/ 892605 w 1047939"/>
                <a:gd name="connsiteY14" fmla="*/ 2619606 h 4583466"/>
                <a:gd name="connsiteX15" fmla="*/ 900286 w 1047939"/>
                <a:gd name="connsiteY15" fmla="*/ 2861686 h 4583466"/>
                <a:gd name="connsiteX16" fmla="*/ 940306 w 1047939"/>
                <a:gd name="connsiteY16" fmla="*/ 3219416 h 4583466"/>
                <a:gd name="connsiteX17" fmla="*/ 1042043 w 1047939"/>
                <a:gd name="connsiteY17" fmla="*/ 3764601 h 4583466"/>
                <a:gd name="connsiteX18" fmla="*/ 819971 w 1047939"/>
                <a:gd name="connsiteY18" fmla="*/ 4583466 h 4583466"/>
                <a:gd name="connsiteX0" fmla="*/ 30361 w 1047939"/>
                <a:gd name="connsiteY0" fmla="*/ 0 h 4583466"/>
                <a:gd name="connsiteX1" fmla="*/ 11031 w 1047939"/>
                <a:gd name="connsiteY1" fmla="*/ 355273 h 4583466"/>
                <a:gd name="connsiteX2" fmla="*/ 199551 w 1047939"/>
                <a:gd name="connsiteY2" fmla="*/ 536755 h 4583466"/>
                <a:gd name="connsiteX3" fmla="*/ 281201 w 1047939"/>
                <a:gd name="connsiteY3" fmla="*/ 702119 h 4583466"/>
                <a:gd name="connsiteX4" fmla="*/ 339043 w 1047939"/>
                <a:gd name="connsiteY4" fmla="*/ 836293 h 4583466"/>
                <a:gd name="connsiteX5" fmla="*/ 296889 w 1047939"/>
                <a:gd name="connsiteY5" fmla="*/ 950824 h 4583466"/>
                <a:gd name="connsiteX6" fmla="*/ 307915 w 1047939"/>
                <a:gd name="connsiteY6" fmla="*/ 1046060 h 4583466"/>
                <a:gd name="connsiteX7" fmla="*/ 301896 w 1047939"/>
                <a:gd name="connsiteY7" fmla="*/ 1148024 h 4583466"/>
                <a:gd name="connsiteX8" fmla="*/ 242492 w 1047939"/>
                <a:gd name="connsiteY8" fmla="*/ 1283518 h 4583466"/>
                <a:gd name="connsiteX9" fmla="*/ 328450 w 1047939"/>
                <a:gd name="connsiteY9" fmla="*/ 1496012 h 4583466"/>
                <a:gd name="connsiteX10" fmla="*/ 408021 w 1047939"/>
                <a:gd name="connsiteY10" fmla="*/ 1797958 h 4583466"/>
                <a:gd name="connsiteX11" fmla="*/ 500935 w 1047939"/>
                <a:gd name="connsiteY11" fmla="*/ 2096217 h 4583466"/>
                <a:gd name="connsiteX12" fmla="*/ 634688 w 1047939"/>
                <a:gd name="connsiteY12" fmla="*/ 2313517 h 4583466"/>
                <a:gd name="connsiteX13" fmla="*/ 742356 w 1047939"/>
                <a:gd name="connsiteY13" fmla="*/ 2501048 h 4583466"/>
                <a:gd name="connsiteX14" fmla="*/ 808374 w 1047939"/>
                <a:gd name="connsiteY14" fmla="*/ 2626086 h 4583466"/>
                <a:gd name="connsiteX15" fmla="*/ 900286 w 1047939"/>
                <a:gd name="connsiteY15" fmla="*/ 2861686 h 4583466"/>
                <a:gd name="connsiteX16" fmla="*/ 940306 w 1047939"/>
                <a:gd name="connsiteY16" fmla="*/ 3219416 h 4583466"/>
                <a:gd name="connsiteX17" fmla="*/ 1042043 w 1047939"/>
                <a:gd name="connsiteY17" fmla="*/ 3764601 h 4583466"/>
                <a:gd name="connsiteX18" fmla="*/ 819971 w 1047939"/>
                <a:gd name="connsiteY18" fmla="*/ 4583466 h 458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939" h="4583466">
                  <a:moveTo>
                    <a:pt x="30361" y="0"/>
                  </a:moveTo>
                  <a:cubicBezTo>
                    <a:pt x="15903" y="35276"/>
                    <a:pt x="-17167" y="265814"/>
                    <a:pt x="11031" y="355273"/>
                  </a:cubicBezTo>
                  <a:cubicBezTo>
                    <a:pt x="39229" y="444732"/>
                    <a:pt x="154523" y="478947"/>
                    <a:pt x="199551" y="536755"/>
                  </a:cubicBezTo>
                  <a:cubicBezTo>
                    <a:pt x="244579" y="594563"/>
                    <a:pt x="257952" y="652196"/>
                    <a:pt x="281201" y="702119"/>
                  </a:cubicBezTo>
                  <a:cubicBezTo>
                    <a:pt x="304450" y="752042"/>
                    <a:pt x="336428" y="794842"/>
                    <a:pt x="339043" y="836293"/>
                  </a:cubicBezTo>
                  <a:cubicBezTo>
                    <a:pt x="341658" y="877744"/>
                    <a:pt x="302077" y="915863"/>
                    <a:pt x="296889" y="950824"/>
                  </a:cubicBezTo>
                  <a:cubicBezTo>
                    <a:pt x="291701" y="985785"/>
                    <a:pt x="307081" y="1013193"/>
                    <a:pt x="307915" y="1046060"/>
                  </a:cubicBezTo>
                  <a:cubicBezTo>
                    <a:pt x="308749" y="1078927"/>
                    <a:pt x="312800" y="1108448"/>
                    <a:pt x="301896" y="1148024"/>
                  </a:cubicBezTo>
                  <a:cubicBezTo>
                    <a:pt x="290992" y="1187600"/>
                    <a:pt x="238066" y="1225520"/>
                    <a:pt x="242492" y="1283518"/>
                  </a:cubicBezTo>
                  <a:cubicBezTo>
                    <a:pt x="246918" y="1341516"/>
                    <a:pt x="300862" y="1410272"/>
                    <a:pt x="328450" y="1496012"/>
                  </a:cubicBezTo>
                  <a:cubicBezTo>
                    <a:pt x="356038" y="1581752"/>
                    <a:pt x="379274" y="1697924"/>
                    <a:pt x="408021" y="1797958"/>
                  </a:cubicBezTo>
                  <a:cubicBezTo>
                    <a:pt x="436768" y="1897992"/>
                    <a:pt x="463157" y="2010291"/>
                    <a:pt x="500935" y="2096217"/>
                  </a:cubicBezTo>
                  <a:cubicBezTo>
                    <a:pt x="538713" y="2182143"/>
                    <a:pt x="594451" y="2246045"/>
                    <a:pt x="634688" y="2313517"/>
                  </a:cubicBezTo>
                  <a:cubicBezTo>
                    <a:pt x="674925" y="2380989"/>
                    <a:pt x="713408" y="2448953"/>
                    <a:pt x="742356" y="2501048"/>
                  </a:cubicBezTo>
                  <a:cubicBezTo>
                    <a:pt x="771304" y="2553143"/>
                    <a:pt x="782052" y="2565980"/>
                    <a:pt x="808374" y="2626086"/>
                  </a:cubicBezTo>
                  <a:cubicBezTo>
                    <a:pt x="834696" y="2686192"/>
                    <a:pt x="878297" y="2762798"/>
                    <a:pt x="900286" y="2861686"/>
                  </a:cubicBezTo>
                  <a:cubicBezTo>
                    <a:pt x="922275" y="2960574"/>
                    <a:pt x="916680" y="3068930"/>
                    <a:pt x="940306" y="3219416"/>
                  </a:cubicBezTo>
                  <a:cubicBezTo>
                    <a:pt x="963932" y="3369902"/>
                    <a:pt x="1074429" y="3522874"/>
                    <a:pt x="1042043" y="3764601"/>
                  </a:cubicBezTo>
                  <a:cubicBezTo>
                    <a:pt x="1009657" y="4006328"/>
                    <a:pt x="819971" y="4583466"/>
                    <a:pt x="819971" y="4583466"/>
                  </a:cubicBezTo>
                </a:path>
              </a:pathLst>
            </a:cu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>
              <a:off x="6290254" y="2940803"/>
              <a:ext cx="127407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 38"/>
            <p:cNvSpPr/>
            <p:nvPr/>
          </p:nvSpPr>
          <p:spPr>
            <a:xfrm>
              <a:off x="7088771" y="924115"/>
              <a:ext cx="2060288" cy="3131816"/>
            </a:xfrm>
            <a:custGeom>
              <a:avLst/>
              <a:gdLst>
                <a:gd name="connsiteX0" fmla="*/ 0 w 818891"/>
                <a:gd name="connsiteY0" fmla="*/ 0 h 1582215"/>
                <a:gd name="connsiteX1" fmla="*/ 187373 w 818891"/>
                <a:gd name="connsiteY1" fmla="*/ 111033 h 1582215"/>
                <a:gd name="connsiteX2" fmla="*/ 263711 w 818891"/>
                <a:gd name="connsiteY2" fmla="*/ 138791 h 1582215"/>
                <a:gd name="connsiteX3" fmla="*/ 367807 w 818891"/>
                <a:gd name="connsiteY3" fmla="*/ 263702 h 1582215"/>
                <a:gd name="connsiteX4" fmla="*/ 464964 w 818891"/>
                <a:gd name="connsiteY4" fmla="*/ 485768 h 1582215"/>
                <a:gd name="connsiteX5" fmla="*/ 513542 w 818891"/>
                <a:gd name="connsiteY5" fmla="*/ 569042 h 1582215"/>
                <a:gd name="connsiteX6" fmla="*/ 589879 w 818891"/>
                <a:gd name="connsiteY6" fmla="*/ 867442 h 1582215"/>
                <a:gd name="connsiteX7" fmla="*/ 714795 w 818891"/>
                <a:gd name="connsiteY7" fmla="*/ 1283815 h 1582215"/>
                <a:gd name="connsiteX8" fmla="*/ 818891 w 818891"/>
                <a:gd name="connsiteY8" fmla="*/ 1582215 h 1582215"/>
                <a:gd name="connsiteX0" fmla="*/ 0 w 1133298"/>
                <a:gd name="connsiteY0" fmla="*/ 0 h 1878144"/>
                <a:gd name="connsiteX1" fmla="*/ 501780 w 1133298"/>
                <a:gd name="connsiteY1" fmla="*/ 406962 h 1878144"/>
                <a:gd name="connsiteX2" fmla="*/ 578118 w 1133298"/>
                <a:gd name="connsiteY2" fmla="*/ 434720 h 1878144"/>
                <a:gd name="connsiteX3" fmla="*/ 682214 w 1133298"/>
                <a:gd name="connsiteY3" fmla="*/ 559631 h 1878144"/>
                <a:gd name="connsiteX4" fmla="*/ 779371 w 1133298"/>
                <a:gd name="connsiteY4" fmla="*/ 781697 h 1878144"/>
                <a:gd name="connsiteX5" fmla="*/ 827949 w 1133298"/>
                <a:gd name="connsiteY5" fmla="*/ 864971 h 1878144"/>
                <a:gd name="connsiteX6" fmla="*/ 904286 w 1133298"/>
                <a:gd name="connsiteY6" fmla="*/ 1163371 h 1878144"/>
                <a:gd name="connsiteX7" fmla="*/ 1029202 w 1133298"/>
                <a:gd name="connsiteY7" fmla="*/ 1579744 h 1878144"/>
                <a:gd name="connsiteX8" fmla="*/ 1133298 w 1133298"/>
                <a:gd name="connsiteY8" fmla="*/ 1878144 h 1878144"/>
                <a:gd name="connsiteX0" fmla="*/ 0 w 1133298"/>
                <a:gd name="connsiteY0" fmla="*/ 0 h 1878144"/>
                <a:gd name="connsiteX1" fmla="*/ 323000 w 1133298"/>
                <a:gd name="connsiteY1" fmla="*/ 326815 h 1878144"/>
                <a:gd name="connsiteX2" fmla="*/ 578118 w 1133298"/>
                <a:gd name="connsiteY2" fmla="*/ 434720 h 1878144"/>
                <a:gd name="connsiteX3" fmla="*/ 682214 w 1133298"/>
                <a:gd name="connsiteY3" fmla="*/ 559631 h 1878144"/>
                <a:gd name="connsiteX4" fmla="*/ 779371 w 1133298"/>
                <a:gd name="connsiteY4" fmla="*/ 781697 h 1878144"/>
                <a:gd name="connsiteX5" fmla="*/ 827949 w 1133298"/>
                <a:gd name="connsiteY5" fmla="*/ 864971 h 1878144"/>
                <a:gd name="connsiteX6" fmla="*/ 904286 w 1133298"/>
                <a:gd name="connsiteY6" fmla="*/ 1163371 h 1878144"/>
                <a:gd name="connsiteX7" fmla="*/ 1029202 w 1133298"/>
                <a:gd name="connsiteY7" fmla="*/ 1579744 h 1878144"/>
                <a:gd name="connsiteX8" fmla="*/ 1133298 w 1133298"/>
                <a:gd name="connsiteY8" fmla="*/ 1878144 h 1878144"/>
                <a:gd name="connsiteX0" fmla="*/ 0 w 1133298"/>
                <a:gd name="connsiteY0" fmla="*/ 0 h 1878144"/>
                <a:gd name="connsiteX1" fmla="*/ 323000 w 1133298"/>
                <a:gd name="connsiteY1" fmla="*/ 326815 h 1878144"/>
                <a:gd name="connsiteX2" fmla="*/ 454821 w 1133298"/>
                <a:gd name="connsiteY2" fmla="*/ 379233 h 1878144"/>
                <a:gd name="connsiteX3" fmla="*/ 682214 w 1133298"/>
                <a:gd name="connsiteY3" fmla="*/ 559631 h 1878144"/>
                <a:gd name="connsiteX4" fmla="*/ 779371 w 1133298"/>
                <a:gd name="connsiteY4" fmla="*/ 781697 h 1878144"/>
                <a:gd name="connsiteX5" fmla="*/ 827949 w 1133298"/>
                <a:gd name="connsiteY5" fmla="*/ 864971 h 1878144"/>
                <a:gd name="connsiteX6" fmla="*/ 904286 w 1133298"/>
                <a:gd name="connsiteY6" fmla="*/ 1163371 h 1878144"/>
                <a:gd name="connsiteX7" fmla="*/ 1029202 w 1133298"/>
                <a:gd name="connsiteY7" fmla="*/ 1579744 h 1878144"/>
                <a:gd name="connsiteX8" fmla="*/ 1133298 w 1133298"/>
                <a:gd name="connsiteY8" fmla="*/ 1878144 h 1878144"/>
                <a:gd name="connsiteX0" fmla="*/ 0 w 1133298"/>
                <a:gd name="connsiteY0" fmla="*/ 0 h 1878144"/>
                <a:gd name="connsiteX1" fmla="*/ 323000 w 1133298"/>
                <a:gd name="connsiteY1" fmla="*/ 326815 h 1878144"/>
                <a:gd name="connsiteX2" fmla="*/ 454821 w 1133298"/>
                <a:gd name="connsiteY2" fmla="*/ 379233 h 1878144"/>
                <a:gd name="connsiteX3" fmla="*/ 497269 w 1133298"/>
                <a:gd name="connsiteY3" fmla="*/ 541135 h 1878144"/>
                <a:gd name="connsiteX4" fmla="*/ 779371 w 1133298"/>
                <a:gd name="connsiteY4" fmla="*/ 781697 h 1878144"/>
                <a:gd name="connsiteX5" fmla="*/ 827949 w 1133298"/>
                <a:gd name="connsiteY5" fmla="*/ 864971 h 1878144"/>
                <a:gd name="connsiteX6" fmla="*/ 904286 w 1133298"/>
                <a:gd name="connsiteY6" fmla="*/ 1163371 h 1878144"/>
                <a:gd name="connsiteX7" fmla="*/ 1029202 w 1133298"/>
                <a:gd name="connsiteY7" fmla="*/ 1579744 h 1878144"/>
                <a:gd name="connsiteX8" fmla="*/ 1133298 w 1133298"/>
                <a:gd name="connsiteY8" fmla="*/ 1878144 h 1878144"/>
                <a:gd name="connsiteX0" fmla="*/ 0 w 1133298"/>
                <a:gd name="connsiteY0" fmla="*/ 0 h 1878144"/>
                <a:gd name="connsiteX1" fmla="*/ 323000 w 1133298"/>
                <a:gd name="connsiteY1" fmla="*/ 326815 h 1878144"/>
                <a:gd name="connsiteX2" fmla="*/ 454821 w 1133298"/>
                <a:gd name="connsiteY2" fmla="*/ 379233 h 1878144"/>
                <a:gd name="connsiteX3" fmla="*/ 497269 w 1133298"/>
                <a:gd name="connsiteY3" fmla="*/ 541135 h 1878144"/>
                <a:gd name="connsiteX4" fmla="*/ 779371 w 1133298"/>
                <a:gd name="connsiteY4" fmla="*/ 763202 h 1878144"/>
                <a:gd name="connsiteX5" fmla="*/ 827949 w 1133298"/>
                <a:gd name="connsiteY5" fmla="*/ 864971 h 1878144"/>
                <a:gd name="connsiteX6" fmla="*/ 904286 w 1133298"/>
                <a:gd name="connsiteY6" fmla="*/ 1163371 h 1878144"/>
                <a:gd name="connsiteX7" fmla="*/ 1029202 w 1133298"/>
                <a:gd name="connsiteY7" fmla="*/ 1579744 h 1878144"/>
                <a:gd name="connsiteX8" fmla="*/ 1133298 w 1133298"/>
                <a:gd name="connsiteY8" fmla="*/ 1878144 h 1878144"/>
                <a:gd name="connsiteX0" fmla="*/ 0 w 1632650"/>
                <a:gd name="connsiteY0" fmla="*/ 0 h 2833748"/>
                <a:gd name="connsiteX1" fmla="*/ 323000 w 1632650"/>
                <a:gd name="connsiteY1" fmla="*/ 326815 h 2833748"/>
                <a:gd name="connsiteX2" fmla="*/ 454821 w 1632650"/>
                <a:gd name="connsiteY2" fmla="*/ 379233 h 2833748"/>
                <a:gd name="connsiteX3" fmla="*/ 497269 w 1632650"/>
                <a:gd name="connsiteY3" fmla="*/ 541135 h 2833748"/>
                <a:gd name="connsiteX4" fmla="*/ 779371 w 1632650"/>
                <a:gd name="connsiteY4" fmla="*/ 763202 h 2833748"/>
                <a:gd name="connsiteX5" fmla="*/ 827949 w 1632650"/>
                <a:gd name="connsiteY5" fmla="*/ 864971 h 2833748"/>
                <a:gd name="connsiteX6" fmla="*/ 904286 w 1632650"/>
                <a:gd name="connsiteY6" fmla="*/ 1163371 h 2833748"/>
                <a:gd name="connsiteX7" fmla="*/ 1029202 w 1632650"/>
                <a:gd name="connsiteY7" fmla="*/ 1579744 h 2833748"/>
                <a:gd name="connsiteX8" fmla="*/ 1632650 w 1632650"/>
                <a:gd name="connsiteY8" fmla="*/ 2833748 h 2833748"/>
                <a:gd name="connsiteX0" fmla="*/ 0 w 2060288"/>
                <a:gd name="connsiteY0" fmla="*/ 0 h 3131816"/>
                <a:gd name="connsiteX1" fmla="*/ 750638 w 2060288"/>
                <a:gd name="connsiteY1" fmla="*/ 624883 h 3131816"/>
                <a:gd name="connsiteX2" fmla="*/ 882459 w 2060288"/>
                <a:gd name="connsiteY2" fmla="*/ 677301 h 3131816"/>
                <a:gd name="connsiteX3" fmla="*/ 924907 w 2060288"/>
                <a:gd name="connsiteY3" fmla="*/ 839203 h 3131816"/>
                <a:gd name="connsiteX4" fmla="*/ 1207009 w 2060288"/>
                <a:gd name="connsiteY4" fmla="*/ 1061270 h 3131816"/>
                <a:gd name="connsiteX5" fmla="*/ 1255587 w 2060288"/>
                <a:gd name="connsiteY5" fmla="*/ 1163039 h 3131816"/>
                <a:gd name="connsiteX6" fmla="*/ 1331924 w 2060288"/>
                <a:gd name="connsiteY6" fmla="*/ 1461439 h 3131816"/>
                <a:gd name="connsiteX7" fmla="*/ 1456840 w 2060288"/>
                <a:gd name="connsiteY7" fmla="*/ 1877812 h 3131816"/>
                <a:gd name="connsiteX8" fmla="*/ 2060288 w 2060288"/>
                <a:gd name="connsiteY8" fmla="*/ 3131816 h 3131816"/>
                <a:gd name="connsiteX0" fmla="*/ 0 w 2060288"/>
                <a:gd name="connsiteY0" fmla="*/ 0 h 3131816"/>
                <a:gd name="connsiteX1" fmla="*/ 478505 w 2060288"/>
                <a:gd name="connsiteY1" fmla="*/ 527687 h 3131816"/>
                <a:gd name="connsiteX2" fmla="*/ 882459 w 2060288"/>
                <a:gd name="connsiteY2" fmla="*/ 677301 h 3131816"/>
                <a:gd name="connsiteX3" fmla="*/ 924907 w 2060288"/>
                <a:gd name="connsiteY3" fmla="*/ 839203 h 3131816"/>
                <a:gd name="connsiteX4" fmla="*/ 1207009 w 2060288"/>
                <a:gd name="connsiteY4" fmla="*/ 1061270 h 3131816"/>
                <a:gd name="connsiteX5" fmla="*/ 1255587 w 2060288"/>
                <a:gd name="connsiteY5" fmla="*/ 1163039 h 3131816"/>
                <a:gd name="connsiteX6" fmla="*/ 1331924 w 2060288"/>
                <a:gd name="connsiteY6" fmla="*/ 1461439 h 3131816"/>
                <a:gd name="connsiteX7" fmla="*/ 1456840 w 2060288"/>
                <a:gd name="connsiteY7" fmla="*/ 1877812 h 3131816"/>
                <a:gd name="connsiteX8" fmla="*/ 2060288 w 2060288"/>
                <a:gd name="connsiteY8" fmla="*/ 3131816 h 3131816"/>
                <a:gd name="connsiteX0" fmla="*/ 0 w 2060288"/>
                <a:gd name="connsiteY0" fmla="*/ 0 h 3131816"/>
                <a:gd name="connsiteX1" fmla="*/ 478505 w 2060288"/>
                <a:gd name="connsiteY1" fmla="*/ 527687 h 3131816"/>
                <a:gd name="connsiteX2" fmla="*/ 584409 w 2060288"/>
                <a:gd name="connsiteY2" fmla="*/ 541227 h 3131816"/>
                <a:gd name="connsiteX3" fmla="*/ 924907 w 2060288"/>
                <a:gd name="connsiteY3" fmla="*/ 839203 h 3131816"/>
                <a:gd name="connsiteX4" fmla="*/ 1207009 w 2060288"/>
                <a:gd name="connsiteY4" fmla="*/ 1061270 h 3131816"/>
                <a:gd name="connsiteX5" fmla="*/ 1255587 w 2060288"/>
                <a:gd name="connsiteY5" fmla="*/ 1163039 h 3131816"/>
                <a:gd name="connsiteX6" fmla="*/ 1331924 w 2060288"/>
                <a:gd name="connsiteY6" fmla="*/ 1461439 h 3131816"/>
                <a:gd name="connsiteX7" fmla="*/ 1456840 w 2060288"/>
                <a:gd name="connsiteY7" fmla="*/ 1877812 h 3131816"/>
                <a:gd name="connsiteX8" fmla="*/ 2060288 w 2060288"/>
                <a:gd name="connsiteY8" fmla="*/ 3131816 h 3131816"/>
                <a:gd name="connsiteX0" fmla="*/ 0 w 2060288"/>
                <a:gd name="connsiteY0" fmla="*/ 0 h 3131816"/>
                <a:gd name="connsiteX1" fmla="*/ 478505 w 2060288"/>
                <a:gd name="connsiteY1" fmla="*/ 527687 h 3131816"/>
                <a:gd name="connsiteX2" fmla="*/ 584409 w 2060288"/>
                <a:gd name="connsiteY2" fmla="*/ 541227 h 3131816"/>
                <a:gd name="connsiteX3" fmla="*/ 659253 w 2060288"/>
                <a:gd name="connsiteY3" fmla="*/ 767926 h 3131816"/>
                <a:gd name="connsiteX4" fmla="*/ 1207009 w 2060288"/>
                <a:gd name="connsiteY4" fmla="*/ 1061270 h 3131816"/>
                <a:gd name="connsiteX5" fmla="*/ 1255587 w 2060288"/>
                <a:gd name="connsiteY5" fmla="*/ 1163039 h 3131816"/>
                <a:gd name="connsiteX6" fmla="*/ 1331924 w 2060288"/>
                <a:gd name="connsiteY6" fmla="*/ 1461439 h 3131816"/>
                <a:gd name="connsiteX7" fmla="*/ 1456840 w 2060288"/>
                <a:gd name="connsiteY7" fmla="*/ 1877812 h 3131816"/>
                <a:gd name="connsiteX8" fmla="*/ 2060288 w 2060288"/>
                <a:gd name="connsiteY8" fmla="*/ 3131816 h 3131816"/>
                <a:gd name="connsiteX0" fmla="*/ 0 w 2060288"/>
                <a:gd name="connsiteY0" fmla="*/ 0 h 3131816"/>
                <a:gd name="connsiteX1" fmla="*/ 478505 w 2060288"/>
                <a:gd name="connsiteY1" fmla="*/ 527687 h 3131816"/>
                <a:gd name="connsiteX2" fmla="*/ 584409 w 2060288"/>
                <a:gd name="connsiteY2" fmla="*/ 541227 h 3131816"/>
                <a:gd name="connsiteX3" fmla="*/ 659253 w 2060288"/>
                <a:gd name="connsiteY3" fmla="*/ 767926 h 3131816"/>
                <a:gd name="connsiteX4" fmla="*/ 1025587 w 2060288"/>
                <a:gd name="connsiteY4" fmla="*/ 1041831 h 3131816"/>
                <a:gd name="connsiteX5" fmla="*/ 1255587 w 2060288"/>
                <a:gd name="connsiteY5" fmla="*/ 1163039 h 3131816"/>
                <a:gd name="connsiteX6" fmla="*/ 1331924 w 2060288"/>
                <a:gd name="connsiteY6" fmla="*/ 1461439 h 3131816"/>
                <a:gd name="connsiteX7" fmla="*/ 1456840 w 2060288"/>
                <a:gd name="connsiteY7" fmla="*/ 1877812 h 3131816"/>
                <a:gd name="connsiteX8" fmla="*/ 2060288 w 2060288"/>
                <a:gd name="connsiteY8" fmla="*/ 3131816 h 3131816"/>
                <a:gd name="connsiteX0" fmla="*/ 0 w 2060288"/>
                <a:gd name="connsiteY0" fmla="*/ 0 h 3131816"/>
                <a:gd name="connsiteX1" fmla="*/ 478505 w 2060288"/>
                <a:gd name="connsiteY1" fmla="*/ 527687 h 3131816"/>
                <a:gd name="connsiteX2" fmla="*/ 584409 w 2060288"/>
                <a:gd name="connsiteY2" fmla="*/ 541227 h 3131816"/>
                <a:gd name="connsiteX3" fmla="*/ 659253 w 2060288"/>
                <a:gd name="connsiteY3" fmla="*/ 767926 h 3131816"/>
                <a:gd name="connsiteX4" fmla="*/ 1025587 w 2060288"/>
                <a:gd name="connsiteY4" fmla="*/ 1041831 h 3131816"/>
                <a:gd name="connsiteX5" fmla="*/ 1048248 w 2060288"/>
                <a:gd name="connsiteY5" fmla="*/ 1240796 h 3131816"/>
                <a:gd name="connsiteX6" fmla="*/ 1331924 w 2060288"/>
                <a:gd name="connsiteY6" fmla="*/ 1461439 h 3131816"/>
                <a:gd name="connsiteX7" fmla="*/ 1456840 w 2060288"/>
                <a:gd name="connsiteY7" fmla="*/ 1877812 h 3131816"/>
                <a:gd name="connsiteX8" fmla="*/ 2060288 w 2060288"/>
                <a:gd name="connsiteY8" fmla="*/ 3131816 h 3131816"/>
                <a:gd name="connsiteX0" fmla="*/ 0 w 2060288"/>
                <a:gd name="connsiteY0" fmla="*/ 0 h 3131816"/>
                <a:gd name="connsiteX1" fmla="*/ 478505 w 2060288"/>
                <a:gd name="connsiteY1" fmla="*/ 527687 h 3131816"/>
                <a:gd name="connsiteX2" fmla="*/ 584409 w 2060288"/>
                <a:gd name="connsiteY2" fmla="*/ 541227 h 3131816"/>
                <a:gd name="connsiteX3" fmla="*/ 659253 w 2060288"/>
                <a:gd name="connsiteY3" fmla="*/ 767926 h 3131816"/>
                <a:gd name="connsiteX4" fmla="*/ 1025587 w 2060288"/>
                <a:gd name="connsiteY4" fmla="*/ 1041831 h 3131816"/>
                <a:gd name="connsiteX5" fmla="*/ 1048248 w 2060288"/>
                <a:gd name="connsiteY5" fmla="*/ 1240796 h 3131816"/>
                <a:gd name="connsiteX6" fmla="*/ 1286568 w 2060288"/>
                <a:gd name="connsiteY6" fmla="*/ 1487358 h 3131816"/>
                <a:gd name="connsiteX7" fmla="*/ 1456840 w 2060288"/>
                <a:gd name="connsiteY7" fmla="*/ 1877812 h 3131816"/>
                <a:gd name="connsiteX8" fmla="*/ 2060288 w 2060288"/>
                <a:gd name="connsiteY8" fmla="*/ 3131816 h 3131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0288" h="3131816">
                  <a:moveTo>
                    <a:pt x="0" y="0"/>
                  </a:moveTo>
                  <a:cubicBezTo>
                    <a:pt x="71710" y="43950"/>
                    <a:pt x="381104" y="437483"/>
                    <a:pt x="478505" y="527687"/>
                  </a:cubicBezTo>
                  <a:cubicBezTo>
                    <a:pt x="575907" y="617892"/>
                    <a:pt x="554284" y="501187"/>
                    <a:pt x="584409" y="541227"/>
                  </a:cubicBezTo>
                  <a:cubicBezTo>
                    <a:pt x="614534" y="581267"/>
                    <a:pt x="585723" y="684492"/>
                    <a:pt x="659253" y="767926"/>
                  </a:cubicBezTo>
                  <a:cubicBezTo>
                    <a:pt x="732783" y="851360"/>
                    <a:pt x="960755" y="963019"/>
                    <a:pt x="1025587" y="1041831"/>
                  </a:cubicBezTo>
                  <a:cubicBezTo>
                    <a:pt x="1090420" y="1120643"/>
                    <a:pt x="1004751" y="1166542"/>
                    <a:pt x="1048248" y="1240796"/>
                  </a:cubicBezTo>
                  <a:cubicBezTo>
                    <a:pt x="1091745" y="1315051"/>
                    <a:pt x="1218469" y="1381189"/>
                    <a:pt x="1286568" y="1487358"/>
                  </a:cubicBezTo>
                  <a:cubicBezTo>
                    <a:pt x="1354667" y="1593527"/>
                    <a:pt x="1418671" y="1758683"/>
                    <a:pt x="1456840" y="1877812"/>
                  </a:cubicBezTo>
                  <a:cubicBezTo>
                    <a:pt x="1495009" y="1996941"/>
                    <a:pt x="2060288" y="3131816"/>
                    <a:pt x="2060288" y="3131816"/>
                  </a:cubicBezTo>
                </a:path>
              </a:pathLst>
            </a:cu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H="1">
              <a:off x="8254836" y="2413460"/>
              <a:ext cx="123910" cy="20401"/>
            </a:xfrm>
            <a:prstGeom prst="straightConnector1">
              <a:avLst/>
            </a:prstGeom>
            <a:ln>
              <a:solidFill>
                <a:srgbClr val="0000FF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Freeform 41"/>
            <p:cNvSpPr/>
            <p:nvPr/>
          </p:nvSpPr>
          <p:spPr>
            <a:xfrm>
              <a:off x="4215032" y="872277"/>
              <a:ext cx="162262" cy="4326151"/>
            </a:xfrm>
            <a:custGeom>
              <a:avLst/>
              <a:gdLst>
                <a:gd name="connsiteX0" fmla="*/ 1110362 w 1110362"/>
                <a:gd name="connsiteY0" fmla="*/ 0 h 2456597"/>
                <a:gd name="connsiteX1" fmla="*/ 811952 w 1110362"/>
                <a:gd name="connsiteY1" fmla="*/ 333098 h 2456597"/>
                <a:gd name="connsiteX2" fmla="*/ 652338 w 1110362"/>
                <a:gd name="connsiteY2" fmla="*/ 575982 h 2456597"/>
                <a:gd name="connsiteX3" fmla="*/ 548241 w 1110362"/>
                <a:gd name="connsiteY3" fmla="*/ 936838 h 2456597"/>
                <a:gd name="connsiteX4" fmla="*/ 582940 w 1110362"/>
                <a:gd name="connsiteY4" fmla="*/ 1214420 h 2456597"/>
                <a:gd name="connsiteX5" fmla="*/ 444145 w 1110362"/>
                <a:gd name="connsiteY5" fmla="*/ 1498941 h 2456597"/>
                <a:gd name="connsiteX6" fmla="*/ 187374 w 1110362"/>
                <a:gd name="connsiteY6" fmla="*/ 1873676 h 2456597"/>
                <a:gd name="connsiteX7" fmla="*/ 90217 w 1110362"/>
                <a:gd name="connsiteY7" fmla="*/ 2130439 h 2456597"/>
                <a:gd name="connsiteX8" fmla="*/ 27759 w 1110362"/>
                <a:gd name="connsiteY8" fmla="*/ 2380262 h 2456597"/>
                <a:gd name="connsiteX9" fmla="*/ 0 w 1110362"/>
                <a:gd name="connsiteY9" fmla="*/ 2456597 h 2456597"/>
                <a:gd name="connsiteX0" fmla="*/ 1110362 w 1110362"/>
                <a:gd name="connsiteY0" fmla="*/ 0 h 2456597"/>
                <a:gd name="connsiteX1" fmla="*/ 811952 w 1110362"/>
                <a:gd name="connsiteY1" fmla="*/ 333098 h 2456597"/>
                <a:gd name="connsiteX2" fmla="*/ 652338 w 1110362"/>
                <a:gd name="connsiteY2" fmla="*/ 575982 h 2456597"/>
                <a:gd name="connsiteX3" fmla="*/ 548241 w 1110362"/>
                <a:gd name="connsiteY3" fmla="*/ 936838 h 2456597"/>
                <a:gd name="connsiteX4" fmla="*/ 582940 w 1110362"/>
                <a:gd name="connsiteY4" fmla="*/ 1214420 h 2456597"/>
                <a:gd name="connsiteX5" fmla="*/ 444145 w 1110362"/>
                <a:gd name="connsiteY5" fmla="*/ 1498941 h 2456597"/>
                <a:gd name="connsiteX6" fmla="*/ 187374 w 1110362"/>
                <a:gd name="connsiteY6" fmla="*/ 1873676 h 2456597"/>
                <a:gd name="connsiteX7" fmla="*/ 225844 w 1110362"/>
                <a:gd name="connsiteY7" fmla="*/ 2124274 h 2456597"/>
                <a:gd name="connsiteX8" fmla="*/ 27759 w 1110362"/>
                <a:gd name="connsiteY8" fmla="*/ 2380262 h 2456597"/>
                <a:gd name="connsiteX9" fmla="*/ 0 w 1110362"/>
                <a:gd name="connsiteY9" fmla="*/ 2456597 h 2456597"/>
                <a:gd name="connsiteX0" fmla="*/ 1110362 w 1110362"/>
                <a:gd name="connsiteY0" fmla="*/ 0 h 2456597"/>
                <a:gd name="connsiteX1" fmla="*/ 811952 w 1110362"/>
                <a:gd name="connsiteY1" fmla="*/ 333098 h 2456597"/>
                <a:gd name="connsiteX2" fmla="*/ 652338 w 1110362"/>
                <a:gd name="connsiteY2" fmla="*/ 575982 h 2456597"/>
                <a:gd name="connsiteX3" fmla="*/ 548241 w 1110362"/>
                <a:gd name="connsiteY3" fmla="*/ 936838 h 2456597"/>
                <a:gd name="connsiteX4" fmla="*/ 582940 w 1110362"/>
                <a:gd name="connsiteY4" fmla="*/ 1214420 h 2456597"/>
                <a:gd name="connsiteX5" fmla="*/ 444145 w 1110362"/>
                <a:gd name="connsiteY5" fmla="*/ 1498941 h 2456597"/>
                <a:gd name="connsiteX6" fmla="*/ 242857 w 1110362"/>
                <a:gd name="connsiteY6" fmla="*/ 1867511 h 2456597"/>
                <a:gd name="connsiteX7" fmla="*/ 225844 w 1110362"/>
                <a:gd name="connsiteY7" fmla="*/ 2124274 h 2456597"/>
                <a:gd name="connsiteX8" fmla="*/ 27759 w 1110362"/>
                <a:gd name="connsiteY8" fmla="*/ 2380262 h 2456597"/>
                <a:gd name="connsiteX9" fmla="*/ 0 w 1110362"/>
                <a:gd name="connsiteY9" fmla="*/ 2456597 h 2456597"/>
                <a:gd name="connsiteX0" fmla="*/ 1110362 w 1110362"/>
                <a:gd name="connsiteY0" fmla="*/ 0 h 2456597"/>
                <a:gd name="connsiteX1" fmla="*/ 811952 w 1110362"/>
                <a:gd name="connsiteY1" fmla="*/ 333098 h 2456597"/>
                <a:gd name="connsiteX2" fmla="*/ 652338 w 1110362"/>
                <a:gd name="connsiteY2" fmla="*/ 575982 h 2456597"/>
                <a:gd name="connsiteX3" fmla="*/ 548241 w 1110362"/>
                <a:gd name="connsiteY3" fmla="*/ 936838 h 2456597"/>
                <a:gd name="connsiteX4" fmla="*/ 582940 w 1110362"/>
                <a:gd name="connsiteY4" fmla="*/ 1214420 h 2456597"/>
                <a:gd name="connsiteX5" fmla="*/ 444145 w 1110362"/>
                <a:gd name="connsiteY5" fmla="*/ 1498941 h 2456597"/>
                <a:gd name="connsiteX6" fmla="*/ 242857 w 1110362"/>
                <a:gd name="connsiteY6" fmla="*/ 1867511 h 2456597"/>
                <a:gd name="connsiteX7" fmla="*/ 225844 w 1110362"/>
                <a:gd name="connsiteY7" fmla="*/ 2124274 h 2456597"/>
                <a:gd name="connsiteX8" fmla="*/ 218869 w 1110362"/>
                <a:gd name="connsiteY8" fmla="*/ 2318610 h 2456597"/>
                <a:gd name="connsiteX9" fmla="*/ 0 w 1110362"/>
                <a:gd name="connsiteY9" fmla="*/ 2456597 h 2456597"/>
                <a:gd name="connsiteX0" fmla="*/ 913087 w 913087"/>
                <a:gd name="connsiteY0" fmla="*/ 0 h 2456597"/>
                <a:gd name="connsiteX1" fmla="*/ 614677 w 913087"/>
                <a:gd name="connsiteY1" fmla="*/ 333098 h 2456597"/>
                <a:gd name="connsiteX2" fmla="*/ 455063 w 913087"/>
                <a:gd name="connsiteY2" fmla="*/ 575982 h 2456597"/>
                <a:gd name="connsiteX3" fmla="*/ 350966 w 913087"/>
                <a:gd name="connsiteY3" fmla="*/ 936838 h 2456597"/>
                <a:gd name="connsiteX4" fmla="*/ 385665 w 913087"/>
                <a:gd name="connsiteY4" fmla="*/ 1214420 h 2456597"/>
                <a:gd name="connsiteX5" fmla="*/ 246870 w 913087"/>
                <a:gd name="connsiteY5" fmla="*/ 1498941 h 2456597"/>
                <a:gd name="connsiteX6" fmla="*/ 45582 w 913087"/>
                <a:gd name="connsiteY6" fmla="*/ 1867511 h 2456597"/>
                <a:gd name="connsiteX7" fmla="*/ 28569 w 913087"/>
                <a:gd name="connsiteY7" fmla="*/ 2124274 h 2456597"/>
                <a:gd name="connsiteX8" fmla="*/ 21594 w 913087"/>
                <a:gd name="connsiteY8" fmla="*/ 2318610 h 2456597"/>
                <a:gd name="connsiteX9" fmla="*/ 0 w 913087"/>
                <a:gd name="connsiteY9" fmla="*/ 2456597 h 2456597"/>
                <a:gd name="connsiteX0" fmla="*/ 1418604 w 1418604"/>
                <a:gd name="connsiteY0" fmla="*/ 0 h 3757451"/>
                <a:gd name="connsiteX1" fmla="*/ 614677 w 1418604"/>
                <a:gd name="connsiteY1" fmla="*/ 1633952 h 3757451"/>
                <a:gd name="connsiteX2" fmla="*/ 455063 w 1418604"/>
                <a:gd name="connsiteY2" fmla="*/ 1876836 h 3757451"/>
                <a:gd name="connsiteX3" fmla="*/ 350966 w 1418604"/>
                <a:gd name="connsiteY3" fmla="*/ 2237692 h 3757451"/>
                <a:gd name="connsiteX4" fmla="*/ 385665 w 1418604"/>
                <a:gd name="connsiteY4" fmla="*/ 2515274 h 3757451"/>
                <a:gd name="connsiteX5" fmla="*/ 246870 w 1418604"/>
                <a:gd name="connsiteY5" fmla="*/ 2799795 h 3757451"/>
                <a:gd name="connsiteX6" fmla="*/ 45582 w 1418604"/>
                <a:gd name="connsiteY6" fmla="*/ 3168365 h 3757451"/>
                <a:gd name="connsiteX7" fmla="*/ 28569 w 1418604"/>
                <a:gd name="connsiteY7" fmla="*/ 3425128 h 3757451"/>
                <a:gd name="connsiteX8" fmla="*/ 21594 w 1418604"/>
                <a:gd name="connsiteY8" fmla="*/ 3619464 h 3757451"/>
                <a:gd name="connsiteX9" fmla="*/ 0 w 1418604"/>
                <a:gd name="connsiteY9" fmla="*/ 3757451 h 3757451"/>
                <a:gd name="connsiteX0" fmla="*/ 1418604 w 1418604"/>
                <a:gd name="connsiteY0" fmla="*/ 0 h 3757451"/>
                <a:gd name="connsiteX1" fmla="*/ 269446 w 1418604"/>
                <a:gd name="connsiteY1" fmla="*/ 1208554 h 3757451"/>
                <a:gd name="connsiteX2" fmla="*/ 455063 w 1418604"/>
                <a:gd name="connsiteY2" fmla="*/ 1876836 h 3757451"/>
                <a:gd name="connsiteX3" fmla="*/ 350966 w 1418604"/>
                <a:gd name="connsiteY3" fmla="*/ 2237692 h 3757451"/>
                <a:gd name="connsiteX4" fmla="*/ 385665 w 1418604"/>
                <a:gd name="connsiteY4" fmla="*/ 2515274 h 3757451"/>
                <a:gd name="connsiteX5" fmla="*/ 246870 w 1418604"/>
                <a:gd name="connsiteY5" fmla="*/ 2799795 h 3757451"/>
                <a:gd name="connsiteX6" fmla="*/ 45582 w 1418604"/>
                <a:gd name="connsiteY6" fmla="*/ 3168365 h 3757451"/>
                <a:gd name="connsiteX7" fmla="*/ 28569 w 1418604"/>
                <a:gd name="connsiteY7" fmla="*/ 3425128 h 3757451"/>
                <a:gd name="connsiteX8" fmla="*/ 21594 w 1418604"/>
                <a:gd name="connsiteY8" fmla="*/ 3619464 h 3757451"/>
                <a:gd name="connsiteX9" fmla="*/ 0 w 1418604"/>
                <a:gd name="connsiteY9" fmla="*/ 3757451 h 3757451"/>
                <a:gd name="connsiteX0" fmla="*/ 1418604 w 1418604"/>
                <a:gd name="connsiteY0" fmla="*/ 0 h 3757451"/>
                <a:gd name="connsiteX1" fmla="*/ 269446 w 1418604"/>
                <a:gd name="connsiteY1" fmla="*/ 1208554 h 3757451"/>
                <a:gd name="connsiteX2" fmla="*/ 165315 w 1418604"/>
                <a:gd name="connsiteY2" fmla="*/ 1815184 h 3757451"/>
                <a:gd name="connsiteX3" fmla="*/ 350966 w 1418604"/>
                <a:gd name="connsiteY3" fmla="*/ 2237692 h 3757451"/>
                <a:gd name="connsiteX4" fmla="*/ 385665 w 1418604"/>
                <a:gd name="connsiteY4" fmla="*/ 2515274 h 3757451"/>
                <a:gd name="connsiteX5" fmla="*/ 246870 w 1418604"/>
                <a:gd name="connsiteY5" fmla="*/ 2799795 h 3757451"/>
                <a:gd name="connsiteX6" fmla="*/ 45582 w 1418604"/>
                <a:gd name="connsiteY6" fmla="*/ 3168365 h 3757451"/>
                <a:gd name="connsiteX7" fmla="*/ 28569 w 1418604"/>
                <a:gd name="connsiteY7" fmla="*/ 3425128 h 3757451"/>
                <a:gd name="connsiteX8" fmla="*/ 21594 w 1418604"/>
                <a:gd name="connsiteY8" fmla="*/ 3619464 h 3757451"/>
                <a:gd name="connsiteX9" fmla="*/ 0 w 1418604"/>
                <a:gd name="connsiteY9" fmla="*/ 3757451 h 3757451"/>
                <a:gd name="connsiteX0" fmla="*/ 1418604 w 1418604"/>
                <a:gd name="connsiteY0" fmla="*/ 0 h 3757451"/>
                <a:gd name="connsiteX1" fmla="*/ 269446 w 1418604"/>
                <a:gd name="connsiteY1" fmla="*/ 1208554 h 3757451"/>
                <a:gd name="connsiteX2" fmla="*/ 165315 w 1418604"/>
                <a:gd name="connsiteY2" fmla="*/ 1815184 h 3757451"/>
                <a:gd name="connsiteX3" fmla="*/ 172186 w 1418604"/>
                <a:gd name="connsiteY3" fmla="*/ 2151380 h 3757451"/>
                <a:gd name="connsiteX4" fmla="*/ 385665 w 1418604"/>
                <a:gd name="connsiteY4" fmla="*/ 2515274 h 3757451"/>
                <a:gd name="connsiteX5" fmla="*/ 246870 w 1418604"/>
                <a:gd name="connsiteY5" fmla="*/ 2799795 h 3757451"/>
                <a:gd name="connsiteX6" fmla="*/ 45582 w 1418604"/>
                <a:gd name="connsiteY6" fmla="*/ 3168365 h 3757451"/>
                <a:gd name="connsiteX7" fmla="*/ 28569 w 1418604"/>
                <a:gd name="connsiteY7" fmla="*/ 3425128 h 3757451"/>
                <a:gd name="connsiteX8" fmla="*/ 21594 w 1418604"/>
                <a:gd name="connsiteY8" fmla="*/ 3619464 h 3757451"/>
                <a:gd name="connsiteX9" fmla="*/ 0 w 1418604"/>
                <a:gd name="connsiteY9" fmla="*/ 3757451 h 3757451"/>
                <a:gd name="connsiteX0" fmla="*/ 1418604 w 1418604"/>
                <a:gd name="connsiteY0" fmla="*/ 0 h 3757451"/>
                <a:gd name="connsiteX1" fmla="*/ 269446 w 1418604"/>
                <a:gd name="connsiteY1" fmla="*/ 1208554 h 3757451"/>
                <a:gd name="connsiteX2" fmla="*/ 165315 w 1418604"/>
                <a:gd name="connsiteY2" fmla="*/ 1815184 h 3757451"/>
                <a:gd name="connsiteX3" fmla="*/ 172186 w 1418604"/>
                <a:gd name="connsiteY3" fmla="*/ 2151380 h 3757451"/>
                <a:gd name="connsiteX4" fmla="*/ 206885 w 1418604"/>
                <a:gd name="connsiteY4" fmla="*/ 2398136 h 3757451"/>
                <a:gd name="connsiteX5" fmla="*/ 246870 w 1418604"/>
                <a:gd name="connsiteY5" fmla="*/ 2799795 h 3757451"/>
                <a:gd name="connsiteX6" fmla="*/ 45582 w 1418604"/>
                <a:gd name="connsiteY6" fmla="*/ 3168365 h 3757451"/>
                <a:gd name="connsiteX7" fmla="*/ 28569 w 1418604"/>
                <a:gd name="connsiteY7" fmla="*/ 3425128 h 3757451"/>
                <a:gd name="connsiteX8" fmla="*/ 21594 w 1418604"/>
                <a:gd name="connsiteY8" fmla="*/ 3619464 h 3757451"/>
                <a:gd name="connsiteX9" fmla="*/ 0 w 1418604"/>
                <a:gd name="connsiteY9" fmla="*/ 3757451 h 3757451"/>
                <a:gd name="connsiteX0" fmla="*/ 1418604 w 1418604"/>
                <a:gd name="connsiteY0" fmla="*/ 0 h 3757451"/>
                <a:gd name="connsiteX1" fmla="*/ 269446 w 1418604"/>
                <a:gd name="connsiteY1" fmla="*/ 1208554 h 3757451"/>
                <a:gd name="connsiteX2" fmla="*/ 165315 w 1418604"/>
                <a:gd name="connsiteY2" fmla="*/ 1815184 h 3757451"/>
                <a:gd name="connsiteX3" fmla="*/ 172186 w 1418604"/>
                <a:gd name="connsiteY3" fmla="*/ 2151380 h 3757451"/>
                <a:gd name="connsiteX4" fmla="*/ 206885 w 1418604"/>
                <a:gd name="connsiteY4" fmla="*/ 2398136 h 3757451"/>
                <a:gd name="connsiteX5" fmla="*/ 253035 w 1418604"/>
                <a:gd name="connsiteY5" fmla="*/ 2762803 h 3757451"/>
                <a:gd name="connsiteX6" fmla="*/ 45582 w 1418604"/>
                <a:gd name="connsiteY6" fmla="*/ 3168365 h 3757451"/>
                <a:gd name="connsiteX7" fmla="*/ 28569 w 1418604"/>
                <a:gd name="connsiteY7" fmla="*/ 3425128 h 3757451"/>
                <a:gd name="connsiteX8" fmla="*/ 21594 w 1418604"/>
                <a:gd name="connsiteY8" fmla="*/ 3619464 h 3757451"/>
                <a:gd name="connsiteX9" fmla="*/ 0 w 1418604"/>
                <a:gd name="connsiteY9" fmla="*/ 3757451 h 3757451"/>
                <a:gd name="connsiteX0" fmla="*/ 1313802 w 1313802"/>
                <a:gd name="connsiteY0" fmla="*/ 0 h 3517009"/>
                <a:gd name="connsiteX1" fmla="*/ 269446 w 1313802"/>
                <a:gd name="connsiteY1" fmla="*/ 968112 h 3517009"/>
                <a:gd name="connsiteX2" fmla="*/ 165315 w 1313802"/>
                <a:gd name="connsiteY2" fmla="*/ 1574742 h 3517009"/>
                <a:gd name="connsiteX3" fmla="*/ 172186 w 1313802"/>
                <a:gd name="connsiteY3" fmla="*/ 1910938 h 3517009"/>
                <a:gd name="connsiteX4" fmla="*/ 206885 w 1313802"/>
                <a:gd name="connsiteY4" fmla="*/ 2157694 h 3517009"/>
                <a:gd name="connsiteX5" fmla="*/ 253035 w 1313802"/>
                <a:gd name="connsiteY5" fmla="*/ 2522361 h 3517009"/>
                <a:gd name="connsiteX6" fmla="*/ 45582 w 1313802"/>
                <a:gd name="connsiteY6" fmla="*/ 2927923 h 3517009"/>
                <a:gd name="connsiteX7" fmla="*/ 28569 w 1313802"/>
                <a:gd name="connsiteY7" fmla="*/ 3184686 h 3517009"/>
                <a:gd name="connsiteX8" fmla="*/ 21594 w 1313802"/>
                <a:gd name="connsiteY8" fmla="*/ 3379022 h 3517009"/>
                <a:gd name="connsiteX9" fmla="*/ 0 w 1313802"/>
                <a:gd name="connsiteY9" fmla="*/ 3517009 h 3517009"/>
                <a:gd name="connsiteX0" fmla="*/ 1313802 w 1313802"/>
                <a:gd name="connsiteY0" fmla="*/ 0 h 3517009"/>
                <a:gd name="connsiteX1" fmla="*/ 269446 w 1313802"/>
                <a:gd name="connsiteY1" fmla="*/ 968112 h 3517009"/>
                <a:gd name="connsiteX2" fmla="*/ 165315 w 1313802"/>
                <a:gd name="connsiteY2" fmla="*/ 1574742 h 3517009"/>
                <a:gd name="connsiteX3" fmla="*/ 172186 w 1313802"/>
                <a:gd name="connsiteY3" fmla="*/ 1910938 h 3517009"/>
                <a:gd name="connsiteX4" fmla="*/ 206885 w 1313802"/>
                <a:gd name="connsiteY4" fmla="*/ 2157694 h 3517009"/>
                <a:gd name="connsiteX5" fmla="*/ 188241 w 1313802"/>
                <a:gd name="connsiteY5" fmla="*/ 2452677 h 3517009"/>
                <a:gd name="connsiteX6" fmla="*/ 45582 w 1313802"/>
                <a:gd name="connsiteY6" fmla="*/ 2927923 h 3517009"/>
                <a:gd name="connsiteX7" fmla="*/ 28569 w 1313802"/>
                <a:gd name="connsiteY7" fmla="*/ 3184686 h 3517009"/>
                <a:gd name="connsiteX8" fmla="*/ 21594 w 1313802"/>
                <a:gd name="connsiteY8" fmla="*/ 3379022 h 3517009"/>
                <a:gd name="connsiteX9" fmla="*/ 0 w 1313802"/>
                <a:gd name="connsiteY9" fmla="*/ 3517009 h 3517009"/>
                <a:gd name="connsiteX0" fmla="*/ 1313802 w 1313802"/>
                <a:gd name="connsiteY0" fmla="*/ 0 h 3517009"/>
                <a:gd name="connsiteX1" fmla="*/ 269446 w 1313802"/>
                <a:gd name="connsiteY1" fmla="*/ 968112 h 3517009"/>
                <a:gd name="connsiteX2" fmla="*/ 165315 w 1313802"/>
                <a:gd name="connsiteY2" fmla="*/ 1574742 h 3517009"/>
                <a:gd name="connsiteX3" fmla="*/ 172186 w 1313802"/>
                <a:gd name="connsiteY3" fmla="*/ 1910938 h 3517009"/>
                <a:gd name="connsiteX4" fmla="*/ 25463 w 1313802"/>
                <a:gd name="connsiteY4" fmla="*/ 2029939 h 3517009"/>
                <a:gd name="connsiteX5" fmla="*/ 188241 w 1313802"/>
                <a:gd name="connsiteY5" fmla="*/ 2452677 h 3517009"/>
                <a:gd name="connsiteX6" fmla="*/ 45582 w 1313802"/>
                <a:gd name="connsiteY6" fmla="*/ 2927923 h 3517009"/>
                <a:gd name="connsiteX7" fmla="*/ 28569 w 1313802"/>
                <a:gd name="connsiteY7" fmla="*/ 3184686 h 3517009"/>
                <a:gd name="connsiteX8" fmla="*/ 21594 w 1313802"/>
                <a:gd name="connsiteY8" fmla="*/ 3379022 h 3517009"/>
                <a:gd name="connsiteX9" fmla="*/ 0 w 1313802"/>
                <a:gd name="connsiteY9" fmla="*/ 3517009 h 3517009"/>
                <a:gd name="connsiteX0" fmla="*/ 1313802 w 1313802"/>
                <a:gd name="connsiteY0" fmla="*/ 0 h 3517009"/>
                <a:gd name="connsiteX1" fmla="*/ 269446 w 1313802"/>
                <a:gd name="connsiteY1" fmla="*/ 968112 h 3517009"/>
                <a:gd name="connsiteX2" fmla="*/ 165315 w 1313802"/>
                <a:gd name="connsiteY2" fmla="*/ 1574742 h 3517009"/>
                <a:gd name="connsiteX3" fmla="*/ 16681 w 1313802"/>
                <a:gd name="connsiteY3" fmla="*/ 1719305 h 3517009"/>
                <a:gd name="connsiteX4" fmla="*/ 25463 w 1313802"/>
                <a:gd name="connsiteY4" fmla="*/ 2029939 h 3517009"/>
                <a:gd name="connsiteX5" fmla="*/ 188241 w 1313802"/>
                <a:gd name="connsiteY5" fmla="*/ 2452677 h 3517009"/>
                <a:gd name="connsiteX6" fmla="*/ 45582 w 1313802"/>
                <a:gd name="connsiteY6" fmla="*/ 2927923 h 3517009"/>
                <a:gd name="connsiteX7" fmla="*/ 28569 w 1313802"/>
                <a:gd name="connsiteY7" fmla="*/ 3184686 h 3517009"/>
                <a:gd name="connsiteX8" fmla="*/ 21594 w 1313802"/>
                <a:gd name="connsiteY8" fmla="*/ 3379022 h 3517009"/>
                <a:gd name="connsiteX9" fmla="*/ 0 w 1313802"/>
                <a:gd name="connsiteY9" fmla="*/ 3517009 h 3517009"/>
                <a:gd name="connsiteX0" fmla="*/ 1316475 w 1316475"/>
                <a:gd name="connsiteY0" fmla="*/ 0 h 3517009"/>
                <a:gd name="connsiteX1" fmla="*/ 272119 w 1316475"/>
                <a:gd name="connsiteY1" fmla="*/ 968112 h 3517009"/>
                <a:gd name="connsiteX2" fmla="*/ 18963 w 1316475"/>
                <a:gd name="connsiteY2" fmla="*/ 1394723 h 3517009"/>
                <a:gd name="connsiteX3" fmla="*/ 19354 w 1316475"/>
                <a:gd name="connsiteY3" fmla="*/ 1719305 h 3517009"/>
                <a:gd name="connsiteX4" fmla="*/ 28136 w 1316475"/>
                <a:gd name="connsiteY4" fmla="*/ 2029939 h 3517009"/>
                <a:gd name="connsiteX5" fmla="*/ 190914 w 1316475"/>
                <a:gd name="connsiteY5" fmla="*/ 2452677 h 3517009"/>
                <a:gd name="connsiteX6" fmla="*/ 48255 w 1316475"/>
                <a:gd name="connsiteY6" fmla="*/ 2927923 h 3517009"/>
                <a:gd name="connsiteX7" fmla="*/ 31242 w 1316475"/>
                <a:gd name="connsiteY7" fmla="*/ 3184686 h 3517009"/>
                <a:gd name="connsiteX8" fmla="*/ 24267 w 1316475"/>
                <a:gd name="connsiteY8" fmla="*/ 3379022 h 3517009"/>
                <a:gd name="connsiteX9" fmla="*/ 2673 w 1316475"/>
                <a:gd name="connsiteY9" fmla="*/ 3517009 h 3517009"/>
                <a:gd name="connsiteX0" fmla="*/ 1461849 w 1461849"/>
                <a:gd name="connsiteY0" fmla="*/ 0 h 3517009"/>
                <a:gd name="connsiteX1" fmla="*/ 80566 w 1461849"/>
                <a:gd name="connsiteY1" fmla="*/ 538389 h 3517009"/>
                <a:gd name="connsiteX2" fmla="*/ 164337 w 1461849"/>
                <a:gd name="connsiteY2" fmla="*/ 1394723 h 3517009"/>
                <a:gd name="connsiteX3" fmla="*/ 164728 w 1461849"/>
                <a:gd name="connsiteY3" fmla="*/ 1719305 h 3517009"/>
                <a:gd name="connsiteX4" fmla="*/ 173510 w 1461849"/>
                <a:gd name="connsiteY4" fmla="*/ 2029939 h 3517009"/>
                <a:gd name="connsiteX5" fmla="*/ 336288 w 1461849"/>
                <a:gd name="connsiteY5" fmla="*/ 2452677 h 3517009"/>
                <a:gd name="connsiteX6" fmla="*/ 193629 w 1461849"/>
                <a:gd name="connsiteY6" fmla="*/ 2927923 h 3517009"/>
                <a:gd name="connsiteX7" fmla="*/ 176616 w 1461849"/>
                <a:gd name="connsiteY7" fmla="*/ 3184686 h 3517009"/>
                <a:gd name="connsiteX8" fmla="*/ 169641 w 1461849"/>
                <a:gd name="connsiteY8" fmla="*/ 3379022 h 3517009"/>
                <a:gd name="connsiteX9" fmla="*/ 148047 w 1461849"/>
                <a:gd name="connsiteY9" fmla="*/ 3517009 h 3517009"/>
                <a:gd name="connsiteX0" fmla="*/ 1489230 w 1489230"/>
                <a:gd name="connsiteY0" fmla="*/ 0 h 3517009"/>
                <a:gd name="connsiteX1" fmla="*/ 107947 w 1489230"/>
                <a:gd name="connsiteY1" fmla="*/ 538389 h 3517009"/>
                <a:gd name="connsiteX2" fmla="*/ 101007 w 1489230"/>
                <a:gd name="connsiteY2" fmla="*/ 1319231 h 3517009"/>
                <a:gd name="connsiteX3" fmla="*/ 192109 w 1489230"/>
                <a:gd name="connsiteY3" fmla="*/ 1719305 h 3517009"/>
                <a:gd name="connsiteX4" fmla="*/ 200891 w 1489230"/>
                <a:gd name="connsiteY4" fmla="*/ 2029939 h 3517009"/>
                <a:gd name="connsiteX5" fmla="*/ 363669 w 1489230"/>
                <a:gd name="connsiteY5" fmla="*/ 2452677 h 3517009"/>
                <a:gd name="connsiteX6" fmla="*/ 221010 w 1489230"/>
                <a:gd name="connsiteY6" fmla="*/ 2927923 h 3517009"/>
                <a:gd name="connsiteX7" fmla="*/ 203997 w 1489230"/>
                <a:gd name="connsiteY7" fmla="*/ 3184686 h 3517009"/>
                <a:gd name="connsiteX8" fmla="*/ 197022 w 1489230"/>
                <a:gd name="connsiteY8" fmla="*/ 3379022 h 3517009"/>
                <a:gd name="connsiteX9" fmla="*/ 175428 w 1489230"/>
                <a:gd name="connsiteY9" fmla="*/ 3517009 h 3517009"/>
                <a:gd name="connsiteX0" fmla="*/ 141315 w 272819"/>
                <a:gd name="connsiteY0" fmla="*/ 0 h 3830591"/>
                <a:gd name="connsiteX1" fmla="*/ 17028 w 272819"/>
                <a:gd name="connsiteY1" fmla="*/ 851971 h 3830591"/>
                <a:gd name="connsiteX2" fmla="*/ 10088 w 272819"/>
                <a:gd name="connsiteY2" fmla="*/ 1632813 h 3830591"/>
                <a:gd name="connsiteX3" fmla="*/ 101190 w 272819"/>
                <a:gd name="connsiteY3" fmla="*/ 2032887 h 3830591"/>
                <a:gd name="connsiteX4" fmla="*/ 109972 w 272819"/>
                <a:gd name="connsiteY4" fmla="*/ 2343521 h 3830591"/>
                <a:gd name="connsiteX5" fmla="*/ 272750 w 272819"/>
                <a:gd name="connsiteY5" fmla="*/ 2766259 h 3830591"/>
                <a:gd name="connsiteX6" fmla="*/ 130091 w 272819"/>
                <a:gd name="connsiteY6" fmla="*/ 3241505 h 3830591"/>
                <a:gd name="connsiteX7" fmla="*/ 113078 w 272819"/>
                <a:gd name="connsiteY7" fmla="*/ 3498268 h 3830591"/>
                <a:gd name="connsiteX8" fmla="*/ 106103 w 272819"/>
                <a:gd name="connsiteY8" fmla="*/ 3692604 h 3830591"/>
                <a:gd name="connsiteX9" fmla="*/ 84509 w 272819"/>
                <a:gd name="connsiteY9" fmla="*/ 3830591 h 3830591"/>
                <a:gd name="connsiteX0" fmla="*/ 141315 w 141315"/>
                <a:gd name="connsiteY0" fmla="*/ 0 h 3830591"/>
                <a:gd name="connsiteX1" fmla="*/ 17028 w 141315"/>
                <a:gd name="connsiteY1" fmla="*/ 851971 h 3830591"/>
                <a:gd name="connsiteX2" fmla="*/ 10088 w 141315"/>
                <a:gd name="connsiteY2" fmla="*/ 1632813 h 3830591"/>
                <a:gd name="connsiteX3" fmla="*/ 101190 w 141315"/>
                <a:gd name="connsiteY3" fmla="*/ 2032887 h 3830591"/>
                <a:gd name="connsiteX4" fmla="*/ 109972 w 141315"/>
                <a:gd name="connsiteY4" fmla="*/ 2343521 h 3830591"/>
                <a:gd name="connsiteX5" fmla="*/ 136684 w 141315"/>
                <a:gd name="connsiteY5" fmla="*/ 2725609 h 3830591"/>
                <a:gd name="connsiteX6" fmla="*/ 130091 w 141315"/>
                <a:gd name="connsiteY6" fmla="*/ 3241505 h 3830591"/>
                <a:gd name="connsiteX7" fmla="*/ 113078 w 141315"/>
                <a:gd name="connsiteY7" fmla="*/ 3498268 h 3830591"/>
                <a:gd name="connsiteX8" fmla="*/ 106103 w 141315"/>
                <a:gd name="connsiteY8" fmla="*/ 3692604 h 3830591"/>
                <a:gd name="connsiteX9" fmla="*/ 84509 w 141315"/>
                <a:gd name="connsiteY9" fmla="*/ 3830591 h 3830591"/>
                <a:gd name="connsiteX0" fmla="*/ 141315 w 162262"/>
                <a:gd name="connsiteY0" fmla="*/ 0 h 3877048"/>
                <a:gd name="connsiteX1" fmla="*/ 17028 w 162262"/>
                <a:gd name="connsiteY1" fmla="*/ 851971 h 3877048"/>
                <a:gd name="connsiteX2" fmla="*/ 10088 w 162262"/>
                <a:gd name="connsiteY2" fmla="*/ 1632813 h 3877048"/>
                <a:gd name="connsiteX3" fmla="*/ 101190 w 162262"/>
                <a:gd name="connsiteY3" fmla="*/ 2032887 h 3877048"/>
                <a:gd name="connsiteX4" fmla="*/ 109972 w 162262"/>
                <a:gd name="connsiteY4" fmla="*/ 2343521 h 3877048"/>
                <a:gd name="connsiteX5" fmla="*/ 136684 w 162262"/>
                <a:gd name="connsiteY5" fmla="*/ 2725609 h 3877048"/>
                <a:gd name="connsiteX6" fmla="*/ 130091 w 162262"/>
                <a:gd name="connsiteY6" fmla="*/ 3241505 h 3877048"/>
                <a:gd name="connsiteX7" fmla="*/ 113078 w 162262"/>
                <a:gd name="connsiteY7" fmla="*/ 3498268 h 3877048"/>
                <a:gd name="connsiteX8" fmla="*/ 106103 w 162262"/>
                <a:gd name="connsiteY8" fmla="*/ 3692604 h 3877048"/>
                <a:gd name="connsiteX9" fmla="*/ 162262 w 162262"/>
                <a:gd name="connsiteY9" fmla="*/ 3877048 h 3877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262" h="3877048">
                  <a:moveTo>
                    <a:pt x="141315" y="0"/>
                  </a:moveTo>
                  <a:cubicBezTo>
                    <a:pt x="30278" y="118550"/>
                    <a:pt x="38899" y="579836"/>
                    <a:pt x="17028" y="851971"/>
                  </a:cubicBezTo>
                  <a:cubicBezTo>
                    <a:pt x="-4843" y="1124106"/>
                    <a:pt x="-3939" y="1435994"/>
                    <a:pt x="10088" y="1632813"/>
                  </a:cubicBezTo>
                  <a:cubicBezTo>
                    <a:pt x="24115" y="1829632"/>
                    <a:pt x="84543" y="1914436"/>
                    <a:pt x="101190" y="2032887"/>
                  </a:cubicBezTo>
                  <a:cubicBezTo>
                    <a:pt x="117837" y="2151338"/>
                    <a:pt x="104056" y="2228067"/>
                    <a:pt x="109972" y="2343521"/>
                  </a:cubicBezTo>
                  <a:cubicBezTo>
                    <a:pt x="115888" y="2458975"/>
                    <a:pt x="133331" y="2575945"/>
                    <a:pt x="136684" y="2725609"/>
                  </a:cubicBezTo>
                  <a:cubicBezTo>
                    <a:pt x="140037" y="2875273"/>
                    <a:pt x="134025" y="3112729"/>
                    <a:pt x="130091" y="3241505"/>
                  </a:cubicBezTo>
                  <a:cubicBezTo>
                    <a:pt x="126157" y="3370281"/>
                    <a:pt x="117076" y="3423085"/>
                    <a:pt x="113078" y="3498268"/>
                  </a:cubicBezTo>
                  <a:cubicBezTo>
                    <a:pt x="109080" y="3573451"/>
                    <a:pt x="121139" y="3638244"/>
                    <a:pt x="106103" y="3692604"/>
                  </a:cubicBezTo>
                  <a:cubicBezTo>
                    <a:pt x="91067" y="3746964"/>
                    <a:pt x="162262" y="3877048"/>
                    <a:pt x="162262" y="3877048"/>
                  </a:cubicBezTo>
                </a:path>
              </a:pathLst>
            </a:cu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381018" y="4045920"/>
              <a:ext cx="269903" cy="1204672"/>
            </a:xfrm>
            <a:custGeom>
              <a:avLst/>
              <a:gdLst>
                <a:gd name="connsiteX0" fmla="*/ 201253 w 222745"/>
                <a:gd name="connsiteY0" fmla="*/ 0 h 1297694"/>
                <a:gd name="connsiteX1" fmla="*/ 215132 w 222745"/>
                <a:gd name="connsiteY1" fmla="*/ 229005 h 1297694"/>
                <a:gd name="connsiteX2" fmla="*/ 97156 w 222745"/>
                <a:gd name="connsiteY2" fmla="*/ 499647 h 1297694"/>
                <a:gd name="connsiteX3" fmla="*/ 62458 w 222745"/>
                <a:gd name="connsiteY3" fmla="*/ 742531 h 1297694"/>
                <a:gd name="connsiteX4" fmla="*/ 0 w 222745"/>
                <a:gd name="connsiteY4" fmla="*/ 1297694 h 1297694"/>
                <a:gd name="connsiteX0" fmla="*/ 201253 w 202587"/>
                <a:gd name="connsiteY0" fmla="*/ 0 h 1297694"/>
                <a:gd name="connsiteX1" fmla="*/ 73341 w 202587"/>
                <a:gd name="connsiteY1" fmla="*/ 395465 h 1297694"/>
                <a:gd name="connsiteX2" fmla="*/ 97156 w 202587"/>
                <a:gd name="connsiteY2" fmla="*/ 499647 h 1297694"/>
                <a:gd name="connsiteX3" fmla="*/ 62458 w 202587"/>
                <a:gd name="connsiteY3" fmla="*/ 742531 h 1297694"/>
                <a:gd name="connsiteX4" fmla="*/ 0 w 202587"/>
                <a:gd name="connsiteY4" fmla="*/ 1297694 h 1297694"/>
                <a:gd name="connsiteX0" fmla="*/ 53297 w 97281"/>
                <a:gd name="connsiteY0" fmla="*/ 0 h 1057252"/>
                <a:gd name="connsiteX1" fmla="*/ 73341 w 97281"/>
                <a:gd name="connsiteY1" fmla="*/ 155023 h 1057252"/>
                <a:gd name="connsiteX2" fmla="*/ 97156 w 97281"/>
                <a:gd name="connsiteY2" fmla="*/ 259205 h 1057252"/>
                <a:gd name="connsiteX3" fmla="*/ 62458 w 97281"/>
                <a:gd name="connsiteY3" fmla="*/ 502089 h 1057252"/>
                <a:gd name="connsiteX4" fmla="*/ 0 w 97281"/>
                <a:gd name="connsiteY4" fmla="*/ 1057252 h 1057252"/>
                <a:gd name="connsiteX0" fmla="*/ 0 w 56084"/>
                <a:gd name="connsiteY0" fmla="*/ 0 h 1081557"/>
                <a:gd name="connsiteX1" fmla="*/ 20044 w 56084"/>
                <a:gd name="connsiteY1" fmla="*/ 155023 h 1081557"/>
                <a:gd name="connsiteX2" fmla="*/ 43859 w 56084"/>
                <a:gd name="connsiteY2" fmla="*/ 259205 h 1081557"/>
                <a:gd name="connsiteX3" fmla="*/ 9161 w 56084"/>
                <a:gd name="connsiteY3" fmla="*/ 502089 h 1081557"/>
                <a:gd name="connsiteX4" fmla="*/ 56084 w 56084"/>
                <a:gd name="connsiteY4" fmla="*/ 1081557 h 1081557"/>
                <a:gd name="connsiteX0" fmla="*/ 0 w 58150"/>
                <a:gd name="connsiteY0" fmla="*/ 0 h 1081557"/>
                <a:gd name="connsiteX1" fmla="*/ 20044 w 58150"/>
                <a:gd name="connsiteY1" fmla="*/ 155023 h 1081557"/>
                <a:gd name="connsiteX2" fmla="*/ 43859 w 58150"/>
                <a:gd name="connsiteY2" fmla="*/ 259205 h 1081557"/>
                <a:gd name="connsiteX3" fmla="*/ 51699 w 58150"/>
                <a:gd name="connsiteY3" fmla="*/ 502089 h 1081557"/>
                <a:gd name="connsiteX4" fmla="*/ 56084 w 58150"/>
                <a:gd name="connsiteY4" fmla="*/ 1081557 h 1081557"/>
                <a:gd name="connsiteX0" fmla="*/ 0 w 157056"/>
                <a:gd name="connsiteY0" fmla="*/ 0 h 1081557"/>
                <a:gd name="connsiteX1" fmla="*/ 20044 w 157056"/>
                <a:gd name="connsiteY1" fmla="*/ 155023 h 1081557"/>
                <a:gd name="connsiteX2" fmla="*/ 43859 w 157056"/>
                <a:gd name="connsiteY2" fmla="*/ 259205 h 1081557"/>
                <a:gd name="connsiteX3" fmla="*/ 155369 w 157056"/>
                <a:gd name="connsiteY3" fmla="*/ 540967 h 1081557"/>
                <a:gd name="connsiteX4" fmla="*/ 56084 w 157056"/>
                <a:gd name="connsiteY4" fmla="*/ 1081557 h 1081557"/>
                <a:gd name="connsiteX0" fmla="*/ 0 w 269903"/>
                <a:gd name="connsiteY0" fmla="*/ 0 h 1204672"/>
                <a:gd name="connsiteX1" fmla="*/ 20044 w 269903"/>
                <a:gd name="connsiteY1" fmla="*/ 155023 h 1204672"/>
                <a:gd name="connsiteX2" fmla="*/ 43859 w 269903"/>
                <a:gd name="connsiteY2" fmla="*/ 259205 h 1204672"/>
                <a:gd name="connsiteX3" fmla="*/ 155369 w 269903"/>
                <a:gd name="connsiteY3" fmla="*/ 540967 h 1204672"/>
                <a:gd name="connsiteX4" fmla="*/ 269903 w 269903"/>
                <a:gd name="connsiteY4" fmla="*/ 1204672 h 120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903" h="1204672">
                  <a:moveTo>
                    <a:pt x="0" y="0"/>
                  </a:moveTo>
                  <a:cubicBezTo>
                    <a:pt x="15614" y="72865"/>
                    <a:pt x="12734" y="111822"/>
                    <a:pt x="20044" y="155023"/>
                  </a:cubicBezTo>
                  <a:cubicBezTo>
                    <a:pt x="27354" y="198224"/>
                    <a:pt x="21305" y="194881"/>
                    <a:pt x="43859" y="259205"/>
                  </a:cubicBezTo>
                  <a:cubicBezTo>
                    <a:pt x="66413" y="323529"/>
                    <a:pt x="171562" y="407959"/>
                    <a:pt x="155369" y="540967"/>
                  </a:cubicBezTo>
                  <a:cubicBezTo>
                    <a:pt x="139176" y="673975"/>
                    <a:pt x="269903" y="1204672"/>
                    <a:pt x="269903" y="1204672"/>
                  </a:cubicBezTo>
                </a:path>
              </a:pathLst>
            </a:cu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2058169" y="1865661"/>
              <a:ext cx="645973" cy="3538605"/>
            </a:xfrm>
            <a:custGeom>
              <a:avLst/>
              <a:gdLst>
                <a:gd name="connsiteX0" fmla="*/ 2741205 w 2741883"/>
                <a:gd name="connsiteY0" fmla="*/ 0 h 1901434"/>
                <a:gd name="connsiteX1" fmla="*/ 2539952 w 2741883"/>
                <a:gd name="connsiteY1" fmla="*/ 166549 h 1901434"/>
                <a:gd name="connsiteX2" fmla="*/ 1498988 w 2741883"/>
                <a:gd name="connsiteY2" fmla="*/ 957656 h 1901434"/>
                <a:gd name="connsiteX3" fmla="*/ 381687 w 2741883"/>
                <a:gd name="connsiteY3" fmla="*/ 1582215 h 1901434"/>
                <a:gd name="connsiteX4" fmla="*/ 0 w 2741883"/>
                <a:gd name="connsiteY4" fmla="*/ 1901434 h 1901434"/>
                <a:gd name="connsiteX0" fmla="*/ 2741205 w 2741883"/>
                <a:gd name="connsiteY0" fmla="*/ 0 h 1901434"/>
                <a:gd name="connsiteX1" fmla="*/ 2539952 w 2741883"/>
                <a:gd name="connsiteY1" fmla="*/ 166549 h 1901434"/>
                <a:gd name="connsiteX2" fmla="*/ 1498988 w 2741883"/>
                <a:gd name="connsiteY2" fmla="*/ 957656 h 1901434"/>
                <a:gd name="connsiteX3" fmla="*/ 474160 w 2741883"/>
                <a:gd name="connsiteY3" fmla="*/ 978026 h 1901434"/>
                <a:gd name="connsiteX4" fmla="*/ 0 w 2741883"/>
                <a:gd name="connsiteY4" fmla="*/ 1901434 h 1901434"/>
                <a:gd name="connsiteX0" fmla="*/ 2741205 w 2796761"/>
                <a:gd name="connsiteY0" fmla="*/ 0 h 1901434"/>
                <a:gd name="connsiteX1" fmla="*/ 2539952 w 2796761"/>
                <a:gd name="connsiteY1" fmla="*/ 166549 h 1901434"/>
                <a:gd name="connsiteX2" fmla="*/ 259855 w 2796761"/>
                <a:gd name="connsiteY2" fmla="*/ 618571 h 1901434"/>
                <a:gd name="connsiteX3" fmla="*/ 474160 w 2796761"/>
                <a:gd name="connsiteY3" fmla="*/ 978026 h 1901434"/>
                <a:gd name="connsiteX4" fmla="*/ 0 w 2796761"/>
                <a:gd name="connsiteY4" fmla="*/ 1901434 h 1901434"/>
                <a:gd name="connsiteX0" fmla="*/ 2741205 w 2796761"/>
                <a:gd name="connsiteY0" fmla="*/ 0 h 1901434"/>
                <a:gd name="connsiteX1" fmla="*/ 2539952 w 2796761"/>
                <a:gd name="connsiteY1" fmla="*/ 166549 h 1901434"/>
                <a:gd name="connsiteX2" fmla="*/ 259855 w 2796761"/>
                <a:gd name="connsiteY2" fmla="*/ 618571 h 1901434"/>
                <a:gd name="connsiteX3" fmla="*/ 474160 w 2796761"/>
                <a:gd name="connsiteY3" fmla="*/ 978026 h 1901434"/>
                <a:gd name="connsiteX4" fmla="*/ 0 w 2796761"/>
                <a:gd name="connsiteY4" fmla="*/ 1901434 h 1901434"/>
                <a:gd name="connsiteX0" fmla="*/ 2741205 w 2796761"/>
                <a:gd name="connsiteY0" fmla="*/ 0 h 1901434"/>
                <a:gd name="connsiteX1" fmla="*/ 2539952 w 2796761"/>
                <a:gd name="connsiteY1" fmla="*/ 166549 h 1901434"/>
                <a:gd name="connsiteX2" fmla="*/ 259855 w 2796761"/>
                <a:gd name="connsiteY2" fmla="*/ 618571 h 1901434"/>
                <a:gd name="connsiteX3" fmla="*/ 474160 w 2796761"/>
                <a:gd name="connsiteY3" fmla="*/ 978026 h 1901434"/>
                <a:gd name="connsiteX4" fmla="*/ 0 w 2796761"/>
                <a:gd name="connsiteY4" fmla="*/ 1901434 h 1901434"/>
                <a:gd name="connsiteX0" fmla="*/ 2741205 w 2741209"/>
                <a:gd name="connsiteY0" fmla="*/ 529282 h 2430716"/>
                <a:gd name="connsiteX1" fmla="*/ 998742 w 2741209"/>
                <a:gd name="connsiteY1" fmla="*/ 11495 h 2430716"/>
                <a:gd name="connsiteX2" fmla="*/ 259855 w 2741209"/>
                <a:gd name="connsiteY2" fmla="*/ 1147853 h 2430716"/>
                <a:gd name="connsiteX3" fmla="*/ 474160 w 2741209"/>
                <a:gd name="connsiteY3" fmla="*/ 1507308 h 2430716"/>
                <a:gd name="connsiteX4" fmla="*/ 0 w 2741209"/>
                <a:gd name="connsiteY4" fmla="*/ 2430716 h 2430716"/>
                <a:gd name="connsiteX0" fmla="*/ 3203568 w 3203571"/>
                <a:gd name="connsiteY0" fmla="*/ 0 h 3849633"/>
                <a:gd name="connsiteX1" fmla="*/ 998742 w 3203571"/>
                <a:gd name="connsiteY1" fmla="*/ 1430412 h 3849633"/>
                <a:gd name="connsiteX2" fmla="*/ 259855 w 3203571"/>
                <a:gd name="connsiteY2" fmla="*/ 2566770 h 3849633"/>
                <a:gd name="connsiteX3" fmla="*/ 474160 w 3203571"/>
                <a:gd name="connsiteY3" fmla="*/ 2926225 h 3849633"/>
                <a:gd name="connsiteX4" fmla="*/ 0 w 3203571"/>
                <a:gd name="connsiteY4" fmla="*/ 3849633 h 3849633"/>
                <a:gd name="connsiteX0" fmla="*/ 3203568 w 3203571"/>
                <a:gd name="connsiteY0" fmla="*/ 0 h 3849633"/>
                <a:gd name="connsiteX1" fmla="*/ 998742 w 3203571"/>
                <a:gd name="connsiteY1" fmla="*/ 1430412 h 3849633"/>
                <a:gd name="connsiteX2" fmla="*/ 259855 w 3203571"/>
                <a:gd name="connsiteY2" fmla="*/ 2566770 h 3849633"/>
                <a:gd name="connsiteX3" fmla="*/ 474160 w 3203571"/>
                <a:gd name="connsiteY3" fmla="*/ 2926225 h 3849633"/>
                <a:gd name="connsiteX4" fmla="*/ 0 w 3203571"/>
                <a:gd name="connsiteY4" fmla="*/ 3849633 h 3849633"/>
                <a:gd name="connsiteX0" fmla="*/ 3203568 w 3203571"/>
                <a:gd name="connsiteY0" fmla="*/ 0 h 3849633"/>
                <a:gd name="connsiteX1" fmla="*/ 998742 w 3203571"/>
                <a:gd name="connsiteY1" fmla="*/ 1430412 h 3849633"/>
                <a:gd name="connsiteX2" fmla="*/ 259855 w 3203571"/>
                <a:gd name="connsiteY2" fmla="*/ 2566770 h 3849633"/>
                <a:gd name="connsiteX3" fmla="*/ 474160 w 3203571"/>
                <a:gd name="connsiteY3" fmla="*/ 2926225 h 3849633"/>
                <a:gd name="connsiteX4" fmla="*/ 0 w 3203571"/>
                <a:gd name="connsiteY4" fmla="*/ 3849633 h 3849633"/>
                <a:gd name="connsiteX0" fmla="*/ 3203568 w 3203571"/>
                <a:gd name="connsiteY0" fmla="*/ 0 h 3849633"/>
                <a:gd name="connsiteX1" fmla="*/ 998742 w 3203571"/>
                <a:gd name="connsiteY1" fmla="*/ 1430412 h 3849633"/>
                <a:gd name="connsiteX2" fmla="*/ 259855 w 3203571"/>
                <a:gd name="connsiteY2" fmla="*/ 2566770 h 3849633"/>
                <a:gd name="connsiteX3" fmla="*/ 474160 w 3203571"/>
                <a:gd name="connsiteY3" fmla="*/ 2926225 h 3849633"/>
                <a:gd name="connsiteX4" fmla="*/ 0 w 3203571"/>
                <a:gd name="connsiteY4" fmla="*/ 3849633 h 3849633"/>
                <a:gd name="connsiteX0" fmla="*/ 3203568 w 3203571"/>
                <a:gd name="connsiteY0" fmla="*/ 0 h 3849633"/>
                <a:gd name="connsiteX1" fmla="*/ 998742 w 3203571"/>
                <a:gd name="connsiteY1" fmla="*/ 1430412 h 3849633"/>
                <a:gd name="connsiteX2" fmla="*/ 259855 w 3203571"/>
                <a:gd name="connsiteY2" fmla="*/ 2566770 h 3849633"/>
                <a:gd name="connsiteX3" fmla="*/ 474160 w 3203571"/>
                <a:gd name="connsiteY3" fmla="*/ 2926225 h 3849633"/>
                <a:gd name="connsiteX4" fmla="*/ 0 w 3203571"/>
                <a:gd name="connsiteY4" fmla="*/ 3849633 h 3849633"/>
                <a:gd name="connsiteX0" fmla="*/ 3033507 w 3033510"/>
                <a:gd name="connsiteY0" fmla="*/ 0 h 4445770"/>
                <a:gd name="connsiteX1" fmla="*/ 828681 w 3033510"/>
                <a:gd name="connsiteY1" fmla="*/ 1430412 h 4445770"/>
                <a:gd name="connsiteX2" fmla="*/ 89794 w 3033510"/>
                <a:gd name="connsiteY2" fmla="*/ 2566770 h 4445770"/>
                <a:gd name="connsiteX3" fmla="*/ 304099 w 3033510"/>
                <a:gd name="connsiteY3" fmla="*/ 2926225 h 4445770"/>
                <a:gd name="connsiteX4" fmla="*/ 335329 w 3033510"/>
                <a:gd name="connsiteY4" fmla="*/ 4445770 h 4445770"/>
                <a:gd name="connsiteX0" fmla="*/ 2955881 w 2955884"/>
                <a:gd name="connsiteY0" fmla="*/ 0 h 4445770"/>
                <a:gd name="connsiteX1" fmla="*/ 751055 w 2955884"/>
                <a:gd name="connsiteY1" fmla="*/ 1430412 h 4445770"/>
                <a:gd name="connsiteX2" fmla="*/ 12168 w 2955884"/>
                <a:gd name="connsiteY2" fmla="*/ 2566770 h 4445770"/>
                <a:gd name="connsiteX3" fmla="*/ 472689 w 2955884"/>
                <a:gd name="connsiteY3" fmla="*/ 3470524 h 4445770"/>
                <a:gd name="connsiteX4" fmla="*/ 257703 w 2955884"/>
                <a:gd name="connsiteY4" fmla="*/ 4445770 h 4445770"/>
                <a:gd name="connsiteX0" fmla="*/ 2955881 w 2955884"/>
                <a:gd name="connsiteY0" fmla="*/ 0 h 4445770"/>
                <a:gd name="connsiteX1" fmla="*/ 751055 w 2955884"/>
                <a:gd name="connsiteY1" fmla="*/ 1430412 h 4445770"/>
                <a:gd name="connsiteX2" fmla="*/ 12168 w 2955884"/>
                <a:gd name="connsiteY2" fmla="*/ 2566770 h 4445770"/>
                <a:gd name="connsiteX3" fmla="*/ 472689 w 2955884"/>
                <a:gd name="connsiteY3" fmla="*/ 3470524 h 4445770"/>
                <a:gd name="connsiteX4" fmla="*/ 257703 w 2955884"/>
                <a:gd name="connsiteY4" fmla="*/ 4445770 h 4445770"/>
                <a:gd name="connsiteX0" fmla="*/ 2826717 w 2826720"/>
                <a:gd name="connsiteY0" fmla="*/ 0 h 4445770"/>
                <a:gd name="connsiteX1" fmla="*/ 621891 w 2826720"/>
                <a:gd name="connsiteY1" fmla="*/ 1430412 h 4445770"/>
                <a:gd name="connsiteX2" fmla="*/ 38508 w 2826720"/>
                <a:gd name="connsiteY2" fmla="*/ 3337860 h 4445770"/>
                <a:gd name="connsiteX3" fmla="*/ 343525 w 2826720"/>
                <a:gd name="connsiteY3" fmla="*/ 3470524 h 4445770"/>
                <a:gd name="connsiteX4" fmla="*/ 128539 w 2826720"/>
                <a:gd name="connsiteY4" fmla="*/ 4445770 h 4445770"/>
                <a:gd name="connsiteX0" fmla="*/ 2818133 w 2818136"/>
                <a:gd name="connsiteY0" fmla="*/ 0 h 4445770"/>
                <a:gd name="connsiteX1" fmla="*/ 613307 w 2818136"/>
                <a:gd name="connsiteY1" fmla="*/ 1430412 h 4445770"/>
                <a:gd name="connsiteX2" fmla="*/ 29924 w 2818136"/>
                <a:gd name="connsiteY2" fmla="*/ 3337860 h 4445770"/>
                <a:gd name="connsiteX3" fmla="*/ 334941 w 2818136"/>
                <a:gd name="connsiteY3" fmla="*/ 3470524 h 4445770"/>
                <a:gd name="connsiteX4" fmla="*/ 119955 w 2818136"/>
                <a:gd name="connsiteY4" fmla="*/ 4445770 h 4445770"/>
                <a:gd name="connsiteX0" fmla="*/ 1230690 w 1230704"/>
                <a:gd name="connsiteY0" fmla="*/ 0 h 4011627"/>
                <a:gd name="connsiteX1" fmla="*/ 613307 w 1230704"/>
                <a:gd name="connsiteY1" fmla="*/ 996269 h 4011627"/>
                <a:gd name="connsiteX2" fmla="*/ 29924 w 1230704"/>
                <a:gd name="connsiteY2" fmla="*/ 2903717 h 4011627"/>
                <a:gd name="connsiteX3" fmla="*/ 334941 w 1230704"/>
                <a:gd name="connsiteY3" fmla="*/ 3036381 h 4011627"/>
                <a:gd name="connsiteX4" fmla="*/ 119955 w 1230704"/>
                <a:gd name="connsiteY4" fmla="*/ 4011627 h 4011627"/>
                <a:gd name="connsiteX0" fmla="*/ 1222599 w 1222608"/>
                <a:gd name="connsiteY0" fmla="*/ 0 h 4011627"/>
                <a:gd name="connsiteX1" fmla="*/ 378438 w 1222608"/>
                <a:gd name="connsiteY1" fmla="*/ 1164742 h 4011627"/>
                <a:gd name="connsiteX2" fmla="*/ 21833 w 1222608"/>
                <a:gd name="connsiteY2" fmla="*/ 2903717 h 4011627"/>
                <a:gd name="connsiteX3" fmla="*/ 326850 w 1222608"/>
                <a:gd name="connsiteY3" fmla="*/ 3036381 h 4011627"/>
                <a:gd name="connsiteX4" fmla="*/ 111864 w 1222608"/>
                <a:gd name="connsiteY4" fmla="*/ 4011627 h 4011627"/>
                <a:gd name="connsiteX0" fmla="*/ 645936 w 645973"/>
                <a:gd name="connsiteY0" fmla="*/ 0 h 3538605"/>
                <a:gd name="connsiteX1" fmla="*/ 378438 w 645973"/>
                <a:gd name="connsiteY1" fmla="*/ 691720 h 3538605"/>
                <a:gd name="connsiteX2" fmla="*/ 21833 w 645973"/>
                <a:gd name="connsiteY2" fmla="*/ 2430695 h 3538605"/>
                <a:gd name="connsiteX3" fmla="*/ 326850 w 645973"/>
                <a:gd name="connsiteY3" fmla="*/ 2563359 h 3538605"/>
                <a:gd name="connsiteX4" fmla="*/ 111864 w 645973"/>
                <a:gd name="connsiteY4" fmla="*/ 3538605 h 353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973" h="3538605">
                  <a:moveTo>
                    <a:pt x="645936" y="0"/>
                  </a:moveTo>
                  <a:cubicBezTo>
                    <a:pt x="648827" y="3470"/>
                    <a:pt x="482455" y="286604"/>
                    <a:pt x="378438" y="691720"/>
                  </a:cubicBezTo>
                  <a:cubicBezTo>
                    <a:pt x="274421" y="1096836"/>
                    <a:pt x="30431" y="2118755"/>
                    <a:pt x="21833" y="2430695"/>
                  </a:cubicBezTo>
                  <a:cubicBezTo>
                    <a:pt x="13235" y="2742635"/>
                    <a:pt x="-107616" y="2652670"/>
                    <a:pt x="326850" y="2563359"/>
                  </a:cubicBezTo>
                  <a:cubicBezTo>
                    <a:pt x="216420" y="2796524"/>
                    <a:pt x="111864" y="3538605"/>
                    <a:pt x="111864" y="3538605"/>
                  </a:cubicBezTo>
                </a:path>
              </a:pathLst>
            </a:cu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4343524" y="3337029"/>
              <a:ext cx="138121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2246591" y="3345182"/>
              <a:ext cx="138121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reeform 53"/>
            <p:cNvSpPr/>
            <p:nvPr/>
          </p:nvSpPr>
          <p:spPr>
            <a:xfrm>
              <a:off x="6509879" y="3135470"/>
              <a:ext cx="2523550" cy="694060"/>
            </a:xfrm>
            <a:custGeom>
              <a:avLst/>
              <a:gdLst>
                <a:gd name="connsiteX0" fmla="*/ 0 w 2047867"/>
                <a:gd name="connsiteY0" fmla="*/ 0 h 644101"/>
                <a:gd name="connsiteX1" fmla="*/ 157996 w 2047867"/>
                <a:gd name="connsiteY1" fmla="*/ 103299 h 644101"/>
                <a:gd name="connsiteX2" fmla="*/ 467910 w 2047867"/>
                <a:gd name="connsiteY2" fmla="*/ 206599 h 644101"/>
                <a:gd name="connsiteX3" fmla="*/ 905437 w 2047867"/>
                <a:gd name="connsiteY3" fmla="*/ 309898 h 644101"/>
                <a:gd name="connsiteX4" fmla="*/ 1257889 w 2047867"/>
                <a:gd name="connsiteY4" fmla="*/ 425350 h 644101"/>
                <a:gd name="connsiteX5" fmla="*/ 1762259 w 2047867"/>
                <a:gd name="connsiteY5" fmla="*/ 552955 h 644101"/>
                <a:gd name="connsiteX6" fmla="*/ 2047867 w 2047867"/>
                <a:gd name="connsiteY6" fmla="*/ 644101 h 644101"/>
                <a:gd name="connsiteX0" fmla="*/ 0 w 2269274"/>
                <a:gd name="connsiteY0" fmla="*/ 0 h 626553"/>
                <a:gd name="connsiteX1" fmla="*/ 379403 w 2269274"/>
                <a:gd name="connsiteY1" fmla="*/ 85751 h 626553"/>
                <a:gd name="connsiteX2" fmla="*/ 689317 w 2269274"/>
                <a:gd name="connsiteY2" fmla="*/ 189051 h 626553"/>
                <a:gd name="connsiteX3" fmla="*/ 1126844 w 2269274"/>
                <a:gd name="connsiteY3" fmla="*/ 292350 h 626553"/>
                <a:gd name="connsiteX4" fmla="*/ 1479296 w 2269274"/>
                <a:gd name="connsiteY4" fmla="*/ 407802 h 626553"/>
                <a:gd name="connsiteX5" fmla="*/ 1983666 w 2269274"/>
                <a:gd name="connsiteY5" fmla="*/ 535407 h 626553"/>
                <a:gd name="connsiteX6" fmla="*/ 2269274 w 2269274"/>
                <a:gd name="connsiteY6" fmla="*/ 626553 h 62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9274" h="626553">
                  <a:moveTo>
                    <a:pt x="0" y="0"/>
                  </a:moveTo>
                  <a:cubicBezTo>
                    <a:pt x="40005" y="34433"/>
                    <a:pt x="264517" y="54242"/>
                    <a:pt x="379403" y="85751"/>
                  </a:cubicBezTo>
                  <a:cubicBezTo>
                    <a:pt x="494289" y="117260"/>
                    <a:pt x="564744" y="154618"/>
                    <a:pt x="689317" y="189051"/>
                  </a:cubicBezTo>
                  <a:cubicBezTo>
                    <a:pt x="813891" y="223484"/>
                    <a:pt x="995181" y="255892"/>
                    <a:pt x="1126844" y="292350"/>
                  </a:cubicBezTo>
                  <a:cubicBezTo>
                    <a:pt x="1258507" y="328808"/>
                    <a:pt x="1336492" y="367293"/>
                    <a:pt x="1479296" y="407802"/>
                  </a:cubicBezTo>
                  <a:cubicBezTo>
                    <a:pt x="1622100" y="448311"/>
                    <a:pt x="1852003" y="498949"/>
                    <a:pt x="1983666" y="535407"/>
                  </a:cubicBezTo>
                  <a:cubicBezTo>
                    <a:pt x="2115329" y="571865"/>
                    <a:pt x="2269274" y="626553"/>
                    <a:pt x="2269274" y="626553"/>
                  </a:cubicBezTo>
                </a:path>
              </a:pathLst>
            </a:cu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H="1">
              <a:off x="8258342" y="3612562"/>
              <a:ext cx="45109" cy="115422"/>
            </a:xfrm>
            <a:prstGeom prst="straightConnector1">
              <a:avLst/>
            </a:prstGeom>
            <a:ln>
              <a:solidFill>
                <a:srgbClr val="0000FF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55"/>
            <p:cNvSpPr/>
            <p:nvPr/>
          </p:nvSpPr>
          <p:spPr>
            <a:xfrm>
              <a:off x="6801966" y="3723723"/>
              <a:ext cx="2337720" cy="944911"/>
            </a:xfrm>
            <a:custGeom>
              <a:avLst/>
              <a:gdLst>
                <a:gd name="connsiteX0" fmla="*/ 0 w 1665941"/>
                <a:gd name="connsiteY0" fmla="*/ 0 h 388471"/>
                <a:gd name="connsiteX1" fmla="*/ 395941 w 1665941"/>
                <a:gd name="connsiteY1" fmla="*/ 82177 h 388471"/>
                <a:gd name="connsiteX2" fmla="*/ 866588 w 1665941"/>
                <a:gd name="connsiteY2" fmla="*/ 156883 h 388471"/>
                <a:gd name="connsiteX3" fmla="*/ 1292412 w 1665941"/>
                <a:gd name="connsiteY3" fmla="*/ 306295 h 388471"/>
                <a:gd name="connsiteX4" fmla="*/ 1665941 w 1665941"/>
                <a:gd name="connsiteY4" fmla="*/ 388471 h 388471"/>
                <a:gd name="connsiteX0" fmla="*/ 0 w 1665941"/>
                <a:gd name="connsiteY0" fmla="*/ 0 h 388471"/>
                <a:gd name="connsiteX1" fmla="*/ 340457 w 1665941"/>
                <a:gd name="connsiteY1" fmla="*/ 217811 h 388471"/>
                <a:gd name="connsiteX2" fmla="*/ 866588 w 1665941"/>
                <a:gd name="connsiteY2" fmla="*/ 156883 h 388471"/>
                <a:gd name="connsiteX3" fmla="*/ 1292412 w 1665941"/>
                <a:gd name="connsiteY3" fmla="*/ 306295 h 388471"/>
                <a:gd name="connsiteX4" fmla="*/ 1665941 w 1665941"/>
                <a:gd name="connsiteY4" fmla="*/ 388471 h 388471"/>
                <a:gd name="connsiteX0" fmla="*/ 0 w 1665941"/>
                <a:gd name="connsiteY0" fmla="*/ 0 h 422900"/>
                <a:gd name="connsiteX1" fmla="*/ 340457 w 1665941"/>
                <a:gd name="connsiteY1" fmla="*/ 217811 h 422900"/>
                <a:gd name="connsiteX2" fmla="*/ 829599 w 1665941"/>
                <a:gd name="connsiteY2" fmla="*/ 421986 h 422900"/>
                <a:gd name="connsiteX3" fmla="*/ 1292412 w 1665941"/>
                <a:gd name="connsiteY3" fmla="*/ 306295 h 422900"/>
                <a:gd name="connsiteX4" fmla="*/ 1665941 w 1665941"/>
                <a:gd name="connsiteY4" fmla="*/ 388471 h 422900"/>
                <a:gd name="connsiteX0" fmla="*/ 0 w 1665941"/>
                <a:gd name="connsiteY0" fmla="*/ 0 h 563819"/>
                <a:gd name="connsiteX1" fmla="*/ 340457 w 1665941"/>
                <a:gd name="connsiteY1" fmla="*/ 217811 h 563819"/>
                <a:gd name="connsiteX2" fmla="*/ 829599 w 1665941"/>
                <a:gd name="connsiteY2" fmla="*/ 421986 h 563819"/>
                <a:gd name="connsiteX3" fmla="*/ 1243093 w 1665941"/>
                <a:gd name="connsiteY3" fmla="*/ 559067 h 563819"/>
                <a:gd name="connsiteX4" fmla="*/ 1665941 w 1665941"/>
                <a:gd name="connsiteY4" fmla="*/ 388471 h 563819"/>
                <a:gd name="connsiteX0" fmla="*/ 0 w 2214612"/>
                <a:gd name="connsiteY0" fmla="*/ 0 h 912512"/>
                <a:gd name="connsiteX1" fmla="*/ 340457 w 2214612"/>
                <a:gd name="connsiteY1" fmla="*/ 217811 h 912512"/>
                <a:gd name="connsiteX2" fmla="*/ 829599 w 2214612"/>
                <a:gd name="connsiteY2" fmla="*/ 421986 h 912512"/>
                <a:gd name="connsiteX3" fmla="*/ 1243093 w 2214612"/>
                <a:gd name="connsiteY3" fmla="*/ 559067 h 912512"/>
                <a:gd name="connsiteX4" fmla="*/ 2214612 w 2214612"/>
                <a:gd name="connsiteY4" fmla="*/ 912512 h 912512"/>
                <a:gd name="connsiteX0" fmla="*/ 0 w 2337720"/>
                <a:gd name="connsiteY0" fmla="*/ 0 h 944911"/>
                <a:gd name="connsiteX1" fmla="*/ 463565 w 2337720"/>
                <a:gd name="connsiteY1" fmla="*/ 250210 h 944911"/>
                <a:gd name="connsiteX2" fmla="*/ 952707 w 2337720"/>
                <a:gd name="connsiteY2" fmla="*/ 454385 h 944911"/>
                <a:gd name="connsiteX3" fmla="*/ 1366201 w 2337720"/>
                <a:gd name="connsiteY3" fmla="*/ 591466 h 944911"/>
                <a:gd name="connsiteX4" fmla="*/ 2337720 w 2337720"/>
                <a:gd name="connsiteY4" fmla="*/ 944911 h 94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7720" h="944911">
                  <a:moveTo>
                    <a:pt x="0" y="0"/>
                  </a:moveTo>
                  <a:cubicBezTo>
                    <a:pt x="125755" y="28015"/>
                    <a:pt x="304781" y="174479"/>
                    <a:pt x="463565" y="250210"/>
                  </a:cubicBezTo>
                  <a:cubicBezTo>
                    <a:pt x="622350" y="325941"/>
                    <a:pt x="802268" y="397509"/>
                    <a:pt x="952707" y="454385"/>
                  </a:cubicBezTo>
                  <a:cubicBezTo>
                    <a:pt x="1103146" y="511261"/>
                    <a:pt x="1232976" y="552868"/>
                    <a:pt x="1366201" y="591466"/>
                  </a:cubicBezTo>
                  <a:cubicBezTo>
                    <a:pt x="1499426" y="630064"/>
                    <a:pt x="2337720" y="944911"/>
                    <a:pt x="2337720" y="944911"/>
                  </a:cubicBezTo>
                </a:path>
              </a:pathLst>
            </a:cu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flipH="1">
              <a:off x="7995979" y="4285670"/>
              <a:ext cx="45109" cy="115422"/>
            </a:xfrm>
            <a:prstGeom prst="straightConnector1">
              <a:avLst/>
            </a:prstGeom>
            <a:ln>
              <a:solidFill>
                <a:srgbClr val="0000FF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Freeform 58"/>
            <p:cNvSpPr/>
            <p:nvPr/>
          </p:nvSpPr>
          <p:spPr>
            <a:xfrm>
              <a:off x="4234213" y="2000672"/>
              <a:ext cx="3938801" cy="202951"/>
            </a:xfrm>
            <a:custGeom>
              <a:avLst/>
              <a:gdLst>
                <a:gd name="connsiteX0" fmla="*/ 3063394 w 3063394"/>
                <a:gd name="connsiteY0" fmla="*/ 285 h 209115"/>
                <a:gd name="connsiteX1" fmla="*/ 2971030 w 3063394"/>
                <a:gd name="connsiteY1" fmla="*/ 285 h 209115"/>
                <a:gd name="connsiteX2" fmla="*/ 2616969 w 3063394"/>
                <a:gd name="connsiteY2" fmla="*/ 7982 h 209115"/>
                <a:gd name="connsiteX3" fmla="*/ 2401454 w 3063394"/>
                <a:gd name="connsiteY3" fmla="*/ 23376 h 209115"/>
                <a:gd name="connsiteX4" fmla="*/ 2324484 w 3063394"/>
                <a:gd name="connsiteY4" fmla="*/ 38770 h 209115"/>
                <a:gd name="connsiteX5" fmla="*/ 2085878 w 3063394"/>
                <a:gd name="connsiteY5" fmla="*/ 69558 h 209115"/>
                <a:gd name="connsiteX6" fmla="*/ 1701030 w 3063394"/>
                <a:gd name="connsiteY6" fmla="*/ 131134 h 209115"/>
                <a:gd name="connsiteX7" fmla="*/ 1293091 w 3063394"/>
                <a:gd name="connsiteY7" fmla="*/ 185012 h 209115"/>
                <a:gd name="connsiteX8" fmla="*/ 1092969 w 3063394"/>
                <a:gd name="connsiteY8" fmla="*/ 208103 h 209115"/>
                <a:gd name="connsiteX9" fmla="*/ 962121 w 3063394"/>
                <a:gd name="connsiteY9" fmla="*/ 154225 h 209115"/>
                <a:gd name="connsiteX10" fmla="*/ 723515 w 3063394"/>
                <a:gd name="connsiteY10" fmla="*/ 146528 h 209115"/>
                <a:gd name="connsiteX11" fmla="*/ 577272 w 3063394"/>
                <a:gd name="connsiteY11" fmla="*/ 138831 h 209115"/>
                <a:gd name="connsiteX12" fmla="*/ 292484 w 3063394"/>
                <a:gd name="connsiteY12" fmla="*/ 161922 h 209115"/>
                <a:gd name="connsiteX13" fmla="*/ 0 w 3063394"/>
                <a:gd name="connsiteY13" fmla="*/ 169619 h 209115"/>
                <a:gd name="connsiteX0" fmla="*/ 4259373 w 4259373"/>
                <a:gd name="connsiteY0" fmla="*/ 285 h 209115"/>
                <a:gd name="connsiteX1" fmla="*/ 4167009 w 4259373"/>
                <a:gd name="connsiteY1" fmla="*/ 285 h 209115"/>
                <a:gd name="connsiteX2" fmla="*/ 3812948 w 4259373"/>
                <a:gd name="connsiteY2" fmla="*/ 7982 h 209115"/>
                <a:gd name="connsiteX3" fmla="*/ 3597433 w 4259373"/>
                <a:gd name="connsiteY3" fmla="*/ 23376 h 209115"/>
                <a:gd name="connsiteX4" fmla="*/ 3520463 w 4259373"/>
                <a:gd name="connsiteY4" fmla="*/ 38770 h 209115"/>
                <a:gd name="connsiteX5" fmla="*/ 3281857 w 4259373"/>
                <a:gd name="connsiteY5" fmla="*/ 69558 h 209115"/>
                <a:gd name="connsiteX6" fmla="*/ 2897009 w 4259373"/>
                <a:gd name="connsiteY6" fmla="*/ 131134 h 209115"/>
                <a:gd name="connsiteX7" fmla="*/ 2489070 w 4259373"/>
                <a:gd name="connsiteY7" fmla="*/ 185012 h 209115"/>
                <a:gd name="connsiteX8" fmla="*/ 2288948 w 4259373"/>
                <a:gd name="connsiteY8" fmla="*/ 208103 h 209115"/>
                <a:gd name="connsiteX9" fmla="*/ 2158100 w 4259373"/>
                <a:gd name="connsiteY9" fmla="*/ 154225 h 209115"/>
                <a:gd name="connsiteX10" fmla="*/ 1919494 w 4259373"/>
                <a:gd name="connsiteY10" fmla="*/ 146528 h 209115"/>
                <a:gd name="connsiteX11" fmla="*/ 1773251 w 4259373"/>
                <a:gd name="connsiteY11" fmla="*/ 138831 h 209115"/>
                <a:gd name="connsiteX12" fmla="*/ 1488463 w 4259373"/>
                <a:gd name="connsiteY12" fmla="*/ 161922 h 209115"/>
                <a:gd name="connsiteX13" fmla="*/ 0 w 4259373"/>
                <a:gd name="connsiteY13" fmla="*/ 163454 h 209115"/>
                <a:gd name="connsiteX0" fmla="*/ 4259373 w 4259373"/>
                <a:gd name="connsiteY0" fmla="*/ 285 h 209115"/>
                <a:gd name="connsiteX1" fmla="*/ 4167009 w 4259373"/>
                <a:gd name="connsiteY1" fmla="*/ 285 h 209115"/>
                <a:gd name="connsiteX2" fmla="*/ 3812948 w 4259373"/>
                <a:gd name="connsiteY2" fmla="*/ 7982 h 209115"/>
                <a:gd name="connsiteX3" fmla="*/ 3597433 w 4259373"/>
                <a:gd name="connsiteY3" fmla="*/ 23376 h 209115"/>
                <a:gd name="connsiteX4" fmla="*/ 3520463 w 4259373"/>
                <a:gd name="connsiteY4" fmla="*/ 38770 h 209115"/>
                <a:gd name="connsiteX5" fmla="*/ 3281857 w 4259373"/>
                <a:gd name="connsiteY5" fmla="*/ 69558 h 209115"/>
                <a:gd name="connsiteX6" fmla="*/ 2897009 w 4259373"/>
                <a:gd name="connsiteY6" fmla="*/ 131134 h 209115"/>
                <a:gd name="connsiteX7" fmla="*/ 2489070 w 4259373"/>
                <a:gd name="connsiteY7" fmla="*/ 185012 h 209115"/>
                <a:gd name="connsiteX8" fmla="*/ 2288948 w 4259373"/>
                <a:gd name="connsiteY8" fmla="*/ 208103 h 209115"/>
                <a:gd name="connsiteX9" fmla="*/ 2158100 w 4259373"/>
                <a:gd name="connsiteY9" fmla="*/ 154225 h 209115"/>
                <a:gd name="connsiteX10" fmla="*/ 1919494 w 4259373"/>
                <a:gd name="connsiteY10" fmla="*/ 146528 h 209115"/>
                <a:gd name="connsiteX11" fmla="*/ 1773251 w 4259373"/>
                <a:gd name="connsiteY11" fmla="*/ 138831 h 209115"/>
                <a:gd name="connsiteX12" fmla="*/ 1204880 w 4259373"/>
                <a:gd name="connsiteY12" fmla="*/ 75610 h 209115"/>
                <a:gd name="connsiteX13" fmla="*/ 0 w 4259373"/>
                <a:gd name="connsiteY13" fmla="*/ 163454 h 209115"/>
                <a:gd name="connsiteX0" fmla="*/ 4259373 w 4259373"/>
                <a:gd name="connsiteY0" fmla="*/ 285 h 209115"/>
                <a:gd name="connsiteX1" fmla="*/ 4167009 w 4259373"/>
                <a:gd name="connsiteY1" fmla="*/ 285 h 209115"/>
                <a:gd name="connsiteX2" fmla="*/ 3812948 w 4259373"/>
                <a:gd name="connsiteY2" fmla="*/ 7982 h 209115"/>
                <a:gd name="connsiteX3" fmla="*/ 3597433 w 4259373"/>
                <a:gd name="connsiteY3" fmla="*/ 23376 h 209115"/>
                <a:gd name="connsiteX4" fmla="*/ 3520463 w 4259373"/>
                <a:gd name="connsiteY4" fmla="*/ 38770 h 209115"/>
                <a:gd name="connsiteX5" fmla="*/ 3281857 w 4259373"/>
                <a:gd name="connsiteY5" fmla="*/ 69558 h 209115"/>
                <a:gd name="connsiteX6" fmla="*/ 2897009 w 4259373"/>
                <a:gd name="connsiteY6" fmla="*/ 131134 h 209115"/>
                <a:gd name="connsiteX7" fmla="*/ 2489070 w 4259373"/>
                <a:gd name="connsiteY7" fmla="*/ 185012 h 209115"/>
                <a:gd name="connsiteX8" fmla="*/ 2288948 w 4259373"/>
                <a:gd name="connsiteY8" fmla="*/ 208103 h 209115"/>
                <a:gd name="connsiteX9" fmla="*/ 2158100 w 4259373"/>
                <a:gd name="connsiteY9" fmla="*/ 154225 h 209115"/>
                <a:gd name="connsiteX10" fmla="*/ 1919494 w 4259373"/>
                <a:gd name="connsiteY10" fmla="*/ 146528 h 209115"/>
                <a:gd name="connsiteX11" fmla="*/ 1569811 w 4259373"/>
                <a:gd name="connsiteY11" fmla="*/ 108005 h 209115"/>
                <a:gd name="connsiteX12" fmla="*/ 1204880 w 4259373"/>
                <a:gd name="connsiteY12" fmla="*/ 75610 h 209115"/>
                <a:gd name="connsiteX13" fmla="*/ 0 w 4259373"/>
                <a:gd name="connsiteY13" fmla="*/ 163454 h 209115"/>
                <a:gd name="connsiteX0" fmla="*/ 4376505 w 4376505"/>
                <a:gd name="connsiteY0" fmla="*/ 285 h 209115"/>
                <a:gd name="connsiteX1" fmla="*/ 4284141 w 4376505"/>
                <a:gd name="connsiteY1" fmla="*/ 285 h 209115"/>
                <a:gd name="connsiteX2" fmla="*/ 3930080 w 4376505"/>
                <a:gd name="connsiteY2" fmla="*/ 7982 h 209115"/>
                <a:gd name="connsiteX3" fmla="*/ 3714565 w 4376505"/>
                <a:gd name="connsiteY3" fmla="*/ 23376 h 209115"/>
                <a:gd name="connsiteX4" fmla="*/ 3637595 w 4376505"/>
                <a:gd name="connsiteY4" fmla="*/ 38770 h 209115"/>
                <a:gd name="connsiteX5" fmla="*/ 3398989 w 4376505"/>
                <a:gd name="connsiteY5" fmla="*/ 69558 h 209115"/>
                <a:gd name="connsiteX6" fmla="*/ 3014141 w 4376505"/>
                <a:gd name="connsiteY6" fmla="*/ 131134 h 209115"/>
                <a:gd name="connsiteX7" fmla="*/ 2606202 w 4376505"/>
                <a:gd name="connsiteY7" fmla="*/ 185012 h 209115"/>
                <a:gd name="connsiteX8" fmla="*/ 2406080 w 4376505"/>
                <a:gd name="connsiteY8" fmla="*/ 208103 h 209115"/>
                <a:gd name="connsiteX9" fmla="*/ 2275232 w 4376505"/>
                <a:gd name="connsiteY9" fmla="*/ 154225 h 209115"/>
                <a:gd name="connsiteX10" fmla="*/ 2036626 w 4376505"/>
                <a:gd name="connsiteY10" fmla="*/ 146528 h 209115"/>
                <a:gd name="connsiteX11" fmla="*/ 1686943 w 4376505"/>
                <a:gd name="connsiteY11" fmla="*/ 108005 h 209115"/>
                <a:gd name="connsiteX12" fmla="*/ 1322012 w 4376505"/>
                <a:gd name="connsiteY12" fmla="*/ 75610 h 209115"/>
                <a:gd name="connsiteX13" fmla="*/ 0 w 4376505"/>
                <a:gd name="connsiteY13" fmla="*/ 163454 h 209115"/>
                <a:gd name="connsiteX0" fmla="*/ 4376505 w 4376505"/>
                <a:gd name="connsiteY0" fmla="*/ 285 h 209115"/>
                <a:gd name="connsiteX1" fmla="*/ 4284141 w 4376505"/>
                <a:gd name="connsiteY1" fmla="*/ 285 h 209115"/>
                <a:gd name="connsiteX2" fmla="*/ 3874596 w 4376505"/>
                <a:gd name="connsiteY2" fmla="*/ 7982 h 209115"/>
                <a:gd name="connsiteX3" fmla="*/ 3714565 w 4376505"/>
                <a:gd name="connsiteY3" fmla="*/ 23376 h 209115"/>
                <a:gd name="connsiteX4" fmla="*/ 3637595 w 4376505"/>
                <a:gd name="connsiteY4" fmla="*/ 38770 h 209115"/>
                <a:gd name="connsiteX5" fmla="*/ 3398989 w 4376505"/>
                <a:gd name="connsiteY5" fmla="*/ 69558 h 209115"/>
                <a:gd name="connsiteX6" fmla="*/ 3014141 w 4376505"/>
                <a:gd name="connsiteY6" fmla="*/ 131134 h 209115"/>
                <a:gd name="connsiteX7" fmla="*/ 2606202 w 4376505"/>
                <a:gd name="connsiteY7" fmla="*/ 185012 h 209115"/>
                <a:gd name="connsiteX8" fmla="*/ 2406080 w 4376505"/>
                <a:gd name="connsiteY8" fmla="*/ 208103 h 209115"/>
                <a:gd name="connsiteX9" fmla="*/ 2275232 w 4376505"/>
                <a:gd name="connsiteY9" fmla="*/ 154225 h 209115"/>
                <a:gd name="connsiteX10" fmla="*/ 2036626 w 4376505"/>
                <a:gd name="connsiteY10" fmla="*/ 146528 h 209115"/>
                <a:gd name="connsiteX11" fmla="*/ 1686943 w 4376505"/>
                <a:gd name="connsiteY11" fmla="*/ 108005 h 209115"/>
                <a:gd name="connsiteX12" fmla="*/ 1322012 w 4376505"/>
                <a:gd name="connsiteY12" fmla="*/ 75610 h 209115"/>
                <a:gd name="connsiteX13" fmla="*/ 0 w 4376505"/>
                <a:gd name="connsiteY13" fmla="*/ 163454 h 209115"/>
                <a:gd name="connsiteX0" fmla="*/ 4376505 w 4376505"/>
                <a:gd name="connsiteY0" fmla="*/ 43 h 208873"/>
                <a:gd name="connsiteX1" fmla="*/ 3957404 w 4376505"/>
                <a:gd name="connsiteY1" fmla="*/ 6208 h 208873"/>
                <a:gd name="connsiteX2" fmla="*/ 3874596 w 4376505"/>
                <a:gd name="connsiteY2" fmla="*/ 7740 h 208873"/>
                <a:gd name="connsiteX3" fmla="*/ 3714565 w 4376505"/>
                <a:gd name="connsiteY3" fmla="*/ 23134 h 208873"/>
                <a:gd name="connsiteX4" fmla="*/ 3637595 w 4376505"/>
                <a:gd name="connsiteY4" fmla="*/ 38528 h 208873"/>
                <a:gd name="connsiteX5" fmla="*/ 3398989 w 4376505"/>
                <a:gd name="connsiteY5" fmla="*/ 69316 h 208873"/>
                <a:gd name="connsiteX6" fmla="*/ 3014141 w 4376505"/>
                <a:gd name="connsiteY6" fmla="*/ 130892 h 208873"/>
                <a:gd name="connsiteX7" fmla="*/ 2606202 w 4376505"/>
                <a:gd name="connsiteY7" fmla="*/ 184770 h 208873"/>
                <a:gd name="connsiteX8" fmla="*/ 2406080 w 4376505"/>
                <a:gd name="connsiteY8" fmla="*/ 207861 h 208873"/>
                <a:gd name="connsiteX9" fmla="*/ 2275232 w 4376505"/>
                <a:gd name="connsiteY9" fmla="*/ 153983 h 208873"/>
                <a:gd name="connsiteX10" fmla="*/ 2036626 w 4376505"/>
                <a:gd name="connsiteY10" fmla="*/ 146286 h 208873"/>
                <a:gd name="connsiteX11" fmla="*/ 1686943 w 4376505"/>
                <a:gd name="connsiteY11" fmla="*/ 107763 h 208873"/>
                <a:gd name="connsiteX12" fmla="*/ 1322012 w 4376505"/>
                <a:gd name="connsiteY12" fmla="*/ 75368 h 208873"/>
                <a:gd name="connsiteX13" fmla="*/ 0 w 4376505"/>
                <a:gd name="connsiteY13" fmla="*/ 163212 h 208873"/>
                <a:gd name="connsiteX0" fmla="*/ 4062098 w 4062098"/>
                <a:gd name="connsiteY0" fmla="*/ 43 h 208873"/>
                <a:gd name="connsiteX1" fmla="*/ 3957404 w 4062098"/>
                <a:gd name="connsiteY1" fmla="*/ 6208 h 208873"/>
                <a:gd name="connsiteX2" fmla="*/ 3874596 w 4062098"/>
                <a:gd name="connsiteY2" fmla="*/ 7740 h 208873"/>
                <a:gd name="connsiteX3" fmla="*/ 3714565 w 4062098"/>
                <a:gd name="connsiteY3" fmla="*/ 23134 h 208873"/>
                <a:gd name="connsiteX4" fmla="*/ 3637595 w 4062098"/>
                <a:gd name="connsiteY4" fmla="*/ 38528 h 208873"/>
                <a:gd name="connsiteX5" fmla="*/ 3398989 w 4062098"/>
                <a:gd name="connsiteY5" fmla="*/ 69316 h 208873"/>
                <a:gd name="connsiteX6" fmla="*/ 3014141 w 4062098"/>
                <a:gd name="connsiteY6" fmla="*/ 130892 h 208873"/>
                <a:gd name="connsiteX7" fmla="*/ 2606202 w 4062098"/>
                <a:gd name="connsiteY7" fmla="*/ 184770 h 208873"/>
                <a:gd name="connsiteX8" fmla="*/ 2406080 w 4062098"/>
                <a:gd name="connsiteY8" fmla="*/ 207861 h 208873"/>
                <a:gd name="connsiteX9" fmla="*/ 2275232 w 4062098"/>
                <a:gd name="connsiteY9" fmla="*/ 153983 h 208873"/>
                <a:gd name="connsiteX10" fmla="*/ 2036626 w 4062098"/>
                <a:gd name="connsiteY10" fmla="*/ 146286 h 208873"/>
                <a:gd name="connsiteX11" fmla="*/ 1686943 w 4062098"/>
                <a:gd name="connsiteY11" fmla="*/ 107763 h 208873"/>
                <a:gd name="connsiteX12" fmla="*/ 1322012 w 4062098"/>
                <a:gd name="connsiteY12" fmla="*/ 75368 h 208873"/>
                <a:gd name="connsiteX13" fmla="*/ 0 w 4062098"/>
                <a:gd name="connsiteY13" fmla="*/ 163212 h 208873"/>
                <a:gd name="connsiteX0" fmla="*/ 4062098 w 4062098"/>
                <a:gd name="connsiteY0" fmla="*/ 43 h 208873"/>
                <a:gd name="connsiteX1" fmla="*/ 3957404 w 4062098"/>
                <a:gd name="connsiteY1" fmla="*/ 6208 h 208873"/>
                <a:gd name="connsiteX2" fmla="*/ 3794453 w 4062098"/>
                <a:gd name="connsiteY2" fmla="*/ 7740 h 208873"/>
                <a:gd name="connsiteX3" fmla="*/ 3714565 w 4062098"/>
                <a:gd name="connsiteY3" fmla="*/ 23134 h 208873"/>
                <a:gd name="connsiteX4" fmla="*/ 3637595 w 4062098"/>
                <a:gd name="connsiteY4" fmla="*/ 38528 h 208873"/>
                <a:gd name="connsiteX5" fmla="*/ 3398989 w 4062098"/>
                <a:gd name="connsiteY5" fmla="*/ 69316 h 208873"/>
                <a:gd name="connsiteX6" fmla="*/ 3014141 w 4062098"/>
                <a:gd name="connsiteY6" fmla="*/ 130892 h 208873"/>
                <a:gd name="connsiteX7" fmla="*/ 2606202 w 4062098"/>
                <a:gd name="connsiteY7" fmla="*/ 184770 h 208873"/>
                <a:gd name="connsiteX8" fmla="*/ 2406080 w 4062098"/>
                <a:gd name="connsiteY8" fmla="*/ 207861 h 208873"/>
                <a:gd name="connsiteX9" fmla="*/ 2275232 w 4062098"/>
                <a:gd name="connsiteY9" fmla="*/ 153983 h 208873"/>
                <a:gd name="connsiteX10" fmla="*/ 2036626 w 4062098"/>
                <a:gd name="connsiteY10" fmla="*/ 146286 h 208873"/>
                <a:gd name="connsiteX11" fmla="*/ 1686943 w 4062098"/>
                <a:gd name="connsiteY11" fmla="*/ 107763 h 208873"/>
                <a:gd name="connsiteX12" fmla="*/ 1322012 w 4062098"/>
                <a:gd name="connsiteY12" fmla="*/ 75368 h 208873"/>
                <a:gd name="connsiteX13" fmla="*/ 0 w 4062098"/>
                <a:gd name="connsiteY13" fmla="*/ 163212 h 208873"/>
                <a:gd name="connsiteX0" fmla="*/ 4062098 w 4062098"/>
                <a:gd name="connsiteY0" fmla="*/ 43 h 208873"/>
                <a:gd name="connsiteX1" fmla="*/ 3877261 w 4062098"/>
                <a:gd name="connsiteY1" fmla="*/ 6208 h 208873"/>
                <a:gd name="connsiteX2" fmla="*/ 3794453 w 4062098"/>
                <a:gd name="connsiteY2" fmla="*/ 7740 h 208873"/>
                <a:gd name="connsiteX3" fmla="*/ 3714565 w 4062098"/>
                <a:gd name="connsiteY3" fmla="*/ 23134 h 208873"/>
                <a:gd name="connsiteX4" fmla="*/ 3637595 w 4062098"/>
                <a:gd name="connsiteY4" fmla="*/ 38528 h 208873"/>
                <a:gd name="connsiteX5" fmla="*/ 3398989 w 4062098"/>
                <a:gd name="connsiteY5" fmla="*/ 69316 h 208873"/>
                <a:gd name="connsiteX6" fmla="*/ 3014141 w 4062098"/>
                <a:gd name="connsiteY6" fmla="*/ 130892 h 208873"/>
                <a:gd name="connsiteX7" fmla="*/ 2606202 w 4062098"/>
                <a:gd name="connsiteY7" fmla="*/ 184770 h 208873"/>
                <a:gd name="connsiteX8" fmla="*/ 2406080 w 4062098"/>
                <a:gd name="connsiteY8" fmla="*/ 207861 h 208873"/>
                <a:gd name="connsiteX9" fmla="*/ 2275232 w 4062098"/>
                <a:gd name="connsiteY9" fmla="*/ 153983 h 208873"/>
                <a:gd name="connsiteX10" fmla="*/ 2036626 w 4062098"/>
                <a:gd name="connsiteY10" fmla="*/ 146286 h 208873"/>
                <a:gd name="connsiteX11" fmla="*/ 1686943 w 4062098"/>
                <a:gd name="connsiteY11" fmla="*/ 107763 h 208873"/>
                <a:gd name="connsiteX12" fmla="*/ 1322012 w 4062098"/>
                <a:gd name="connsiteY12" fmla="*/ 75368 h 208873"/>
                <a:gd name="connsiteX13" fmla="*/ 0 w 4062098"/>
                <a:gd name="connsiteY13" fmla="*/ 163212 h 208873"/>
                <a:gd name="connsiteX0" fmla="*/ 3938801 w 3938801"/>
                <a:gd name="connsiteY0" fmla="*/ 286 h 202951"/>
                <a:gd name="connsiteX1" fmla="*/ 3877261 w 3938801"/>
                <a:gd name="connsiteY1" fmla="*/ 286 h 202951"/>
                <a:gd name="connsiteX2" fmla="*/ 3794453 w 3938801"/>
                <a:gd name="connsiteY2" fmla="*/ 1818 h 202951"/>
                <a:gd name="connsiteX3" fmla="*/ 3714565 w 3938801"/>
                <a:gd name="connsiteY3" fmla="*/ 17212 h 202951"/>
                <a:gd name="connsiteX4" fmla="*/ 3637595 w 3938801"/>
                <a:gd name="connsiteY4" fmla="*/ 32606 h 202951"/>
                <a:gd name="connsiteX5" fmla="*/ 3398989 w 3938801"/>
                <a:gd name="connsiteY5" fmla="*/ 63394 h 202951"/>
                <a:gd name="connsiteX6" fmla="*/ 3014141 w 3938801"/>
                <a:gd name="connsiteY6" fmla="*/ 124970 h 202951"/>
                <a:gd name="connsiteX7" fmla="*/ 2606202 w 3938801"/>
                <a:gd name="connsiteY7" fmla="*/ 178848 h 202951"/>
                <a:gd name="connsiteX8" fmla="*/ 2406080 w 3938801"/>
                <a:gd name="connsiteY8" fmla="*/ 201939 h 202951"/>
                <a:gd name="connsiteX9" fmla="*/ 2275232 w 3938801"/>
                <a:gd name="connsiteY9" fmla="*/ 148061 h 202951"/>
                <a:gd name="connsiteX10" fmla="*/ 2036626 w 3938801"/>
                <a:gd name="connsiteY10" fmla="*/ 140364 h 202951"/>
                <a:gd name="connsiteX11" fmla="*/ 1686943 w 3938801"/>
                <a:gd name="connsiteY11" fmla="*/ 101841 h 202951"/>
                <a:gd name="connsiteX12" fmla="*/ 1322012 w 3938801"/>
                <a:gd name="connsiteY12" fmla="*/ 69446 h 202951"/>
                <a:gd name="connsiteX13" fmla="*/ 0 w 3938801"/>
                <a:gd name="connsiteY13" fmla="*/ 157290 h 202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38801" h="202951">
                  <a:moveTo>
                    <a:pt x="3938801" y="286"/>
                  </a:moveTo>
                  <a:cubicBezTo>
                    <a:pt x="3929821" y="-356"/>
                    <a:pt x="3877261" y="286"/>
                    <a:pt x="3877261" y="286"/>
                  </a:cubicBezTo>
                  <a:lnTo>
                    <a:pt x="3794453" y="1818"/>
                  </a:lnTo>
                  <a:cubicBezTo>
                    <a:pt x="3699524" y="5666"/>
                    <a:pt x="3740708" y="12081"/>
                    <a:pt x="3714565" y="17212"/>
                  </a:cubicBezTo>
                  <a:cubicBezTo>
                    <a:pt x="3688422" y="22343"/>
                    <a:pt x="3690191" y="24909"/>
                    <a:pt x="3637595" y="32606"/>
                  </a:cubicBezTo>
                  <a:cubicBezTo>
                    <a:pt x="3584999" y="40303"/>
                    <a:pt x="3502898" y="48000"/>
                    <a:pt x="3398989" y="63394"/>
                  </a:cubicBezTo>
                  <a:cubicBezTo>
                    <a:pt x="3295080" y="78788"/>
                    <a:pt x="3146272" y="105728"/>
                    <a:pt x="3014141" y="124970"/>
                  </a:cubicBezTo>
                  <a:cubicBezTo>
                    <a:pt x="2882010" y="144212"/>
                    <a:pt x="2606202" y="178848"/>
                    <a:pt x="2606202" y="178848"/>
                  </a:cubicBezTo>
                  <a:cubicBezTo>
                    <a:pt x="2504859" y="191676"/>
                    <a:pt x="2461242" y="207070"/>
                    <a:pt x="2406080" y="201939"/>
                  </a:cubicBezTo>
                  <a:cubicBezTo>
                    <a:pt x="2350918" y="196808"/>
                    <a:pt x="2336808" y="158323"/>
                    <a:pt x="2275232" y="148061"/>
                  </a:cubicBezTo>
                  <a:cubicBezTo>
                    <a:pt x="2213656" y="137799"/>
                    <a:pt x="2134674" y="148067"/>
                    <a:pt x="2036626" y="140364"/>
                  </a:cubicBezTo>
                  <a:cubicBezTo>
                    <a:pt x="1938578" y="132661"/>
                    <a:pt x="1806045" y="113661"/>
                    <a:pt x="1686943" y="101841"/>
                  </a:cubicBezTo>
                  <a:cubicBezTo>
                    <a:pt x="1567841" y="90021"/>
                    <a:pt x="1418224" y="64315"/>
                    <a:pt x="1322012" y="69446"/>
                  </a:cubicBezTo>
                  <a:cubicBezTo>
                    <a:pt x="1225800" y="74577"/>
                    <a:pt x="0" y="157290"/>
                    <a:pt x="0" y="157290"/>
                  </a:cubicBezTo>
                </a:path>
              </a:pathLst>
            </a:cu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 rot="16476595">
              <a:off x="3485551" y="3057207"/>
              <a:ext cx="98554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err="1" smtClean="0">
                  <a:solidFill>
                    <a:srgbClr val="FFFFFF"/>
                  </a:solidFill>
                </a:rPr>
                <a:t>Dunphy</a:t>
              </a:r>
              <a:r>
                <a:rPr lang="en-US" sz="1050" dirty="0" smtClean="0">
                  <a:solidFill>
                    <a:srgbClr val="FFFFFF"/>
                  </a:solidFill>
                </a:rPr>
                <a:t> Pass</a:t>
              </a: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 rot="4795030">
              <a:off x="6405350" y="4274134"/>
              <a:ext cx="76851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rgbClr val="FFFFFF"/>
                  </a:solidFill>
                </a:rPr>
                <a:t>Muleshoe</a:t>
              </a: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 rot="3734013">
              <a:off x="7975103" y="1565234"/>
              <a:ext cx="49881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rgbClr val="FFFFFF"/>
                  </a:solidFill>
                </a:rPr>
                <a:t>GMC</a:t>
              </a: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108540" y="1809580"/>
              <a:ext cx="104537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rgbClr val="FFFFFF"/>
                  </a:solidFill>
                </a:rPr>
                <a:t>Horse Heaven </a:t>
              </a: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6071462" y="1109792"/>
              <a:ext cx="1239177" cy="112391"/>
            </a:xfrm>
            <a:custGeom>
              <a:avLst/>
              <a:gdLst>
                <a:gd name="connsiteX0" fmla="*/ 1270000 w 1270000"/>
                <a:gd name="connsiteY0" fmla="*/ 0 h 100060"/>
                <a:gd name="connsiteX1" fmla="*/ 1131455 w 1270000"/>
                <a:gd name="connsiteY1" fmla="*/ 23091 h 100060"/>
                <a:gd name="connsiteX2" fmla="*/ 908243 w 1270000"/>
                <a:gd name="connsiteY2" fmla="*/ 46182 h 100060"/>
                <a:gd name="connsiteX3" fmla="*/ 638849 w 1270000"/>
                <a:gd name="connsiteY3" fmla="*/ 46182 h 100060"/>
                <a:gd name="connsiteX4" fmla="*/ 469515 w 1270000"/>
                <a:gd name="connsiteY4" fmla="*/ 76970 h 100060"/>
                <a:gd name="connsiteX5" fmla="*/ 207818 w 1270000"/>
                <a:gd name="connsiteY5" fmla="*/ 84667 h 100060"/>
                <a:gd name="connsiteX6" fmla="*/ 0 w 1270000"/>
                <a:gd name="connsiteY6" fmla="*/ 100060 h 100060"/>
                <a:gd name="connsiteX0" fmla="*/ 1288495 w 1288495"/>
                <a:gd name="connsiteY0" fmla="*/ 0 h 84905"/>
                <a:gd name="connsiteX1" fmla="*/ 1149950 w 1288495"/>
                <a:gd name="connsiteY1" fmla="*/ 23091 h 84905"/>
                <a:gd name="connsiteX2" fmla="*/ 926738 w 1288495"/>
                <a:gd name="connsiteY2" fmla="*/ 46182 h 84905"/>
                <a:gd name="connsiteX3" fmla="*/ 657344 w 1288495"/>
                <a:gd name="connsiteY3" fmla="*/ 46182 h 84905"/>
                <a:gd name="connsiteX4" fmla="*/ 488010 w 1288495"/>
                <a:gd name="connsiteY4" fmla="*/ 76970 h 84905"/>
                <a:gd name="connsiteX5" fmla="*/ 226313 w 1288495"/>
                <a:gd name="connsiteY5" fmla="*/ 84667 h 84905"/>
                <a:gd name="connsiteX6" fmla="*/ 0 w 1288495"/>
                <a:gd name="connsiteY6" fmla="*/ 44573 h 84905"/>
                <a:gd name="connsiteX0" fmla="*/ 1288495 w 1288495"/>
                <a:gd name="connsiteY0" fmla="*/ 22130 h 107035"/>
                <a:gd name="connsiteX1" fmla="*/ 1149950 w 1288495"/>
                <a:gd name="connsiteY1" fmla="*/ 45221 h 107035"/>
                <a:gd name="connsiteX2" fmla="*/ 926738 w 1288495"/>
                <a:gd name="connsiteY2" fmla="*/ 68312 h 107035"/>
                <a:gd name="connsiteX3" fmla="*/ 657344 w 1288495"/>
                <a:gd name="connsiteY3" fmla="*/ 68312 h 107035"/>
                <a:gd name="connsiteX4" fmla="*/ 463351 w 1288495"/>
                <a:gd name="connsiteY4" fmla="*/ 457 h 107035"/>
                <a:gd name="connsiteX5" fmla="*/ 226313 w 1288495"/>
                <a:gd name="connsiteY5" fmla="*/ 106797 h 107035"/>
                <a:gd name="connsiteX6" fmla="*/ 0 w 1288495"/>
                <a:gd name="connsiteY6" fmla="*/ 66703 h 107035"/>
                <a:gd name="connsiteX0" fmla="*/ 1288495 w 1288495"/>
                <a:gd name="connsiteY0" fmla="*/ 22733 h 74909"/>
                <a:gd name="connsiteX1" fmla="*/ 1149950 w 1288495"/>
                <a:gd name="connsiteY1" fmla="*/ 45824 h 74909"/>
                <a:gd name="connsiteX2" fmla="*/ 926738 w 1288495"/>
                <a:gd name="connsiteY2" fmla="*/ 68915 h 74909"/>
                <a:gd name="connsiteX3" fmla="*/ 657344 w 1288495"/>
                <a:gd name="connsiteY3" fmla="*/ 68915 h 74909"/>
                <a:gd name="connsiteX4" fmla="*/ 463351 w 1288495"/>
                <a:gd name="connsiteY4" fmla="*/ 1060 h 74909"/>
                <a:gd name="connsiteX5" fmla="*/ 213983 w 1288495"/>
                <a:gd name="connsiteY5" fmla="*/ 27253 h 74909"/>
                <a:gd name="connsiteX6" fmla="*/ 0 w 1288495"/>
                <a:gd name="connsiteY6" fmla="*/ 67306 h 74909"/>
                <a:gd name="connsiteX0" fmla="*/ 1288495 w 1288495"/>
                <a:gd name="connsiteY0" fmla="*/ 21677 h 68254"/>
                <a:gd name="connsiteX1" fmla="*/ 1149950 w 1288495"/>
                <a:gd name="connsiteY1" fmla="*/ 44768 h 68254"/>
                <a:gd name="connsiteX2" fmla="*/ 926738 w 1288495"/>
                <a:gd name="connsiteY2" fmla="*/ 67859 h 68254"/>
                <a:gd name="connsiteX3" fmla="*/ 663509 w 1288495"/>
                <a:gd name="connsiteY3" fmla="*/ 24703 h 68254"/>
                <a:gd name="connsiteX4" fmla="*/ 463351 w 1288495"/>
                <a:gd name="connsiteY4" fmla="*/ 4 h 68254"/>
                <a:gd name="connsiteX5" fmla="*/ 213983 w 1288495"/>
                <a:gd name="connsiteY5" fmla="*/ 26197 h 68254"/>
                <a:gd name="connsiteX6" fmla="*/ 0 w 1288495"/>
                <a:gd name="connsiteY6" fmla="*/ 66250 h 68254"/>
                <a:gd name="connsiteX0" fmla="*/ 1288495 w 1288495"/>
                <a:gd name="connsiteY0" fmla="*/ 21676 h 66249"/>
                <a:gd name="connsiteX1" fmla="*/ 1149950 w 1288495"/>
                <a:gd name="connsiteY1" fmla="*/ 44767 h 66249"/>
                <a:gd name="connsiteX2" fmla="*/ 877420 w 1288495"/>
                <a:gd name="connsiteY2" fmla="*/ 18536 h 66249"/>
                <a:gd name="connsiteX3" fmla="*/ 663509 w 1288495"/>
                <a:gd name="connsiteY3" fmla="*/ 24702 h 66249"/>
                <a:gd name="connsiteX4" fmla="*/ 463351 w 1288495"/>
                <a:gd name="connsiteY4" fmla="*/ 3 h 66249"/>
                <a:gd name="connsiteX5" fmla="*/ 213983 w 1288495"/>
                <a:gd name="connsiteY5" fmla="*/ 26196 h 66249"/>
                <a:gd name="connsiteX6" fmla="*/ 0 w 1288495"/>
                <a:gd name="connsiteY6" fmla="*/ 66249 h 66249"/>
                <a:gd name="connsiteX0" fmla="*/ 1288495 w 1288495"/>
                <a:gd name="connsiteY0" fmla="*/ 44731 h 89304"/>
                <a:gd name="connsiteX1" fmla="*/ 1100632 w 1288495"/>
                <a:gd name="connsiteY1" fmla="*/ 5 h 89304"/>
                <a:gd name="connsiteX2" fmla="*/ 877420 w 1288495"/>
                <a:gd name="connsiteY2" fmla="*/ 41591 h 89304"/>
                <a:gd name="connsiteX3" fmla="*/ 663509 w 1288495"/>
                <a:gd name="connsiteY3" fmla="*/ 47757 h 89304"/>
                <a:gd name="connsiteX4" fmla="*/ 463351 w 1288495"/>
                <a:gd name="connsiteY4" fmla="*/ 23058 h 89304"/>
                <a:gd name="connsiteX5" fmla="*/ 213983 w 1288495"/>
                <a:gd name="connsiteY5" fmla="*/ 49251 h 89304"/>
                <a:gd name="connsiteX6" fmla="*/ 0 w 1288495"/>
                <a:gd name="connsiteY6" fmla="*/ 89304 h 89304"/>
                <a:gd name="connsiteX0" fmla="*/ 1239177 w 1239177"/>
                <a:gd name="connsiteY0" fmla="*/ 0 h 112391"/>
                <a:gd name="connsiteX1" fmla="*/ 1100632 w 1239177"/>
                <a:gd name="connsiteY1" fmla="*/ 23092 h 112391"/>
                <a:gd name="connsiteX2" fmla="*/ 877420 w 1239177"/>
                <a:gd name="connsiteY2" fmla="*/ 64678 h 112391"/>
                <a:gd name="connsiteX3" fmla="*/ 663509 w 1239177"/>
                <a:gd name="connsiteY3" fmla="*/ 70844 h 112391"/>
                <a:gd name="connsiteX4" fmla="*/ 463351 w 1239177"/>
                <a:gd name="connsiteY4" fmla="*/ 46145 h 112391"/>
                <a:gd name="connsiteX5" fmla="*/ 213983 w 1239177"/>
                <a:gd name="connsiteY5" fmla="*/ 72338 h 112391"/>
                <a:gd name="connsiteX6" fmla="*/ 0 w 1239177"/>
                <a:gd name="connsiteY6" fmla="*/ 112391 h 112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9177" h="112391">
                  <a:moveTo>
                    <a:pt x="1239177" y="0"/>
                  </a:moveTo>
                  <a:cubicBezTo>
                    <a:pt x="1200051" y="7697"/>
                    <a:pt x="1160925" y="12312"/>
                    <a:pt x="1100632" y="23092"/>
                  </a:cubicBezTo>
                  <a:cubicBezTo>
                    <a:pt x="1040339" y="33872"/>
                    <a:pt x="950274" y="56719"/>
                    <a:pt x="877420" y="64678"/>
                  </a:cubicBezTo>
                  <a:cubicBezTo>
                    <a:pt x="804566" y="72637"/>
                    <a:pt x="732520" y="73933"/>
                    <a:pt x="663509" y="70844"/>
                  </a:cubicBezTo>
                  <a:cubicBezTo>
                    <a:pt x="594498" y="67755"/>
                    <a:pt x="538272" y="45896"/>
                    <a:pt x="463351" y="46145"/>
                  </a:cubicBezTo>
                  <a:cubicBezTo>
                    <a:pt x="388430" y="46394"/>
                    <a:pt x="292235" y="68490"/>
                    <a:pt x="213983" y="72338"/>
                  </a:cubicBezTo>
                  <a:cubicBezTo>
                    <a:pt x="135730" y="76186"/>
                    <a:pt x="0" y="112391"/>
                    <a:pt x="0" y="112391"/>
                  </a:cubicBezTo>
                </a:path>
              </a:pathLst>
            </a:cu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 rot="21344395">
              <a:off x="6068808" y="915472"/>
              <a:ext cx="11724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rgbClr val="FFFFFF"/>
                  </a:solidFill>
                </a:rPr>
                <a:t>Black Rock </a:t>
              </a:r>
              <a:r>
                <a:rPr lang="en-US" sz="1050" dirty="0" err="1" smtClean="0">
                  <a:solidFill>
                    <a:srgbClr val="FFFFFF"/>
                  </a:solidFill>
                </a:rPr>
                <a:t>Cyn</a:t>
              </a:r>
              <a:r>
                <a:rPr lang="en-US" sz="1050" dirty="0" smtClean="0">
                  <a:solidFill>
                    <a:srgbClr val="FFFFFF"/>
                  </a:solidFill>
                </a:rPr>
                <a:t>. </a:t>
              </a: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 rot="1048471">
              <a:off x="7350671" y="3144785"/>
              <a:ext cx="97075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rgbClr val="FFFFFF"/>
                  </a:solidFill>
                </a:rPr>
                <a:t>Beacon Light</a:t>
              </a: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 rot="1048471">
              <a:off x="7557037" y="3928973"/>
              <a:ext cx="101342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err="1" smtClean="0">
                  <a:solidFill>
                    <a:srgbClr val="FFFFFF"/>
                  </a:solidFill>
                </a:rPr>
                <a:t>Argenta</a:t>
              </a:r>
              <a:r>
                <a:rPr lang="en-US" sz="1050" dirty="0" smtClean="0">
                  <a:solidFill>
                    <a:srgbClr val="FFFFFF"/>
                  </a:solidFill>
                </a:rPr>
                <a:t> Point</a:t>
              </a: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>
              <a:off x="6036688" y="1342292"/>
              <a:ext cx="1529696" cy="112391"/>
            </a:xfrm>
            <a:custGeom>
              <a:avLst/>
              <a:gdLst>
                <a:gd name="connsiteX0" fmla="*/ 1270000 w 1270000"/>
                <a:gd name="connsiteY0" fmla="*/ 0 h 100060"/>
                <a:gd name="connsiteX1" fmla="*/ 1131455 w 1270000"/>
                <a:gd name="connsiteY1" fmla="*/ 23091 h 100060"/>
                <a:gd name="connsiteX2" fmla="*/ 908243 w 1270000"/>
                <a:gd name="connsiteY2" fmla="*/ 46182 h 100060"/>
                <a:gd name="connsiteX3" fmla="*/ 638849 w 1270000"/>
                <a:gd name="connsiteY3" fmla="*/ 46182 h 100060"/>
                <a:gd name="connsiteX4" fmla="*/ 469515 w 1270000"/>
                <a:gd name="connsiteY4" fmla="*/ 76970 h 100060"/>
                <a:gd name="connsiteX5" fmla="*/ 207818 w 1270000"/>
                <a:gd name="connsiteY5" fmla="*/ 84667 h 100060"/>
                <a:gd name="connsiteX6" fmla="*/ 0 w 1270000"/>
                <a:gd name="connsiteY6" fmla="*/ 100060 h 100060"/>
                <a:gd name="connsiteX0" fmla="*/ 1288495 w 1288495"/>
                <a:gd name="connsiteY0" fmla="*/ 0 h 84905"/>
                <a:gd name="connsiteX1" fmla="*/ 1149950 w 1288495"/>
                <a:gd name="connsiteY1" fmla="*/ 23091 h 84905"/>
                <a:gd name="connsiteX2" fmla="*/ 926738 w 1288495"/>
                <a:gd name="connsiteY2" fmla="*/ 46182 h 84905"/>
                <a:gd name="connsiteX3" fmla="*/ 657344 w 1288495"/>
                <a:gd name="connsiteY3" fmla="*/ 46182 h 84905"/>
                <a:gd name="connsiteX4" fmla="*/ 488010 w 1288495"/>
                <a:gd name="connsiteY4" fmla="*/ 76970 h 84905"/>
                <a:gd name="connsiteX5" fmla="*/ 226313 w 1288495"/>
                <a:gd name="connsiteY5" fmla="*/ 84667 h 84905"/>
                <a:gd name="connsiteX6" fmla="*/ 0 w 1288495"/>
                <a:gd name="connsiteY6" fmla="*/ 44573 h 84905"/>
                <a:gd name="connsiteX0" fmla="*/ 1288495 w 1288495"/>
                <a:gd name="connsiteY0" fmla="*/ 22130 h 107035"/>
                <a:gd name="connsiteX1" fmla="*/ 1149950 w 1288495"/>
                <a:gd name="connsiteY1" fmla="*/ 45221 h 107035"/>
                <a:gd name="connsiteX2" fmla="*/ 926738 w 1288495"/>
                <a:gd name="connsiteY2" fmla="*/ 68312 h 107035"/>
                <a:gd name="connsiteX3" fmla="*/ 657344 w 1288495"/>
                <a:gd name="connsiteY3" fmla="*/ 68312 h 107035"/>
                <a:gd name="connsiteX4" fmla="*/ 463351 w 1288495"/>
                <a:gd name="connsiteY4" fmla="*/ 457 h 107035"/>
                <a:gd name="connsiteX5" fmla="*/ 226313 w 1288495"/>
                <a:gd name="connsiteY5" fmla="*/ 106797 h 107035"/>
                <a:gd name="connsiteX6" fmla="*/ 0 w 1288495"/>
                <a:gd name="connsiteY6" fmla="*/ 66703 h 107035"/>
                <a:gd name="connsiteX0" fmla="*/ 1288495 w 1288495"/>
                <a:gd name="connsiteY0" fmla="*/ 22733 h 74909"/>
                <a:gd name="connsiteX1" fmla="*/ 1149950 w 1288495"/>
                <a:gd name="connsiteY1" fmla="*/ 45824 h 74909"/>
                <a:gd name="connsiteX2" fmla="*/ 926738 w 1288495"/>
                <a:gd name="connsiteY2" fmla="*/ 68915 h 74909"/>
                <a:gd name="connsiteX3" fmla="*/ 657344 w 1288495"/>
                <a:gd name="connsiteY3" fmla="*/ 68915 h 74909"/>
                <a:gd name="connsiteX4" fmla="*/ 463351 w 1288495"/>
                <a:gd name="connsiteY4" fmla="*/ 1060 h 74909"/>
                <a:gd name="connsiteX5" fmla="*/ 213983 w 1288495"/>
                <a:gd name="connsiteY5" fmla="*/ 27253 h 74909"/>
                <a:gd name="connsiteX6" fmla="*/ 0 w 1288495"/>
                <a:gd name="connsiteY6" fmla="*/ 67306 h 74909"/>
                <a:gd name="connsiteX0" fmla="*/ 1288495 w 1288495"/>
                <a:gd name="connsiteY0" fmla="*/ 21677 h 68254"/>
                <a:gd name="connsiteX1" fmla="*/ 1149950 w 1288495"/>
                <a:gd name="connsiteY1" fmla="*/ 44768 h 68254"/>
                <a:gd name="connsiteX2" fmla="*/ 926738 w 1288495"/>
                <a:gd name="connsiteY2" fmla="*/ 67859 h 68254"/>
                <a:gd name="connsiteX3" fmla="*/ 663509 w 1288495"/>
                <a:gd name="connsiteY3" fmla="*/ 24703 h 68254"/>
                <a:gd name="connsiteX4" fmla="*/ 463351 w 1288495"/>
                <a:gd name="connsiteY4" fmla="*/ 4 h 68254"/>
                <a:gd name="connsiteX5" fmla="*/ 213983 w 1288495"/>
                <a:gd name="connsiteY5" fmla="*/ 26197 h 68254"/>
                <a:gd name="connsiteX6" fmla="*/ 0 w 1288495"/>
                <a:gd name="connsiteY6" fmla="*/ 66250 h 68254"/>
                <a:gd name="connsiteX0" fmla="*/ 1288495 w 1288495"/>
                <a:gd name="connsiteY0" fmla="*/ 21676 h 66249"/>
                <a:gd name="connsiteX1" fmla="*/ 1149950 w 1288495"/>
                <a:gd name="connsiteY1" fmla="*/ 44767 h 66249"/>
                <a:gd name="connsiteX2" fmla="*/ 877420 w 1288495"/>
                <a:gd name="connsiteY2" fmla="*/ 18536 h 66249"/>
                <a:gd name="connsiteX3" fmla="*/ 663509 w 1288495"/>
                <a:gd name="connsiteY3" fmla="*/ 24702 h 66249"/>
                <a:gd name="connsiteX4" fmla="*/ 463351 w 1288495"/>
                <a:gd name="connsiteY4" fmla="*/ 3 h 66249"/>
                <a:gd name="connsiteX5" fmla="*/ 213983 w 1288495"/>
                <a:gd name="connsiteY5" fmla="*/ 26196 h 66249"/>
                <a:gd name="connsiteX6" fmla="*/ 0 w 1288495"/>
                <a:gd name="connsiteY6" fmla="*/ 66249 h 66249"/>
                <a:gd name="connsiteX0" fmla="*/ 1288495 w 1288495"/>
                <a:gd name="connsiteY0" fmla="*/ 44731 h 89304"/>
                <a:gd name="connsiteX1" fmla="*/ 1100632 w 1288495"/>
                <a:gd name="connsiteY1" fmla="*/ 5 h 89304"/>
                <a:gd name="connsiteX2" fmla="*/ 877420 w 1288495"/>
                <a:gd name="connsiteY2" fmla="*/ 41591 h 89304"/>
                <a:gd name="connsiteX3" fmla="*/ 663509 w 1288495"/>
                <a:gd name="connsiteY3" fmla="*/ 47757 h 89304"/>
                <a:gd name="connsiteX4" fmla="*/ 463351 w 1288495"/>
                <a:gd name="connsiteY4" fmla="*/ 23058 h 89304"/>
                <a:gd name="connsiteX5" fmla="*/ 213983 w 1288495"/>
                <a:gd name="connsiteY5" fmla="*/ 49251 h 89304"/>
                <a:gd name="connsiteX6" fmla="*/ 0 w 1288495"/>
                <a:gd name="connsiteY6" fmla="*/ 89304 h 89304"/>
                <a:gd name="connsiteX0" fmla="*/ 1239177 w 1239177"/>
                <a:gd name="connsiteY0" fmla="*/ 0 h 112391"/>
                <a:gd name="connsiteX1" fmla="*/ 1100632 w 1239177"/>
                <a:gd name="connsiteY1" fmla="*/ 23092 h 112391"/>
                <a:gd name="connsiteX2" fmla="*/ 877420 w 1239177"/>
                <a:gd name="connsiteY2" fmla="*/ 64678 h 112391"/>
                <a:gd name="connsiteX3" fmla="*/ 663509 w 1239177"/>
                <a:gd name="connsiteY3" fmla="*/ 70844 h 112391"/>
                <a:gd name="connsiteX4" fmla="*/ 463351 w 1239177"/>
                <a:gd name="connsiteY4" fmla="*/ 46145 h 112391"/>
                <a:gd name="connsiteX5" fmla="*/ 213983 w 1239177"/>
                <a:gd name="connsiteY5" fmla="*/ 72338 h 112391"/>
                <a:gd name="connsiteX6" fmla="*/ 0 w 1239177"/>
                <a:gd name="connsiteY6" fmla="*/ 112391 h 112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9177" h="112391">
                  <a:moveTo>
                    <a:pt x="1239177" y="0"/>
                  </a:moveTo>
                  <a:cubicBezTo>
                    <a:pt x="1200051" y="7697"/>
                    <a:pt x="1160925" y="12312"/>
                    <a:pt x="1100632" y="23092"/>
                  </a:cubicBezTo>
                  <a:cubicBezTo>
                    <a:pt x="1040339" y="33872"/>
                    <a:pt x="950274" y="56719"/>
                    <a:pt x="877420" y="64678"/>
                  </a:cubicBezTo>
                  <a:cubicBezTo>
                    <a:pt x="804566" y="72637"/>
                    <a:pt x="732520" y="73933"/>
                    <a:pt x="663509" y="70844"/>
                  </a:cubicBezTo>
                  <a:cubicBezTo>
                    <a:pt x="594498" y="67755"/>
                    <a:pt x="538272" y="45896"/>
                    <a:pt x="463351" y="46145"/>
                  </a:cubicBezTo>
                  <a:cubicBezTo>
                    <a:pt x="388430" y="46394"/>
                    <a:pt x="292235" y="68490"/>
                    <a:pt x="213983" y="72338"/>
                  </a:cubicBezTo>
                  <a:cubicBezTo>
                    <a:pt x="135730" y="76186"/>
                    <a:pt x="0" y="112391"/>
                    <a:pt x="0" y="112391"/>
                  </a:cubicBezTo>
                </a:path>
              </a:pathLst>
            </a:cu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 rot="21344395">
              <a:off x="6637589" y="1548683"/>
              <a:ext cx="81315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rgbClr val="FFFFFF"/>
                  </a:solidFill>
                </a:rPr>
                <a:t>Fire Creek</a:t>
              </a: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>
              <a:off x="1417078" y="3810091"/>
              <a:ext cx="5388928" cy="858545"/>
            </a:xfrm>
            <a:custGeom>
              <a:avLst/>
              <a:gdLst>
                <a:gd name="connsiteX0" fmla="*/ 0 w 4820906"/>
                <a:gd name="connsiteY0" fmla="*/ 345251 h 345251"/>
                <a:gd name="connsiteX1" fmla="*/ 437704 w 4820906"/>
                <a:gd name="connsiteY1" fmla="*/ 295929 h 345251"/>
                <a:gd name="connsiteX2" fmla="*/ 696627 w 4820906"/>
                <a:gd name="connsiteY2" fmla="*/ 289764 h 345251"/>
                <a:gd name="connsiteX3" fmla="*/ 1454903 w 4820906"/>
                <a:gd name="connsiteY3" fmla="*/ 178791 h 345251"/>
                <a:gd name="connsiteX4" fmla="*/ 1793969 w 4820906"/>
                <a:gd name="connsiteY4" fmla="*/ 123304 h 345251"/>
                <a:gd name="connsiteX5" fmla="*/ 1966584 w 4820906"/>
                <a:gd name="connsiteY5" fmla="*/ 166460 h 345251"/>
                <a:gd name="connsiteX6" fmla="*/ 2170024 w 4820906"/>
                <a:gd name="connsiteY6" fmla="*/ 234277 h 345251"/>
                <a:gd name="connsiteX7" fmla="*/ 2465936 w 4820906"/>
                <a:gd name="connsiteY7" fmla="*/ 221947 h 345251"/>
                <a:gd name="connsiteX8" fmla="*/ 2743354 w 4820906"/>
                <a:gd name="connsiteY8" fmla="*/ 154130 h 345251"/>
                <a:gd name="connsiteX9" fmla="*/ 3329014 w 4820906"/>
                <a:gd name="connsiteY9" fmla="*/ 80148 h 345251"/>
                <a:gd name="connsiteX10" fmla="*/ 4118114 w 4820906"/>
                <a:gd name="connsiteY10" fmla="*/ 43156 h 345251"/>
                <a:gd name="connsiteX11" fmla="*/ 4475675 w 4820906"/>
                <a:gd name="connsiteY11" fmla="*/ 36991 h 345251"/>
                <a:gd name="connsiteX12" fmla="*/ 4820906 w 4820906"/>
                <a:gd name="connsiteY12" fmla="*/ 0 h 345251"/>
                <a:gd name="connsiteX0" fmla="*/ 0 w 5878261"/>
                <a:gd name="connsiteY0" fmla="*/ 564003 h 564003"/>
                <a:gd name="connsiteX1" fmla="*/ 1495059 w 5878261"/>
                <a:gd name="connsiteY1" fmla="*/ 295929 h 564003"/>
                <a:gd name="connsiteX2" fmla="*/ 1753982 w 5878261"/>
                <a:gd name="connsiteY2" fmla="*/ 289764 h 564003"/>
                <a:gd name="connsiteX3" fmla="*/ 2512258 w 5878261"/>
                <a:gd name="connsiteY3" fmla="*/ 178791 h 564003"/>
                <a:gd name="connsiteX4" fmla="*/ 2851324 w 5878261"/>
                <a:gd name="connsiteY4" fmla="*/ 123304 h 564003"/>
                <a:gd name="connsiteX5" fmla="*/ 3023939 w 5878261"/>
                <a:gd name="connsiteY5" fmla="*/ 166460 h 564003"/>
                <a:gd name="connsiteX6" fmla="*/ 3227379 w 5878261"/>
                <a:gd name="connsiteY6" fmla="*/ 234277 h 564003"/>
                <a:gd name="connsiteX7" fmla="*/ 3523291 w 5878261"/>
                <a:gd name="connsiteY7" fmla="*/ 221947 h 564003"/>
                <a:gd name="connsiteX8" fmla="*/ 3800709 w 5878261"/>
                <a:gd name="connsiteY8" fmla="*/ 154130 h 564003"/>
                <a:gd name="connsiteX9" fmla="*/ 4386369 w 5878261"/>
                <a:gd name="connsiteY9" fmla="*/ 80148 h 564003"/>
                <a:gd name="connsiteX10" fmla="*/ 5175469 w 5878261"/>
                <a:gd name="connsiteY10" fmla="*/ 43156 h 564003"/>
                <a:gd name="connsiteX11" fmla="*/ 5533030 w 5878261"/>
                <a:gd name="connsiteY11" fmla="*/ 36991 h 564003"/>
                <a:gd name="connsiteX12" fmla="*/ 5878261 w 5878261"/>
                <a:gd name="connsiteY12" fmla="*/ 0 h 564003"/>
                <a:gd name="connsiteX0" fmla="*/ 0 w 5878261"/>
                <a:gd name="connsiteY0" fmla="*/ 564003 h 564003"/>
                <a:gd name="connsiteX1" fmla="*/ 1495059 w 5878261"/>
                <a:gd name="connsiteY1" fmla="*/ 295929 h 564003"/>
                <a:gd name="connsiteX2" fmla="*/ 1753982 w 5878261"/>
                <a:gd name="connsiteY2" fmla="*/ 289764 h 564003"/>
                <a:gd name="connsiteX3" fmla="*/ 2512258 w 5878261"/>
                <a:gd name="connsiteY3" fmla="*/ 178791 h 564003"/>
                <a:gd name="connsiteX4" fmla="*/ 2851324 w 5878261"/>
                <a:gd name="connsiteY4" fmla="*/ 123304 h 564003"/>
                <a:gd name="connsiteX5" fmla="*/ 3023939 w 5878261"/>
                <a:gd name="connsiteY5" fmla="*/ 166460 h 564003"/>
                <a:gd name="connsiteX6" fmla="*/ 3227379 w 5878261"/>
                <a:gd name="connsiteY6" fmla="*/ 234277 h 564003"/>
                <a:gd name="connsiteX7" fmla="*/ 3509070 w 5878261"/>
                <a:gd name="connsiteY7" fmla="*/ 117013 h 564003"/>
                <a:gd name="connsiteX8" fmla="*/ 3800709 w 5878261"/>
                <a:gd name="connsiteY8" fmla="*/ 154130 h 564003"/>
                <a:gd name="connsiteX9" fmla="*/ 4386369 w 5878261"/>
                <a:gd name="connsiteY9" fmla="*/ 80148 h 564003"/>
                <a:gd name="connsiteX10" fmla="*/ 5175469 w 5878261"/>
                <a:gd name="connsiteY10" fmla="*/ 43156 h 564003"/>
                <a:gd name="connsiteX11" fmla="*/ 5533030 w 5878261"/>
                <a:gd name="connsiteY11" fmla="*/ 36991 h 564003"/>
                <a:gd name="connsiteX12" fmla="*/ 5878261 w 5878261"/>
                <a:gd name="connsiteY12" fmla="*/ 0 h 564003"/>
                <a:gd name="connsiteX0" fmla="*/ 0 w 5878261"/>
                <a:gd name="connsiteY0" fmla="*/ 564003 h 564003"/>
                <a:gd name="connsiteX1" fmla="*/ 1495059 w 5878261"/>
                <a:gd name="connsiteY1" fmla="*/ 295929 h 564003"/>
                <a:gd name="connsiteX2" fmla="*/ 1753982 w 5878261"/>
                <a:gd name="connsiteY2" fmla="*/ 289764 h 564003"/>
                <a:gd name="connsiteX3" fmla="*/ 2512258 w 5878261"/>
                <a:gd name="connsiteY3" fmla="*/ 178791 h 564003"/>
                <a:gd name="connsiteX4" fmla="*/ 2851324 w 5878261"/>
                <a:gd name="connsiteY4" fmla="*/ 123304 h 564003"/>
                <a:gd name="connsiteX5" fmla="*/ 3023939 w 5878261"/>
                <a:gd name="connsiteY5" fmla="*/ 166460 h 564003"/>
                <a:gd name="connsiteX6" fmla="*/ 3227379 w 5878261"/>
                <a:gd name="connsiteY6" fmla="*/ 134590 h 564003"/>
                <a:gd name="connsiteX7" fmla="*/ 3509070 w 5878261"/>
                <a:gd name="connsiteY7" fmla="*/ 117013 h 564003"/>
                <a:gd name="connsiteX8" fmla="*/ 3800709 w 5878261"/>
                <a:gd name="connsiteY8" fmla="*/ 154130 h 564003"/>
                <a:gd name="connsiteX9" fmla="*/ 4386369 w 5878261"/>
                <a:gd name="connsiteY9" fmla="*/ 80148 h 564003"/>
                <a:gd name="connsiteX10" fmla="*/ 5175469 w 5878261"/>
                <a:gd name="connsiteY10" fmla="*/ 43156 h 564003"/>
                <a:gd name="connsiteX11" fmla="*/ 5533030 w 5878261"/>
                <a:gd name="connsiteY11" fmla="*/ 36991 h 564003"/>
                <a:gd name="connsiteX12" fmla="*/ 5878261 w 5878261"/>
                <a:gd name="connsiteY12" fmla="*/ 0 h 564003"/>
                <a:gd name="connsiteX0" fmla="*/ 0 w 5878261"/>
                <a:gd name="connsiteY0" fmla="*/ 564003 h 564003"/>
                <a:gd name="connsiteX1" fmla="*/ 1495059 w 5878261"/>
                <a:gd name="connsiteY1" fmla="*/ 295929 h 564003"/>
                <a:gd name="connsiteX2" fmla="*/ 1753982 w 5878261"/>
                <a:gd name="connsiteY2" fmla="*/ 289764 h 564003"/>
                <a:gd name="connsiteX3" fmla="*/ 2512258 w 5878261"/>
                <a:gd name="connsiteY3" fmla="*/ 178791 h 564003"/>
                <a:gd name="connsiteX4" fmla="*/ 3007754 w 5878261"/>
                <a:gd name="connsiteY4" fmla="*/ 39357 h 564003"/>
                <a:gd name="connsiteX5" fmla="*/ 3023939 w 5878261"/>
                <a:gd name="connsiteY5" fmla="*/ 166460 h 564003"/>
                <a:gd name="connsiteX6" fmla="*/ 3227379 w 5878261"/>
                <a:gd name="connsiteY6" fmla="*/ 134590 h 564003"/>
                <a:gd name="connsiteX7" fmla="*/ 3509070 w 5878261"/>
                <a:gd name="connsiteY7" fmla="*/ 117013 h 564003"/>
                <a:gd name="connsiteX8" fmla="*/ 3800709 w 5878261"/>
                <a:gd name="connsiteY8" fmla="*/ 154130 h 564003"/>
                <a:gd name="connsiteX9" fmla="*/ 4386369 w 5878261"/>
                <a:gd name="connsiteY9" fmla="*/ 80148 h 564003"/>
                <a:gd name="connsiteX10" fmla="*/ 5175469 w 5878261"/>
                <a:gd name="connsiteY10" fmla="*/ 43156 h 564003"/>
                <a:gd name="connsiteX11" fmla="*/ 5533030 w 5878261"/>
                <a:gd name="connsiteY11" fmla="*/ 36991 h 564003"/>
                <a:gd name="connsiteX12" fmla="*/ 5878261 w 5878261"/>
                <a:gd name="connsiteY12" fmla="*/ 0 h 564003"/>
                <a:gd name="connsiteX0" fmla="*/ 0 w 5878261"/>
                <a:gd name="connsiteY0" fmla="*/ 564003 h 564003"/>
                <a:gd name="connsiteX1" fmla="*/ 1495059 w 5878261"/>
                <a:gd name="connsiteY1" fmla="*/ 295929 h 564003"/>
                <a:gd name="connsiteX2" fmla="*/ 1753982 w 5878261"/>
                <a:gd name="connsiteY2" fmla="*/ 289764 h 564003"/>
                <a:gd name="connsiteX3" fmla="*/ 2512258 w 5878261"/>
                <a:gd name="connsiteY3" fmla="*/ 126324 h 564003"/>
                <a:gd name="connsiteX4" fmla="*/ 3007754 w 5878261"/>
                <a:gd name="connsiteY4" fmla="*/ 39357 h 564003"/>
                <a:gd name="connsiteX5" fmla="*/ 3023939 w 5878261"/>
                <a:gd name="connsiteY5" fmla="*/ 166460 h 564003"/>
                <a:gd name="connsiteX6" fmla="*/ 3227379 w 5878261"/>
                <a:gd name="connsiteY6" fmla="*/ 134590 h 564003"/>
                <a:gd name="connsiteX7" fmla="*/ 3509070 w 5878261"/>
                <a:gd name="connsiteY7" fmla="*/ 117013 h 564003"/>
                <a:gd name="connsiteX8" fmla="*/ 3800709 w 5878261"/>
                <a:gd name="connsiteY8" fmla="*/ 154130 h 564003"/>
                <a:gd name="connsiteX9" fmla="*/ 4386369 w 5878261"/>
                <a:gd name="connsiteY9" fmla="*/ 80148 h 564003"/>
                <a:gd name="connsiteX10" fmla="*/ 5175469 w 5878261"/>
                <a:gd name="connsiteY10" fmla="*/ 43156 h 564003"/>
                <a:gd name="connsiteX11" fmla="*/ 5533030 w 5878261"/>
                <a:gd name="connsiteY11" fmla="*/ 36991 h 564003"/>
                <a:gd name="connsiteX12" fmla="*/ 5878261 w 5878261"/>
                <a:gd name="connsiteY12" fmla="*/ 0 h 564003"/>
                <a:gd name="connsiteX0" fmla="*/ 0 w 5878261"/>
                <a:gd name="connsiteY0" fmla="*/ 564003 h 564003"/>
                <a:gd name="connsiteX1" fmla="*/ 1495059 w 5878261"/>
                <a:gd name="connsiteY1" fmla="*/ 295929 h 564003"/>
                <a:gd name="connsiteX2" fmla="*/ 1753982 w 5878261"/>
                <a:gd name="connsiteY2" fmla="*/ 289764 h 564003"/>
                <a:gd name="connsiteX3" fmla="*/ 2512258 w 5878261"/>
                <a:gd name="connsiteY3" fmla="*/ 126324 h 564003"/>
                <a:gd name="connsiteX4" fmla="*/ 3007754 w 5878261"/>
                <a:gd name="connsiteY4" fmla="*/ 39357 h 564003"/>
                <a:gd name="connsiteX5" fmla="*/ 3123485 w 5878261"/>
                <a:gd name="connsiteY5" fmla="*/ 93006 h 564003"/>
                <a:gd name="connsiteX6" fmla="*/ 3227379 w 5878261"/>
                <a:gd name="connsiteY6" fmla="*/ 134590 h 564003"/>
                <a:gd name="connsiteX7" fmla="*/ 3509070 w 5878261"/>
                <a:gd name="connsiteY7" fmla="*/ 117013 h 564003"/>
                <a:gd name="connsiteX8" fmla="*/ 3800709 w 5878261"/>
                <a:gd name="connsiteY8" fmla="*/ 154130 h 564003"/>
                <a:gd name="connsiteX9" fmla="*/ 4386369 w 5878261"/>
                <a:gd name="connsiteY9" fmla="*/ 80148 h 564003"/>
                <a:gd name="connsiteX10" fmla="*/ 5175469 w 5878261"/>
                <a:gd name="connsiteY10" fmla="*/ 43156 h 564003"/>
                <a:gd name="connsiteX11" fmla="*/ 5533030 w 5878261"/>
                <a:gd name="connsiteY11" fmla="*/ 36991 h 564003"/>
                <a:gd name="connsiteX12" fmla="*/ 5878261 w 5878261"/>
                <a:gd name="connsiteY12" fmla="*/ 0 h 564003"/>
                <a:gd name="connsiteX0" fmla="*/ 0 w 6027581"/>
                <a:gd name="connsiteY0" fmla="*/ 569250 h 569250"/>
                <a:gd name="connsiteX1" fmla="*/ 1495059 w 6027581"/>
                <a:gd name="connsiteY1" fmla="*/ 301176 h 569250"/>
                <a:gd name="connsiteX2" fmla="*/ 1753982 w 6027581"/>
                <a:gd name="connsiteY2" fmla="*/ 295011 h 569250"/>
                <a:gd name="connsiteX3" fmla="*/ 2512258 w 6027581"/>
                <a:gd name="connsiteY3" fmla="*/ 131571 h 569250"/>
                <a:gd name="connsiteX4" fmla="*/ 3007754 w 6027581"/>
                <a:gd name="connsiteY4" fmla="*/ 44604 h 569250"/>
                <a:gd name="connsiteX5" fmla="*/ 3123485 w 6027581"/>
                <a:gd name="connsiteY5" fmla="*/ 98253 h 569250"/>
                <a:gd name="connsiteX6" fmla="*/ 3227379 w 6027581"/>
                <a:gd name="connsiteY6" fmla="*/ 139837 h 569250"/>
                <a:gd name="connsiteX7" fmla="*/ 3509070 w 6027581"/>
                <a:gd name="connsiteY7" fmla="*/ 122260 h 569250"/>
                <a:gd name="connsiteX8" fmla="*/ 3800709 w 6027581"/>
                <a:gd name="connsiteY8" fmla="*/ 159377 h 569250"/>
                <a:gd name="connsiteX9" fmla="*/ 4386369 w 6027581"/>
                <a:gd name="connsiteY9" fmla="*/ 85395 h 569250"/>
                <a:gd name="connsiteX10" fmla="*/ 5175469 w 6027581"/>
                <a:gd name="connsiteY10" fmla="*/ 48403 h 569250"/>
                <a:gd name="connsiteX11" fmla="*/ 5533030 w 6027581"/>
                <a:gd name="connsiteY11" fmla="*/ 42238 h 569250"/>
                <a:gd name="connsiteX12" fmla="*/ 6027581 w 6027581"/>
                <a:gd name="connsiteY12" fmla="*/ 0 h 569250"/>
                <a:gd name="connsiteX0" fmla="*/ 0 w 6027581"/>
                <a:gd name="connsiteY0" fmla="*/ 684413 h 684413"/>
                <a:gd name="connsiteX1" fmla="*/ 1495059 w 6027581"/>
                <a:gd name="connsiteY1" fmla="*/ 416339 h 684413"/>
                <a:gd name="connsiteX2" fmla="*/ 1753982 w 6027581"/>
                <a:gd name="connsiteY2" fmla="*/ 410174 h 684413"/>
                <a:gd name="connsiteX3" fmla="*/ 2512258 w 6027581"/>
                <a:gd name="connsiteY3" fmla="*/ 246734 h 684413"/>
                <a:gd name="connsiteX4" fmla="*/ 3007754 w 6027581"/>
                <a:gd name="connsiteY4" fmla="*/ 159767 h 684413"/>
                <a:gd name="connsiteX5" fmla="*/ 3123485 w 6027581"/>
                <a:gd name="connsiteY5" fmla="*/ 213416 h 684413"/>
                <a:gd name="connsiteX6" fmla="*/ 3227379 w 6027581"/>
                <a:gd name="connsiteY6" fmla="*/ 255000 h 684413"/>
                <a:gd name="connsiteX7" fmla="*/ 3509070 w 6027581"/>
                <a:gd name="connsiteY7" fmla="*/ 237423 h 684413"/>
                <a:gd name="connsiteX8" fmla="*/ 3800709 w 6027581"/>
                <a:gd name="connsiteY8" fmla="*/ 274540 h 684413"/>
                <a:gd name="connsiteX9" fmla="*/ 4386369 w 6027581"/>
                <a:gd name="connsiteY9" fmla="*/ 200558 h 684413"/>
                <a:gd name="connsiteX10" fmla="*/ 5175469 w 6027581"/>
                <a:gd name="connsiteY10" fmla="*/ 163566 h 684413"/>
                <a:gd name="connsiteX11" fmla="*/ 5490368 w 6027581"/>
                <a:gd name="connsiteY11" fmla="*/ 0 h 684413"/>
                <a:gd name="connsiteX12" fmla="*/ 6027581 w 6027581"/>
                <a:gd name="connsiteY12" fmla="*/ 115163 h 684413"/>
                <a:gd name="connsiteX0" fmla="*/ 0 w 5977808"/>
                <a:gd name="connsiteY0" fmla="*/ 747637 h 747637"/>
                <a:gd name="connsiteX1" fmla="*/ 1495059 w 5977808"/>
                <a:gd name="connsiteY1" fmla="*/ 479563 h 747637"/>
                <a:gd name="connsiteX2" fmla="*/ 1753982 w 5977808"/>
                <a:gd name="connsiteY2" fmla="*/ 473398 h 747637"/>
                <a:gd name="connsiteX3" fmla="*/ 2512258 w 5977808"/>
                <a:gd name="connsiteY3" fmla="*/ 309958 h 747637"/>
                <a:gd name="connsiteX4" fmla="*/ 3007754 w 5977808"/>
                <a:gd name="connsiteY4" fmla="*/ 222991 h 747637"/>
                <a:gd name="connsiteX5" fmla="*/ 3123485 w 5977808"/>
                <a:gd name="connsiteY5" fmla="*/ 276640 h 747637"/>
                <a:gd name="connsiteX6" fmla="*/ 3227379 w 5977808"/>
                <a:gd name="connsiteY6" fmla="*/ 318224 h 747637"/>
                <a:gd name="connsiteX7" fmla="*/ 3509070 w 5977808"/>
                <a:gd name="connsiteY7" fmla="*/ 300647 h 747637"/>
                <a:gd name="connsiteX8" fmla="*/ 3800709 w 5977808"/>
                <a:gd name="connsiteY8" fmla="*/ 337764 h 747637"/>
                <a:gd name="connsiteX9" fmla="*/ 4386369 w 5977808"/>
                <a:gd name="connsiteY9" fmla="*/ 263782 h 747637"/>
                <a:gd name="connsiteX10" fmla="*/ 5175469 w 5977808"/>
                <a:gd name="connsiteY10" fmla="*/ 226790 h 747637"/>
                <a:gd name="connsiteX11" fmla="*/ 5490368 w 5977808"/>
                <a:gd name="connsiteY11" fmla="*/ 63224 h 747637"/>
                <a:gd name="connsiteX12" fmla="*/ 5977808 w 5977808"/>
                <a:gd name="connsiteY12" fmla="*/ 0 h 747637"/>
                <a:gd name="connsiteX0" fmla="*/ 0 w 5977808"/>
                <a:gd name="connsiteY0" fmla="*/ 747637 h 747637"/>
                <a:gd name="connsiteX1" fmla="*/ 1495059 w 5977808"/>
                <a:gd name="connsiteY1" fmla="*/ 479563 h 747637"/>
                <a:gd name="connsiteX2" fmla="*/ 1753982 w 5977808"/>
                <a:gd name="connsiteY2" fmla="*/ 473398 h 747637"/>
                <a:gd name="connsiteX3" fmla="*/ 2512258 w 5977808"/>
                <a:gd name="connsiteY3" fmla="*/ 309958 h 747637"/>
                <a:gd name="connsiteX4" fmla="*/ 3007754 w 5977808"/>
                <a:gd name="connsiteY4" fmla="*/ 222991 h 747637"/>
                <a:gd name="connsiteX5" fmla="*/ 3123485 w 5977808"/>
                <a:gd name="connsiteY5" fmla="*/ 276640 h 747637"/>
                <a:gd name="connsiteX6" fmla="*/ 3227379 w 5977808"/>
                <a:gd name="connsiteY6" fmla="*/ 318224 h 747637"/>
                <a:gd name="connsiteX7" fmla="*/ 3509070 w 5977808"/>
                <a:gd name="connsiteY7" fmla="*/ 300647 h 747637"/>
                <a:gd name="connsiteX8" fmla="*/ 3800709 w 5977808"/>
                <a:gd name="connsiteY8" fmla="*/ 337764 h 747637"/>
                <a:gd name="connsiteX9" fmla="*/ 4386369 w 5977808"/>
                <a:gd name="connsiteY9" fmla="*/ 263782 h 747637"/>
                <a:gd name="connsiteX10" fmla="*/ 5168359 w 5977808"/>
                <a:gd name="connsiteY10" fmla="*/ 95622 h 747637"/>
                <a:gd name="connsiteX11" fmla="*/ 5490368 w 5977808"/>
                <a:gd name="connsiteY11" fmla="*/ 63224 h 747637"/>
                <a:gd name="connsiteX12" fmla="*/ 5977808 w 5977808"/>
                <a:gd name="connsiteY12" fmla="*/ 0 h 747637"/>
                <a:gd name="connsiteX0" fmla="*/ 0 w 5977808"/>
                <a:gd name="connsiteY0" fmla="*/ 747637 h 747637"/>
                <a:gd name="connsiteX1" fmla="*/ 1495059 w 5977808"/>
                <a:gd name="connsiteY1" fmla="*/ 479563 h 747637"/>
                <a:gd name="connsiteX2" fmla="*/ 1753982 w 5977808"/>
                <a:gd name="connsiteY2" fmla="*/ 473398 h 747637"/>
                <a:gd name="connsiteX3" fmla="*/ 2512258 w 5977808"/>
                <a:gd name="connsiteY3" fmla="*/ 309958 h 747637"/>
                <a:gd name="connsiteX4" fmla="*/ 3007754 w 5977808"/>
                <a:gd name="connsiteY4" fmla="*/ 222991 h 747637"/>
                <a:gd name="connsiteX5" fmla="*/ 3123485 w 5977808"/>
                <a:gd name="connsiteY5" fmla="*/ 276640 h 747637"/>
                <a:gd name="connsiteX6" fmla="*/ 3227379 w 5977808"/>
                <a:gd name="connsiteY6" fmla="*/ 318224 h 747637"/>
                <a:gd name="connsiteX7" fmla="*/ 3509070 w 5977808"/>
                <a:gd name="connsiteY7" fmla="*/ 300647 h 747637"/>
                <a:gd name="connsiteX8" fmla="*/ 3800709 w 5977808"/>
                <a:gd name="connsiteY8" fmla="*/ 337764 h 747637"/>
                <a:gd name="connsiteX9" fmla="*/ 4400589 w 5977808"/>
                <a:gd name="connsiteY9" fmla="*/ 174588 h 747637"/>
                <a:gd name="connsiteX10" fmla="*/ 5168359 w 5977808"/>
                <a:gd name="connsiteY10" fmla="*/ 95622 h 747637"/>
                <a:gd name="connsiteX11" fmla="*/ 5490368 w 5977808"/>
                <a:gd name="connsiteY11" fmla="*/ 63224 h 747637"/>
                <a:gd name="connsiteX12" fmla="*/ 5977808 w 5977808"/>
                <a:gd name="connsiteY12" fmla="*/ 0 h 747637"/>
                <a:gd name="connsiteX0" fmla="*/ 0 w 5977808"/>
                <a:gd name="connsiteY0" fmla="*/ 747637 h 747637"/>
                <a:gd name="connsiteX1" fmla="*/ 1495059 w 5977808"/>
                <a:gd name="connsiteY1" fmla="*/ 479563 h 747637"/>
                <a:gd name="connsiteX2" fmla="*/ 1753982 w 5977808"/>
                <a:gd name="connsiteY2" fmla="*/ 473398 h 747637"/>
                <a:gd name="connsiteX3" fmla="*/ 2512258 w 5977808"/>
                <a:gd name="connsiteY3" fmla="*/ 309958 h 747637"/>
                <a:gd name="connsiteX4" fmla="*/ 3007754 w 5977808"/>
                <a:gd name="connsiteY4" fmla="*/ 222991 h 747637"/>
                <a:gd name="connsiteX5" fmla="*/ 3123485 w 5977808"/>
                <a:gd name="connsiteY5" fmla="*/ 276640 h 747637"/>
                <a:gd name="connsiteX6" fmla="*/ 3227379 w 5977808"/>
                <a:gd name="connsiteY6" fmla="*/ 318224 h 747637"/>
                <a:gd name="connsiteX7" fmla="*/ 3509070 w 5977808"/>
                <a:gd name="connsiteY7" fmla="*/ 300647 h 747637"/>
                <a:gd name="connsiteX8" fmla="*/ 3850483 w 5977808"/>
                <a:gd name="connsiteY8" fmla="*/ 227583 h 747637"/>
                <a:gd name="connsiteX9" fmla="*/ 4400589 w 5977808"/>
                <a:gd name="connsiteY9" fmla="*/ 174588 h 747637"/>
                <a:gd name="connsiteX10" fmla="*/ 5168359 w 5977808"/>
                <a:gd name="connsiteY10" fmla="*/ 95622 h 747637"/>
                <a:gd name="connsiteX11" fmla="*/ 5490368 w 5977808"/>
                <a:gd name="connsiteY11" fmla="*/ 63224 h 747637"/>
                <a:gd name="connsiteX12" fmla="*/ 5977808 w 5977808"/>
                <a:gd name="connsiteY12" fmla="*/ 0 h 747637"/>
                <a:gd name="connsiteX0" fmla="*/ 0 w 5977808"/>
                <a:gd name="connsiteY0" fmla="*/ 747637 h 747637"/>
                <a:gd name="connsiteX1" fmla="*/ 1495059 w 5977808"/>
                <a:gd name="connsiteY1" fmla="*/ 479563 h 747637"/>
                <a:gd name="connsiteX2" fmla="*/ 1753982 w 5977808"/>
                <a:gd name="connsiteY2" fmla="*/ 473398 h 747637"/>
                <a:gd name="connsiteX3" fmla="*/ 2512258 w 5977808"/>
                <a:gd name="connsiteY3" fmla="*/ 309958 h 747637"/>
                <a:gd name="connsiteX4" fmla="*/ 3007754 w 5977808"/>
                <a:gd name="connsiteY4" fmla="*/ 222991 h 747637"/>
                <a:gd name="connsiteX5" fmla="*/ 3123485 w 5977808"/>
                <a:gd name="connsiteY5" fmla="*/ 276640 h 747637"/>
                <a:gd name="connsiteX6" fmla="*/ 3227379 w 5977808"/>
                <a:gd name="connsiteY6" fmla="*/ 318224 h 747637"/>
                <a:gd name="connsiteX7" fmla="*/ 3516180 w 5977808"/>
                <a:gd name="connsiteY7" fmla="*/ 237687 h 747637"/>
                <a:gd name="connsiteX8" fmla="*/ 3850483 w 5977808"/>
                <a:gd name="connsiteY8" fmla="*/ 227583 h 747637"/>
                <a:gd name="connsiteX9" fmla="*/ 4400589 w 5977808"/>
                <a:gd name="connsiteY9" fmla="*/ 174588 h 747637"/>
                <a:gd name="connsiteX10" fmla="*/ 5168359 w 5977808"/>
                <a:gd name="connsiteY10" fmla="*/ 95622 h 747637"/>
                <a:gd name="connsiteX11" fmla="*/ 5490368 w 5977808"/>
                <a:gd name="connsiteY11" fmla="*/ 63224 h 747637"/>
                <a:gd name="connsiteX12" fmla="*/ 5977808 w 5977808"/>
                <a:gd name="connsiteY12" fmla="*/ 0 h 747637"/>
                <a:gd name="connsiteX0" fmla="*/ 0 w 5977808"/>
                <a:gd name="connsiteY0" fmla="*/ 747637 h 747637"/>
                <a:gd name="connsiteX1" fmla="*/ 1495059 w 5977808"/>
                <a:gd name="connsiteY1" fmla="*/ 479563 h 747637"/>
                <a:gd name="connsiteX2" fmla="*/ 1753982 w 5977808"/>
                <a:gd name="connsiteY2" fmla="*/ 473398 h 747637"/>
                <a:gd name="connsiteX3" fmla="*/ 2512258 w 5977808"/>
                <a:gd name="connsiteY3" fmla="*/ 309958 h 747637"/>
                <a:gd name="connsiteX4" fmla="*/ 3007754 w 5977808"/>
                <a:gd name="connsiteY4" fmla="*/ 222991 h 747637"/>
                <a:gd name="connsiteX5" fmla="*/ 3123485 w 5977808"/>
                <a:gd name="connsiteY5" fmla="*/ 276640 h 747637"/>
                <a:gd name="connsiteX6" fmla="*/ 3248710 w 5977808"/>
                <a:gd name="connsiteY6" fmla="*/ 250017 h 747637"/>
                <a:gd name="connsiteX7" fmla="*/ 3516180 w 5977808"/>
                <a:gd name="connsiteY7" fmla="*/ 237687 h 747637"/>
                <a:gd name="connsiteX8" fmla="*/ 3850483 w 5977808"/>
                <a:gd name="connsiteY8" fmla="*/ 227583 h 747637"/>
                <a:gd name="connsiteX9" fmla="*/ 4400589 w 5977808"/>
                <a:gd name="connsiteY9" fmla="*/ 174588 h 747637"/>
                <a:gd name="connsiteX10" fmla="*/ 5168359 w 5977808"/>
                <a:gd name="connsiteY10" fmla="*/ 95622 h 747637"/>
                <a:gd name="connsiteX11" fmla="*/ 5490368 w 5977808"/>
                <a:gd name="connsiteY11" fmla="*/ 63224 h 747637"/>
                <a:gd name="connsiteX12" fmla="*/ 5977808 w 5977808"/>
                <a:gd name="connsiteY12" fmla="*/ 0 h 747637"/>
                <a:gd name="connsiteX0" fmla="*/ 0 w 6056023"/>
                <a:gd name="connsiteY0" fmla="*/ 700417 h 700417"/>
                <a:gd name="connsiteX1" fmla="*/ 1495059 w 6056023"/>
                <a:gd name="connsiteY1" fmla="*/ 432343 h 700417"/>
                <a:gd name="connsiteX2" fmla="*/ 1753982 w 6056023"/>
                <a:gd name="connsiteY2" fmla="*/ 426178 h 700417"/>
                <a:gd name="connsiteX3" fmla="*/ 2512258 w 6056023"/>
                <a:gd name="connsiteY3" fmla="*/ 262738 h 700417"/>
                <a:gd name="connsiteX4" fmla="*/ 3007754 w 6056023"/>
                <a:gd name="connsiteY4" fmla="*/ 175771 h 700417"/>
                <a:gd name="connsiteX5" fmla="*/ 3123485 w 6056023"/>
                <a:gd name="connsiteY5" fmla="*/ 229420 h 700417"/>
                <a:gd name="connsiteX6" fmla="*/ 3248710 w 6056023"/>
                <a:gd name="connsiteY6" fmla="*/ 202797 h 700417"/>
                <a:gd name="connsiteX7" fmla="*/ 3516180 w 6056023"/>
                <a:gd name="connsiteY7" fmla="*/ 190467 h 700417"/>
                <a:gd name="connsiteX8" fmla="*/ 3850483 w 6056023"/>
                <a:gd name="connsiteY8" fmla="*/ 180363 h 700417"/>
                <a:gd name="connsiteX9" fmla="*/ 4400589 w 6056023"/>
                <a:gd name="connsiteY9" fmla="*/ 127368 h 700417"/>
                <a:gd name="connsiteX10" fmla="*/ 5168359 w 6056023"/>
                <a:gd name="connsiteY10" fmla="*/ 48402 h 700417"/>
                <a:gd name="connsiteX11" fmla="*/ 5490368 w 6056023"/>
                <a:gd name="connsiteY11" fmla="*/ 16004 h 700417"/>
                <a:gd name="connsiteX12" fmla="*/ 6056023 w 6056023"/>
                <a:gd name="connsiteY12" fmla="*/ 0 h 700417"/>
                <a:gd name="connsiteX0" fmla="*/ 0 w 6034692"/>
                <a:gd name="connsiteY0" fmla="*/ 684413 h 684413"/>
                <a:gd name="connsiteX1" fmla="*/ 1495059 w 6034692"/>
                <a:gd name="connsiteY1" fmla="*/ 416339 h 684413"/>
                <a:gd name="connsiteX2" fmla="*/ 1753982 w 6034692"/>
                <a:gd name="connsiteY2" fmla="*/ 410174 h 684413"/>
                <a:gd name="connsiteX3" fmla="*/ 2512258 w 6034692"/>
                <a:gd name="connsiteY3" fmla="*/ 246734 h 684413"/>
                <a:gd name="connsiteX4" fmla="*/ 3007754 w 6034692"/>
                <a:gd name="connsiteY4" fmla="*/ 159767 h 684413"/>
                <a:gd name="connsiteX5" fmla="*/ 3123485 w 6034692"/>
                <a:gd name="connsiteY5" fmla="*/ 213416 h 684413"/>
                <a:gd name="connsiteX6" fmla="*/ 3248710 w 6034692"/>
                <a:gd name="connsiteY6" fmla="*/ 186793 h 684413"/>
                <a:gd name="connsiteX7" fmla="*/ 3516180 w 6034692"/>
                <a:gd name="connsiteY7" fmla="*/ 174463 h 684413"/>
                <a:gd name="connsiteX8" fmla="*/ 3850483 w 6034692"/>
                <a:gd name="connsiteY8" fmla="*/ 164359 h 684413"/>
                <a:gd name="connsiteX9" fmla="*/ 4400589 w 6034692"/>
                <a:gd name="connsiteY9" fmla="*/ 111364 h 684413"/>
                <a:gd name="connsiteX10" fmla="*/ 5168359 w 6034692"/>
                <a:gd name="connsiteY10" fmla="*/ 32398 h 684413"/>
                <a:gd name="connsiteX11" fmla="*/ 5490368 w 6034692"/>
                <a:gd name="connsiteY11" fmla="*/ 0 h 684413"/>
                <a:gd name="connsiteX12" fmla="*/ 6034692 w 6034692"/>
                <a:gd name="connsiteY12" fmla="*/ 36463 h 684413"/>
                <a:gd name="connsiteX0" fmla="*/ 0 w 5913814"/>
                <a:gd name="connsiteY0" fmla="*/ 695171 h 695171"/>
                <a:gd name="connsiteX1" fmla="*/ 1495059 w 5913814"/>
                <a:gd name="connsiteY1" fmla="*/ 427097 h 695171"/>
                <a:gd name="connsiteX2" fmla="*/ 1753982 w 5913814"/>
                <a:gd name="connsiteY2" fmla="*/ 420932 h 695171"/>
                <a:gd name="connsiteX3" fmla="*/ 2512258 w 5913814"/>
                <a:gd name="connsiteY3" fmla="*/ 257492 h 695171"/>
                <a:gd name="connsiteX4" fmla="*/ 3007754 w 5913814"/>
                <a:gd name="connsiteY4" fmla="*/ 170525 h 695171"/>
                <a:gd name="connsiteX5" fmla="*/ 3123485 w 5913814"/>
                <a:gd name="connsiteY5" fmla="*/ 224174 h 695171"/>
                <a:gd name="connsiteX6" fmla="*/ 3248710 w 5913814"/>
                <a:gd name="connsiteY6" fmla="*/ 197551 h 695171"/>
                <a:gd name="connsiteX7" fmla="*/ 3516180 w 5913814"/>
                <a:gd name="connsiteY7" fmla="*/ 185221 h 695171"/>
                <a:gd name="connsiteX8" fmla="*/ 3850483 w 5913814"/>
                <a:gd name="connsiteY8" fmla="*/ 175117 h 695171"/>
                <a:gd name="connsiteX9" fmla="*/ 4400589 w 5913814"/>
                <a:gd name="connsiteY9" fmla="*/ 122122 h 695171"/>
                <a:gd name="connsiteX10" fmla="*/ 5168359 w 5913814"/>
                <a:gd name="connsiteY10" fmla="*/ 43156 h 695171"/>
                <a:gd name="connsiteX11" fmla="*/ 5490368 w 5913814"/>
                <a:gd name="connsiteY11" fmla="*/ 10758 h 695171"/>
                <a:gd name="connsiteX12" fmla="*/ 5913814 w 5913814"/>
                <a:gd name="connsiteY12" fmla="*/ 0 h 69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13814" h="695171">
                  <a:moveTo>
                    <a:pt x="0" y="695171"/>
                  </a:moveTo>
                  <a:lnTo>
                    <a:pt x="1495059" y="427097"/>
                  </a:lnTo>
                  <a:lnTo>
                    <a:pt x="1753982" y="420932"/>
                  </a:lnTo>
                  <a:lnTo>
                    <a:pt x="2512258" y="257492"/>
                  </a:lnTo>
                  <a:lnTo>
                    <a:pt x="3007754" y="170525"/>
                  </a:lnTo>
                  <a:lnTo>
                    <a:pt x="3123485" y="224174"/>
                  </a:lnTo>
                  <a:lnTo>
                    <a:pt x="3248710" y="197551"/>
                  </a:lnTo>
                  <a:lnTo>
                    <a:pt x="3516180" y="185221"/>
                  </a:lnTo>
                  <a:lnTo>
                    <a:pt x="3850483" y="175117"/>
                  </a:lnTo>
                  <a:lnTo>
                    <a:pt x="4400589" y="122122"/>
                  </a:lnTo>
                  <a:lnTo>
                    <a:pt x="5168359" y="43156"/>
                  </a:lnTo>
                  <a:lnTo>
                    <a:pt x="5490368" y="10758"/>
                  </a:lnTo>
                  <a:lnTo>
                    <a:pt x="5913814" y="0"/>
                  </a:lnTo>
                </a:path>
              </a:pathLst>
            </a:cu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flipH="1">
              <a:off x="5488635" y="3940509"/>
              <a:ext cx="45109" cy="115422"/>
            </a:xfrm>
            <a:prstGeom prst="straightConnector1">
              <a:avLst/>
            </a:prstGeom>
            <a:ln>
              <a:solidFill>
                <a:srgbClr val="0000FF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H="1">
              <a:off x="5649511" y="2088201"/>
              <a:ext cx="45109" cy="115422"/>
            </a:xfrm>
            <a:prstGeom prst="straightConnector1">
              <a:avLst/>
            </a:prstGeom>
            <a:ln>
              <a:solidFill>
                <a:srgbClr val="0000FF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H="1">
              <a:off x="6886185" y="1421726"/>
              <a:ext cx="45109" cy="115422"/>
            </a:xfrm>
            <a:prstGeom prst="straightConnector1">
              <a:avLst/>
            </a:prstGeom>
            <a:ln>
              <a:solidFill>
                <a:srgbClr val="0000FF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H="1">
              <a:off x="6625027" y="1154872"/>
              <a:ext cx="45109" cy="115422"/>
            </a:xfrm>
            <a:prstGeom prst="straightConnector1">
              <a:avLst/>
            </a:prstGeom>
            <a:ln>
              <a:solidFill>
                <a:srgbClr val="0000FF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 rot="17248364">
              <a:off x="2433174" y="1915975"/>
              <a:ext cx="76837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rgbClr val="FFFFFF"/>
                  </a:solidFill>
                </a:rPr>
                <a:t>Red Devil</a:t>
              </a: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20581574">
              <a:off x="2824700" y="3918963"/>
              <a:ext cx="116319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err="1" smtClean="0">
                  <a:solidFill>
                    <a:srgbClr val="FFFFFF"/>
                  </a:solidFill>
                </a:rPr>
                <a:t>Argenta</a:t>
              </a:r>
              <a:r>
                <a:rPr lang="en-US" sz="1050" dirty="0" smtClean="0">
                  <a:solidFill>
                    <a:srgbClr val="FFFFFF"/>
                  </a:solidFill>
                </a:rPr>
                <a:t> Plateau</a:t>
              </a:r>
              <a:endParaRPr lang="en-US" sz="1050" dirty="0">
                <a:solidFill>
                  <a:srgbClr val="FFFFFF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706209" y="6462724"/>
            <a:ext cx="44282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b="1" dirty="0" smtClean="0"/>
              <a:t>2016 </a:t>
            </a:r>
            <a:r>
              <a:rPr lang="en-US" sz="800" b="1" dirty="0"/>
              <a:t> </a:t>
            </a:r>
            <a:r>
              <a:rPr lang="en-US" sz="800" b="1" dirty="0" smtClean="0"/>
              <a:t>GSA Annual Meeting – T3 Economic geology of extensional terrains – </a:t>
            </a:r>
            <a:r>
              <a:rPr lang="en-US" sz="800" b="1" dirty="0" err="1" smtClean="0"/>
              <a:t>P.No</a:t>
            </a:r>
            <a:r>
              <a:rPr lang="en-US" sz="800" b="1" dirty="0" smtClean="0"/>
              <a:t>. 297-1  </a:t>
            </a:r>
            <a:endParaRPr lang="en-US" sz="8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49564" y="1227692"/>
            <a:ext cx="1045879" cy="1992050"/>
            <a:chOff x="1649564" y="1227692"/>
            <a:chExt cx="1045879" cy="1992050"/>
          </a:xfrm>
        </p:grpSpPr>
        <p:sp>
          <p:nvSpPr>
            <p:cNvPr id="2" name="TextBox 1"/>
            <p:cNvSpPr txBox="1"/>
            <p:nvPr/>
          </p:nvSpPr>
          <p:spPr>
            <a:xfrm>
              <a:off x="1649564" y="2396517"/>
              <a:ext cx="10458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~16.4 Ma</a:t>
              </a:r>
              <a:endParaRPr lang="en-US" sz="16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49564" y="1227692"/>
              <a:ext cx="10458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~14.7 Ma</a:t>
              </a:r>
              <a:endParaRPr lang="en-US" sz="16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49564" y="2881188"/>
              <a:ext cx="8747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~35 Ma</a:t>
              </a:r>
              <a:endParaRPr lang="en-US" sz="16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758985" y="2655202"/>
              <a:ext cx="0" cy="340288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1758985" y="1468207"/>
              <a:ext cx="0" cy="979308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1801964" y="1750663"/>
              <a:ext cx="6291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NNR</a:t>
              </a:r>
              <a:endParaRPr lang="en-US" sz="1600" dirty="0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0" y="6045872"/>
            <a:ext cx="1659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VIEW SOUTH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19674" y="1421726"/>
            <a:ext cx="5266511" cy="2022214"/>
            <a:chOff x="1619674" y="1421726"/>
            <a:chExt cx="5266511" cy="2022214"/>
          </a:xfrm>
        </p:grpSpPr>
        <p:grpSp>
          <p:nvGrpSpPr>
            <p:cNvPr id="84" name="Group 83"/>
            <p:cNvGrpSpPr/>
            <p:nvPr/>
          </p:nvGrpSpPr>
          <p:grpSpPr>
            <a:xfrm>
              <a:off x="5011496" y="1421726"/>
              <a:ext cx="1874689" cy="2022214"/>
              <a:chOff x="5372989" y="1554644"/>
              <a:chExt cx="1874689" cy="2022214"/>
            </a:xfrm>
          </p:grpSpPr>
          <p:sp>
            <p:nvSpPr>
              <p:cNvPr id="80" name="4-Point Star 79"/>
              <p:cNvSpPr/>
              <p:nvPr/>
            </p:nvSpPr>
            <p:spPr>
              <a:xfrm>
                <a:off x="6563581" y="1554644"/>
                <a:ext cx="197342" cy="228191"/>
              </a:xfrm>
              <a:prstGeom prst="star4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4-Point Star 80"/>
              <p:cNvSpPr/>
              <p:nvPr/>
            </p:nvSpPr>
            <p:spPr>
              <a:xfrm>
                <a:off x="7050336" y="3348667"/>
                <a:ext cx="197342" cy="228191"/>
              </a:xfrm>
              <a:prstGeom prst="star4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5644274" y="3317083"/>
                <a:ext cx="130731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FFFF00"/>
                    </a:solidFill>
                  </a:rPr>
                  <a:t>Mule Canyon Mine</a:t>
                </a:r>
                <a:endParaRPr lang="en-US" sz="105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5372989" y="1554644"/>
                <a:ext cx="114241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FFFF00"/>
                    </a:solidFill>
                  </a:rPr>
                  <a:t>Fire Creek Mine</a:t>
                </a:r>
                <a:endParaRPr lang="en-US" sz="105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70" name="4-Point Star 69"/>
            <p:cNvSpPr/>
            <p:nvPr/>
          </p:nvSpPr>
          <p:spPr>
            <a:xfrm>
              <a:off x="1619674" y="2013744"/>
              <a:ext cx="270086" cy="331973"/>
            </a:xfrm>
            <a:prstGeom prst="star4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878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8960" y="0"/>
            <a:ext cx="8016240" cy="680720"/>
          </a:xfrm>
        </p:spPr>
        <p:txBody>
          <a:bodyPr>
            <a:noAutofit/>
          </a:bodyPr>
          <a:lstStyle/>
          <a:p>
            <a:r>
              <a:rPr lang="en-US" sz="3200" dirty="0" smtClean="0"/>
              <a:t>Basin History – Combined Section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84" y="959758"/>
            <a:ext cx="9144000" cy="1702611"/>
          </a:xfrm>
          <a:prstGeom prst="rect">
            <a:avLst/>
          </a:prstGeom>
        </p:spPr>
      </p:pic>
      <p:pic>
        <p:nvPicPr>
          <p:cNvPr id="9" name="Picture 8" descr="ArgentaRim_108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442" y="2662369"/>
            <a:ext cx="5436558" cy="30580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688123"/>
            <a:ext cx="3658999" cy="304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ea"/>
              <a:buAutoNum type="circleNumDbPlain"/>
            </a:pPr>
            <a:r>
              <a:rPr lang="en-US" sz="1200" dirty="0" smtClean="0">
                <a:solidFill>
                  <a:srgbClr val="F6A533"/>
                </a:solidFill>
              </a:rPr>
              <a:t>&gt;~16.4 Ma %29 total extension, basin forms (field obs. indicate Eocene in origin)</a:t>
            </a:r>
          </a:p>
          <a:p>
            <a:pPr marL="228600" indent="-228600">
              <a:buFont typeface="+mj-ea"/>
              <a:buAutoNum type="circleNumDbPlain"/>
            </a:pPr>
            <a:r>
              <a:rPr lang="en-US" sz="1200" dirty="0" smtClean="0">
                <a:solidFill>
                  <a:srgbClr val="996633"/>
                </a:solidFill>
              </a:rPr>
              <a:t>~16.4 – 15.9 Ma %42 total extension @ a rate of 12kyrs/1%, 6.9 Mw event possible (Mw=μ*</a:t>
            </a:r>
            <a:r>
              <a:rPr lang="en-US" sz="1200" dirty="0">
                <a:solidFill>
                  <a:srgbClr val="996633"/>
                </a:solidFill>
              </a:rPr>
              <a:t>d</a:t>
            </a:r>
            <a:r>
              <a:rPr lang="en-US" sz="1200" dirty="0" smtClean="0">
                <a:solidFill>
                  <a:srgbClr val="996633"/>
                </a:solidFill>
              </a:rPr>
              <a:t>*A) capable of rupturing brittle crust, mature half </a:t>
            </a:r>
            <a:r>
              <a:rPr lang="en-US" sz="1200" dirty="0" err="1" smtClean="0">
                <a:solidFill>
                  <a:srgbClr val="996633"/>
                </a:solidFill>
              </a:rPr>
              <a:t>graben</a:t>
            </a:r>
            <a:r>
              <a:rPr lang="en-US" sz="1200" dirty="0" smtClean="0">
                <a:solidFill>
                  <a:srgbClr val="996633"/>
                </a:solidFill>
              </a:rPr>
              <a:t> established</a:t>
            </a:r>
          </a:p>
          <a:p>
            <a:pPr marL="228600" indent="-228600">
              <a:buFont typeface="+mj-ea"/>
              <a:buAutoNum type="circleNumDbPlain"/>
            </a:pPr>
            <a:r>
              <a:rPr lang="en-US" sz="1200" dirty="0" smtClean="0">
                <a:solidFill>
                  <a:srgbClr val="DDAFB1"/>
                </a:solidFill>
              </a:rPr>
              <a:t>~15.9 – 15.75 Ma %8 total extension @ a rate of 6kyrs/1%, </a:t>
            </a:r>
            <a:r>
              <a:rPr lang="en-US" sz="1200" dirty="0" smtClean="0">
                <a:solidFill>
                  <a:srgbClr val="FFFF00"/>
                </a:solidFill>
              </a:rPr>
              <a:t>Fire Creek &amp; Mule Canyon </a:t>
            </a:r>
            <a:r>
              <a:rPr lang="en-US" sz="1200" dirty="0">
                <a:solidFill>
                  <a:srgbClr val="DDAFB1"/>
                </a:solidFill>
              </a:rPr>
              <a:t>f</a:t>
            </a:r>
            <a:r>
              <a:rPr lang="en-US" sz="1200" dirty="0" smtClean="0">
                <a:solidFill>
                  <a:srgbClr val="DDAFB1"/>
                </a:solidFill>
              </a:rPr>
              <a:t>orm at apex of rider block  </a:t>
            </a:r>
          </a:p>
          <a:p>
            <a:pPr marL="228600" indent="-228600">
              <a:buFont typeface="+mj-ea"/>
              <a:buAutoNum type="circleNumDbPlain"/>
            </a:pPr>
            <a:r>
              <a:rPr lang="en-US" sz="1200" dirty="0" smtClean="0">
                <a:solidFill>
                  <a:srgbClr val="FF6600"/>
                </a:solidFill>
              </a:rPr>
              <a:t>~15.75 – 15.3 Ma %19 total extension @ a rate of 29krs/1%, stress partitioned away from the original border fault system (western GMC-Muleshoe) to the eastern incipient border faults (</a:t>
            </a:r>
            <a:r>
              <a:rPr lang="en-US" sz="1200" dirty="0" err="1" smtClean="0">
                <a:solidFill>
                  <a:srgbClr val="FF6600"/>
                </a:solidFill>
              </a:rPr>
              <a:t>Dunphy</a:t>
            </a:r>
            <a:r>
              <a:rPr lang="en-US" sz="1200" dirty="0" smtClean="0">
                <a:solidFill>
                  <a:srgbClr val="FF6600"/>
                </a:solidFill>
              </a:rPr>
              <a:t> Pass-Red Devil)</a:t>
            </a:r>
          </a:p>
          <a:p>
            <a:pPr marL="228600" indent="-228600">
              <a:buFont typeface="+mj-ea"/>
              <a:buAutoNum type="circleNumDbPlain"/>
            </a:pPr>
            <a:r>
              <a:rPr lang="en-US" sz="1200" dirty="0" smtClean="0">
                <a:solidFill>
                  <a:srgbClr val="FAB9FF"/>
                </a:solidFill>
              </a:rPr>
              <a:t>~15.3 – 14.7 Ma %</a:t>
            </a:r>
            <a:r>
              <a:rPr lang="en-US" sz="1200" dirty="0">
                <a:solidFill>
                  <a:srgbClr val="FAB9FF"/>
                </a:solidFill>
              </a:rPr>
              <a:t>2</a:t>
            </a:r>
            <a:r>
              <a:rPr lang="en-US" sz="1200" dirty="0" smtClean="0">
                <a:solidFill>
                  <a:srgbClr val="FAB9FF"/>
                </a:solidFill>
              </a:rPr>
              <a:t> of total extension @ a rate of 300kyrs/1%, system fossilized</a:t>
            </a:r>
          </a:p>
        </p:txBody>
      </p:sp>
      <p:sp>
        <p:nvSpPr>
          <p:cNvPr id="23" name="Freeform 22"/>
          <p:cNvSpPr/>
          <p:nvPr/>
        </p:nvSpPr>
        <p:spPr>
          <a:xfrm>
            <a:off x="5482903" y="4285725"/>
            <a:ext cx="2545634" cy="72735"/>
          </a:xfrm>
          <a:custGeom>
            <a:avLst/>
            <a:gdLst>
              <a:gd name="connsiteX0" fmla="*/ 0 w 2545634"/>
              <a:gd name="connsiteY0" fmla="*/ 67140 h 72735"/>
              <a:gd name="connsiteX1" fmla="*/ 279740 w 2545634"/>
              <a:gd name="connsiteY1" fmla="*/ 55950 h 72735"/>
              <a:gd name="connsiteX2" fmla="*/ 660187 w 2545634"/>
              <a:gd name="connsiteY2" fmla="*/ 22380 h 72735"/>
              <a:gd name="connsiteX3" fmla="*/ 872789 w 2545634"/>
              <a:gd name="connsiteY3" fmla="*/ 0 h 72735"/>
              <a:gd name="connsiteX4" fmla="*/ 1130150 w 2545634"/>
              <a:gd name="connsiteY4" fmla="*/ 22380 h 72735"/>
              <a:gd name="connsiteX5" fmla="*/ 1650466 w 2545634"/>
              <a:gd name="connsiteY5" fmla="*/ 50355 h 72735"/>
              <a:gd name="connsiteX6" fmla="*/ 1919016 w 2545634"/>
              <a:gd name="connsiteY6" fmla="*/ 39165 h 72735"/>
              <a:gd name="connsiteX7" fmla="*/ 2545634 w 2545634"/>
              <a:gd name="connsiteY7" fmla="*/ 72735 h 7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5634" h="72735">
                <a:moveTo>
                  <a:pt x="0" y="67140"/>
                </a:moveTo>
                <a:lnTo>
                  <a:pt x="279740" y="55950"/>
                </a:lnTo>
                <a:lnTo>
                  <a:pt x="660187" y="22380"/>
                </a:lnTo>
                <a:lnTo>
                  <a:pt x="872789" y="0"/>
                </a:lnTo>
                <a:lnTo>
                  <a:pt x="1130150" y="22380"/>
                </a:lnTo>
                <a:lnTo>
                  <a:pt x="1650466" y="50355"/>
                </a:lnTo>
                <a:lnTo>
                  <a:pt x="1919016" y="39165"/>
                </a:lnTo>
                <a:lnTo>
                  <a:pt x="2545634" y="72735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226483" y="4147225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8049344" y="4075828"/>
            <a:ext cx="3295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A’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4317065" y="4119284"/>
            <a:ext cx="1004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Battle Mountain</a:t>
            </a:r>
          </a:p>
        </p:txBody>
      </p:sp>
      <p:sp>
        <p:nvSpPr>
          <p:cNvPr id="27" name="8-Point Star 26"/>
          <p:cNvSpPr/>
          <p:nvPr/>
        </p:nvSpPr>
        <p:spPr>
          <a:xfrm>
            <a:off x="5074405" y="4165667"/>
            <a:ext cx="152078" cy="153672"/>
          </a:xfrm>
          <a:prstGeom prst="star8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706209" y="6462724"/>
            <a:ext cx="44282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b="1" dirty="0" smtClean="0"/>
              <a:t>2016 </a:t>
            </a:r>
            <a:r>
              <a:rPr lang="en-US" sz="800" b="1" dirty="0"/>
              <a:t> </a:t>
            </a:r>
            <a:r>
              <a:rPr lang="en-US" sz="800" b="1" dirty="0" smtClean="0"/>
              <a:t>GSA Annual Meeting – T3 Economic geology of extensional terrains – </a:t>
            </a:r>
            <a:r>
              <a:rPr lang="en-US" sz="800" b="1" dirty="0" err="1" smtClean="0"/>
              <a:t>P.No</a:t>
            </a:r>
            <a:r>
              <a:rPr lang="en-US" sz="800" b="1" dirty="0" smtClean="0"/>
              <a:t>. 297-1  </a:t>
            </a:r>
            <a:endParaRPr lang="en-US" sz="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648997" y="955892"/>
            <a:ext cx="7541784" cy="1623376"/>
            <a:chOff x="648997" y="955892"/>
            <a:chExt cx="7541784" cy="1623376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648997" y="1264457"/>
              <a:ext cx="341282" cy="96233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447737" y="1976352"/>
              <a:ext cx="211262" cy="60291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5572420" y="2128752"/>
              <a:ext cx="159336" cy="45051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7890008" y="2128752"/>
              <a:ext cx="159336" cy="45051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 rot="4152642">
              <a:off x="587246" y="1178762"/>
              <a:ext cx="603526" cy="307777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GMC 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4152642">
              <a:off x="3033582" y="1324547"/>
              <a:ext cx="963124" cy="307777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Muleshoe</a:t>
              </a:r>
              <a:endParaRPr lang="en-US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 rot="17394060">
              <a:off x="5068871" y="1428255"/>
              <a:ext cx="1252504" cy="307777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Dunphy</a:t>
              </a:r>
              <a:r>
                <a:rPr lang="en-US" sz="1400" dirty="0" smtClean="0"/>
                <a:t> Pass</a:t>
              </a:r>
              <a:endParaRPr lang="en-US" sz="1400" dirty="0"/>
            </a:p>
          </p:txBody>
        </p:sp>
        <p:sp>
          <p:nvSpPr>
            <p:cNvPr id="29" name="TextBox 28"/>
            <p:cNvSpPr txBox="1"/>
            <p:nvPr/>
          </p:nvSpPr>
          <p:spPr>
            <a:xfrm rot="17394060">
              <a:off x="7555418" y="1346373"/>
              <a:ext cx="962949" cy="307777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Red Devil</a:t>
              </a:r>
              <a:endParaRPr lang="en-US" sz="1400" dirty="0"/>
            </a:p>
          </p:txBody>
        </p:sp>
      </p:grpSp>
      <p:sp>
        <p:nvSpPr>
          <p:cNvPr id="35" name="4-Point Star 34"/>
          <p:cNvSpPr/>
          <p:nvPr/>
        </p:nvSpPr>
        <p:spPr>
          <a:xfrm>
            <a:off x="3250395" y="1862256"/>
            <a:ext cx="197342" cy="228191"/>
          </a:xfrm>
          <a:prstGeom prst="star4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4425868" y="4643309"/>
            <a:ext cx="4141698" cy="1114651"/>
            <a:chOff x="4425868" y="4643309"/>
            <a:chExt cx="4141698" cy="1114651"/>
          </a:xfrm>
        </p:grpSpPr>
        <p:sp>
          <p:nvSpPr>
            <p:cNvPr id="49" name="TextBox 48"/>
            <p:cNvSpPr txBox="1"/>
            <p:nvPr/>
          </p:nvSpPr>
          <p:spPr>
            <a:xfrm rot="17524007">
              <a:off x="4277994" y="5130154"/>
              <a:ext cx="60352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GMC </a:t>
              </a:r>
              <a:endParaRPr lang="en-US" sz="1400" dirty="0"/>
            </a:p>
          </p:txBody>
        </p:sp>
        <p:sp>
          <p:nvSpPr>
            <p:cNvPr id="50" name="TextBox 49"/>
            <p:cNvSpPr txBox="1"/>
            <p:nvPr/>
          </p:nvSpPr>
          <p:spPr>
            <a:xfrm rot="17608840">
              <a:off x="5111770" y="5122509"/>
              <a:ext cx="9631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Muleshoe</a:t>
              </a:r>
              <a:endParaRPr lang="en-US" sz="1400" dirty="0"/>
            </a:p>
          </p:txBody>
        </p:sp>
        <p:sp>
          <p:nvSpPr>
            <p:cNvPr id="51" name="TextBox 50"/>
            <p:cNvSpPr txBox="1"/>
            <p:nvPr/>
          </p:nvSpPr>
          <p:spPr>
            <a:xfrm rot="5400000">
              <a:off x="6685809" y="4908949"/>
              <a:ext cx="81304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/>
                <a:t>Dunphy</a:t>
              </a:r>
              <a:r>
                <a:rPr lang="en-US" sz="1400" dirty="0" smtClean="0"/>
                <a:t> </a:t>
              </a:r>
            </a:p>
            <a:p>
              <a:pPr algn="ctr"/>
              <a:r>
                <a:rPr lang="en-US" sz="1400" dirty="0" smtClean="0"/>
                <a:t>Pass</a:t>
              </a:r>
              <a:endParaRPr lang="en-US" sz="1400" dirty="0"/>
            </a:p>
          </p:txBody>
        </p:sp>
        <p:sp>
          <p:nvSpPr>
            <p:cNvPr id="52" name="TextBox 51"/>
            <p:cNvSpPr txBox="1"/>
            <p:nvPr/>
          </p:nvSpPr>
          <p:spPr>
            <a:xfrm rot="3696357">
              <a:off x="7932203" y="4970895"/>
              <a:ext cx="96294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Red Devil</a:t>
              </a:r>
              <a:endParaRPr lang="en-US" sz="14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416688" y="5700398"/>
            <a:ext cx="3628576" cy="730152"/>
            <a:chOff x="5416688" y="5700398"/>
            <a:chExt cx="3628576" cy="730152"/>
          </a:xfrm>
        </p:grpSpPr>
        <p:grpSp>
          <p:nvGrpSpPr>
            <p:cNvPr id="56" name="Group 55"/>
            <p:cNvGrpSpPr/>
            <p:nvPr/>
          </p:nvGrpSpPr>
          <p:grpSpPr>
            <a:xfrm>
              <a:off x="5835476" y="5700398"/>
              <a:ext cx="3209788" cy="730152"/>
              <a:chOff x="5835476" y="5700398"/>
              <a:chExt cx="3209788" cy="730152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5835476" y="5700398"/>
                <a:ext cx="1413813" cy="730152"/>
                <a:chOff x="7196916" y="5710558"/>
                <a:chExt cx="1413813" cy="730152"/>
              </a:xfrm>
            </p:grpSpPr>
            <p:cxnSp>
              <p:nvCxnSpPr>
                <p:cNvPr id="7" name="Straight Arrow Connector 6"/>
                <p:cNvCxnSpPr/>
                <p:nvPr/>
              </p:nvCxnSpPr>
              <p:spPr>
                <a:xfrm>
                  <a:off x="7726271" y="5857473"/>
                  <a:ext cx="344333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/>
                <p:nvPr/>
              </p:nvCxnSpPr>
              <p:spPr>
                <a:xfrm flipV="1">
                  <a:off x="8057391" y="5903153"/>
                  <a:ext cx="0" cy="42214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7707026" y="5848337"/>
                  <a:ext cx="313817" cy="55957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7196916" y="5858520"/>
                  <a:ext cx="496000" cy="0"/>
                </a:xfrm>
                <a:prstGeom prst="line">
                  <a:avLst/>
                </a:prstGeom>
                <a:ln>
                  <a:solidFill>
                    <a:srgbClr val="DD952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8002453" y="6347916"/>
                  <a:ext cx="496000" cy="0"/>
                </a:xfrm>
                <a:prstGeom prst="line">
                  <a:avLst/>
                </a:prstGeom>
                <a:ln>
                  <a:solidFill>
                    <a:srgbClr val="DD952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/>
                <p:cNvSpPr txBox="1"/>
                <p:nvPr/>
              </p:nvSpPr>
              <p:spPr>
                <a:xfrm>
                  <a:off x="8036834" y="5710558"/>
                  <a:ext cx="573895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>
                      <a:solidFill>
                        <a:schemeClr val="accent1"/>
                      </a:solidFill>
                    </a:rPr>
                    <a:t>Heave</a:t>
                  </a:r>
                  <a:endParaRPr lang="en-US" sz="1050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 rot="5400000">
                  <a:off x="7938074" y="6016235"/>
                  <a:ext cx="595035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>
                      <a:solidFill>
                        <a:schemeClr val="accent1"/>
                      </a:solidFill>
                    </a:rPr>
                    <a:t>Throw</a:t>
                  </a:r>
                  <a:endParaRPr lang="en-US" sz="1050" dirty="0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55" name="TextBox 54"/>
              <p:cNvSpPr txBox="1"/>
              <p:nvPr/>
            </p:nvSpPr>
            <p:spPr>
              <a:xfrm>
                <a:off x="7263071" y="5720626"/>
                <a:ext cx="17821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6600"/>
                    </a:solidFill>
                  </a:rPr>
                  <a:t>5 volcanic units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&amp;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2 deposits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5416688" y="5945801"/>
              <a:ext cx="9288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EE4FF"/>
                  </a:solidFill>
                </a:rPr>
                <a:t>9 faults</a:t>
              </a:r>
              <a:endParaRPr lang="en-US" dirty="0">
                <a:solidFill>
                  <a:srgbClr val="0EE4FF"/>
                </a:solidFill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5701276" y="2699440"/>
            <a:ext cx="166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VIEW NORTH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20320" y="5700399"/>
            <a:ext cx="36871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DDDDD"/>
                </a:solidFill>
              </a:rPr>
              <a:t>Take Away – close link between basin development/fault activity &amp; deposit formation </a:t>
            </a:r>
            <a:endParaRPr lang="en-US" sz="1400" dirty="0">
              <a:solidFill>
                <a:srgbClr val="DDDDDD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4870799" y="2660574"/>
            <a:ext cx="3650303" cy="1539653"/>
            <a:chOff x="4870799" y="2660574"/>
            <a:chExt cx="3650303" cy="1539653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0799" y="2660574"/>
              <a:ext cx="3650303" cy="1539653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4888058" y="3893703"/>
              <a:ext cx="23232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>
                  <a:solidFill>
                    <a:srgbClr val="000000"/>
                  </a:solidFill>
                </a:rPr>
                <a:t>Modified from </a:t>
              </a:r>
              <a:r>
                <a:rPr lang="en-US" sz="1200" dirty="0" err="1" smtClean="0">
                  <a:solidFill>
                    <a:srgbClr val="000000"/>
                  </a:solidFill>
                </a:rPr>
                <a:t>Rosendahl</a:t>
              </a:r>
              <a:r>
                <a:rPr lang="en-US" sz="1200" dirty="0" smtClean="0">
                  <a:solidFill>
                    <a:srgbClr val="000000"/>
                  </a:solidFill>
                </a:rPr>
                <a:t>, 1978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19811" y="2924196"/>
            <a:ext cx="1231843" cy="1940883"/>
            <a:chOff x="5119811" y="2924196"/>
            <a:chExt cx="1231843" cy="1940883"/>
          </a:xfrm>
        </p:grpSpPr>
        <p:grpSp>
          <p:nvGrpSpPr>
            <p:cNvPr id="30" name="Group 29"/>
            <p:cNvGrpSpPr/>
            <p:nvPr/>
          </p:nvGrpSpPr>
          <p:grpSpPr>
            <a:xfrm>
              <a:off x="5119811" y="4244364"/>
              <a:ext cx="1231843" cy="620715"/>
              <a:chOff x="6314493" y="2981868"/>
              <a:chExt cx="1231843" cy="620715"/>
            </a:xfrm>
          </p:grpSpPr>
          <p:sp>
            <p:nvSpPr>
              <p:cNvPr id="31" name="4-Point Star 30"/>
              <p:cNvSpPr/>
              <p:nvPr/>
            </p:nvSpPr>
            <p:spPr>
              <a:xfrm>
                <a:off x="7348994" y="2981868"/>
                <a:ext cx="197342" cy="228191"/>
              </a:xfrm>
              <a:prstGeom prst="star4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4-Point Star 31"/>
              <p:cNvSpPr/>
              <p:nvPr/>
            </p:nvSpPr>
            <p:spPr>
              <a:xfrm>
                <a:off x="7050336" y="3348667"/>
                <a:ext cx="197342" cy="228191"/>
              </a:xfrm>
              <a:prstGeom prst="star4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437413" y="3034770"/>
                <a:ext cx="97804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FFFF00"/>
                    </a:solidFill>
                  </a:rPr>
                  <a:t>Mule Canyon</a:t>
                </a:r>
                <a:endParaRPr lang="en-US" sz="105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314493" y="3348667"/>
                <a:ext cx="81315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FFFF00"/>
                    </a:solidFill>
                  </a:rPr>
                  <a:t>Fire Creek</a:t>
                </a:r>
                <a:endParaRPr lang="en-US" sz="105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62" name="4-Point Star 61"/>
            <p:cNvSpPr/>
            <p:nvPr/>
          </p:nvSpPr>
          <p:spPr>
            <a:xfrm>
              <a:off x="6052996" y="2924196"/>
              <a:ext cx="197342" cy="228191"/>
            </a:xfrm>
            <a:prstGeom prst="star4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789702" y="2665510"/>
            <a:ext cx="3753951" cy="1572173"/>
            <a:chOff x="6490168" y="4298489"/>
            <a:chExt cx="3753951" cy="1572173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5140" y="4298489"/>
              <a:ext cx="3668979" cy="1544474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6490168" y="5593663"/>
              <a:ext cx="23232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>
                  <a:solidFill>
                    <a:srgbClr val="000000"/>
                  </a:solidFill>
                </a:rPr>
                <a:t>Modified from </a:t>
              </a:r>
              <a:r>
                <a:rPr lang="en-US" sz="1200" dirty="0" err="1" smtClean="0">
                  <a:solidFill>
                    <a:srgbClr val="000000"/>
                  </a:solidFill>
                </a:rPr>
                <a:t>Rosendahl</a:t>
              </a:r>
              <a:r>
                <a:rPr lang="en-US" sz="1200" dirty="0" smtClean="0">
                  <a:solidFill>
                    <a:srgbClr val="000000"/>
                  </a:solidFill>
                </a:rPr>
                <a:t>, 1978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191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C_GEOL_108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6104"/>
            <a:ext cx="7287263" cy="409908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201099" y="3407098"/>
            <a:ext cx="2287694" cy="2653522"/>
            <a:chOff x="6201099" y="3407098"/>
            <a:chExt cx="2287694" cy="2653522"/>
          </a:xfrm>
        </p:grpSpPr>
        <p:pic>
          <p:nvPicPr>
            <p:cNvPr id="24" name="Picture 23" descr="S25400VS058I (1).JP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910510">
              <a:off x="6201099" y="3407098"/>
              <a:ext cx="2287694" cy="2653522"/>
            </a:xfrm>
            <a:prstGeom prst="rect">
              <a:avLst/>
            </a:prstGeom>
          </p:spPr>
        </p:pic>
        <p:cxnSp>
          <p:nvCxnSpPr>
            <p:cNvPr id="25" name="Straight Connector 24"/>
            <p:cNvCxnSpPr/>
            <p:nvPr/>
          </p:nvCxnSpPr>
          <p:spPr>
            <a:xfrm>
              <a:off x="7600670" y="3823394"/>
              <a:ext cx="465630" cy="0"/>
            </a:xfrm>
            <a:prstGeom prst="line">
              <a:avLst/>
            </a:prstGeom>
            <a:ln>
              <a:solidFill>
                <a:srgbClr val="000000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664836" y="3810047"/>
              <a:ext cx="207412" cy="220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1’</a:t>
              </a:r>
              <a:endParaRPr lang="en-US" sz="2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095560" y="3515617"/>
              <a:ext cx="11358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Vonnie</a:t>
              </a:r>
              <a:r>
                <a:rPr lang="en-US" sz="1400" dirty="0" smtClean="0"/>
                <a:t> face</a:t>
              </a:r>
              <a:endParaRPr lang="en-US" sz="1400" dirty="0"/>
            </a:p>
          </p:txBody>
        </p:sp>
      </p:grpSp>
      <p:sp>
        <p:nvSpPr>
          <p:cNvPr id="16" name="Freeform 15"/>
          <p:cNvSpPr/>
          <p:nvPr/>
        </p:nvSpPr>
        <p:spPr>
          <a:xfrm>
            <a:off x="3124122" y="889723"/>
            <a:ext cx="2159719" cy="4081860"/>
          </a:xfrm>
          <a:custGeom>
            <a:avLst/>
            <a:gdLst>
              <a:gd name="connsiteX0" fmla="*/ 47541 w 2159719"/>
              <a:gd name="connsiteY0" fmla="*/ 0 h 4081860"/>
              <a:gd name="connsiteX1" fmla="*/ 61124 w 2159719"/>
              <a:gd name="connsiteY1" fmla="*/ 278463 h 4081860"/>
              <a:gd name="connsiteX2" fmla="*/ 88291 w 2159719"/>
              <a:gd name="connsiteY2" fmla="*/ 353173 h 4081860"/>
              <a:gd name="connsiteX3" fmla="*/ 0 w 2159719"/>
              <a:gd name="connsiteY3" fmla="*/ 475425 h 4081860"/>
              <a:gd name="connsiteX4" fmla="*/ 20375 w 2159719"/>
              <a:gd name="connsiteY4" fmla="*/ 570510 h 4081860"/>
              <a:gd name="connsiteX5" fmla="*/ 115457 w 2159719"/>
              <a:gd name="connsiteY5" fmla="*/ 611260 h 4081860"/>
              <a:gd name="connsiteX6" fmla="*/ 298829 w 2159719"/>
              <a:gd name="connsiteY6" fmla="*/ 679178 h 4081860"/>
              <a:gd name="connsiteX7" fmla="*/ 264871 w 2159719"/>
              <a:gd name="connsiteY7" fmla="*/ 760680 h 4081860"/>
              <a:gd name="connsiteX8" fmla="*/ 468619 w 2159719"/>
              <a:gd name="connsiteY8" fmla="*/ 760680 h 4081860"/>
              <a:gd name="connsiteX9" fmla="*/ 468619 w 2159719"/>
              <a:gd name="connsiteY9" fmla="*/ 760680 h 4081860"/>
              <a:gd name="connsiteX10" fmla="*/ 536534 w 2159719"/>
              <a:gd name="connsiteY10" fmla="*/ 869348 h 4081860"/>
              <a:gd name="connsiteX11" fmla="*/ 645199 w 2159719"/>
              <a:gd name="connsiteY11" fmla="*/ 1032351 h 4081860"/>
              <a:gd name="connsiteX12" fmla="*/ 624825 w 2159719"/>
              <a:gd name="connsiteY12" fmla="*/ 1215729 h 4081860"/>
              <a:gd name="connsiteX13" fmla="*/ 767448 w 2159719"/>
              <a:gd name="connsiteY13" fmla="*/ 1365148 h 4081860"/>
              <a:gd name="connsiteX14" fmla="*/ 876113 w 2159719"/>
              <a:gd name="connsiteY14" fmla="*/ 1949241 h 4081860"/>
              <a:gd name="connsiteX15" fmla="*/ 1358314 w 2159719"/>
              <a:gd name="connsiteY15" fmla="*/ 2397499 h 4081860"/>
              <a:gd name="connsiteX16" fmla="*/ 1562061 w 2159719"/>
              <a:gd name="connsiteY16" fmla="*/ 2540126 h 4081860"/>
              <a:gd name="connsiteX17" fmla="*/ 1405855 w 2159719"/>
              <a:gd name="connsiteY17" fmla="*/ 2757463 h 4081860"/>
              <a:gd name="connsiteX18" fmla="*/ 1514520 w 2159719"/>
              <a:gd name="connsiteY18" fmla="*/ 3029134 h 4081860"/>
              <a:gd name="connsiteX19" fmla="*/ 1589228 w 2159719"/>
              <a:gd name="connsiteY19" fmla="*/ 3579268 h 4081860"/>
              <a:gd name="connsiteX20" fmla="*/ 1792975 w 2159719"/>
              <a:gd name="connsiteY20" fmla="*/ 3816981 h 4081860"/>
              <a:gd name="connsiteX21" fmla="*/ 2159719 w 2159719"/>
              <a:gd name="connsiteY21" fmla="*/ 4081860 h 4081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159719" h="4081860">
                <a:moveTo>
                  <a:pt x="47541" y="0"/>
                </a:moveTo>
                <a:lnTo>
                  <a:pt x="61124" y="278463"/>
                </a:lnTo>
                <a:lnTo>
                  <a:pt x="88291" y="353173"/>
                </a:lnTo>
                <a:lnTo>
                  <a:pt x="0" y="475425"/>
                </a:lnTo>
                <a:lnTo>
                  <a:pt x="20375" y="570510"/>
                </a:lnTo>
                <a:lnTo>
                  <a:pt x="115457" y="611260"/>
                </a:lnTo>
                <a:lnTo>
                  <a:pt x="298829" y="679178"/>
                </a:lnTo>
                <a:lnTo>
                  <a:pt x="264871" y="760680"/>
                </a:lnTo>
                <a:lnTo>
                  <a:pt x="468619" y="760680"/>
                </a:lnTo>
                <a:lnTo>
                  <a:pt x="468619" y="760680"/>
                </a:lnTo>
                <a:lnTo>
                  <a:pt x="536534" y="869348"/>
                </a:lnTo>
                <a:lnTo>
                  <a:pt x="645199" y="1032351"/>
                </a:lnTo>
                <a:lnTo>
                  <a:pt x="624825" y="1215729"/>
                </a:lnTo>
                <a:lnTo>
                  <a:pt x="767448" y="1365148"/>
                </a:lnTo>
                <a:lnTo>
                  <a:pt x="876113" y="1949241"/>
                </a:lnTo>
                <a:lnTo>
                  <a:pt x="1358314" y="2397499"/>
                </a:lnTo>
                <a:lnTo>
                  <a:pt x="1562061" y="2540126"/>
                </a:lnTo>
                <a:lnTo>
                  <a:pt x="1405855" y="2757463"/>
                </a:lnTo>
                <a:lnTo>
                  <a:pt x="1514520" y="3029134"/>
                </a:lnTo>
                <a:lnTo>
                  <a:pt x="1589228" y="3579268"/>
                </a:lnTo>
                <a:lnTo>
                  <a:pt x="1792975" y="3816981"/>
                </a:lnTo>
                <a:lnTo>
                  <a:pt x="2159719" y="4081860"/>
                </a:ln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644353" y="3349146"/>
            <a:ext cx="138121" cy="67972"/>
          </a:xfrm>
          <a:prstGeom prst="straightConnector1">
            <a:avLst/>
          </a:prstGeom>
          <a:ln>
            <a:solidFill>
              <a:srgbClr val="0000FF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3874387">
            <a:off x="3797773" y="2288728"/>
            <a:ext cx="7685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FFFF"/>
                </a:solidFill>
              </a:rPr>
              <a:t>Muleshoe</a:t>
            </a:r>
            <a:endParaRPr lang="en-US" sz="1050" dirty="0">
              <a:solidFill>
                <a:srgbClr val="FFFFFF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042623" y="2975166"/>
            <a:ext cx="1012447" cy="32564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42541" y="3089501"/>
            <a:ext cx="300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55070" y="2771757"/>
            <a:ext cx="324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A’</a:t>
            </a:r>
            <a:endParaRPr lang="en-US" sz="1400" dirty="0"/>
          </a:p>
        </p:txBody>
      </p:sp>
      <p:pic>
        <p:nvPicPr>
          <p:cNvPr id="38" name="Picture 37" descr="FC_1-10k_A_geology_section.ti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539" y="889723"/>
            <a:ext cx="3133460" cy="2444051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06209" y="6462724"/>
            <a:ext cx="44282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b="1" dirty="0" smtClean="0"/>
              <a:t>2016 </a:t>
            </a:r>
            <a:r>
              <a:rPr lang="en-US" sz="800" b="1" dirty="0"/>
              <a:t> </a:t>
            </a:r>
            <a:r>
              <a:rPr lang="en-US" sz="800" b="1" dirty="0" smtClean="0"/>
              <a:t>GSA Annual Meeting – T3 Economic geology of extensional terrains – </a:t>
            </a:r>
            <a:r>
              <a:rPr lang="en-US" sz="800" b="1" dirty="0" err="1" smtClean="0"/>
              <a:t>P.No</a:t>
            </a:r>
            <a:r>
              <a:rPr lang="en-US" sz="800" b="1" dirty="0" smtClean="0"/>
              <a:t>. 297-1  </a:t>
            </a:r>
            <a:endParaRPr lang="en-US" sz="800" b="1" dirty="0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568960" y="0"/>
            <a:ext cx="8016240" cy="680720"/>
          </a:xfrm>
        </p:spPr>
        <p:txBody>
          <a:bodyPr>
            <a:noAutofit/>
          </a:bodyPr>
          <a:lstStyle/>
          <a:p>
            <a:r>
              <a:rPr lang="en-US" sz="3200" dirty="0" smtClean="0"/>
              <a:t>Kinematic Link – Fire Creek</a:t>
            </a:r>
            <a:endParaRPr lang="en-US" sz="3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090813" y="3196286"/>
            <a:ext cx="3781751" cy="3113119"/>
            <a:chOff x="5101995" y="3106056"/>
            <a:chExt cx="3781751" cy="3113119"/>
          </a:xfrm>
        </p:grpSpPr>
        <p:pic>
          <p:nvPicPr>
            <p:cNvPr id="4" name="Picture 3" descr="Sinistralshear.tif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61986">
              <a:off x="5101995" y="3106056"/>
              <a:ext cx="1160085" cy="3113119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6350715" y="3311197"/>
              <a:ext cx="2533031" cy="2732589"/>
              <a:chOff x="6350715" y="3311197"/>
              <a:chExt cx="2533031" cy="2732589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6582475" y="3311197"/>
                <a:ext cx="2143501" cy="2700545"/>
                <a:chOff x="6788528" y="1007979"/>
                <a:chExt cx="2045645" cy="3352953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6788528" y="1007979"/>
                  <a:ext cx="296084" cy="2985825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H="1">
                  <a:off x="8538089" y="1375107"/>
                  <a:ext cx="296084" cy="2985825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/>
              <p:cNvGrpSpPr/>
              <p:nvPr/>
            </p:nvGrpSpPr>
            <p:grpSpPr>
              <a:xfrm>
                <a:off x="6350715" y="4438640"/>
                <a:ext cx="2533031" cy="1008614"/>
                <a:chOff x="6556768" y="2135422"/>
                <a:chExt cx="2533031" cy="1008614"/>
              </a:xfrm>
            </p:grpSpPr>
            <p:sp>
              <p:nvSpPr>
                <p:cNvPr id="31" name="Down Arrow 30"/>
                <p:cNvSpPr/>
                <p:nvPr/>
              </p:nvSpPr>
              <p:spPr>
                <a:xfrm rot="237418">
                  <a:off x="6556768" y="2135422"/>
                  <a:ext cx="323200" cy="565740"/>
                </a:xfrm>
                <a:prstGeom prst="downArrow">
                  <a:avLst/>
                </a:prstGeom>
                <a:solidFill>
                  <a:srgbClr val="FF0000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Down Arrow 31"/>
                <p:cNvSpPr/>
                <p:nvPr/>
              </p:nvSpPr>
              <p:spPr>
                <a:xfrm rot="11136734">
                  <a:off x="8740688" y="2522091"/>
                  <a:ext cx="349111" cy="621945"/>
                </a:xfrm>
                <a:prstGeom prst="downArrow">
                  <a:avLst/>
                </a:prstGeom>
                <a:solidFill>
                  <a:srgbClr val="FF0000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 rot="472127">
                <a:off x="6901290" y="5736009"/>
                <a:ext cx="10229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Fault zone</a:t>
                </a:r>
                <a:endParaRPr lang="en-US" sz="1400" dirty="0"/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6610709" y="5697911"/>
                <a:ext cx="1805019" cy="222467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0" y="4809728"/>
            <a:ext cx="4816379" cy="1631582"/>
            <a:chOff x="0" y="4809728"/>
            <a:chExt cx="4816379" cy="1631582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4809728"/>
              <a:ext cx="4816379" cy="1590274"/>
              <a:chOff x="0" y="4809728"/>
              <a:chExt cx="4816379" cy="1590274"/>
            </a:xfrm>
          </p:grpSpPr>
          <p:pic>
            <p:nvPicPr>
              <p:cNvPr id="39" name="Picture 38" descr="Halfgraben-shear.tif"/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4809728"/>
                <a:ext cx="4816379" cy="1590274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 rot="3874387">
                <a:off x="624252" y="5138195"/>
                <a:ext cx="768510" cy="253916"/>
              </a:xfrm>
              <a:prstGeom prst="rect">
                <a:avLst/>
              </a:prstGeom>
              <a:solidFill>
                <a:srgbClr val="0000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FFFFFF"/>
                    </a:solidFill>
                  </a:rPr>
                  <a:t>Muleshoe</a:t>
                </a: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4205285">
                <a:off x="-23754" y="5661183"/>
                <a:ext cx="498811" cy="253916"/>
              </a:xfrm>
              <a:prstGeom prst="rect">
                <a:avLst/>
              </a:prstGeom>
              <a:solidFill>
                <a:srgbClr val="0000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FFFFFF"/>
                    </a:solidFill>
                  </a:rPr>
                  <a:t>GMC</a:t>
                </a: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429961" y="6187394"/>
              <a:ext cx="85819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Rider block</a:t>
              </a:r>
              <a:endParaRPr lang="en-US" sz="1050" dirty="0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616958" y="6178258"/>
              <a:ext cx="465630" cy="0"/>
            </a:xfrm>
            <a:prstGeom prst="line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4-Point Star 49"/>
          <p:cNvSpPr/>
          <p:nvPr/>
        </p:nvSpPr>
        <p:spPr>
          <a:xfrm>
            <a:off x="630192" y="5148189"/>
            <a:ext cx="197342" cy="228191"/>
          </a:xfrm>
          <a:prstGeom prst="star4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7156049" y="3286633"/>
            <a:ext cx="19784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1" dirty="0" smtClean="0">
                <a:solidFill>
                  <a:schemeClr val="accent1"/>
                </a:solidFill>
              </a:rPr>
              <a:t>See J. Whitmore @ booth 23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483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FC_1-10k_A_geology_section.t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539" y="889723"/>
            <a:ext cx="3133460" cy="244405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7147756" y="5775408"/>
            <a:ext cx="1135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Vonnie</a:t>
            </a:r>
            <a:r>
              <a:rPr lang="en-US" sz="1400" dirty="0" smtClean="0"/>
              <a:t> face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4706209" y="6462724"/>
            <a:ext cx="44282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b="1" dirty="0" smtClean="0"/>
              <a:t>2016 </a:t>
            </a:r>
            <a:r>
              <a:rPr lang="en-US" sz="800" b="1" dirty="0"/>
              <a:t> </a:t>
            </a:r>
            <a:r>
              <a:rPr lang="en-US" sz="800" b="1" dirty="0" smtClean="0"/>
              <a:t>GSA Annual Meeting – T3 Economic geology of extensional terrains – </a:t>
            </a:r>
            <a:r>
              <a:rPr lang="en-US" sz="800" b="1" dirty="0" err="1" smtClean="0"/>
              <a:t>P.No</a:t>
            </a:r>
            <a:r>
              <a:rPr lang="en-US" sz="800" b="1" dirty="0" smtClean="0"/>
              <a:t>. 297-1  </a:t>
            </a:r>
            <a:endParaRPr lang="en-US" sz="800" b="1" dirty="0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568960" y="0"/>
            <a:ext cx="8016240" cy="680720"/>
          </a:xfrm>
        </p:spPr>
        <p:txBody>
          <a:bodyPr>
            <a:noAutofit/>
          </a:bodyPr>
          <a:lstStyle/>
          <a:p>
            <a:r>
              <a:rPr lang="en-US" sz="3200" dirty="0" smtClean="0"/>
              <a:t>Kinematic Link – Fire Creek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" y="949216"/>
            <a:ext cx="3271781" cy="1864434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 rot="910510">
            <a:off x="6487431" y="3100535"/>
            <a:ext cx="2287694" cy="3050259"/>
            <a:chOff x="-80448" y="824706"/>
            <a:chExt cx="4150202" cy="5533602"/>
          </a:xfrm>
        </p:grpSpPr>
        <p:pic>
          <p:nvPicPr>
            <p:cNvPr id="24" name="Picture 23" descr="S25400VS058I (1)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0448" y="824706"/>
              <a:ext cx="4150202" cy="5533602"/>
            </a:xfrm>
            <a:prstGeom prst="rect">
              <a:avLst/>
            </a:prstGeom>
          </p:spPr>
        </p:pic>
        <p:cxnSp>
          <p:nvCxnSpPr>
            <p:cNvPr id="25" name="Straight Connector 24"/>
            <p:cNvCxnSpPr/>
            <p:nvPr/>
          </p:nvCxnSpPr>
          <p:spPr>
            <a:xfrm rot="20689490">
              <a:off x="1995298" y="1405521"/>
              <a:ext cx="844719" cy="0"/>
            </a:xfrm>
            <a:prstGeom prst="line">
              <a:avLst/>
            </a:prstGeom>
            <a:ln>
              <a:solidFill>
                <a:srgbClr val="000000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20689490">
              <a:off x="2161843" y="1406016"/>
              <a:ext cx="376275" cy="40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1’</a:t>
              </a:r>
              <a:endParaRPr lang="en-US" sz="2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42623" y="3373918"/>
            <a:ext cx="3389929" cy="2555379"/>
            <a:chOff x="3042623" y="3373918"/>
            <a:chExt cx="3389929" cy="2555379"/>
          </a:xfrm>
        </p:grpSpPr>
        <p:grpSp>
          <p:nvGrpSpPr>
            <p:cNvPr id="6" name="Group 5"/>
            <p:cNvGrpSpPr/>
            <p:nvPr/>
          </p:nvGrpSpPr>
          <p:grpSpPr>
            <a:xfrm>
              <a:off x="3042623" y="3373918"/>
              <a:ext cx="3389929" cy="2555379"/>
              <a:chOff x="3042623" y="3373918"/>
              <a:chExt cx="3389929" cy="2555379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2623" y="3373918"/>
                <a:ext cx="3389929" cy="2555379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4859746" y="3413948"/>
                <a:ext cx="1548897" cy="40011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00" b="1" dirty="0" err="1" smtClean="0">
                    <a:solidFill>
                      <a:schemeClr val="accent1"/>
                    </a:solidFill>
                  </a:rPr>
                  <a:t>Vonnie</a:t>
                </a:r>
                <a:r>
                  <a:rPr lang="en-US" sz="1000" b="1" dirty="0" smtClean="0">
                    <a:solidFill>
                      <a:schemeClr val="accent1"/>
                    </a:solidFill>
                  </a:rPr>
                  <a:t> vein</a:t>
                </a:r>
              </a:p>
              <a:p>
                <a:pPr algn="r"/>
                <a:r>
                  <a:rPr lang="en-US" sz="1000" dirty="0">
                    <a:solidFill>
                      <a:schemeClr val="accent1"/>
                    </a:solidFill>
                  </a:rPr>
                  <a:t>e</a:t>
                </a:r>
                <a:r>
                  <a:rPr lang="en-US" sz="1000" dirty="0" smtClean="0">
                    <a:solidFill>
                      <a:schemeClr val="accent1"/>
                    </a:solidFill>
                  </a:rPr>
                  <a:t>pisodic vein deposition</a:t>
                </a:r>
                <a:endParaRPr lang="en-US" sz="1000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5470805" y="5639967"/>
              <a:ext cx="96174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err="1" smtClean="0">
                  <a:solidFill>
                    <a:schemeClr val="accent1"/>
                  </a:solidFill>
                </a:rPr>
                <a:t>Kassos</a:t>
              </a:r>
              <a:r>
                <a:rPr lang="en-US" sz="1000" dirty="0" smtClean="0">
                  <a:solidFill>
                    <a:schemeClr val="accent1"/>
                  </a:solidFill>
                </a:rPr>
                <a:t>, 2016</a:t>
              </a:r>
              <a:endParaRPr lang="en-US" sz="10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251200" y="851664"/>
            <a:ext cx="2746410" cy="2302271"/>
            <a:chOff x="3251200" y="851664"/>
            <a:chExt cx="2746410" cy="2302271"/>
          </a:xfrm>
        </p:grpSpPr>
        <p:pic>
          <p:nvPicPr>
            <p:cNvPr id="5" name="Picture 4" descr="PA290273.JPG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3000"/>
                      </a14:imgEffect>
                      <a14:imgEffect>
                        <a14:brightnessContrast bright="30000" contrast="-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1200" y="889723"/>
              <a:ext cx="2746410" cy="2264212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4266232" y="851664"/>
              <a:ext cx="171944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b="1" dirty="0" err="1" smtClean="0">
                  <a:solidFill>
                    <a:schemeClr val="accent1"/>
                  </a:solidFill>
                </a:rPr>
                <a:t>Vonnie</a:t>
              </a:r>
              <a:r>
                <a:rPr lang="en-US" sz="1000" b="1" dirty="0" smtClean="0">
                  <a:solidFill>
                    <a:schemeClr val="accent1"/>
                  </a:solidFill>
                </a:rPr>
                <a:t> vein</a:t>
              </a:r>
            </a:p>
            <a:p>
              <a:pPr algn="r"/>
              <a:r>
                <a:rPr lang="en-US" sz="1000" dirty="0">
                  <a:solidFill>
                    <a:schemeClr val="accent1"/>
                  </a:solidFill>
                </a:rPr>
                <a:t>d</a:t>
              </a:r>
              <a:r>
                <a:rPr lang="en-US" sz="1000" dirty="0" smtClean="0">
                  <a:solidFill>
                    <a:schemeClr val="accent1"/>
                  </a:solidFill>
                </a:rPr>
                <a:t>endritic gold mass of gold</a:t>
              </a:r>
            </a:p>
            <a:p>
              <a:pPr algn="r"/>
              <a:r>
                <a:rPr lang="en-US" sz="1000" dirty="0" smtClean="0">
                  <a:solidFill>
                    <a:schemeClr val="accent1"/>
                  </a:solidFill>
                </a:rPr>
                <a:t>(texture formed by </a:t>
              </a:r>
            </a:p>
            <a:p>
              <a:pPr algn="r"/>
              <a:r>
                <a:rPr lang="en-US" sz="1000" dirty="0" smtClean="0">
                  <a:solidFill>
                    <a:schemeClr val="accent1"/>
                  </a:solidFill>
                </a:rPr>
                <a:t>colloids) </a:t>
              </a:r>
              <a:endParaRPr lang="en-US" sz="10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3300187"/>
            <a:ext cx="3042623" cy="3096852"/>
            <a:chOff x="0" y="3300187"/>
            <a:chExt cx="3042623" cy="3096852"/>
          </a:xfrm>
        </p:grpSpPr>
        <p:pic>
          <p:nvPicPr>
            <p:cNvPr id="48" name="Picture 47" descr="CuIsotopes.tif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055" y="3730192"/>
              <a:ext cx="3012568" cy="2666847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0" y="3300187"/>
              <a:ext cx="3042623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1"/>
                  </a:solidFill>
                </a:rPr>
                <a:t>Epithermal veins </a:t>
              </a:r>
            </a:p>
            <a:p>
              <a:r>
                <a:rPr lang="en-US" sz="1000" dirty="0" smtClean="0">
                  <a:solidFill>
                    <a:schemeClr val="accent1"/>
                  </a:solidFill>
                </a:rPr>
                <a:t>Cu isotope indicate magmatic metal source</a:t>
              </a:r>
              <a:endParaRPr lang="en-US" sz="10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051906" y="3137727"/>
            <a:ext cx="1920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1" dirty="0" smtClean="0">
                <a:solidFill>
                  <a:schemeClr val="accent1"/>
                </a:solidFill>
              </a:rPr>
              <a:t>See Dr. </a:t>
            </a:r>
            <a:r>
              <a:rPr lang="en-US" sz="1000" b="1" dirty="0" err="1" smtClean="0">
                <a:solidFill>
                  <a:schemeClr val="accent1"/>
                </a:solidFill>
              </a:rPr>
              <a:t>Saini-Eidukat</a:t>
            </a:r>
            <a:r>
              <a:rPr lang="en-US" sz="1000" b="1" dirty="0" smtClean="0">
                <a:solidFill>
                  <a:schemeClr val="accent1"/>
                </a:solidFill>
              </a:rPr>
              <a:t> @ 2:45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82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4670453" y="843933"/>
            <a:ext cx="4464022" cy="3673543"/>
            <a:chOff x="6377827" y="4210310"/>
            <a:chExt cx="2373309" cy="1953049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0944"/>
            <a:stretch/>
          </p:blipFill>
          <p:spPr>
            <a:xfrm>
              <a:off x="6377827" y="4210310"/>
              <a:ext cx="2373309" cy="1953049"/>
            </a:xfrm>
            <a:prstGeom prst="rect">
              <a:avLst/>
            </a:prstGeom>
          </p:spPr>
        </p:pic>
        <p:cxnSp>
          <p:nvCxnSpPr>
            <p:cNvPr id="41" name="Straight Connector 40"/>
            <p:cNvCxnSpPr/>
            <p:nvPr/>
          </p:nvCxnSpPr>
          <p:spPr>
            <a:xfrm>
              <a:off x="6522474" y="4271285"/>
              <a:ext cx="1939" cy="825720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547488" y="4482462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5cm</a:t>
              </a:r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19405" y="1712483"/>
            <a:ext cx="8893044" cy="4644354"/>
            <a:chOff x="119405" y="1712483"/>
            <a:chExt cx="8893044" cy="4644354"/>
          </a:xfrm>
        </p:grpSpPr>
        <p:grpSp>
          <p:nvGrpSpPr>
            <p:cNvPr id="64" name="Group 63"/>
            <p:cNvGrpSpPr/>
            <p:nvPr/>
          </p:nvGrpSpPr>
          <p:grpSpPr>
            <a:xfrm>
              <a:off x="119405" y="1712483"/>
              <a:ext cx="8893044" cy="4644354"/>
              <a:chOff x="119405" y="1712483"/>
              <a:chExt cx="8893044" cy="4644354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119405" y="1712483"/>
                <a:ext cx="8893044" cy="4644354"/>
                <a:chOff x="119405" y="1712483"/>
                <a:chExt cx="8893044" cy="4644354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3467514" y="3919522"/>
                  <a:ext cx="5544935" cy="2437315"/>
                  <a:chOff x="3467514" y="3919522"/>
                  <a:chExt cx="5544935" cy="2437315"/>
                </a:xfrm>
              </p:grpSpPr>
              <p:pic>
                <p:nvPicPr>
                  <p:cNvPr id="6" name="Picture 5" descr="Image29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467514" y="3919522"/>
                    <a:ext cx="3162629" cy="2381274"/>
                  </a:xfrm>
                  <a:prstGeom prst="rect">
                    <a:avLst/>
                  </a:prstGeom>
                </p:spPr>
              </p:pic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6604105" y="5710506"/>
                    <a:ext cx="2408344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accent2"/>
                        </a:solidFill>
                      </a:rPr>
                      <a:t>Transmitted-polarized </a:t>
                    </a:r>
                  </a:p>
                  <a:p>
                    <a:r>
                      <a:rPr lang="en-US" dirty="0" smtClean="0">
                        <a:solidFill>
                          <a:schemeClr val="accent2"/>
                        </a:solidFill>
                      </a:rPr>
                      <a:t>light</a:t>
                    </a:r>
                    <a:endParaRPr lang="en-US" dirty="0">
                      <a:solidFill>
                        <a:schemeClr val="accent2"/>
                      </a:solidFill>
                    </a:endParaRPr>
                  </a:p>
                </p:txBody>
              </p:sp>
            </p:grpSp>
            <p:sp>
              <p:nvSpPr>
                <p:cNvPr id="48" name="Rectangle 47"/>
                <p:cNvSpPr/>
                <p:nvPr/>
              </p:nvSpPr>
              <p:spPr>
                <a:xfrm>
                  <a:off x="6818749" y="1712483"/>
                  <a:ext cx="138386" cy="11861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" name="Picture 4" descr="Image28.jpg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9405" y="3919522"/>
                  <a:ext cx="3162629" cy="2381274"/>
                </a:xfrm>
                <a:prstGeom prst="rect">
                  <a:avLst/>
                </a:prstGeom>
              </p:spPr>
            </p:pic>
          </p:grpSp>
          <p:grpSp>
            <p:nvGrpSpPr>
              <p:cNvPr id="63" name="Group 62"/>
              <p:cNvGrpSpPr/>
              <p:nvPr/>
            </p:nvGrpSpPr>
            <p:grpSpPr>
              <a:xfrm>
                <a:off x="2021941" y="5181600"/>
                <a:ext cx="479831" cy="794852"/>
                <a:chOff x="2021941" y="5181600"/>
                <a:chExt cx="479831" cy="794852"/>
              </a:xfrm>
            </p:grpSpPr>
            <p:sp>
              <p:nvSpPr>
                <p:cNvPr id="57" name="TextBox 56"/>
                <p:cNvSpPr txBox="1"/>
                <p:nvPr/>
              </p:nvSpPr>
              <p:spPr>
                <a:xfrm>
                  <a:off x="2021941" y="5607120"/>
                  <a:ext cx="4798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FF00"/>
                      </a:solidFill>
                    </a:rPr>
                    <a:t>Au</a:t>
                  </a:r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  <p:cxnSp>
              <p:nvCxnSpPr>
                <p:cNvPr id="59" name="Straight Arrow Connector 58"/>
                <p:cNvCxnSpPr/>
                <p:nvPr/>
              </p:nvCxnSpPr>
              <p:spPr>
                <a:xfrm flipH="1" flipV="1">
                  <a:off x="2021941" y="5181600"/>
                  <a:ext cx="142139" cy="471885"/>
                </a:xfrm>
                <a:prstGeom prst="straightConnector1">
                  <a:avLst/>
                </a:prstGeom>
                <a:ln w="19050" cmpd="sng"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5" name="Group 54"/>
            <p:cNvGrpSpPr/>
            <p:nvPr/>
          </p:nvGrpSpPr>
          <p:grpSpPr>
            <a:xfrm>
              <a:off x="2261857" y="3986329"/>
              <a:ext cx="1031665" cy="2036488"/>
              <a:chOff x="2261857" y="3986329"/>
              <a:chExt cx="1031665" cy="2036488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2428713" y="5653485"/>
                <a:ext cx="697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older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261857" y="3986329"/>
                <a:ext cx="1031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younger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 flipV="1">
                <a:off x="2777689" y="4355662"/>
                <a:ext cx="0" cy="1320674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35"/>
          <p:cNvGrpSpPr/>
          <p:nvPr/>
        </p:nvGrpSpPr>
        <p:grpSpPr>
          <a:xfrm>
            <a:off x="37501" y="852363"/>
            <a:ext cx="8352421" cy="3317167"/>
            <a:chOff x="37501" y="852363"/>
            <a:chExt cx="8352421" cy="3317167"/>
          </a:xfrm>
        </p:grpSpPr>
        <p:grpSp>
          <p:nvGrpSpPr>
            <p:cNvPr id="33" name="Group 32"/>
            <p:cNvGrpSpPr/>
            <p:nvPr/>
          </p:nvGrpSpPr>
          <p:grpSpPr>
            <a:xfrm>
              <a:off x="37501" y="852363"/>
              <a:ext cx="3430013" cy="2951930"/>
              <a:chOff x="37501" y="852363"/>
              <a:chExt cx="3430013" cy="2951930"/>
            </a:xfrm>
          </p:grpSpPr>
          <p:pic>
            <p:nvPicPr>
              <p:cNvPr id="4" name="Picture 3" descr="Image40.jp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501" y="852363"/>
                <a:ext cx="3430013" cy="2582598"/>
              </a:xfrm>
              <a:prstGeom prst="rect">
                <a:avLst/>
              </a:prstGeom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37501" y="3434961"/>
                <a:ext cx="16474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Reflected light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8251536" y="4050919"/>
              <a:ext cx="138386" cy="1186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706209" y="6462724"/>
            <a:ext cx="44282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b="1" dirty="0" smtClean="0"/>
              <a:t>2016 </a:t>
            </a:r>
            <a:r>
              <a:rPr lang="en-US" sz="800" b="1" dirty="0"/>
              <a:t> </a:t>
            </a:r>
            <a:r>
              <a:rPr lang="en-US" sz="800" b="1" dirty="0" smtClean="0"/>
              <a:t>GSA Annual Meeting – T3 Economic geology of extensional terrains – </a:t>
            </a:r>
            <a:r>
              <a:rPr lang="en-US" sz="800" b="1" dirty="0" err="1" smtClean="0"/>
              <a:t>P.No</a:t>
            </a:r>
            <a:r>
              <a:rPr lang="en-US" sz="800" b="1" dirty="0" smtClean="0"/>
              <a:t>. 297-1  </a:t>
            </a:r>
            <a:endParaRPr lang="en-US" sz="800" b="1" dirty="0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568960" y="0"/>
            <a:ext cx="8016240" cy="680720"/>
          </a:xfrm>
        </p:spPr>
        <p:txBody>
          <a:bodyPr>
            <a:noAutofit/>
          </a:bodyPr>
          <a:lstStyle/>
          <a:p>
            <a:r>
              <a:rPr lang="en-US" sz="3200" dirty="0" smtClean="0"/>
              <a:t>Kinematic Link – Fire Creek</a:t>
            </a:r>
            <a:endParaRPr lang="en-US" sz="32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765597" y="4062936"/>
            <a:ext cx="4466627" cy="2243730"/>
            <a:chOff x="765597" y="4062936"/>
            <a:chExt cx="4466627" cy="2243730"/>
          </a:xfrm>
        </p:grpSpPr>
        <p:sp>
          <p:nvSpPr>
            <p:cNvPr id="10" name="Freeform 9"/>
            <p:cNvSpPr/>
            <p:nvPr/>
          </p:nvSpPr>
          <p:spPr>
            <a:xfrm>
              <a:off x="1156229" y="4163927"/>
              <a:ext cx="745546" cy="2135671"/>
            </a:xfrm>
            <a:custGeom>
              <a:avLst/>
              <a:gdLst>
                <a:gd name="connsiteX0" fmla="*/ 0 w 745546"/>
                <a:gd name="connsiteY0" fmla="*/ 2123034 h 2135671"/>
                <a:gd name="connsiteX1" fmla="*/ 0 w 745546"/>
                <a:gd name="connsiteY1" fmla="*/ 1851336 h 2135671"/>
                <a:gd name="connsiteX2" fmla="*/ 50545 w 745546"/>
                <a:gd name="connsiteY2" fmla="*/ 1427993 h 2135671"/>
                <a:gd name="connsiteX3" fmla="*/ 31591 w 745546"/>
                <a:gd name="connsiteY3" fmla="*/ 1086791 h 2135671"/>
                <a:gd name="connsiteX4" fmla="*/ 183227 w 745546"/>
                <a:gd name="connsiteY4" fmla="*/ 865642 h 2135671"/>
                <a:gd name="connsiteX5" fmla="*/ 259045 w 745546"/>
                <a:gd name="connsiteY5" fmla="*/ 676085 h 2135671"/>
                <a:gd name="connsiteX6" fmla="*/ 278000 w 745546"/>
                <a:gd name="connsiteY6" fmla="*/ 442298 h 2135671"/>
                <a:gd name="connsiteX7" fmla="*/ 341182 w 745546"/>
                <a:gd name="connsiteY7" fmla="*/ 347520 h 2135671"/>
                <a:gd name="connsiteX8" fmla="*/ 574955 w 745546"/>
                <a:gd name="connsiteY8" fmla="*/ 202193 h 2135671"/>
                <a:gd name="connsiteX9" fmla="*/ 669728 w 745546"/>
                <a:gd name="connsiteY9" fmla="*/ 18955 h 2135671"/>
                <a:gd name="connsiteX10" fmla="*/ 745546 w 745546"/>
                <a:gd name="connsiteY10" fmla="*/ 0 h 2135671"/>
                <a:gd name="connsiteX11" fmla="*/ 726592 w 745546"/>
                <a:gd name="connsiteY11" fmla="*/ 252742 h 2135671"/>
                <a:gd name="connsiteX12" fmla="*/ 663410 w 745546"/>
                <a:gd name="connsiteY12" fmla="*/ 606581 h 2135671"/>
                <a:gd name="connsiteX13" fmla="*/ 695001 w 745546"/>
                <a:gd name="connsiteY13" fmla="*/ 979376 h 2135671"/>
                <a:gd name="connsiteX14" fmla="*/ 695001 w 745546"/>
                <a:gd name="connsiteY14" fmla="*/ 1541727 h 2135671"/>
                <a:gd name="connsiteX15" fmla="*/ 739228 w 745546"/>
                <a:gd name="connsiteY15" fmla="*/ 1901884 h 2135671"/>
                <a:gd name="connsiteX16" fmla="*/ 745546 w 745546"/>
                <a:gd name="connsiteY16" fmla="*/ 2135671 h 2135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5546" h="2135671">
                  <a:moveTo>
                    <a:pt x="0" y="2123034"/>
                  </a:moveTo>
                  <a:lnTo>
                    <a:pt x="0" y="1851336"/>
                  </a:lnTo>
                  <a:lnTo>
                    <a:pt x="50545" y="1427993"/>
                  </a:lnTo>
                  <a:lnTo>
                    <a:pt x="31591" y="1086791"/>
                  </a:lnTo>
                  <a:lnTo>
                    <a:pt x="183227" y="865642"/>
                  </a:lnTo>
                  <a:lnTo>
                    <a:pt x="259045" y="676085"/>
                  </a:lnTo>
                  <a:lnTo>
                    <a:pt x="278000" y="442298"/>
                  </a:lnTo>
                  <a:lnTo>
                    <a:pt x="341182" y="347520"/>
                  </a:lnTo>
                  <a:lnTo>
                    <a:pt x="574955" y="202193"/>
                  </a:lnTo>
                  <a:lnTo>
                    <a:pt x="669728" y="18955"/>
                  </a:lnTo>
                  <a:lnTo>
                    <a:pt x="745546" y="0"/>
                  </a:lnTo>
                  <a:lnTo>
                    <a:pt x="726592" y="252742"/>
                  </a:lnTo>
                  <a:lnTo>
                    <a:pt x="663410" y="606581"/>
                  </a:lnTo>
                  <a:lnTo>
                    <a:pt x="695001" y="979376"/>
                  </a:lnTo>
                  <a:lnTo>
                    <a:pt x="695001" y="1541727"/>
                  </a:lnTo>
                  <a:lnTo>
                    <a:pt x="739228" y="1901884"/>
                  </a:lnTo>
                  <a:lnTo>
                    <a:pt x="745546" y="2135671"/>
                  </a:lnTo>
                </a:path>
              </a:pathLst>
            </a:cu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486678" y="4170995"/>
              <a:ext cx="745546" cy="2135671"/>
            </a:xfrm>
            <a:custGeom>
              <a:avLst/>
              <a:gdLst>
                <a:gd name="connsiteX0" fmla="*/ 0 w 745546"/>
                <a:gd name="connsiteY0" fmla="*/ 2123034 h 2135671"/>
                <a:gd name="connsiteX1" fmla="*/ 0 w 745546"/>
                <a:gd name="connsiteY1" fmla="*/ 1851336 h 2135671"/>
                <a:gd name="connsiteX2" fmla="*/ 50545 w 745546"/>
                <a:gd name="connsiteY2" fmla="*/ 1427993 h 2135671"/>
                <a:gd name="connsiteX3" fmla="*/ 31591 w 745546"/>
                <a:gd name="connsiteY3" fmla="*/ 1086791 h 2135671"/>
                <a:gd name="connsiteX4" fmla="*/ 183227 w 745546"/>
                <a:gd name="connsiteY4" fmla="*/ 865642 h 2135671"/>
                <a:gd name="connsiteX5" fmla="*/ 259045 w 745546"/>
                <a:gd name="connsiteY5" fmla="*/ 676085 h 2135671"/>
                <a:gd name="connsiteX6" fmla="*/ 278000 w 745546"/>
                <a:gd name="connsiteY6" fmla="*/ 442298 h 2135671"/>
                <a:gd name="connsiteX7" fmla="*/ 341182 w 745546"/>
                <a:gd name="connsiteY7" fmla="*/ 347520 h 2135671"/>
                <a:gd name="connsiteX8" fmla="*/ 574955 w 745546"/>
                <a:gd name="connsiteY8" fmla="*/ 202193 h 2135671"/>
                <a:gd name="connsiteX9" fmla="*/ 669728 w 745546"/>
                <a:gd name="connsiteY9" fmla="*/ 18955 h 2135671"/>
                <a:gd name="connsiteX10" fmla="*/ 745546 w 745546"/>
                <a:gd name="connsiteY10" fmla="*/ 0 h 2135671"/>
                <a:gd name="connsiteX11" fmla="*/ 726592 w 745546"/>
                <a:gd name="connsiteY11" fmla="*/ 252742 h 2135671"/>
                <a:gd name="connsiteX12" fmla="*/ 663410 w 745546"/>
                <a:gd name="connsiteY12" fmla="*/ 606581 h 2135671"/>
                <a:gd name="connsiteX13" fmla="*/ 695001 w 745546"/>
                <a:gd name="connsiteY13" fmla="*/ 979376 h 2135671"/>
                <a:gd name="connsiteX14" fmla="*/ 695001 w 745546"/>
                <a:gd name="connsiteY14" fmla="*/ 1541727 h 2135671"/>
                <a:gd name="connsiteX15" fmla="*/ 739228 w 745546"/>
                <a:gd name="connsiteY15" fmla="*/ 1901884 h 2135671"/>
                <a:gd name="connsiteX16" fmla="*/ 745546 w 745546"/>
                <a:gd name="connsiteY16" fmla="*/ 2135671 h 2135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5546" h="2135671">
                  <a:moveTo>
                    <a:pt x="0" y="2123034"/>
                  </a:moveTo>
                  <a:lnTo>
                    <a:pt x="0" y="1851336"/>
                  </a:lnTo>
                  <a:lnTo>
                    <a:pt x="50545" y="1427993"/>
                  </a:lnTo>
                  <a:lnTo>
                    <a:pt x="31591" y="1086791"/>
                  </a:lnTo>
                  <a:lnTo>
                    <a:pt x="183227" y="865642"/>
                  </a:lnTo>
                  <a:lnTo>
                    <a:pt x="259045" y="676085"/>
                  </a:lnTo>
                  <a:lnTo>
                    <a:pt x="278000" y="442298"/>
                  </a:lnTo>
                  <a:lnTo>
                    <a:pt x="341182" y="347520"/>
                  </a:lnTo>
                  <a:lnTo>
                    <a:pt x="574955" y="202193"/>
                  </a:lnTo>
                  <a:lnTo>
                    <a:pt x="669728" y="18955"/>
                  </a:lnTo>
                  <a:lnTo>
                    <a:pt x="745546" y="0"/>
                  </a:lnTo>
                  <a:lnTo>
                    <a:pt x="726592" y="252742"/>
                  </a:lnTo>
                  <a:lnTo>
                    <a:pt x="663410" y="606581"/>
                  </a:lnTo>
                  <a:lnTo>
                    <a:pt x="695001" y="979376"/>
                  </a:lnTo>
                  <a:lnTo>
                    <a:pt x="695001" y="1541727"/>
                  </a:lnTo>
                  <a:lnTo>
                    <a:pt x="739228" y="1901884"/>
                  </a:lnTo>
                  <a:lnTo>
                    <a:pt x="745546" y="2135671"/>
                  </a:lnTo>
                </a:path>
              </a:pathLst>
            </a:cu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 rot="17017248">
              <a:off x="-168700" y="4997233"/>
              <a:ext cx="2237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Propagating fault tip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1428420" y="4517476"/>
              <a:ext cx="256512" cy="1320675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03273" y="846686"/>
            <a:ext cx="3140140" cy="2420006"/>
            <a:chOff x="303273" y="846686"/>
            <a:chExt cx="3140140" cy="2420006"/>
          </a:xfrm>
        </p:grpSpPr>
        <p:sp>
          <p:nvSpPr>
            <p:cNvPr id="2" name="Freeform 1"/>
            <p:cNvSpPr/>
            <p:nvPr/>
          </p:nvSpPr>
          <p:spPr>
            <a:xfrm>
              <a:off x="2426185" y="846686"/>
              <a:ext cx="1017228" cy="2420006"/>
            </a:xfrm>
            <a:custGeom>
              <a:avLst/>
              <a:gdLst>
                <a:gd name="connsiteX0" fmla="*/ 1017228 w 1017228"/>
                <a:gd name="connsiteY0" fmla="*/ 2420006 h 2420006"/>
                <a:gd name="connsiteX1" fmla="*/ 890865 w 1017228"/>
                <a:gd name="connsiteY1" fmla="*/ 1800788 h 2420006"/>
                <a:gd name="connsiteX2" fmla="*/ 574955 w 1017228"/>
                <a:gd name="connsiteY2" fmla="*/ 1693373 h 2420006"/>
                <a:gd name="connsiteX3" fmla="*/ 417000 w 1017228"/>
                <a:gd name="connsiteY3" fmla="*/ 1484860 h 2420006"/>
                <a:gd name="connsiteX4" fmla="*/ 290637 w 1017228"/>
                <a:gd name="connsiteY4" fmla="*/ 909872 h 2420006"/>
                <a:gd name="connsiteX5" fmla="*/ 322228 w 1017228"/>
                <a:gd name="connsiteY5" fmla="*/ 574989 h 2420006"/>
                <a:gd name="connsiteX6" fmla="*/ 176909 w 1017228"/>
                <a:gd name="connsiteY6" fmla="*/ 341202 h 2420006"/>
                <a:gd name="connsiteX7" fmla="*/ 0 w 1017228"/>
                <a:gd name="connsiteY7" fmla="*/ 0 h 242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7228" h="2420006">
                  <a:moveTo>
                    <a:pt x="1017228" y="2420006"/>
                  </a:moveTo>
                  <a:lnTo>
                    <a:pt x="890865" y="1800788"/>
                  </a:lnTo>
                  <a:lnTo>
                    <a:pt x="574955" y="1693373"/>
                  </a:lnTo>
                  <a:lnTo>
                    <a:pt x="417000" y="1484860"/>
                  </a:lnTo>
                  <a:lnTo>
                    <a:pt x="290637" y="909872"/>
                  </a:lnTo>
                  <a:lnTo>
                    <a:pt x="322228" y="574989"/>
                  </a:lnTo>
                  <a:lnTo>
                    <a:pt x="176909" y="341202"/>
                  </a:lnTo>
                  <a:lnTo>
                    <a:pt x="0" y="0"/>
                  </a:lnTo>
                </a:path>
              </a:pathLst>
            </a:cu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303273" y="865642"/>
              <a:ext cx="903501" cy="2009300"/>
            </a:xfrm>
            <a:custGeom>
              <a:avLst/>
              <a:gdLst>
                <a:gd name="connsiteX0" fmla="*/ 903501 w 903501"/>
                <a:gd name="connsiteY0" fmla="*/ 2009300 h 2009300"/>
                <a:gd name="connsiteX1" fmla="*/ 789774 w 903501"/>
                <a:gd name="connsiteY1" fmla="*/ 1699691 h 2009300"/>
                <a:gd name="connsiteX2" fmla="*/ 796092 w 903501"/>
                <a:gd name="connsiteY2" fmla="*/ 1510134 h 2009300"/>
                <a:gd name="connsiteX3" fmla="*/ 701319 w 903501"/>
                <a:gd name="connsiteY3" fmla="*/ 1383763 h 2009300"/>
                <a:gd name="connsiteX4" fmla="*/ 619183 w 903501"/>
                <a:gd name="connsiteY4" fmla="*/ 1225799 h 2009300"/>
                <a:gd name="connsiteX5" fmla="*/ 524410 w 903501"/>
                <a:gd name="connsiteY5" fmla="*/ 884597 h 2009300"/>
                <a:gd name="connsiteX6" fmla="*/ 417001 w 903501"/>
                <a:gd name="connsiteY6" fmla="*/ 606581 h 2009300"/>
                <a:gd name="connsiteX7" fmla="*/ 214819 w 903501"/>
                <a:gd name="connsiteY7" fmla="*/ 341202 h 2009300"/>
                <a:gd name="connsiteX8" fmla="*/ 120046 w 903501"/>
                <a:gd name="connsiteY8" fmla="*/ 132689 h 2009300"/>
                <a:gd name="connsiteX9" fmla="*/ 0 w 903501"/>
                <a:gd name="connsiteY9" fmla="*/ 0 h 200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3501" h="2009300">
                  <a:moveTo>
                    <a:pt x="903501" y="2009300"/>
                  </a:moveTo>
                  <a:lnTo>
                    <a:pt x="789774" y="1699691"/>
                  </a:lnTo>
                  <a:lnTo>
                    <a:pt x="796092" y="1510134"/>
                  </a:lnTo>
                  <a:lnTo>
                    <a:pt x="701319" y="1383763"/>
                  </a:lnTo>
                  <a:lnTo>
                    <a:pt x="619183" y="1225799"/>
                  </a:lnTo>
                  <a:lnTo>
                    <a:pt x="524410" y="884597"/>
                  </a:lnTo>
                  <a:lnTo>
                    <a:pt x="417001" y="606581"/>
                  </a:lnTo>
                  <a:lnTo>
                    <a:pt x="214819" y="341202"/>
                  </a:lnTo>
                  <a:lnTo>
                    <a:pt x="120046" y="132689"/>
                  </a:lnTo>
                  <a:lnTo>
                    <a:pt x="0" y="0"/>
                  </a:lnTo>
                </a:path>
              </a:pathLst>
            </a:cu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rot="20503901">
              <a:off x="667012" y="1145160"/>
              <a:ext cx="1981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Healed fault zone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950263" y="1288230"/>
              <a:ext cx="1635550" cy="527490"/>
            </a:xfrm>
            <a:prstGeom prst="straightConnector1">
              <a:avLst/>
            </a:prstGeom>
            <a:ln>
              <a:solidFill>
                <a:schemeClr val="bg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7919516" y="4168730"/>
            <a:ext cx="112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Wall rock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8735112" y="1048616"/>
            <a:ext cx="0" cy="31153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16200000">
            <a:off x="8030897" y="2146885"/>
            <a:ext cx="10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younger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232759" y="843933"/>
            <a:ext cx="1352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Vein center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091174" y="821184"/>
            <a:ext cx="18494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HuWui</a:t>
            </a:r>
            <a:r>
              <a:rPr lang="en-US" sz="1600" b="1" dirty="0" smtClean="0"/>
              <a:t> vein</a:t>
            </a:r>
          </a:p>
          <a:p>
            <a:pPr algn="ctr"/>
            <a:r>
              <a:rPr lang="en-US" sz="1600" dirty="0"/>
              <a:t>m</a:t>
            </a:r>
            <a:r>
              <a:rPr lang="en-US" sz="1600" dirty="0" smtClean="0"/>
              <a:t>icro-growth fault</a:t>
            </a:r>
            <a:endParaRPr lang="en-US" sz="1600" dirty="0"/>
          </a:p>
        </p:txBody>
      </p:sp>
      <p:grpSp>
        <p:nvGrpSpPr>
          <p:cNvPr id="76" name="Group 75"/>
          <p:cNvGrpSpPr/>
          <p:nvPr/>
        </p:nvGrpSpPr>
        <p:grpSpPr>
          <a:xfrm>
            <a:off x="5376030" y="1971040"/>
            <a:ext cx="1888370" cy="3682445"/>
            <a:chOff x="5376030" y="1971040"/>
            <a:chExt cx="1888370" cy="3682445"/>
          </a:xfrm>
        </p:grpSpPr>
        <p:grpSp>
          <p:nvGrpSpPr>
            <p:cNvPr id="73" name="Group 72"/>
            <p:cNvGrpSpPr/>
            <p:nvPr/>
          </p:nvGrpSpPr>
          <p:grpSpPr>
            <a:xfrm>
              <a:off x="5376030" y="4250720"/>
              <a:ext cx="1221349" cy="1402765"/>
              <a:chOff x="5376030" y="4250720"/>
              <a:chExt cx="1221349" cy="1402765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5399440" y="4728009"/>
                <a:ext cx="11979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solidFill>
                      <a:schemeClr val="bg1"/>
                    </a:solidFill>
                  </a:rPr>
                  <a:t>coseismic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0" name="Straight Arrow Connector 69"/>
              <p:cNvCxnSpPr/>
              <p:nvPr/>
            </p:nvCxnSpPr>
            <p:spPr>
              <a:xfrm>
                <a:off x="5376030" y="4250720"/>
                <a:ext cx="0" cy="1402765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Freeform 74"/>
            <p:cNvSpPr/>
            <p:nvPr/>
          </p:nvSpPr>
          <p:spPr>
            <a:xfrm>
              <a:off x="6522720" y="1971040"/>
              <a:ext cx="741680" cy="2997200"/>
            </a:xfrm>
            <a:custGeom>
              <a:avLst/>
              <a:gdLst>
                <a:gd name="connsiteX0" fmla="*/ 0 w 741680"/>
                <a:gd name="connsiteY0" fmla="*/ 2885440 h 2895600"/>
                <a:gd name="connsiteX1" fmla="*/ 741680 w 741680"/>
                <a:gd name="connsiteY1" fmla="*/ 2895600 h 2895600"/>
                <a:gd name="connsiteX2" fmla="*/ 701040 w 741680"/>
                <a:gd name="connsiteY2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1680" h="2895600">
                  <a:moveTo>
                    <a:pt x="0" y="2885440"/>
                  </a:moveTo>
                  <a:lnTo>
                    <a:pt x="741680" y="2895600"/>
                  </a:lnTo>
                  <a:lnTo>
                    <a:pt x="701040" y="0"/>
                  </a:lnTo>
                </a:path>
              </a:pathLst>
            </a:custGeom>
            <a:ln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1973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purl.org/dc/terms/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50852</TotalTime>
  <Words>969</Words>
  <Application>Microsoft Macintosh PowerPoint</Application>
  <PresentationFormat>On-screen Show (4:3)</PresentationFormat>
  <Paragraphs>205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LINKS BETWEEN THE DEVELOPMENT OF EXTENSIONAL BASINS AND THE FORMATION OF LOW-SULFIDATION EPITHERMAL AU-AG DEPOSITS: INSIGHT FROM THE  NORTHERN NEVADA RIFT   </vt:lpstr>
      <vt:lpstr>Regional Overview - Western North America</vt:lpstr>
      <vt:lpstr>Project Overview - Southern NNR</vt:lpstr>
      <vt:lpstr>Fossilized Miocene Basins</vt:lpstr>
      <vt:lpstr>Argenta &amp; Malpais Rims</vt:lpstr>
      <vt:lpstr>Basin History – Combined Section</vt:lpstr>
      <vt:lpstr>Kinematic Link – Fire Creek</vt:lpstr>
      <vt:lpstr>Kinematic Link – Fire Creek</vt:lpstr>
      <vt:lpstr>Kinematic Link – Fire Creek</vt:lpstr>
      <vt:lpstr>Basin History – Implications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Justin Milliard</cp:lastModifiedBy>
  <cp:revision>1109</cp:revision>
  <dcterms:created xsi:type="dcterms:W3CDTF">2010-04-12T23:12:02Z</dcterms:created>
  <dcterms:modified xsi:type="dcterms:W3CDTF">2016-10-10T21:09:10Z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