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3" r:id="rId3"/>
    <p:sldId id="278" r:id="rId4"/>
    <p:sldId id="277" r:id="rId5"/>
    <p:sldId id="279" r:id="rId6"/>
    <p:sldId id="259" r:id="rId7"/>
    <p:sldId id="292" r:id="rId8"/>
    <p:sldId id="260" r:id="rId9"/>
    <p:sldId id="258" r:id="rId10"/>
    <p:sldId id="271" r:id="rId11"/>
    <p:sldId id="270" r:id="rId12"/>
    <p:sldId id="261" r:id="rId13"/>
    <p:sldId id="263" r:id="rId14"/>
    <p:sldId id="257" r:id="rId15"/>
    <p:sldId id="266" r:id="rId16"/>
    <p:sldId id="264" r:id="rId17"/>
    <p:sldId id="267" r:id="rId18"/>
    <p:sldId id="272" r:id="rId19"/>
    <p:sldId id="297" r:id="rId20"/>
    <p:sldId id="283" r:id="rId21"/>
    <p:sldId id="285" r:id="rId22"/>
    <p:sldId id="302" r:id="rId23"/>
    <p:sldId id="286" r:id="rId24"/>
    <p:sldId id="269" r:id="rId25"/>
    <p:sldId id="280" r:id="rId26"/>
    <p:sldId id="294" r:id="rId27"/>
    <p:sldId id="293" r:id="rId28"/>
    <p:sldId id="290" r:id="rId29"/>
    <p:sldId id="289" r:id="rId30"/>
    <p:sldId id="296" r:id="rId31"/>
    <p:sldId id="301" r:id="rId32"/>
    <p:sldId id="298" r:id="rId33"/>
    <p:sldId id="303" r:id="rId3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-108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A0CE3-4AAB-4F69-82FE-C839FF472B81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26F5E-DC21-4E93-AA4B-B54D7BC1D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26F5E-DC21-4E93-AA4B-B54D7BC1D3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2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26F5E-DC21-4E93-AA4B-B54D7BC1D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6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26F5E-DC21-4E93-AA4B-B54D7BC1D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C5AA8-C450-427E-A886-19F8B11B0B2A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36B66-48F2-4A8D-82EA-FE0BC4E78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76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B82C0-881F-4B00-BDA2-18628A960222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BEBF7-CB6B-4D56-B153-AF9881CD5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79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A8814-B4A8-47D9-8AA3-66483BA36AEE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76C35-7083-4E71-919E-C75F5C8582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55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773E3-E1E1-45E6-A641-1DA4283BEC79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C74C8-615A-4F9B-AC40-A8FCCC5CB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70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62949-D896-4BF0-A5DE-18EAA5D5A4CC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003C2-C8C1-448A-9BD9-7BE081FF7D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99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ABA75-1088-4F06-9488-018FD53983FC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BEEF4-17BA-4AB0-BED6-8E0C3652B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39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09700-4056-491E-B968-8833B56561F3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1386F-1B93-43D7-A559-2E37E0E4A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96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922B6-C503-4C57-8317-B48D5FB86CE7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57589-03E3-47BD-9EF3-41613881A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2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1A48-AA84-45A5-BCF7-FDEA6C9ACADB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8BEBD-1492-4083-A1C2-783F4E50F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F08D0-2116-41F6-986E-D345409D40E1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87E8F-4683-4120-9F56-F49E21B8E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42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B22A4-D2AE-4A82-87A3-F586970E1E34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0C24C-AFCD-475A-9D77-87A10E3B5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5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D42FFF-0D72-4D54-890A-CF92D913423F}" type="datetimeFigureOut">
              <a:rPr lang="en-US"/>
              <a:pPr>
                <a:defRPr/>
              </a:pPr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A7B044B-A233-454D-AEB6-53A935466E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-19050"/>
            <a:ext cx="34575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347663"/>
            <a:ext cx="54864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</a:rPr>
              <a:t>Deposits of the 1924 explosive eruption of Kīlauea Volcano, </a:t>
            </a:r>
            <a:r>
              <a:rPr lang="en-US" altLang="en-US" sz="2800" dirty="0" err="1">
                <a:solidFill>
                  <a:schemeClr val="bg1"/>
                </a:solidFill>
              </a:rPr>
              <a:t>Hawaiʻi</a:t>
            </a:r>
            <a:endParaRPr lang="en-US" altLang="en-US" sz="2800" dirty="0">
              <a:solidFill>
                <a:schemeClr val="bg1"/>
              </a:solidFill>
            </a:endParaRPr>
          </a:p>
          <a:p>
            <a:endParaRPr lang="en-US" altLang="en-US" sz="2800" dirty="0"/>
          </a:p>
          <a:p>
            <a:endParaRPr lang="en-US" altLang="en-US" dirty="0"/>
          </a:p>
          <a:p>
            <a:r>
              <a:rPr lang="en-US" altLang="en-US" sz="2400" dirty="0">
                <a:solidFill>
                  <a:schemeClr val="bg1"/>
                </a:solidFill>
              </a:rPr>
              <a:t>Don Swanson, </a:t>
            </a:r>
            <a:r>
              <a:rPr lang="en-US" altLang="en-US" sz="2400" i="1" dirty="0">
                <a:solidFill>
                  <a:schemeClr val="bg1"/>
                </a:solidFill>
              </a:rPr>
              <a:t>USGS-HVO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V. Dorsey </a:t>
            </a:r>
            <a:r>
              <a:rPr lang="en-US" altLang="en-US" sz="2400" dirty="0" err="1">
                <a:solidFill>
                  <a:schemeClr val="bg1"/>
                </a:solidFill>
              </a:rPr>
              <a:t>Wanless</a:t>
            </a:r>
            <a:r>
              <a:rPr lang="en-US" altLang="en-US" sz="2400" dirty="0">
                <a:solidFill>
                  <a:schemeClr val="bg1"/>
                </a:solidFill>
              </a:rPr>
              <a:t>, </a:t>
            </a:r>
            <a:r>
              <a:rPr lang="en-US" altLang="en-US" sz="2400" i="1" dirty="0">
                <a:solidFill>
                  <a:schemeClr val="bg1"/>
                </a:solidFill>
              </a:rPr>
              <a:t>Boise State Univ. 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Ben Gaddis, </a:t>
            </a:r>
            <a:r>
              <a:rPr lang="en-US" altLang="en-US" sz="2400" i="1" dirty="0">
                <a:solidFill>
                  <a:schemeClr val="bg1"/>
                </a:solidFill>
              </a:rPr>
              <a:t>USGS-HVO 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Line </a:t>
            </a:r>
            <a:r>
              <a:rPr lang="en-US" altLang="en-US" sz="2400" dirty="0" err="1">
                <a:solidFill>
                  <a:schemeClr val="bg1"/>
                </a:solidFill>
              </a:rPr>
              <a:t>Stoppa</a:t>
            </a:r>
            <a:r>
              <a:rPr lang="en-US" altLang="en-US" sz="2400" dirty="0">
                <a:solidFill>
                  <a:schemeClr val="bg1"/>
                </a:solidFill>
              </a:rPr>
              <a:t>, </a:t>
            </a:r>
            <a:r>
              <a:rPr lang="en-US" altLang="en-US" sz="2400" i="1" dirty="0">
                <a:solidFill>
                  <a:schemeClr val="bg1"/>
                </a:solidFill>
              </a:rPr>
              <a:t>Fribourg University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343400" y="4476750"/>
            <a:ext cx="1524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May 22, 1924</a:t>
            </a:r>
          </a:p>
          <a:p>
            <a:pPr>
              <a:lnSpc>
                <a:spcPts val="16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Photo by Tai Sing Loo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84" y="657775"/>
            <a:ext cx="5919802" cy="3190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09575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Surveyed outlines of Halemaumau, 1912 to present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6054" y="75929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05588" y="1064196"/>
            <a:ext cx="1066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39000" y="127635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Based on map in </a:t>
            </a:r>
            <a:r>
              <a:rPr lang="en-US" i="1" dirty="0" err="1">
                <a:solidFill>
                  <a:schemeClr val="bg1"/>
                </a:solidFill>
              </a:rPr>
              <a:t>Jaggar</a:t>
            </a:r>
            <a:r>
              <a:rPr lang="en-US" i="1" dirty="0">
                <a:solidFill>
                  <a:schemeClr val="bg1"/>
                </a:solidFill>
              </a:rPr>
              <a:t> (1924)</a:t>
            </a:r>
          </a:p>
        </p:txBody>
      </p:sp>
    </p:spTree>
    <p:extLst>
      <p:ext uri="{BB962C8B-B14F-4D97-AF65-F5344CB8AC3E}">
        <p14:creationId xmlns:p14="http://schemas.microsoft.com/office/powerpoint/2010/main" val="82466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87475"/>
            <a:ext cx="7620000" cy="3394075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Tephra  constitutes only 0.4% of material removed from Halemaumau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Volume of </a:t>
            </a:r>
            <a:r>
              <a:rPr lang="en-US" sz="2400" dirty="0" err="1">
                <a:solidFill>
                  <a:schemeClr val="bg1"/>
                </a:solidFill>
              </a:rPr>
              <a:t>uncompacted</a:t>
            </a:r>
            <a:r>
              <a:rPr lang="en-US" sz="2400" dirty="0">
                <a:solidFill>
                  <a:schemeClr val="bg1"/>
                </a:solidFill>
              </a:rPr>
              <a:t> tephra: 1.8 million m</a:t>
            </a:r>
            <a:r>
              <a:rPr lang="en-US" sz="2400" baseline="30000" dirty="0">
                <a:solidFill>
                  <a:schemeClr val="bg1"/>
                </a:solidFill>
              </a:rPr>
              <a:t>3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Volume of compacted tephra: 0.8 million m</a:t>
            </a:r>
            <a:r>
              <a:rPr lang="en-US" sz="2400" baseline="30000" dirty="0">
                <a:solidFill>
                  <a:schemeClr val="bg1"/>
                </a:solidFill>
              </a:rPr>
              <a:t>3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Volume of Halemaumau enlargement: 202 million m</a:t>
            </a:r>
            <a:r>
              <a:rPr lang="en-US" sz="2400" baseline="30000" dirty="0">
                <a:solidFill>
                  <a:schemeClr val="bg1"/>
                </a:solidFill>
              </a:rPr>
              <a:t>3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“The explosive eruption was merely an incident in the mechanism of engulfment” </a:t>
            </a:r>
            <a:r>
              <a:rPr lang="en-US" sz="2400" dirty="0" err="1">
                <a:solidFill>
                  <a:schemeClr val="bg1"/>
                </a:solidFill>
              </a:rPr>
              <a:t>Jaggar</a:t>
            </a:r>
            <a:r>
              <a:rPr lang="en-US" sz="2400" dirty="0">
                <a:solidFill>
                  <a:schemeClr val="bg1"/>
                </a:solidFill>
              </a:rPr>
              <a:t> (1924)</a:t>
            </a:r>
            <a:endParaRPr lang="en-US" sz="2400" baseline="30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44833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Jaggar</a:t>
            </a:r>
            <a:r>
              <a:rPr lang="en-US" sz="2800" dirty="0">
                <a:solidFill>
                  <a:schemeClr val="bg1"/>
                </a:solidFill>
              </a:rPr>
              <a:t> and Finch (1924) calculations</a:t>
            </a:r>
          </a:p>
        </p:txBody>
      </p:sp>
    </p:spTree>
    <p:extLst>
      <p:ext uri="{BB962C8B-B14F-4D97-AF65-F5344CB8AC3E}">
        <p14:creationId xmlns:p14="http://schemas.microsoft.com/office/powerpoint/2010/main" val="10721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6" y="22225"/>
            <a:ext cx="4495800" cy="305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18454" y="27136"/>
            <a:ext cx="4260226" cy="3047284"/>
          </a:xfrm>
          <a:prstGeom prst="rect">
            <a:avLst/>
          </a:prstGeom>
          <a:effectLst/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62816" y="3074420"/>
            <a:ext cx="4572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3 m by 1.8 m by 1.2 m, est. 12 tons</a:t>
            </a:r>
          </a:p>
          <a:p>
            <a:pPr>
              <a:lnSpc>
                <a:spcPts val="18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90 m(?) from west rim of crater</a:t>
            </a:r>
          </a:p>
          <a:p>
            <a:pPr>
              <a:lnSpc>
                <a:spcPts val="18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Photo by Tai Sing Loo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221071" y="3074420"/>
            <a:ext cx="35814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East rim of crater, est. 14 tons</a:t>
            </a:r>
          </a:p>
          <a:p>
            <a:pPr>
              <a:lnSpc>
                <a:spcPts val="18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Photo by E.S. </a:t>
            </a:r>
            <a:r>
              <a:rPr lang="en-US" altLang="en-US" i="1" dirty="0" err="1">
                <a:solidFill>
                  <a:schemeClr val="bg1"/>
                </a:solidFill>
              </a:rPr>
              <a:t>Eakle</a:t>
            </a:r>
            <a:endParaRPr lang="en-US" altLang="en-US" i="1" dirty="0">
              <a:solidFill>
                <a:schemeClr val="bg1"/>
              </a:solidFill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84174" y="4095750"/>
            <a:ext cx="8150225" cy="66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Two of the largest ballistic blocks; both </a:t>
            </a:r>
            <a:r>
              <a:rPr lang="en-US" altLang="en-US" sz="2400" dirty="0" smtClean="0">
                <a:solidFill>
                  <a:schemeClr val="bg1"/>
                </a:solidFill>
              </a:rPr>
              <a:t>later fell </a:t>
            </a:r>
            <a:r>
              <a:rPr lang="en-US" altLang="en-US" sz="2400" dirty="0">
                <a:solidFill>
                  <a:schemeClr val="bg1"/>
                </a:solidFill>
              </a:rPr>
              <a:t>into the crater as it widened in the following decades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554163"/>
            <a:ext cx="5332412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33338"/>
            <a:ext cx="533241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4724400" y="2065337"/>
            <a:ext cx="2411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H.T. Stearns, </a:t>
            </a:r>
            <a:r>
              <a:rPr lang="en-US" altLang="en-US" dirty="0" smtClean="0"/>
              <a:t>5/22/1924</a:t>
            </a:r>
            <a:endParaRPr lang="en-US" altLang="en-US" dirty="0"/>
          </a:p>
        </p:txBody>
      </p:sp>
      <p:sp>
        <p:nvSpPr>
          <p:cNvPr id="17412" name="TextBox 10"/>
          <p:cNvSpPr txBox="1">
            <a:spLocks noChangeArrowheads="1"/>
          </p:cNvSpPr>
          <p:nvPr/>
        </p:nvSpPr>
        <p:spPr bwMode="auto">
          <a:xfrm>
            <a:off x="228600" y="209550"/>
            <a:ext cx="16002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en-US" sz="2000" i="1" dirty="0">
                <a:solidFill>
                  <a:schemeClr val="bg1"/>
                </a:solidFill>
              </a:rPr>
              <a:t>Crater was formed in 134-year-old explosive deposits</a:t>
            </a:r>
          </a:p>
        </p:txBody>
      </p:sp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0" y="2571750"/>
            <a:ext cx="190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en-US" sz="2400" dirty="0">
                <a:solidFill>
                  <a:schemeClr val="bg1"/>
                </a:solidFill>
              </a:rPr>
              <a:t>8-ton block on landing field, 600 m SE of rim of today’s Halemaumau</a:t>
            </a:r>
          </a:p>
        </p:txBody>
      </p:sp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7620000" y="101600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FF00"/>
                </a:solidFill>
              </a:rPr>
              <a:t>Then</a:t>
            </a: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7588250" y="2571750"/>
            <a:ext cx="1241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FF00"/>
                </a:solidFill>
              </a:rPr>
              <a:t>Now</a:t>
            </a:r>
          </a:p>
        </p:txBody>
      </p:sp>
      <p:sp>
        <p:nvSpPr>
          <p:cNvPr id="17416" name="TextBox 6"/>
          <p:cNvSpPr txBox="1">
            <a:spLocks noChangeArrowheads="1"/>
          </p:cNvSpPr>
          <p:nvPr/>
        </p:nvSpPr>
        <p:spPr bwMode="auto">
          <a:xfrm>
            <a:off x="7177881" y="3195638"/>
            <a:ext cx="2062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FFFF00"/>
                </a:solidFill>
              </a:rPr>
              <a:t>But with 1920’s </a:t>
            </a:r>
            <a:r>
              <a:rPr lang="en-US" altLang="en-US" sz="2000" dirty="0">
                <a:solidFill>
                  <a:srgbClr val="FFFF00"/>
                </a:solidFill>
              </a:rPr>
              <a:t>women’s fashions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7417" name="TextBox 7"/>
          <p:cNvSpPr txBox="1">
            <a:spLocks noChangeArrowheads="1"/>
          </p:cNvSpPr>
          <p:nvPr/>
        </p:nvSpPr>
        <p:spPr bwMode="auto">
          <a:xfrm>
            <a:off x="7219949" y="742950"/>
            <a:ext cx="20200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FFFF00"/>
                </a:solidFill>
              </a:rPr>
              <a:t>With 1924 men’s </a:t>
            </a:r>
            <a:r>
              <a:rPr lang="en-US" altLang="en-US" sz="2000" dirty="0">
                <a:solidFill>
                  <a:srgbClr val="FFFF00"/>
                </a:solidFill>
              </a:rPr>
              <a:t>fashions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0" y="470535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5/17/2001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0"/>
            <a:ext cx="8089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57150"/>
            <a:ext cx="3429000" cy="44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4876800" y="5715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1924 ballistic distribution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5029200" y="1733550"/>
            <a:ext cx="182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>
                <a:latin typeface="Arial" panose="020B0604020202020204" pitchFamily="34" charset="0"/>
              </a:rPr>
              <a:t>Post-1924 flows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4400" y="3987800"/>
            <a:ext cx="136525" cy="136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50000" y="4389438"/>
            <a:ext cx="138113" cy="1381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3588" y="3357563"/>
            <a:ext cx="138112" cy="136525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9600" y="3311525"/>
            <a:ext cx="136525" cy="136525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94225" y="3232150"/>
            <a:ext cx="136525" cy="138113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83100" y="3048000"/>
            <a:ext cx="136525" cy="138113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29138" y="3003550"/>
            <a:ext cx="136525" cy="136525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41838" y="2884488"/>
            <a:ext cx="136525" cy="138112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16450" y="2884488"/>
            <a:ext cx="136525" cy="138112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63975" y="1470025"/>
            <a:ext cx="136525" cy="136525"/>
          </a:xfrm>
          <a:prstGeom prst="rect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4164013"/>
            <a:ext cx="2174875" cy="979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752975" y="4089400"/>
            <a:ext cx="41275" cy="2651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643306" y="2322675"/>
            <a:ext cx="2424073" cy="1432560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flipH="1">
            <a:off x="4684713" y="3425825"/>
            <a:ext cx="1036637" cy="4873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 txBox="1">
            <a:spLocks/>
          </p:cNvSpPr>
          <p:nvPr/>
        </p:nvSpPr>
        <p:spPr bwMode="auto">
          <a:xfrm>
            <a:off x="895774" y="133350"/>
            <a:ext cx="7696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NE part of crater may have been the </a:t>
            </a:r>
            <a:r>
              <a:rPr lang="en-US" altLang="en-US" sz="2400" dirty="0" smtClean="0">
                <a:solidFill>
                  <a:schemeClr val="bg1"/>
                </a:solidFill>
              </a:rPr>
              <a:t>site </a:t>
            </a:r>
            <a:r>
              <a:rPr lang="en-US" altLang="en-US" sz="2400" dirty="0">
                <a:solidFill>
                  <a:schemeClr val="bg1"/>
                </a:solidFill>
              </a:rPr>
              <a:t>for most </a:t>
            </a:r>
            <a:r>
              <a:rPr lang="en-US" altLang="en-US" sz="2400" dirty="0" smtClean="0">
                <a:solidFill>
                  <a:schemeClr val="bg1"/>
                </a:solidFill>
              </a:rPr>
              <a:t>of the explosions</a:t>
            </a:r>
          </a:p>
          <a:p>
            <a:pPr marL="0" indent="0">
              <a:spcBef>
                <a:spcPct val="2000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</a:pPr>
            <a:r>
              <a:rPr lang="en-US" altLang="en-US" sz="2400" dirty="0" smtClean="0">
                <a:solidFill>
                  <a:schemeClr val="bg1"/>
                </a:solidFill>
              </a:rPr>
              <a:t>Several contemporary </a:t>
            </a:r>
            <a:r>
              <a:rPr lang="en-US" altLang="en-US" sz="2400" dirty="0">
                <a:solidFill>
                  <a:schemeClr val="bg1"/>
                </a:solidFill>
              </a:rPr>
              <a:t>accounts in HVO Record </a:t>
            </a:r>
            <a:r>
              <a:rPr lang="en-US" altLang="en-US" sz="2400" dirty="0" smtClean="0">
                <a:solidFill>
                  <a:schemeClr val="bg1"/>
                </a:solidFill>
              </a:rPr>
              <a:t>Books: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</a:pPr>
            <a:r>
              <a:rPr lang="en-US" altLang="en-US" sz="2400" dirty="0" smtClean="0">
                <a:solidFill>
                  <a:schemeClr val="bg1"/>
                </a:solidFill>
              </a:rPr>
              <a:t>For example, on </a:t>
            </a:r>
            <a:r>
              <a:rPr lang="en-US" altLang="en-US" sz="2400" dirty="0">
                <a:solidFill>
                  <a:schemeClr val="bg1"/>
                </a:solidFill>
              </a:rPr>
              <a:t>May 28, 1924, Emerson wrote that “it was evident that NE section was vastly deeper than SW.” The day before, </a:t>
            </a:r>
            <a:r>
              <a:rPr lang="en-US" altLang="en-US" sz="2400" dirty="0" err="1">
                <a:solidFill>
                  <a:schemeClr val="bg1"/>
                </a:solidFill>
              </a:rPr>
              <a:t>Ruy</a:t>
            </a:r>
            <a:r>
              <a:rPr lang="en-US" altLang="en-US" sz="2400" dirty="0">
                <a:solidFill>
                  <a:schemeClr val="bg1"/>
                </a:solidFill>
              </a:rPr>
              <a:t> Finch and Vern Hinckley noted that “the steam was rising from the usual vent at NE side</a:t>
            </a:r>
            <a:r>
              <a:rPr lang="en-US" altLang="en-US" sz="2400" dirty="0" smtClean="0">
                <a:solidFill>
                  <a:schemeClr val="bg1"/>
                </a:solidFill>
              </a:rPr>
              <a:t>.”</a:t>
            </a:r>
          </a:p>
          <a:p>
            <a:pPr marL="0" indent="0">
              <a:spcBef>
                <a:spcPct val="2000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</a:pPr>
            <a:r>
              <a:rPr lang="en-US" altLang="en-US" sz="2400" dirty="0" smtClean="0">
                <a:solidFill>
                  <a:schemeClr val="bg1"/>
                </a:solidFill>
              </a:rPr>
              <a:t>Monitoring today shows </a:t>
            </a:r>
            <a:r>
              <a:rPr lang="en-US" altLang="en-US" sz="2400" dirty="0">
                <a:solidFill>
                  <a:schemeClr val="bg1"/>
                </a:solidFill>
              </a:rPr>
              <a:t>that the magma column is shallow (ca. 800 m depth) adjacent to the NE corner of Halemaumau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938" y="6193"/>
            <a:ext cx="8112125" cy="51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105400" y="1657350"/>
            <a:ext cx="166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/>
              <a:t>Post-1924 flows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9063" y="1703388"/>
            <a:ext cx="457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+mn-lt"/>
                <a:cs typeface="+mn-cs"/>
              </a:rPr>
              <a:t>X</a:t>
            </a:r>
          </a:p>
        </p:txBody>
      </p:sp>
      <p:sp>
        <p:nvSpPr>
          <p:cNvPr id="5" name="Rectangle 4"/>
          <p:cNvSpPr/>
          <p:nvPr/>
        </p:nvSpPr>
        <p:spPr>
          <a:xfrm>
            <a:off x="4202113" y="2365375"/>
            <a:ext cx="439737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prstClr val="black"/>
                </a:solidFill>
                <a:latin typeface="+mn-lt"/>
                <a:cs typeface="+mn-cs"/>
              </a:rPr>
              <a:t>Y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938" y="6193"/>
            <a:ext cx="2455862" cy="1498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938" y="19394"/>
            <a:ext cx="2590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Ballistic blocks &gt;1 m diameter</a:t>
            </a:r>
          </a:p>
          <a:p>
            <a:r>
              <a:rPr lang="en-US" b="1" i="1" dirty="0"/>
              <a:t>X</a:t>
            </a:r>
            <a:r>
              <a:rPr lang="en-US" i="1" dirty="0"/>
              <a:t> and </a:t>
            </a:r>
            <a:r>
              <a:rPr lang="en-US" b="1" i="1" dirty="0"/>
              <a:t>Y</a:t>
            </a:r>
            <a:r>
              <a:rPr lang="en-US" i="1" dirty="0"/>
              <a:t>, hypothetical explosion sites used in calculations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75-68-60-55 eject cropped with label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114550"/>
            <a:ext cx="415925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12"/>
          <p:cNvSpPr>
            <a:spLocks noChangeArrowheads="1"/>
          </p:cNvSpPr>
          <p:nvPr/>
        </p:nvSpPr>
        <p:spPr bwMode="auto">
          <a:xfrm>
            <a:off x="76200" y="92075"/>
            <a:ext cx="374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X. Favored NE explosion site</a:t>
            </a:r>
          </a:p>
        </p:txBody>
      </p:sp>
      <p:sp>
        <p:nvSpPr>
          <p:cNvPr id="24579" name="TextBox 13"/>
          <p:cNvSpPr txBox="1">
            <a:spLocks noChangeAspect="1"/>
          </p:cNvSpPr>
          <p:nvPr/>
        </p:nvSpPr>
        <p:spPr bwMode="auto">
          <a:xfrm>
            <a:off x="28574" y="554038"/>
            <a:ext cx="4314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Blocks with trajectories as low as 55 degrees can escape </a:t>
            </a:r>
            <a:r>
              <a:rPr lang="en-US" altLang="en-US" dirty="0" err="1">
                <a:solidFill>
                  <a:schemeClr val="bg1"/>
                </a:solidFill>
              </a:rPr>
              <a:t>Halemaumau</a:t>
            </a:r>
            <a:endParaRPr lang="en-US" alt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auto">
          <a:xfrm>
            <a:off x="5118100" y="2114550"/>
            <a:ext cx="3952875" cy="2543175"/>
            <a:chOff x="4238478" y="3448772"/>
            <a:chExt cx="4483544" cy="2777339"/>
          </a:xfrm>
        </p:grpSpPr>
        <p:pic>
          <p:nvPicPr>
            <p:cNvPr id="24596" name="Picture 15" descr="80-75-70-65 cropped with label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478" y="3448772"/>
              <a:ext cx="4483544" cy="2777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5248626" y="4944930"/>
              <a:ext cx="88230" cy="81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598" name="TextBox 17"/>
            <p:cNvSpPr txBox="1">
              <a:spLocks noChangeArrowheads="1"/>
            </p:cNvSpPr>
            <p:nvPr/>
          </p:nvSpPr>
          <p:spPr bwMode="auto">
            <a:xfrm>
              <a:off x="5217656" y="5128563"/>
              <a:ext cx="1313554" cy="40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Crater rim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317889" y="5017282"/>
              <a:ext cx="102636" cy="1768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75063" y="5789226"/>
              <a:ext cx="354723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7" idx="3"/>
            </p:cNvCxnSpPr>
            <p:nvPr/>
          </p:nvCxnSpPr>
          <p:spPr>
            <a:xfrm flipV="1">
              <a:off x="5129786" y="5014276"/>
              <a:ext cx="131445" cy="77495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</p:cNvCxnSpPr>
            <p:nvPr/>
          </p:nvCxnSpPr>
          <p:spPr>
            <a:xfrm flipV="1">
              <a:off x="5261230" y="5003874"/>
              <a:ext cx="2519068" cy="1040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03" name="Rectangle 22"/>
            <p:cNvSpPr>
              <a:spLocks noChangeArrowheads="1"/>
            </p:cNvSpPr>
            <p:nvPr/>
          </p:nvSpPr>
          <p:spPr bwMode="auto">
            <a:xfrm>
              <a:off x="6842549" y="4800442"/>
              <a:ext cx="361137" cy="40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b="1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24604" name="Rectangle 23"/>
            <p:cNvSpPr>
              <a:spLocks noChangeArrowheads="1"/>
            </p:cNvSpPr>
            <p:nvPr/>
          </p:nvSpPr>
          <p:spPr bwMode="auto">
            <a:xfrm>
              <a:off x="6950099" y="5001792"/>
              <a:ext cx="780664" cy="40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 ton</a:t>
              </a:r>
            </a:p>
          </p:txBody>
        </p:sp>
      </p:grpSp>
      <p:sp>
        <p:nvSpPr>
          <p:cNvPr id="24581" name="TextBox 24"/>
          <p:cNvSpPr txBox="1">
            <a:spLocks noChangeArrowheads="1"/>
          </p:cNvSpPr>
          <p:nvPr/>
        </p:nvSpPr>
        <p:spPr bwMode="auto">
          <a:xfrm>
            <a:off x="2517775" y="1330464"/>
            <a:ext cx="2603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ejection angle from horizontal</a:t>
            </a:r>
          </a:p>
          <a:p>
            <a:pPr>
              <a:lnSpc>
                <a:spcPts val="16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ejection velocity, m/s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108201" y="1581150"/>
            <a:ext cx="482600" cy="717550"/>
          </a:xfrm>
          <a:prstGeom prst="straightConnector1">
            <a:avLst/>
          </a:prstGeom>
          <a:ln w="254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410910" y="1971494"/>
            <a:ext cx="268790" cy="333556"/>
          </a:xfrm>
          <a:prstGeom prst="straightConnector1">
            <a:avLst/>
          </a:prstGeom>
          <a:ln w="2540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Box 32"/>
          <p:cNvSpPr txBox="1">
            <a:spLocks noChangeArrowheads="1"/>
          </p:cNvSpPr>
          <p:nvPr/>
        </p:nvSpPr>
        <p:spPr bwMode="auto">
          <a:xfrm>
            <a:off x="1954213" y="3876675"/>
            <a:ext cx="2276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8064A2"/>
                </a:solidFill>
              </a:rPr>
              <a:t>Ground surface</a:t>
            </a:r>
          </a:p>
        </p:txBody>
      </p:sp>
      <p:sp>
        <p:nvSpPr>
          <p:cNvPr id="24585" name="TextBox 35"/>
          <p:cNvSpPr txBox="1">
            <a:spLocks noChangeArrowheads="1"/>
          </p:cNvSpPr>
          <p:nvPr/>
        </p:nvSpPr>
        <p:spPr bwMode="auto">
          <a:xfrm>
            <a:off x="2144713" y="3575050"/>
            <a:ext cx="1501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Crater rim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2123335" y="3522980"/>
            <a:ext cx="115887" cy="2047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Box 40"/>
          <p:cNvSpPr txBox="1">
            <a:spLocks noChangeArrowheads="1"/>
          </p:cNvSpPr>
          <p:nvPr/>
        </p:nvSpPr>
        <p:spPr bwMode="auto">
          <a:xfrm>
            <a:off x="3475038" y="3289300"/>
            <a:ext cx="433387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24588" name="Rectangle 41"/>
          <p:cNvSpPr>
            <a:spLocks noChangeArrowheads="1"/>
          </p:cNvSpPr>
          <p:nvPr/>
        </p:nvSpPr>
        <p:spPr bwMode="auto">
          <a:xfrm>
            <a:off x="3475038" y="3473450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8 ton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533400" y="4229100"/>
            <a:ext cx="1414463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947863" y="3522662"/>
            <a:ext cx="160337" cy="70643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109788" y="3502025"/>
            <a:ext cx="2005012" cy="793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>
            <a:spLocks noChangeAspect="1"/>
          </p:cNvSpPr>
          <p:nvPr/>
        </p:nvSpPr>
        <p:spPr>
          <a:xfrm>
            <a:off x="2091032" y="348710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5029200" y="819150"/>
            <a:ext cx="0" cy="38449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5281613" y="139700"/>
            <a:ext cx="3792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Y. Disfavored explosion site near today’s Overlook Crater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424488" y="895350"/>
            <a:ext cx="33099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Blocks with trajectories less than 75 degrees hit the crater wall and are trapped within </a:t>
            </a:r>
            <a:r>
              <a:rPr lang="en-US" altLang="en-US" dirty="0" err="1">
                <a:solidFill>
                  <a:schemeClr val="bg1"/>
                </a:solidFill>
              </a:rPr>
              <a:t>Halemaumau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4749368"/>
            <a:ext cx="8505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Calculations and plots from </a:t>
            </a:r>
            <a:r>
              <a:rPr lang="en-US" sz="1600" i="1" dirty="0" err="1">
                <a:solidFill>
                  <a:schemeClr val="bg1"/>
                </a:solidFill>
              </a:rPr>
              <a:t>Mastin</a:t>
            </a:r>
            <a:r>
              <a:rPr lang="en-US" sz="1600" i="1" dirty="0">
                <a:solidFill>
                  <a:schemeClr val="bg1"/>
                </a:solidFill>
              </a:rPr>
              <a:t> (2001) Eject!; USGS Open-File Report 01-45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7600" y="0"/>
            <a:ext cx="66815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1359753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Post- 1924 flows</a:t>
            </a:r>
          </a:p>
        </p:txBody>
      </p:sp>
    </p:spTree>
    <p:extLst>
      <p:ext uri="{BB962C8B-B14F-4D97-AF65-F5344CB8AC3E}">
        <p14:creationId xmlns:p14="http://schemas.microsoft.com/office/powerpoint/2010/main" val="202097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79" y="22546"/>
            <a:ext cx="4029710" cy="2386396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5" y="2461683"/>
            <a:ext cx="4039136" cy="2794583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5079312" y="1962150"/>
            <a:ext cx="393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 by </a:t>
            </a:r>
            <a:r>
              <a:rPr lang="en-US" i="1" dirty="0" err="1">
                <a:solidFill>
                  <a:schemeClr val="bg1"/>
                </a:solidFill>
              </a:rPr>
              <a:t>H.T.Stearns</a:t>
            </a:r>
            <a:r>
              <a:rPr lang="en-US" i="1" dirty="0">
                <a:solidFill>
                  <a:schemeClr val="bg1"/>
                </a:solidFill>
              </a:rPr>
              <a:t> July 27, 1924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0480" y="4503865"/>
            <a:ext cx="420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 by Ben Gaddis March 19,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699" y="3714750"/>
            <a:ext cx="4636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Distance of block from crater rim</a:t>
            </a:r>
          </a:p>
          <a:p>
            <a:r>
              <a:rPr lang="en-US" b="1" dirty="0">
                <a:solidFill>
                  <a:prstClr val="black"/>
                </a:solidFill>
              </a:rPr>
              <a:t>    </a:t>
            </a:r>
            <a:r>
              <a:rPr lang="en-US" sz="2000" dirty="0">
                <a:solidFill>
                  <a:schemeClr val="bg1"/>
                </a:solidFill>
              </a:rPr>
              <a:t>1924: 223 m (measured by Stearns)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2014: 213 m</a:t>
            </a:r>
          </a:p>
          <a:p>
            <a:r>
              <a:rPr lang="en-US" sz="2000" dirty="0">
                <a:solidFill>
                  <a:schemeClr val="bg1"/>
                </a:solidFill>
              </a:rPr>
              <a:t>About 10 m of rim retreat in 90 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87065"/>
            <a:ext cx="4974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Block that killed Truman Taylor on May 18, 1924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8061"/>
            <a:ext cx="4266095" cy="271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2419350" y="2695575"/>
            <a:ext cx="400050" cy="1381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43200" y="2372409"/>
            <a:ext cx="87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Taylor block</a:t>
            </a:r>
          </a:p>
        </p:txBody>
      </p:sp>
    </p:spTree>
    <p:extLst>
      <p:ext uri="{BB962C8B-B14F-4D97-AF65-F5344CB8AC3E}">
        <p14:creationId xmlns:p14="http://schemas.microsoft.com/office/powerpoint/2010/main" val="37745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4"/>
            <a:ext cx="8229600" cy="71759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1924 eruption: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839200" cy="33940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Magma migrated from </a:t>
            </a:r>
            <a:r>
              <a:rPr lang="en-US" sz="2800" dirty="0" err="1">
                <a:solidFill>
                  <a:schemeClr val="bg1"/>
                </a:solidFill>
              </a:rPr>
              <a:t>Halemaumau</a:t>
            </a:r>
            <a:r>
              <a:rPr lang="en-US" sz="2800" dirty="0">
                <a:solidFill>
                  <a:schemeClr val="bg1"/>
                </a:solidFill>
              </a:rPr>
              <a:t> reservoir into east rift zone in Feb-Mar, ending with intrusion at </a:t>
            </a:r>
            <a:r>
              <a:rPr lang="en-US" sz="2800" dirty="0" err="1">
                <a:solidFill>
                  <a:schemeClr val="bg1"/>
                </a:solidFill>
              </a:rPr>
              <a:t>Kapoho</a:t>
            </a:r>
            <a:r>
              <a:rPr lang="en-US" sz="2800" dirty="0">
                <a:solidFill>
                  <a:schemeClr val="bg1"/>
                </a:solidFill>
              </a:rPr>
              <a:t> in April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63" y="1885950"/>
            <a:ext cx="4170443" cy="2971800"/>
          </a:xfrm>
          <a:prstGeom prst="rect">
            <a:avLst/>
          </a:prstGeom>
          <a:effectLst/>
        </p:spPr>
      </p:pic>
      <p:sp>
        <p:nvSpPr>
          <p:cNvPr id="5" name="Oval 4"/>
          <p:cNvSpPr/>
          <p:nvPr/>
        </p:nvSpPr>
        <p:spPr>
          <a:xfrm rot="20700000">
            <a:off x="5196656" y="2607335"/>
            <a:ext cx="510839" cy="188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029755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</a:rPr>
              <a:t>Halemaumau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92190" y="3162729"/>
            <a:ext cx="678293" cy="95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90605" y="3229810"/>
            <a:ext cx="358283" cy="1958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048000" y="3277404"/>
            <a:ext cx="767749" cy="1642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38600" y="2859125"/>
            <a:ext cx="870116" cy="309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0189" y="2197494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Kapoho</a:t>
            </a:r>
            <a:endParaRPr lang="en-US" sz="20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69" y="3184868"/>
            <a:ext cx="2891269" cy="188831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17572"/>
            <a:ext cx="1047594" cy="1545158"/>
          </a:xfrm>
          <a:prstGeom prst="rect">
            <a:avLst/>
          </a:prstGeom>
          <a:effectLst/>
        </p:spPr>
      </p:pic>
      <p:cxnSp>
        <p:nvCxnSpPr>
          <p:cNvPr id="14" name="Straight Connector 13"/>
          <p:cNvCxnSpPr/>
          <p:nvPr/>
        </p:nvCxnSpPr>
        <p:spPr>
          <a:xfrm flipV="1">
            <a:off x="5598936" y="2356360"/>
            <a:ext cx="920232" cy="30423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452075" y="2701785"/>
            <a:ext cx="543360" cy="55656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7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3351"/>
            <a:ext cx="8229600" cy="11430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Very hard to distinguish 1924 lithic lapilli from 16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-18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-century deposits outside the caldera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200150"/>
            <a:ext cx="4346225" cy="325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797" y="4447542"/>
            <a:ext cx="449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1790 lithic surge deposit west of caldera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9551"/>
            <a:ext cx="8229600" cy="13716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“Golden Pumice” erupted from fountains in early 19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century is a good marker; any rocks resting on it may be from 1924</a:t>
            </a:r>
          </a:p>
          <a:p>
            <a:r>
              <a:rPr lang="en-US" sz="2400" dirty="0">
                <a:solidFill>
                  <a:schemeClr val="bg1"/>
                </a:solidFill>
              </a:rPr>
              <a:t>Pumice dispersed mainly W and SW</a:t>
            </a:r>
          </a:p>
          <a:p>
            <a:r>
              <a:rPr lang="en-US" sz="2400" dirty="0">
                <a:solidFill>
                  <a:schemeClr val="bg1"/>
                </a:solidFill>
              </a:rPr>
              <a:t>Outcrops are mostly small and scattered owing to erosion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057400" y="2038350"/>
            <a:ext cx="4325816" cy="2971800"/>
            <a:chOff x="152400" y="33867"/>
            <a:chExt cx="4495800" cy="33718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3867"/>
              <a:ext cx="4495800" cy="337185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318846" y="1960685"/>
              <a:ext cx="571500" cy="5715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21016" y="168169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04596" y="1127667"/>
              <a:ext cx="13012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Impact pit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76146" y="1441938"/>
              <a:ext cx="465992" cy="239754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629400" y="3002377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Golden pumice on caldera rim, with ballistic blocks and impact pits inferred to date from 1924</a:t>
            </a:r>
          </a:p>
        </p:txBody>
      </p:sp>
    </p:spTree>
    <p:extLst>
      <p:ext uri="{BB962C8B-B14F-4D97-AF65-F5344CB8AC3E}">
        <p14:creationId xmlns:p14="http://schemas.microsoft.com/office/powerpoint/2010/main" val="19447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"/>
            <a:ext cx="4343400" cy="325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356235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Erosional patches of golden pumice west of the caldera. Lithic lapilli on them were measured to obtain ML values of 1924 ejecta</a:t>
            </a:r>
          </a:p>
        </p:txBody>
      </p:sp>
    </p:spTree>
    <p:extLst>
      <p:ext uri="{BB962C8B-B14F-4D97-AF65-F5344CB8AC3E}">
        <p14:creationId xmlns:p14="http://schemas.microsoft.com/office/powerpoint/2010/main" val="41097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6" y="1321"/>
            <a:ext cx="8310166" cy="51398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859" y="1321"/>
            <a:ext cx="2447342" cy="11146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5858" y="-84405"/>
            <a:ext cx="2447344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Maximum lithic size (ML, cm) in 1924 fall deposit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6386" y="3938828"/>
            <a:ext cx="2074214" cy="120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36386" y="3938828"/>
            <a:ext cx="213360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ML is average of 15 diameters of 5 largest clasts</a:t>
            </a:r>
          </a:p>
          <a:p>
            <a:r>
              <a:rPr lang="en-US" dirty="0"/>
              <a:t>Isopleths in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101202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Post 1924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0" y="2952750"/>
            <a:ext cx="1447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5417" y="295858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Jaggar</a:t>
            </a:r>
            <a:r>
              <a:rPr lang="en-US" i="1" dirty="0"/>
              <a:t>, 1-2” max. diam.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420000" flipH="1" flipV="1">
            <a:off x="5334000" y="2952750"/>
            <a:ext cx="228600" cy="190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38600" y="4592420"/>
            <a:ext cx="2134877" cy="5467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91000" y="4516219"/>
            <a:ext cx="208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Lapilli on fine ash; reworked? 1924?</a:t>
            </a:r>
          </a:p>
        </p:txBody>
      </p:sp>
      <p:sp>
        <p:nvSpPr>
          <p:cNvPr id="16" name="Oval 15"/>
          <p:cNvSpPr/>
          <p:nvPr/>
        </p:nvSpPr>
        <p:spPr>
          <a:xfrm>
            <a:off x="4114405" y="4680818"/>
            <a:ext cx="73152" cy="731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5750"/>
            <a:ext cx="3165273" cy="1958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7149"/>
            <a:ext cx="5570685" cy="48006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7183" y="2876550"/>
            <a:ext cx="3200400" cy="210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905000" y="120015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10134" y="9070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Tie line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447800" y="1200150"/>
            <a:ext cx="4343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8600" y="2876550"/>
            <a:ext cx="32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Comparison of lithic fall fields in 1924 and early 19</a:t>
            </a:r>
            <a:r>
              <a:rPr lang="en-US" sz="2000" baseline="30000" dirty="0"/>
              <a:t>th</a:t>
            </a:r>
            <a:r>
              <a:rPr lang="en-US" sz="2000" dirty="0"/>
              <a:t> century</a:t>
            </a:r>
          </a:p>
          <a:p>
            <a:r>
              <a:rPr lang="en-US" i="1" dirty="0"/>
              <a:t>Both maps at same scale</a:t>
            </a:r>
          </a:p>
          <a:p>
            <a:r>
              <a:rPr lang="en-US" i="1" dirty="0"/>
              <a:t>Tie line connects center of Halemaumau</a:t>
            </a:r>
          </a:p>
          <a:p>
            <a:r>
              <a:rPr lang="en-US" i="1" dirty="0"/>
              <a:t>(MLs in cm)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33600" y="1885950"/>
            <a:ext cx="80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1924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72400" y="66675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Early 19</a:t>
            </a:r>
            <a:r>
              <a:rPr lang="en-US" i="1" baseline="30000" dirty="0"/>
              <a:t>th</a:t>
            </a:r>
            <a:r>
              <a:rPr lang="en-US" i="1" dirty="0"/>
              <a:t> century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5652" y="3934420"/>
            <a:ext cx="1738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2-cm </a:t>
            </a:r>
            <a:r>
              <a:rPr lang="en-US" i="1" dirty="0" err="1"/>
              <a:t>isopleth</a:t>
            </a:r>
            <a:r>
              <a:rPr lang="en-US" i="1" dirty="0"/>
              <a:t> 10.5 km from Halemaumau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114800" y="3782020"/>
            <a:ext cx="286435" cy="2375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875" y="215401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2-cm </a:t>
            </a:r>
            <a:r>
              <a:rPr lang="en-US" i="1" dirty="0" err="1">
                <a:solidFill>
                  <a:schemeClr val="bg1"/>
                </a:solidFill>
              </a:rPr>
              <a:t>isopleth</a:t>
            </a:r>
            <a:r>
              <a:rPr lang="en-US" i="1" dirty="0">
                <a:solidFill>
                  <a:schemeClr val="bg1"/>
                </a:solidFill>
              </a:rPr>
              <a:t> is 3 km from Halemaumau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09600" y="1929797"/>
            <a:ext cx="228600" cy="3254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1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vo.wr.usgs.gov/kilauea/history/1924May18/1924%20regional%20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67" y="8204"/>
            <a:ext cx="3281033" cy="285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800" y="2849372"/>
            <a:ext cx="3646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Ash fell throughout this area and beyond, but not heavily. At 2 p.m. May 16, the railroad track between </a:t>
            </a:r>
            <a:r>
              <a:rPr lang="en-US" dirty="0" err="1">
                <a:solidFill>
                  <a:schemeClr val="bg1"/>
                </a:solidFill>
              </a:rPr>
              <a:t>Maku‘u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Pāhoa</a:t>
            </a:r>
            <a:r>
              <a:rPr lang="en-US" dirty="0">
                <a:solidFill>
                  <a:schemeClr val="bg1"/>
                </a:solidFill>
              </a:rPr>
              <a:t> was briefly closed by slippery muddy ash on the rails. Gutter on store collapsed in Glenwood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8199" y="1623596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Gutter collapse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452000" y="1136304"/>
            <a:ext cx="320400" cy="5210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5440185" cy="3364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28" y="3438523"/>
            <a:ext cx="520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Downwind distal ash thicknesses, measured by </a:t>
            </a:r>
            <a:r>
              <a:rPr lang="en-US" dirty="0" err="1">
                <a:solidFill>
                  <a:schemeClr val="bg1"/>
                </a:solidFill>
              </a:rPr>
              <a:t>Jaggar</a:t>
            </a:r>
            <a:r>
              <a:rPr lang="en-US" dirty="0">
                <a:solidFill>
                  <a:schemeClr val="bg1"/>
                </a:solidFill>
              </a:rPr>
              <a:t> on June 29, a month after eruption ended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29527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Ash thickness, centimeters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3400" y="107257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Slippery RR track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482078" y="971979"/>
            <a:ext cx="90177" cy="20119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wn Arrow 18"/>
          <p:cNvSpPr/>
          <p:nvPr/>
        </p:nvSpPr>
        <p:spPr>
          <a:xfrm rot="1800000">
            <a:off x="992543" y="960957"/>
            <a:ext cx="164147" cy="76756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4800" y="572634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Trade wind direction</a:t>
            </a:r>
          </a:p>
        </p:txBody>
      </p:sp>
    </p:spTree>
    <p:extLst>
      <p:ext uri="{BB962C8B-B14F-4D97-AF65-F5344CB8AC3E}">
        <p14:creationId xmlns:p14="http://schemas.microsoft.com/office/powerpoint/2010/main" val="8745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150"/>
            <a:ext cx="2895599" cy="3707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569" y="369564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SW wall of caldera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06" y="3380428"/>
            <a:ext cx="3297936" cy="379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prstClr val="white"/>
                </a:solidFill>
              </a:rPr>
              <a:t>Photo by Emerson, 5/29/24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12" y="133351"/>
            <a:ext cx="4343287" cy="3041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400" y="318135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South rim of Halemaumau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2805789"/>
            <a:ext cx="303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Photo by Emerson, 6/5/24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569" y="4167854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1924 tephra, mainly ash but including fine lithic lapilli and scattered blocks, soon after end of eruption</a:t>
            </a:r>
          </a:p>
        </p:txBody>
      </p:sp>
    </p:spTree>
    <p:extLst>
      <p:ext uri="{BB962C8B-B14F-4D97-AF65-F5344CB8AC3E}">
        <p14:creationId xmlns:p14="http://schemas.microsoft.com/office/powerpoint/2010/main" val="9331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3235464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1924 ash layer with </a:t>
            </a:r>
            <a:r>
              <a:rPr lang="en-US" sz="2000" dirty="0" err="1">
                <a:solidFill>
                  <a:schemeClr val="bg1"/>
                </a:solidFill>
              </a:rPr>
              <a:t>opaline</a:t>
            </a:r>
            <a:r>
              <a:rPr lang="en-US" sz="2000" dirty="0">
                <a:solidFill>
                  <a:schemeClr val="bg1"/>
                </a:solidFill>
              </a:rPr>
              <a:t> cement along trail to visitor overlook </a:t>
            </a:r>
          </a:p>
        </p:txBody>
      </p:sp>
      <p:pic>
        <p:nvPicPr>
          <p:cNvPr id="7" name="Picture 6" descr="20010506-1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5343" y="1"/>
            <a:ext cx="4369613" cy="327721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334000" y="1919210"/>
            <a:ext cx="455370" cy="3794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010400" y="1628471"/>
            <a:ext cx="455370" cy="3794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772400" y="1123950"/>
            <a:ext cx="455370" cy="3794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725"/>
            <a:ext cx="4373248" cy="32799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232487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1924 ash near SW rim of Halemaumau, thoroughly indurated by acidic fume alteration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440055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Good outcrops today of 1924 ash near Halemaumau</a:t>
            </a:r>
          </a:p>
        </p:txBody>
      </p:sp>
    </p:spTree>
    <p:extLst>
      <p:ext uri="{BB962C8B-B14F-4D97-AF65-F5344CB8AC3E}">
        <p14:creationId xmlns:p14="http://schemas.microsoft.com/office/powerpoint/2010/main" val="24799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71475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Fine ash below pavement of fine and medium lithic lapilli in shallow swale 1.5 km SW of Halemaumau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3350"/>
            <a:ext cx="441960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35132"/>
            <a:ext cx="4417224" cy="33129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0" y="2190750"/>
            <a:ext cx="533400" cy="3048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48000" y="149014"/>
            <a:ext cx="1659467" cy="20417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48000" y="2495550"/>
            <a:ext cx="1659467" cy="952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77000" y="742950"/>
            <a:ext cx="0" cy="8953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13133" y="100595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1924?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705600" y="1638300"/>
            <a:ext cx="0" cy="10858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5600" y="2019984"/>
            <a:ext cx="125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Late 18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4242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7" y="1321"/>
            <a:ext cx="8310164" cy="5139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859" y="1321"/>
            <a:ext cx="2672080" cy="745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1600" y="101202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Post 1924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857" y="-84405"/>
            <a:ext cx="267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Thickness of 1924 ash deposit, in cm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9923" y="4592420"/>
            <a:ext cx="2211077" cy="5467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8106" y="4516219"/>
            <a:ext cx="231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Fine ash in swales; reworked? 1924?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5943" y="185930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13-25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5351" y="24955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26802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2014" y="2798294"/>
            <a:ext cx="47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3309" y="3049548"/>
            <a:ext cx="49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8649" y="3257550"/>
            <a:ext cx="43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4455" y="36259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8600" y="39110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02466" y="4273247"/>
            <a:ext cx="2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39339" y="286488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60439" y="279698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</a:t>
            </a:r>
          </a:p>
        </p:txBody>
      </p:sp>
      <p:sp>
        <p:nvSpPr>
          <p:cNvPr id="21" name="Oval 20"/>
          <p:cNvSpPr/>
          <p:nvPr/>
        </p:nvSpPr>
        <p:spPr>
          <a:xfrm>
            <a:off x="5870448" y="4674240"/>
            <a:ext cx="73152" cy="731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8147" y="4457913"/>
            <a:ext cx="2669792" cy="6812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381000" y="4572684"/>
            <a:ext cx="91440" cy="10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42422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Jaggar</a:t>
            </a:r>
            <a:r>
              <a:rPr lang="en-US" dirty="0"/>
              <a:t> ash thickness, mostly on July 18, 1924</a:t>
            </a:r>
          </a:p>
        </p:txBody>
      </p:sp>
    </p:spTree>
    <p:extLst>
      <p:ext uri="{BB962C8B-B14F-4D97-AF65-F5344CB8AC3E}">
        <p14:creationId xmlns:p14="http://schemas.microsoft.com/office/powerpoint/2010/main" val="40052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78" y="285750"/>
            <a:ext cx="8229600" cy="33940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Kīlauea summit subsided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819149"/>
            <a:ext cx="5259226" cy="331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4213224"/>
            <a:ext cx="648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R.M. Wilson’s (1935) classic map of subsidence for the 1924 eruption. Contour interval, 1 foot (30 cm)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856154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Maximum surface subsidence, &gt;4 m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45880" y="1576387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53989" y="180975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78779" y="232648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79769" y="280273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55356" y="143351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36306" y="138350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69556" y="161686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64694" y="185499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93245" y="268605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40981" y="176926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52875" y="189547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79031" y="212407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69494" y="239792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98082" y="259080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40957" y="219789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50494" y="234791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07669" y="220266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293394" y="197882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752976" y="200977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4856" y="270988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200401" y="332422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21969" y="343614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391400" y="273081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410805" y="25709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Benchmark</a:t>
            </a: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5235414" y="1789747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</a:t>
            </a: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5452108" y="230885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</a:t>
            </a: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4729161" y="199072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264817" y="195500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4732495" y="141065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4712492" y="135016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368539" y="271367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4045742" y="160020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017167" y="174783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3925727" y="1872615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3236593" y="1828323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3656170" y="210598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3818096" y="217979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3930016" y="2332199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182430" y="2182180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3546637" y="2375061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060862" y="266319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3677606" y="2572704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3175160" y="330136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4546760" y="2689386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294347" y="3413286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5754526" y="2782727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29459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lume for last 2500 years si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16" y="-1314450"/>
            <a:ext cx="6722120" cy="632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7792" y="3237003"/>
            <a:ext cx="34994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/>
              <a:t>Calendar years (BCE negative)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16200000">
            <a:off x="3036393" y="1406446"/>
            <a:ext cx="2324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/>
              <a:t>Volume</a:t>
            </a:r>
            <a:r>
              <a:rPr lang="en-US" altLang="en-US" sz="1500" dirty="0"/>
              <a:t> (km</a:t>
            </a:r>
            <a:r>
              <a:rPr lang="en-US" altLang="en-US" sz="1500" baseline="30000" dirty="0"/>
              <a:t>3</a:t>
            </a:r>
            <a:r>
              <a:rPr lang="en-US" altLang="en-US" sz="1500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2444" y="2520586"/>
            <a:ext cx="368094" cy="4464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55229" y="588638"/>
            <a:ext cx="610810" cy="23767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1273" y="1768519"/>
            <a:ext cx="266827" cy="11900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97323" y="2900864"/>
            <a:ext cx="1461120" cy="611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74076" y="2917841"/>
            <a:ext cx="355233" cy="441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78195" y="3542583"/>
            <a:ext cx="7059672" cy="1527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            </a:t>
            </a:r>
            <a:r>
              <a:rPr lang="en-US" i="1" dirty="0">
                <a:solidFill>
                  <a:schemeClr val="tx1"/>
                </a:solidFill>
              </a:rPr>
              <a:t>Approx. magma supply rate to the GROUND SURFACE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                          </a:t>
            </a:r>
            <a:r>
              <a:rPr lang="en-US" i="1" dirty="0">
                <a:solidFill>
                  <a:schemeClr val="tx1"/>
                </a:solidFill>
              </a:rPr>
              <a:t>200 BCE-1000 CE, </a:t>
            </a:r>
            <a:r>
              <a:rPr lang="en-US" b="1" i="1" dirty="0">
                <a:solidFill>
                  <a:srgbClr val="FF0000"/>
                </a:solidFill>
              </a:rPr>
              <a:t>2.5×10</a:t>
            </a:r>
            <a:r>
              <a:rPr lang="en-US" b="1" i="1" baseline="30000" dirty="0">
                <a:solidFill>
                  <a:srgbClr val="FF0000"/>
                </a:solidFill>
              </a:rPr>
              <a:t>-4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km</a:t>
            </a:r>
            <a:r>
              <a:rPr lang="en-US" b="1" i="1" baseline="30000" dirty="0">
                <a:solidFill>
                  <a:srgbClr val="FF0000"/>
                </a:solidFill>
              </a:rPr>
              <a:t>3</a:t>
            </a:r>
            <a:r>
              <a:rPr lang="en-US" b="1" i="1" dirty="0">
                <a:solidFill>
                  <a:srgbClr val="FF0000"/>
                </a:solidFill>
              </a:rPr>
              <a:t>/yr</a:t>
            </a:r>
          </a:p>
          <a:p>
            <a:pPr>
              <a:defRPr/>
            </a:pPr>
            <a:r>
              <a:rPr lang="en-US" i="1" dirty="0">
                <a:solidFill>
                  <a:schemeClr val="tx1"/>
                </a:solidFill>
              </a:rPr>
              <a:t>                                 1000-1500 CE, </a:t>
            </a:r>
            <a:r>
              <a:rPr lang="en-US" b="1" i="1" dirty="0">
                <a:solidFill>
                  <a:srgbClr val="00B050"/>
                </a:solidFill>
              </a:rPr>
              <a:t>2.2×10</a:t>
            </a:r>
            <a:r>
              <a:rPr lang="en-US" b="1" i="1" baseline="30000" dirty="0">
                <a:solidFill>
                  <a:srgbClr val="00B050"/>
                </a:solidFill>
              </a:rPr>
              <a:t>-2</a:t>
            </a:r>
            <a:r>
              <a:rPr lang="en-US" b="1" i="1" dirty="0">
                <a:solidFill>
                  <a:srgbClr val="00B050"/>
                </a:solidFill>
              </a:rPr>
              <a:t> km</a:t>
            </a:r>
            <a:r>
              <a:rPr lang="en-US" b="1" i="1" baseline="30000" dirty="0">
                <a:solidFill>
                  <a:srgbClr val="00B050"/>
                </a:solidFill>
              </a:rPr>
              <a:t>3</a:t>
            </a:r>
            <a:r>
              <a:rPr lang="en-US" b="1" i="1" dirty="0">
                <a:solidFill>
                  <a:srgbClr val="00B050"/>
                </a:solidFill>
              </a:rPr>
              <a:t>/yr</a:t>
            </a:r>
          </a:p>
          <a:p>
            <a:pPr>
              <a:defRPr/>
            </a:pPr>
            <a:r>
              <a:rPr lang="en-US" i="1" dirty="0">
                <a:solidFill>
                  <a:schemeClr val="tx1"/>
                </a:solidFill>
              </a:rPr>
              <a:t>                                 1500-1800 CE, </a:t>
            </a:r>
            <a:r>
              <a:rPr lang="en-US" b="1" i="1" dirty="0">
                <a:solidFill>
                  <a:srgbClr val="FF0000"/>
                </a:solidFill>
              </a:rPr>
              <a:t>5×10</a:t>
            </a:r>
            <a:r>
              <a:rPr lang="en-US" b="1" i="1" baseline="30000" dirty="0">
                <a:solidFill>
                  <a:srgbClr val="FF0000"/>
                </a:solidFill>
              </a:rPr>
              <a:t>-4</a:t>
            </a:r>
            <a:r>
              <a:rPr lang="en-US" b="1" i="1" dirty="0">
                <a:solidFill>
                  <a:srgbClr val="FF0000"/>
                </a:solidFill>
              </a:rPr>
              <a:t> km</a:t>
            </a:r>
            <a:r>
              <a:rPr lang="en-US" b="1" i="1" baseline="30000" dirty="0">
                <a:solidFill>
                  <a:srgbClr val="FF0000"/>
                </a:solidFill>
              </a:rPr>
              <a:t>3</a:t>
            </a:r>
            <a:r>
              <a:rPr lang="en-US" b="1" i="1" dirty="0">
                <a:solidFill>
                  <a:srgbClr val="FF0000"/>
                </a:solidFill>
              </a:rPr>
              <a:t>/yr</a:t>
            </a:r>
          </a:p>
          <a:p>
            <a:pPr>
              <a:defRPr/>
            </a:pPr>
            <a:r>
              <a:rPr lang="en-US" i="1" dirty="0">
                <a:solidFill>
                  <a:schemeClr val="tx1"/>
                </a:solidFill>
              </a:rPr>
              <a:t>                                 1800-2016 CE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b="1" i="1" dirty="0">
                <a:solidFill>
                  <a:srgbClr val="00B050"/>
                </a:solidFill>
              </a:rPr>
              <a:t>2.6×10</a:t>
            </a:r>
            <a:r>
              <a:rPr lang="en-US" b="1" i="1" baseline="30000" dirty="0">
                <a:solidFill>
                  <a:srgbClr val="00B050"/>
                </a:solidFill>
              </a:rPr>
              <a:t>-2</a:t>
            </a:r>
            <a:r>
              <a:rPr lang="en-US" b="1" i="1" dirty="0">
                <a:solidFill>
                  <a:srgbClr val="00B050"/>
                </a:solidFill>
              </a:rPr>
              <a:t> km</a:t>
            </a:r>
            <a:r>
              <a:rPr lang="en-US" b="1" i="1" baseline="30000" dirty="0">
                <a:solidFill>
                  <a:srgbClr val="00B050"/>
                </a:solidFill>
              </a:rPr>
              <a:t>3</a:t>
            </a:r>
            <a:r>
              <a:rPr lang="en-US" b="1" i="1" dirty="0">
                <a:solidFill>
                  <a:srgbClr val="00B050"/>
                </a:solidFill>
              </a:rPr>
              <a:t>/yr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8532" y="2440796"/>
            <a:ext cx="136629" cy="86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060288" y="2449284"/>
            <a:ext cx="146754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350"/>
              </a:lnSpc>
            </a:pPr>
            <a:r>
              <a:rPr lang="en-US" altLang="en-US" i="1" dirty="0" err="1"/>
              <a:t>Uwēkahuna</a:t>
            </a:r>
            <a:endParaRPr lang="en-US" altLang="en-US" i="1" dirty="0"/>
          </a:p>
          <a:p>
            <a:pPr>
              <a:lnSpc>
                <a:spcPts val="1350"/>
              </a:lnSpc>
            </a:pPr>
            <a:r>
              <a:rPr lang="en-US" altLang="en-US" i="1" dirty="0"/>
              <a:t>Tephra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 rot="16200000">
            <a:off x="6201119" y="1583853"/>
            <a:ext cx="2080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i="1" dirty="0"/>
              <a:t>Keanakākoʻi</a:t>
            </a:r>
            <a:r>
              <a:rPr lang="en-US" altLang="en-US" sz="1500" dirty="0"/>
              <a:t> Tephra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8865" y="-307731"/>
            <a:ext cx="925859" cy="403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7400" y="-1102241"/>
            <a:ext cx="1388788" cy="641719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14723" y="-1224473"/>
            <a:ext cx="6307412" cy="14056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12009" y="-2151"/>
            <a:ext cx="1041591" cy="53171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Connector: Elbow 23"/>
          <p:cNvCxnSpPr/>
          <p:nvPr/>
        </p:nvCxnSpPr>
        <p:spPr>
          <a:xfrm rot="5400000">
            <a:off x="7530649" y="1517871"/>
            <a:ext cx="292630" cy="212060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86451" y="1120059"/>
            <a:ext cx="96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1924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683880" y="2347423"/>
            <a:ext cx="245932" cy="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dirty="0"/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" y="285750"/>
            <a:ext cx="290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Eruption timing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64" y="789818"/>
            <a:ext cx="33215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Kīlauea’s</a:t>
            </a:r>
            <a:r>
              <a:rPr lang="en-US" sz="2000" dirty="0">
                <a:solidFill>
                  <a:schemeClr val="bg1"/>
                </a:solidFill>
              </a:rPr>
              <a:t> eruptive style has been cyclic for past &gt;2500 years, caldera collapse separating effusive and explosive periods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1" y="2875479"/>
            <a:ext cx="2886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1924 activity took place during high magma supply, effusive  period with broad summit subsidence but no caldera collapse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8853" y="27250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Caldera collapse</a:t>
            </a:r>
          </a:p>
        </p:txBody>
      </p:sp>
      <p:cxnSp>
        <p:nvCxnSpPr>
          <p:cNvPr id="25" name="Connector: Elbow 24"/>
          <p:cNvCxnSpPr>
            <a:stCxn id="19" idx="1"/>
          </p:cNvCxnSpPr>
          <p:nvPr/>
        </p:nvCxnSpPr>
        <p:spPr>
          <a:xfrm rot="10800000" flipV="1">
            <a:off x="4990913" y="457167"/>
            <a:ext cx="97941" cy="2070209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/>
          <p:cNvCxnSpPr>
            <a:stCxn id="19" idx="3"/>
          </p:cNvCxnSpPr>
          <p:nvPr/>
        </p:nvCxnSpPr>
        <p:spPr>
          <a:xfrm>
            <a:off x="6991938" y="457168"/>
            <a:ext cx="80715" cy="129372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3657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Why didn’t 1924 lead to caldera collapse?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4114800"/>
          </a:xfrm>
        </p:spPr>
        <p:txBody>
          <a:bodyPr/>
          <a:lstStyle/>
          <a:p>
            <a:r>
              <a:rPr lang="en-US" sz="2200" dirty="0">
                <a:solidFill>
                  <a:schemeClr val="bg1"/>
                </a:solidFill>
              </a:rPr>
              <a:t>I think the difference in magma-supply rate is the key</a:t>
            </a:r>
          </a:p>
          <a:p>
            <a:r>
              <a:rPr lang="en-US" sz="2200" dirty="0">
                <a:solidFill>
                  <a:schemeClr val="bg1"/>
                </a:solidFill>
              </a:rPr>
              <a:t>With a rapid change to low rate, summit reservoir can’t be replenished and eventually empties almost completely, resulting in caldera collapse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Caldera remains deep, below water table, until supply rate increases</a:t>
            </a:r>
          </a:p>
          <a:p>
            <a:r>
              <a:rPr lang="en-US" sz="2200" dirty="0">
                <a:solidFill>
                  <a:schemeClr val="bg1"/>
                </a:solidFill>
              </a:rPr>
              <a:t>With high rates, reservoir can lose magma to east rift zone but be quickly replenished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Broad summit subsidence but no caldera collapse</a:t>
            </a:r>
          </a:p>
          <a:p>
            <a:r>
              <a:rPr lang="en-US" sz="2200" dirty="0">
                <a:solidFill>
                  <a:schemeClr val="bg1"/>
                </a:solidFill>
              </a:rPr>
              <a:t>Whatever caused reservoir draining in 1924 was doomed to be short-lived because the magma supply rate remained unchanged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Lava returned to </a:t>
            </a:r>
            <a:r>
              <a:rPr lang="en-US" sz="1800" dirty="0" err="1">
                <a:solidFill>
                  <a:schemeClr val="bg1"/>
                </a:solidFill>
              </a:rPr>
              <a:t>Halemaumau</a:t>
            </a:r>
            <a:r>
              <a:rPr lang="en-US" sz="1800" dirty="0">
                <a:solidFill>
                  <a:schemeClr val="bg1"/>
                </a:solidFill>
              </a:rPr>
              <a:t> 53 days after end of 1924 explosions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22" y="206375"/>
            <a:ext cx="8229600" cy="46037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Final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22" y="914400"/>
            <a:ext cx="8388178" cy="462915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The 1924 explosive eruption was small by Kīlauea standards but the largest in past   ̴200 years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terms of its explosive capability, Kīlauea is metastable, even during effusive periods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Future 1924-like explosive activity can occur during any major east-rift transfer of magma to low elevation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Possible near miss: 1960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Magma migrated from summit and erupted at </a:t>
            </a:r>
            <a:r>
              <a:rPr lang="en-US" sz="2000" dirty="0" err="1">
                <a:solidFill>
                  <a:schemeClr val="bg1"/>
                </a:solidFill>
              </a:rPr>
              <a:t>Kapoho</a:t>
            </a:r>
            <a:endParaRPr lang="en-US" sz="2000" dirty="0">
              <a:solidFill>
                <a:schemeClr val="bg1"/>
              </a:solidFill>
            </a:endParaRP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Floor of Halemaumau dropped   ̴60 m 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There were fears at the time of another 1924</a:t>
            </a:r>
          </a:p>
        </p:txBody>
      </p:sp>
    </p:spTree>
    <p:extLst>
      <p:ext uri="{BB962C8B-B14F-4D97-AF65-F5344CB8AC3E}">
        <p14:creationId xmlns:p14="http://schemas.microsoft.com/office/powerpoint/2010/main" val="23348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000" y="971551"/>
            <a:ext cx="4876800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Kīlauea is an explosive volcano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The risk is high with future explosive eruptions such as that of 1924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6" y="-19050"/>
            <a:ext cx="2863901" cy="4419600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5671734" y="5301346"/>
            <a:ext cx="237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Photo Courtesy of the </a:t>
            </a:r>
          </a:p>
          <a:p>
            <a:r>
              <a:rPr lang="en-US" i="1" dirty="0">
                <a:solidFill>
                  <a:prstClr val="white"/>
                </a:solidFill>
              </a:rPr>
              <a:t>James Tsuchiya Family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4419052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prstClr val="white"/>
                </a:solidFill>
              </a:rPr>
              <a:t>Photo courtesy of the </a:t>
            </a:r>
          </a:p>
          <a:p>
            <a:r>
              <a:rPr lang="en-US" i="1" dirty="0">
                <a:solidFill>
                  <a:prstClr val="white"/>
                </a:solidFill>
              </a:rPr>
              <a:t>James Tsuchiya Family </a:t>
            </a:r>
          </a:p>
        </p:txBody>
      </p:sp>
    </p:spTree>
    <p:extLst>
      <p:ext uri="{BB962C8B-B14F-4D97-AF65-F5344CB8AC3E}">
        <p14:creationId xmlns:p14="http://schemas.microsoft.com/office/powerpoint/2010/main" val="4444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1"/>
            <a:ext cx="8229600" cy="5334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Lava drained from </a:t>
            </a:r>
            <a:r>
              <a:rPr lang="en-US" sz="2800" dirty="0" err="1">
                <a:solidFill>
                  <a:schemeClr val="bg1"/>
                </a:solidFill>
              </a:rPr>
              <a:t>Halemaumau</a:t>
            </a:r>
            <a:r>
              <a:rPr lang="en-US" sz="2800" dirty="0">
                <a:solidFill>
                  <a:schemeClr val="bg1"/>
                </a:solidFill>
              </a:rPr>
              <a:t> lava lake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23950"/>
            <a:ext cx="3519845" cy="2647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47750"/>
            <a:ext cx="2791564" cy="3562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3867150"/>
            <a:ext cx="351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5/13/1923; </a:t>
            </a:r>
            <a:r>
              <a:rPr lang="en-US" dirty="0" err="1">
                <a:solidFill>
                  <a:schemeClr val="bg1"/>
                </a:solidFill>
              </a:rPr>
              <a:t>Jaggar</a:t>
            </a:r>
            <a:r>
              <a:rPr lang="en-US" dirty="0">
                <a:solidFill>
                  <a:schemeClr val="bg1"/>
                </a:solidFill>
              </a:rPr>
              <a:t> photo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8199" y="47053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6/5/1924; Emerson photo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7293" y="3333750"/>
            <a:ext cx="222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Lava lake surface</a:t>
            </a:r>
          </a:p>
        </p:txBody>
      </p:sp>
    </p:spTree>
    <p:extLst>
      <p:ext uri="{BB962C8B-B14F-4D97-AF65-F5344CB8AC3E}">
        <p14:creationId xmlns:p14="http://schemas.microsoft.com/office/powerpoint/2010/main" val="38421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229600" cy="914399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More than 50 phreatic explosions took place over a 2.5-week period starting May 10-11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18909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11:15 a.m. Sunday May 18, 1924 from </a:t>
            </a:r>
            <a:r>
              <a:rPr lang="en-US" sz="2000" dirty="0" err="1">
                <a:solidFill>
                  <a:schemeClr val="bg1"/>
                </a:solidFill>
              </a:rPr>
              <a:t>Uwēkahuna</a:t>
            </a:r>
            <a:r>
              <a:rPr lang="en-US" sz="2000" dirty="0">
                <a:solidFill>
                  <a:schemeClr val="bg1"/>
                </a:solidFill>
              </a:rPr>
              <a:t> Bluff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46605"/>
            <a:ext cx="3060701" cy="3763990"/>
          </a:xfrm>
          <a:prstGeom prst="rect">
            <a:avLst/>
          </a:prstGeom>
          <a:effectLst/>
        </p:spPr>
      </p:pic>
      <p:sp>
        <p:nvSpPr>
          <p:cNvPr id="2" name="Rectangle 1"/>
          <p:cNvSpPr/>
          <p:nvPr/>
        </p:nvSpPr>
        <p:spPr>
          <a:xfrm>
            <a:off x="4876800" y="462915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 by Kenichi </a:t>
            </a:r>
            <a:r>
              <a:rPr lang="en-US" i="1" dirty="0" err="1">
                <a:solidFill>
                  <a:schemeClr val="bg1"/>
                </a:solidFill>
              </a:rPr>
              <a:t>Maehara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3301" y="2800350"/>
            <a:ext cx="3263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This was the largest or next-to-largest explosion, and it killed one person</a:t>
            </a:r>
          </a:p>
        </p:txBody>
      </p:sp>
    </p:spTree>
    <p:extLst>
      <p:ext uri="{BB962C8B-B14F-4D97-AF65-F5344CB8AC3E}">
        <p14:creationId xmlns:p14="http://schemas.microsoft.com/office/powerpoint/2010/main" val="25422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9850"/>
            <a:ext cx="205105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52400" y="1445135"/>
            <a:ext cx="2743200" cy="7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May 22, 0810:30, 30 sec after start, 550 m high, rise rate 18 m/s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114300"/>
            <a:ext cx="25019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3040063" y="1671638"/>
            <a:ext cx="3513137" cy="5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0811, 975 m wide, 1000 m high, rise rate 15 m/s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680200" y="1671638"/>
            <a:ext cx="2471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0812, 1650 m, 11 m/s</a:t>
            </a:r>
          </a:p>
        </p:txBody>
      </p:sp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255838"/>
            <a:ext cx="156368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76200" y="47561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0814, 2450 m, 7 m/s</a:t>
            </a:r>
          </a:p>
        </p:txBody>
      </p:sp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2268538"/>
            <a:ext cx="15621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6"/>
          <p:cNvSpPr txBox="1">
            <a:spLocks noChangeArrowheads="1"/>
          </p:cNvSpPr>
          <p:nvPr/>
        </p:nvSpPr>
        <p:spPr bwMode="auto">
          <a:xfrm>
            <a:off x="2438400" y="4756150"/>
            <a:ext cx="213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0816, 3 km, 5 m/s</a:t>
            </a:r>
          </a:p>
        </p:txBody>
      </p:sp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78063"/>
            <a:ext cx="14319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7"/>
          <p:cNvSpPr txBox="1">
            <a:spLocks noChangeArrowheads="1"/>
          </p:cNvSpPr>
          <p:nvPr/>
        </p:nvSpPr>
        <p:spPr bwMode="auto">
          <a:xfrm>
            <a:off x="4575175" y="4756150"/>
            <a:ext cx="225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</a:rPr>
              <a:t>0818, 3.5 km, 4 m/s</a:t>
            </a:r>
          </a:p>
        </p:txBody>
      </p:sp>
      <p:pic>
        <p:nvPicPr>
          <p:cNvPr id="1434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2001838"/>
            <a:ext cx="15621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8"/>
          <p:cNvSpPr txBox="1">
            <a:spLocks noChangeArrowheads="1"/>
          </p:cNvSpPr>
          <p:nvPr/>
        </p:nvSpPr>
        <p:spPr bwMode="auto">
          <a:xfrm>
            <a:off x="6796088" y="4495800"/>
            <a:ext cx="2378075" cy="71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0820, &gt;3.7 km, umbrella cloud</a:t>
            </a:r>
          </a:p>
          <a:p>
            <a:pPr>
              <a:lnSpc>
                <a:spcPts val="1600"/>
              </a:lnSpc>
            </a:pPr>
            <a:r>
              <a:rPr lang="en-US" altLang="en-US" i="1" dirty="0">
                <a:solidFill>
                  <a:schemeClr val="bg1"/>
                </a:solidFill>
              </a:rPr>
              <a:t>(photos by Tai Sing Loo)</a:t>
            </a:r>
          </a:p>
        </p:txBody>
      </p:sp>
      <p:pic>
        <p:nvPicPr>
          <p:cNvPr id="1435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6350"/>
            <a:ext cx="17335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0"/>
            <a:ext cx="6019800" cy="30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1" name="TextBox 3"/>
          <p:cNvSpPr txBox="1">
            <a:spLocks noChangeArrowheads="1"/>
          </p:cNvSpPr>
          <p:nvPr/>
        </p:nvSpPr>
        <p:spPr bwMode="auto">
          <a:xfrm>
            <a:off x="1143000" y="-95250"/>
            <a:ext cx="6305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</a:rPr>
              <a:t>Growing eruption column, from Volcano 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48150"/>
            <a:ext cx="3964456" cy="2937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86715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Decline in rise rates with time on May 22, consistent with only one explosive pulse</a:t>
            </a:r>
          </a:p>
        </p:txBody>
      </p:sp>
    </p:spTree>
    <p:extLst>
      <p:ext uri="{BB962C8B-B14F-4D97-AF65-F5344CB8AC3E}">
        <p14:creationId xmlns:p14="http://schemas.microsoft.com/office/powerpoint/2010/main" val="32856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228600" y="3409950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bg1"/>
                </a:solidFill>
              </a:rPr>
              <a:t>Background steam plume BETWEEN explosive events</a:t>
            </a:r>
          </a:p>
        </p:txBody>
      </p:sp>
      <p:pic>
        <p:nvPicPr>
          <p:cNvPr id="1536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87313"/>
            <a:ext cx="274637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87313"/>
            <a:ext cx="20574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288"/>
            <a:ext cx="270351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94335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Several HVO log entries note that steam plume weakened or disappeared minutes before explosions</a:t>
            </a:r>
          </a:p>
        </p:txBody>
      </p:sp>
      <p:sp>
        <p:nvSpPr>
          <p:cNvPr id="15361" name="TextBox 4"/>
          <p:cNvSpPr txBox="1">
            <a:spLocks noChangeArrowheads="1"/>
          </p:cNvSpPr>
          <p:nvPr/>
        </p:nvSpPr>
        <p:spPr bwMode="auto">
          <a:xfrm>
            <a:off x="369888" y="2952750"/>
            <a:ext cx="2728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i="1" dirty="0" smtClean="0">
                <a:solidFill>
                  <a:schemeClr val="bg1"/>
                </a:solidFill>
              </a:rPr>
              <a:t>5/16</a:t>
            </a:r>
            <a:r>
              <a:rPr lang="en-US" altLang="en-US" sz="2400" i="1" dirty="0">
                <a:solidFill>
                  <a:schemeClr val="bg1"/>
                </a:solidFill>
              </a:rPr>
              <a:t>, 0730, Finch</a:t>
            </a:r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3505200" y="287655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i="1" dirty="0" smtClean="0">
                <a:solidFill>
                  <a:schemeClr val="bg1"/>
                </a:solidFill>
              </a:rPr>
              <a:t>5/18</a:t>
            </a:r>
            <a:r>
              <a:rPr lang="en-US" altLang="en-US" sz="2400" i="1" dirty="0">
                <a:solidFill>
                  <a:schemeClr val="bg1"/>
                </a:solidFill>
              </a:rPr>
              <a:t>, 0630, Finch?</a:t>
            </a: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6154738" y="2647950"/>
            <a:ext cx="307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i="1" dirty="0" smtClean="0">
                <a:solidFill>
                  <a:schemeClr val="bg1"/>
                </a:solidFill>
              </a:rPr>
              <a:t>5/25</a:t>
            </a:r>
            <a:r>
              <a:rPr lang="en-US" altLang="en-US" sz="2400" i="1" dirty="0">
                <a:solidFill>
                  <a:schemeClr val="bg1"/>
                </a:solidFill>
              </a:rPr>
              <a:t>, time unknown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86" y="0"/>
            <a:ext cx="65088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5072</TotalTime>
  <Words>1436</Words>
  <Application>Microsoft Office PowerPoint</Application>
  <PresentationFormat>On-screen Show (16:9)</PresentationFormat>
  <Paragraphs>198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Blank</vt:lpstr>
      <vt:lpstr>PowerPoint Presentation</vt:lpstr>
      <vt:lpstr>1924 eruption: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didn’t 1924 lead to caldera collapse?</vt:lpstr>
      <vt:lpstr>Final comments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Swanson</dc:creator>
  <cp:lastModifiedBy>Don Swanson</cp:lastModifiedBy>
  <cp:revision>192</cp:revision>
  <dcterms:created xsi:type="dcterms:W3CDTF">2016-08-26T00:32:59Z</dcterms:created>
  <dcterms:modified xsi:type="dcterms:W3CDTF">2016-09-22T20:52:15Z</dcterms:modified>
</cp:coreProperties>
</file>