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0" r:id="rId3"/>
    <p:sldId id="275" r:id="rId4"/>
    <p:sldId id="274" r:id="rId5"/>
    <p:sldId id="276" r:id="rId6"/>
    <p:sldId id="267" r:id="rId7"/>
    <p:sldId id="269" r:id="rId8"/>
    <p:sldId id="261" r:id="rId9"/>
    <p:sldId id="262" r:id="rId10"/>
    <p:sldId id="263" r:id="rId11"/>
    <p:sldId id="272" r:id="rId12"/>
    <p:sldId id="273" r:id="rId13"/>
    <p:sldId id="278" r:id="rId14"/>
    <p:sldId id="265"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49" autoAdjust="0"/>
  </p:normalViewPr>
  <p:slideViewPr>
    <p:cSldViewPr snapToGrid="0">
      <p:cViewPr varScale="1">
        <p:scale>
          <a:sx n="61" d="100"/>
          <a:sy n="61" d="100"/>
        </p:scale>
        <p:origin x="1380" y="60"/>
      </p:cViewPr>
      <p:guideLst>
        <p:guide orient="horz" pos="2160"/>
        <p:guide orient="horz" pos="22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04C53-0893-451C-87AE-A4C7699CA48A}" type="datetimeFigureOut">
              <a:rPr lang="en-US" smtClean="0"/>
              <a:t>10/10/2016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8423E-C03A-49B8-A77D-489835E9C898}" type="slidenum">
              <a:rPr lang="en-US" smtClean="0"/>
              <a:t>‹#›</a:t>
            </a:fld>
            <a:endParaRPr lang="en-US"/>
          </a:p>
        </p:txBody>
      </p:sp>
    </p:spTree>
    <p:extLst>
      <p:ext uri="{BB962C8B-B14F-4D97-AF65-F5344CB8AC3E}">
        <p14:creationId xmlns:p14="http://schemas.microsoft.com/office/powerpoint/2010/main" val="371118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E8423E-C03A-49B8-A77D-489835E9C898}" type="slidenum">
              <a:rPr lang="en-US" smtClean="0"/>
              <a:t>2</a:t>
            </a:fld>
            <a:endParaRPr lang="en-US"/>
          </a:p>
        </p:txBody>
      </p:sp>
    </p:spTree>
    <p:extLst>
      <p:ext uri="{BB962C8B-B14F-4D97-AF65-F5344CB8AC3E}">
        <p14:creationId xmlns:p14="http://schemas.microsoft.com/office/powerpoint/2010/main" val="191928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11</a:t>
            </a:fld>
            <a:endParaRPr lang="en-US"/>
          </a:p>
        </p:txBody>
      </p:sp>
    </p:spTree>
    <p:extLst>
      <p:ext uri="{BB962C8B-B14F-4D97-AF65-F5344CB8AC3E}">
        <p14:creationId xmlns:p14="http://schemas.microsoft.com/office/powerpoint/2010/main" val="238648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12</a:t>
            </a:fld>
            <a:endParaRPr lang="en-US"/>
          </a:p>
        </p:txBody>
      </p:sp>
    </p:spTree>
    <p:extLst>
      <p:ext uri="{BB962C8B-B14F-4D97-AF65-F5344CB8AC3E}">
        <p14:creationId xmlns:p14="http://schemas.microsoft.com/office/powerpoint/2010/main" val="294602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14</a:t>
            </a:fld>
            <a:endParaRPr lang="en-US"/>
          </a:p>
        </p:txBody>
      </p:sp>
    </p:spTree>
    <p:extLst>
      <p:ext uri="{BB962C8B-B14F-4D97-AF65-F5344CB8AC3E}">
        <p14:creationId xmlns:p14="http://schemas.microsoft.com/office/powerpoint/2010/main" val="230540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3</a:t>
            </a:fld>
            <a:endParaRPr lang="en-US"/>
          </a:p>
        </p:txBody>
      </p:sp>
    </p:spTree>
    <p:extLst>
      <p:ext uri="{BB962C8B-B14F-4D97-AF65-F5344CB8AC3E}">
        <p14:creationId xmlns:p14="http://schemas.microsoft.com/office/powerpoint/2010/main" val="38216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4</a:t>
            </a:fld>
            <a:endParaRPr lang="en-US"/>
          </a:p>
        </p:txBody>
      </p:sp>
    </p:spTree>
    <p:extLst>
      <p:ext uri="{BB962C8B-B14F-4D97-AF65-F5344CB8AC3E}">
        <p14:creationId xmlns:p14="http://schemas.microsoft.com/office/powerpoint/2010/main" val="20639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5</a:t>
            </a:fld>
            <a:endParaRPr lang="en-US"/>
          </a:p>
        </p:txBody>
      </p:sp>
    </p:spTree>
    <p:extLst>
      <p:ext uri="{BB962C8B-B14F-4D97-AF65-F5344CB8AC3E}">
        <p14:creationId xmlns:p14="http://schemas.microsoft.com/office/powerpoint/2010/main" val="12942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E8423E-C03A-49B8-A77D-489835E9C898}" type="slidenum">
              <a:rPr lang="en-US" smtClean="0"/>
              <a:t>6</a:t>
            </a:fld>
            <a:endParaRPr lang="en-US"/>
          </a:p>
        </p:txBody>
      </p:sp>
    </p:spTree>
    <p:extLst>
      <p:ext uri="{BB962C8B-B14F-4D97-AF65-F5344CB8AC3E}">
        <p14:creationId xmlns:p14="http://schemas.microsoft.com/office/powerpoint/2010/main" val="5149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7</a:t>
            </a:fld>
            <a:endParaRPr lang="en-US"/>
          </a:p>
        </p:txBody>
      </p:sp>
    </p:spTree>
    <p:extLst>
      <p:ext uri="{BB962C8B-B14F-4D97-AF65-F5344CB8AC3E}">
        <p14:creationId xmlns:p14="http://schemas.microsoft.com/office/powerpoint/2010/main" val="386681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investigate the effect of salinity and guar gum </a:t>
            </a:r>
            <a:r>
              <a:rPr lang="en-US" dirty="0" smtClean="0"/>
              <a:t>concentration </a:t>
            </a:r>
            <a:r>
              <a:rPr lang="en-US" dirty="0" smtClean="0"/>
              <a:t>on adsorption of Ba(II) on the dolomite surface,</a:t>
            </a:r>
            <a:r>
              <a:rPr lang="en-US" baseline="0" dirty="0" smtClean="0"/>
              <a:t> I conducted batch experiment</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AE8423E-C03A-49B8-A77D-489835E9C898}" type="slidenum">
              <a:rPr lang="en-US" smtClean="0"/>
              <a:t>8</a:t>
            </a:fld>
            <a:endParaRPr lang="en-US"/>
          </a:p>
        </p:txBody>
      </p:sp>
    </p:spTree>
    <p:extLst>
      <p:ext uri="{BB962C8B-B14F-4D97-AF65-F5344CB8AC3E}">
        <p14:creationId xmlns:p14="http://schemas.microsoft.com/office/powerpoint/2010/main" val="187703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9</a:t>
            </a:fld>
            <a:endParaRPr lang="en-US"/>
          </a:p>
        </p:txBody>
      </p:sp>
    </p:spTree>
    <p:extLst>
      <p:ext uri="{BB962C8B-B14F-4D97-AF65-F5344CB8AC3E}">
        <p14:creationId xmlns:p14="http://schemas.microsoft.com/office/powerpoint/2010/main" val="225774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8423E-C03A-49B8-A77D-489835E9C898}" type="slidenum">
              <a:rPr lang="en-US" smtClean="0"/>
              <a:t>10</a:t>
            </a:fld>
            <a:endParaRPr lang="en-US"/>
          </a:p>
        </p:txBody>
      </p:sp>
    </p:spTree>
    <p:extLst>
      <p:ext uri="{BB962C8B-B14F-4D97-AF65-F5344CB8AC3E}">
        <p14:creationId xmlns:p14="http://schemas.microsoft.com/office/powerpoint/2010/main" val="76023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47DE88-95DF-46F3-B713-C2CAB769BDE2}" type="datetime1">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378850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1F037-6C15-4828-844E-3B538CD9329D}" type="datetime1">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123812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AC8D5-5477-4248-8A95-D1E46B709108}" type="datetime1">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50049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78EAA-862C-461A-B42F-4524BA9A725B}" type="datetime1">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367154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C6DFD-9CA2-4502-9CC5-60C051F4E6FE}" type="datetime1">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104132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111B4-5FDF-4B30-81ED-472A529C978B}" type="datetime1">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298729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5A8B3-859C-436D-86A2-92346E40E05C}" type="datetime1">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368148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C1CDB-5700-4B79-8DCB-0964C7DDB973}" type="datetime1">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349456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22470-517E-4792-BF55-CCEDBEE9CA04}" type="datetime1">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54258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3A026-FCCD-4638-B1EB-55D5750F3CA1}" type="datetime1">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39347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0B10B-9621-4CC0-9F55-E4CBF8EC0126}" type="datetime1">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2115-D0F5-4517-8BEB-44A7535DDB57}" type="slidenum">
              <a:rPr lang="en-US" smtClean="0"/>
              <a:t>‹#›</a:t>
            </a:fld>
            <a:endParaRPr lang="en-US"/>
          </a:p>
        </p:txBody>
      </p:sp>
    </p:spTree>
    <p:extLst>
      <p:ext uri="{BB962C8B-B14F-4D97-AF65-F5344CB8AC3E}">
        <p14:creationId xmlns:p14="http://schemas.microsoft.com/office/powerpoint/2010/main" val="158280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FFBAD1-34E1-47BD-9567-8BCBCA85CA91}" type="datetime1">
              <a:rPr lang="en-US" smtClean="0"/>
              <a:t>10/10/2016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2F2115-D0F5-4517-8BEB-44A7535DDB57}" type="slidenum">
              <a:rPr lang="en-US" smtClean="0"/>
              <a:t>‹#›</a:t>
            </a:fld>
            <a:endParaRPr lang="en-US"/>
          </a:p>
        </p:txBody>
      </p:sp>
    </p:spTree>
    <p:extLst>
      <p:ext uri="{BB962C8B-B14F-4D97-AF65-F5344CB8AC3E}">
        <p14:creationId xmlns:p14="http://schemas.microsoft.com/office/powerpoint/2010/main" val="3880294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lcaez@okstate.edu" TargetMode="External"/><Relationship Id="rId2" Type="http://schemas.openxmlformats.org/officeDocument/2006/relationships/hyperlink" Target="mailto:pouyan.ebrahimi@okstate.edu"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6866"/>
            <a:ext cx="9144000" cy="2062484"/>
          </a:xfrm>
        </p:spPr>
        <p:txBody>
          <a:bodyPr>
            <a:normAutofit/>
          </a:bodyPr>
          <a:lstStyle/>
          <a:p>
            <a:pPr>
              <a:lnSpc>
                <a:spcPct val="130000"/>
              </a:lnSpc>
            </a:pPr>
            <a:r>
              <a:rPr lang="en-US" sz="3200" dirty="0" smtClean="0">
                <a:latin typeface="Comic Sans MS" panose="030F0702030302020204" pitchFamily="66" charset="0"/>
              </a:rPr>
              <a:t>The Effect of Guar Gum on the Mobility of Barium in Disposal Wells of the Arbuckle Formation</a:t>
            </a:r>
            <a:endParaRPr lang="en-US" sz="3200" dirty="0">
              <a:latin typeface="Comic Sans MS" panose="030F0702030302020204" pitchFamily="66" charset="0"/>
            </a:endParaRPr>
          </a:p>
        </p:txBody>
      </p:sp>
      <p:sp>
        <p:nvSpPr>
          <p:cNvPr id="3" name="Subtitle 2"/>
          <p:cNvSpPr>
            <a:spLocks noGrp="1"/>
          </p:cNvSpPr>
          <p:nvPr>
            <p:ph type="subTitle" idx="1"/>
          </p:nvPr>
        </p:nvSpPr>
        <p:spPr>
          <a:xfrm>
            <a:off x="0" y="3077637"/>
            <a:ext cx="9144000" cy="3780363"/>
          </a:xfrm>
        </p:spPr>
        <p:txBody>
          <a:bodyPr>
            <a:noAutofit/>
          </a:bodyPr>
          <a:lstStyle/>
          <a:p>
            <a:r>
              <a:rPr lang="en-US" sz="2800" dirty="0" err="1" smtClean="0">
                <a:latin typeface="Comic Sans MS" panose="030F0702030302020204" pitchFamily="66" charset="0"/>
              </a:rPr>
              <a:t>Pouyan</a:t>
            </a:r>
            <a:r>
              <a:rPr lang="en-US" sz="2800" dirty="0" smtClean="0">
                <a:latin typeface="Comic Sans MS" panose="030F0702030302020204" pitchFamily="66" charset="0"/>
              </a:rPr>
              <a:t> </a:t>
            </a:r>
            <a:r>
              <a:rPr lang="en-US" sz="2800" dirty="0" err="1" smtClean="0">
                <a:latin typeface="Comic Sans MS" panose="030F0702030302020204" pitchFamily="66" charset="0"/>
              </a:rPr>
              <a:t>Ebrahimi</a:t>
            </a:r>
            <a:r>
              <a:rPr lang="en-US" sz="2800" dirty="0" smtClean="0">
                <a:latin typeface="Comic Sans MS" panose="030F0702030302020204" pitchFamily="66" charset="0"/>
              </a:rPr>
              <a:t>, Javier </a:t>
            </a:r>
            <a:r>
              <a:rPr lang="en-US" sz="2800" dirty="0" err="1" smtClean="0">
                <a:latin typeface="Comic Sans MS" panose="030F0702030302020204" pitchFamily="66" charset="0"/>
              </a:rPr>
              <a:t>Vilcáez</a:t>
            </a:r>
            <a:endParaRPr lang="en-US" sz="2800" dirty="0" smtClean="0">
              <a:latin typeface="Comic Sans MS" panose="030F0702030302020204" pitchFamily="66" charset="0"/>
            </a:endParaRPr>
          </a:p>
          <a:p>
            <a:endParaRPr lang="en-US" sz="2000" dirty="0" smtClean="0">
              <a:latin typeface="Comic Sans MS" panose="030F0702030302020204" pitchFamily="66" charset="0"/>
            </a:endParaRPr>
          </a:p>
          <a:p>
            <a:r>
              <a:rPr lang="en-US" sz="2800" dirty="0" smtClean="0">
                <a:latin typeface="Comic Sans MS" panose="030F0702030302020204" pitchFamily="66" charset="0"/>
              </a:rPr>
              <a:t>Abstract ID</a:t>
            </a:r>
            <a:r>
              <a:rPr lang="en-US" sz="2800" dirty="0">
                <a:latin typeface="Comic Sans MS" panose="030F0702030302020204" pitchFamily="66" charset="0"/>
              </a:rPr>
              <a:t>: </a:t>
            </a:r>
            <a:r>
              <a:rPr lang="en-US" sz="2800" dirty="0" smtClean="0">
                <a:latin typeface="Comic Sans MS" panose="030F0702030302020204" pitchFamily="66" charset="0"/>
              </a:rPr>
              <a:t>GSA-277991</a:t>
            </a:r>
          </a:p>
          <a:p>
            <a:endParaRPr lang="en-US" sz="2000" dirty="0" smtClean="0">
              <a:latin typeface="Comic Sans MS" panose="030F0702030302020204" pitchFamily="66" charset="0"/>
            </a:endParaRPr>
          </a:p>
          <a:p>
            <a:r>
              <a:rPr lang="en-US" sz="2800" dirty="0" smtClean="0">
                <a:latin typeface="Comic Sans MS" panose="030F0702030302020204" pitchFamily="66" charset="0"/>
              </a:rPr>
              <a:t>School of Geology, Oklahoma State University</a:t>
            </a:r>
          </a:p>
          <a:p>
            <a:r>
              <a:rPr lang="en-US" sz="2800" dirty="0" smtClean="0">
                <a:latin typeface="Comic Sans MS" panose="030F0702030302020204" pitchFamily="66" charset="0"/>
                <a:hlinkClick r:id="rId2"/>
              </a:rPr>
              <a:t>pouyan.ebrahimi@okstate.edu</a:t>
            </a:r>
            <a:endParaRPr lang="en-US" sz="2800" dirty="0" smtClean="0">
              <a:latin typeface="Comic Sans MS" panose="030F0702030302020204" pitchFamily="66" charset="0"/>
            </a:endParaRPr>
          </a:p>
          <a:p>
            <a:r>
              <a:rPr lang="en-US" sz="2800" dirty="0" smtClean="0">
                <a:latin typeface="Comic Sans MS" panose="030F0702030302020204" pitchFamily="66" charset="0"/>
                <a:hlinkClick r:id="rId3"/>
              </a:rPr>
              <a:t>Vilcaez@okstate.edu</a:t>
            </a:r>
            <a:endParaRPr lang="en-US" sz="2800" dirty="0" smtClean="0">
              <a:latin typeface="Comic Sans MS" panose="030F0702030302020204" pitchFamily="66" charset="0"/>
            </a:endParaRPr>
          </a:p>
        </p:txBody>
      </p:sp>
      <p:pic>
        <p:nvPicPr>
          <p:cNvPr id="1026" name="Picture 2" descr="Image result for Oklahoma state university logo ge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89" y="5298507"/>
            <a:ext cx="1448251" cy="144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Image result for geological society of america 2016 br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236" y="5483978"/>
            <a:ext cx="166687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98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790"/>
            <a:ext cx="7886700" cy="1325563"/>
          </a:xfrm>
        </p:spPr>
        <p:txBody>
          <a:bodyPr/>
          <a:lstStyle/>
          <a:p>
            <a:pPr algn="ctr"/>
            <a:r>
              <a:rPr lang="en-US" b="1" u="sng" dirty="0" smtClean="0">
                <a:latin typeface="Comic Sans MS" panose="030F0702030302020204" pitchFamily="66" charset="0"/>
              </a:rPr>
              <a:t>Core flooding </a:t>
            </a:r>
            <a:r>
              <a:rPr lang="en-US" b="1" u="sng" dirty="0">
                <a:latin typeface="Comic Sans MS" panose="030F0702030302020204" pitchFamily="66" charset="0"/>
              </a:rPr>
              <a:t>e</a:t>
            </a:r>
            <a:r>
              <a:rPr lang="en-US" b="1" u="sng" dirty="0" smtClean="0">
                <a:latin typeface="Comic Sans MS" panose="030F0702030302020204" pitchFamily="66" charset="0"/>
              </a:rPr>
              <a:t>xperiments </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endParaRPr lang="en-US" dirty="0">
              <a:latin typeface="Comic Sans MS" panose="030F0702030302020204" pitchFamily="66" charset="0"/>
            </a:endParaRPr>
          </a:p>
        </p:txBody>
      </p:sp>
      <p:pic>
        <p:nvPicPr>
          <p:cNvPr id="4098" name="Picture 2" descr="TEST"/>
          <p:cNvPicPr>
            <a:picLocks noChangeAspect="1" noChangeArrowheads="1"/>
          </p:cNvPicPr>
          <p:nvPr/>
        </p:nvPicPr>
        <p:blipFill>
          <a:blip r:embed="rId3">
            <a:extLst>
              <a:ext uri="{28A0092B-C50C-407E-A947-70E740481C1C}">
                <a14:useLocalDpi xmlns:a14="http://schemas.microsoft.com/office/drawing/2010/main" val="0"/>
              </a:ext>
            </a:extLst>
          </a:blip>
          <a:srcRect l="6895" t="10951" r="40686" b="42998"/>
          <a:stretch>
            <a:fillRect/>
          </a:stretch>
        </p:blipFill>
        <p:spPr bwMode="auto">
          <a:xfrm>
            <a:off x="112015" y="1188315"/>
            <a:ext cx="9001590" cy="448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7" name="Straight Connector 6"/>
          <p:cNvCxnSpPr/>
          <p:nvPr/>
        </p:nvCxnSpPr>
        <p:spPr>
          <a:xfrm flipV="1">
            <a:off x="5214627" y="3573308"/>
            <a:ext cx="674638" cy="202293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997700" y="3670300"/>
            <a:ext cx="1235077" cy="19140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0" y="0"/>
            <a:ext cx="2276475"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Method-II</a:t>
            </a:r>
            <a:endParaRPr lang="en-US" dirty="0">
              <a:solidFill>
                <a:srgbClr val="00B0F0"/>
              </a:solidFill>
              <a:latin typeface="Comic Sans MS" panose="030F0702030302020204" pitchFamily="66" charset="0"/>
            </a:endParaRPr>
          </a:p>
        </p:txBody>
      </p:sp>
      <p:pic>
        <p:nvPicPr>
          <p:cNvPr id="11" name="Picture 2" descr="DSC_0641"/>
          <p:cNvPicPr>
            <a:picLocks noChangeAspect="1" noChangeArrowheads="1"/>
          </p:cNvPicPr>
          <p:nvPr/>
        </p:nvPicPr>
        <p:blipFill>
          <a:blip r:embed="rId4" cstate="print">
            <a:extLst>
              <a:ext uri="{28A0092B-C50C-407E-A947-70E740481C1C}">
                <a14:useLocalDpi xmlns:a14="http://schemas.microsoft.com/office/drawing/2010/main" val="0"/>
              </a:ext>
            </a:extLst>
          </a:blip>
          <a:srcRect l="29778" t="35783" r="11629" b="31380"/>
          <a:stretch>
            <a:fillRect/>
          </a:stretch>
        </p:blipFill>
        <p:spPr bwMode="auto">
          <a:xfrm>
            <a:off x="5137064" y="5598558"/>
            <a:ext cx="3095712" cy="1156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Content Placeholder 2"/>
          <p:cNvSpPr txBox="1">
            <a:spLocks/>
          </p:cNvSpPr>
          <p:nvPr/>
        </p:nvSpPr>
        <p:spPr>
          <a:xfrm>
            <a:off x="1227397" y="5892524"/>
            <a:ext cx="3987230" cy="9013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Comic Sans MS" panose="030F0702030302020204" pitchFamily="66" charset="0"/>
              </a:rPr>
              <a:t>Core plug</a:t>
            </a:r>
          </a:p>
          <a:p>
            <a:pPr marL="0" indent="0">
              <a:buFont typeface="Arial" panose="020B0604020202020204" pitchFamily="34" charset="0"/>
              <a:buNone/>
            </a:pPr>
            <a:r>
              <a:rPr lang="en-US" dirty="0" smtClean="0">
                <a:latin typeface="Comic Sans MS" panose="030F0702030302020204" pitchFamily="66" charset="0"/>
              </a:rPr>
              <a:t>diameter: 1”, Length: 2- 5”</a:t>
            </a:r>
            <a:endParaRPr lang="en-US" dirty="0">
              <a:latin typeface="Comic Sans MS" panose="030F0702030302020204" pitchFamily="66" charset="0"/>
            </a:endParaRPr>
          </a:p>
        </p:txBody>
      </p:sp>
      <p:sp>
        <p:nvSpPr>
          <p:cNvPr id="19" name="Rectangle 18"/>
          <p:cNvSpPr/>
          <p:nvPr/>
        </p:nvSpPr>
        <p:spPr>
          <a:xfrm>
            <a:off x="1227397" y="5765800"/>
            <a:ext cx="3627093" cy="989568"/>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8153400" y="6502401"/>
            <a:ext cx="990600" cy="355600"/>
          </a:xfrm>
          <a:prstGeom prst="rect">
            <a:avLst/>
          </a:prstGeom>
          <a:solidFill>
            <a:srgbClr val="FFC000"/>
          </a:solidFill>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10</a:t>
            </a:r>
            <a:endParaRPr lang="en-US" sz="1050" dirty="0">
              <a:latin typeface="Comic Sans MS" panose="030F0702030302020204" pitchFamily="66" charset="0"/>
            </a:endParaRPr>
          </a:p>
        </p:txBody>
      </p:sp>
    </p:spTree>
    <p:extLst>
      <p:ext uri="{BB962C8B-B14F-4D97-AF65-F5344CB8AC3E}">
        <p14:creationId xmlns:p14="http://schemas.microsoft.com/office/powerpoint/2010/main" val="233286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3739979" y="5866090"/>
            <a:ext cx="978408" cy="352657"/>
          </a:xfrm>
          <a:prstGeom prst="rightArrow">
            <a:avLst>
              <a:gd name="adj1" fmla="val 33962"/>
              <a:gd name="adj2" fmla="val 8475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p:cNvSpPr txBox="1">
            <a:spLocks/>
          </p:cNvSpPr>
          <p:nvPr/>
        </p:nvSpPr>
        <p:spPr>
          <a:xfrm>
            <a:off x="389434" y="5834871"/>
            <a:ext cx="3714750" cy="6152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smtClean="0">
                <a:latin typeface="Comic Sans MS" panose="030F0702030302020204" pitchFamily="66" charset="0"/>
              </a:rPr>
              <a:t>Increasing guar gum </a:t>
            </a:r>
            <a:endParaRPr lang="en-US" sz="2400" dirty="0">
              <a:latin typeface="Comic Sans MS" panose="030F0702030302020204" pitchFamily="66" charset="0"/>
            </a:endParaRPr>
          </a:p>
        </p:txBody>
      </p:sp>
      <p:sp>
        <p:nvSpPr>
          <p:cNvPr id="13" name="Content Placeholder 4"/>
          <p:cNvSpPr txBox="1">
            <a:spLocks/>
          </p:cNvSpPr>
          <p:nvPr/>
        </p:nvSpPr>
        <p:spPr>
          <a:xfrm>
            <a:off x="5173332" y="5749014"/>
            <a:ext cx="3645591" cy="11089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smtClean="0">
                <a:latin typeface="Comic Sans MS" panose="030F0702030302020204" pitchFamily="66" charset="0"/>
              </a:rPr>
              <a:t>Postpone breakthrough time of Ba (II)</a:t>
            </a:r>
          </a:p>
          <a:p>
            <a:pPr marL="0" indent="0">
              <a:buFont typeface="Arial" panose="020B0604020202020204" pitchFamily="34" charset="0"/>
              <a:buNone/>
            </a:pPr>
            <a:endParaRPr lang="en-US" sz="2400" dirty="0">
              <a:latin typeface="Comic Sans MS" panose="030F0702030302020204" pitchFamily="66" charset="0"/>
            </a:endParaRPr>
          </a:p>
        </p:txBody>
      </p:sp>
      <p:sp>
        <p:nvSpPr>
          <p:cNvPr id="19" name="Title 1"/>
          <p:cNvSpPr txBox="1">
            <a:spLocks/>
          </p:cNvSpPr>
          <p:nvPr/>
        </p:nvSpPr>
        <p:spPr>
          <a:xfrm>
            <a:off x="0" y="0"/>
            <a:ext cx="2200275"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Results-II</a:t>
            </a:r>
            <a:endParaRPr lang="en-US" dirty="0">
              <a:solidFill>
                <a:srgbClr val="00B0F0"/>
              </a:solidFill>
              <a:latin typeface="Comic Sans MS" panose="030F0702030302020204" pitchFamily="66" charset="0"/>
            </a:endParaRPr>
          </a:p>
        </p:txBody>
      </p:sp>
      <p:sp>
        <p:nvSpPr>
          <p:cNvPr id="20" name="Title 1"/>
          <p:cNvSpPr txBox="1">
            <a:spLocks/>
          </p:cNvSpPr>
          <p:nvPr/>
        </p:nvSpPr>
        <p:spPr>
          <a:xfrm>
            <a:off x="8153400" y="6502401"/>
            <a:ext cx="990600" cy="355600"/>
          </a:xfrm>
          <a:prstGeom prst="rect">
            <a:avLst/>
          </a:prstGeom>
          <a:solidFill>
            <a:srgbClr val="FFC000"/>
          </a:solidFill>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11</a:t>
            </a:r>
            <a:endParaRPr lang="en-US" sz="1050" dirty="0">
              <a:latin typeface="Comic Sans MS" panose="030F0702030302020204" pitchFamily="66" charset="0"/>
            </a:endParaRPr>
          </a:p>
        </p:txBody>
      </p:sp>
      <p:sp>
        <p:nvSpPr>
          <p:cNvPr id="21" name="Title 1"/>
          <p:cNvSpPr txBox="1">
            <a:spLocks/>
          </p:cNvSpPr>
          <p:nvPr/>
        </p:nvSpPr>
        <p:spPr>
          <a:xfrm>
            <a:off x="628650" y="53791"/>
            <a:ext cx="8515350" cy="1019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u="sng" dirty="0" smtClean="0">
                <a:latin typeface="Comic Sans MS" panose="030F0702030302020204" pitchFamily="66" charset="0"/>
              </a:rPr>
              <a:t>Core flooding experiments </a:t>
            </a:r>
            <a:endParaRPr lang="en-US"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4365969" y="1313566"/>
            <a:ext cx="4393967" cy="350278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3611" r="93007" b="26944"/>
          <a:stretch/>
        </p:blipFill>
        <p:spPr>
          <a:xfrm>
            <a:off x="3746778" y="928930"/>
            <a:ext cx="752541" cy="4031957"/>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50264" t="38888" r="6993" b="48102"/>
          <a:stretch/>
        </p:blipFill>
        <p:spPr>
          <a:xfrm>
            <a:off x="228601" y="3422606"/>
            <a:ext cx="3162300" cy="914203"/>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50264" t="50740" r="6993" b="35834"/>
          <a:stretch/>
        </p:blipFill>
        <p:spPr>
          <a:xfrm>
            <a:off x="152401" y="4188460"/>
            <a:ext cx="3143250" cy="937803"/>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9632" t="71495" r="51055" b="24060"/>
          <a:stretch/>
        </p:blipFill>
        <p:spPr>
          <a:xfrm>
            <a:off x="5120525" y="4783697"/>
            <a:ext cx="4564475" cy="490145"/>
          </a:xfrm>
          <a:prstGeom prst="rect">
            <a:avLst/>
          </a:prstGeom>
        </p:spPr>
      </p:pic>
      <p:sp>
        <p:nvSpPr>
          <p:cNvPr id="23" name="Title 1"/>
          <p:cNvSpPr txBox="1">
            <a:spLocks/>
          </p:cNvSpPr>
          <p:nvPr/>
        </p:nvSpPr>
        <p:spPr>
          <a:xfrm>
            <a:off x="258417" y="1152940"/>
            <a:ext cx="3120887" cy="225701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30000"/>
              </a:lnSpc>
            </a:pPr>
            <a:r>
              <a:rPr lang="en-US" sz="2000" b="1" u="sng" dirty="0" smtClean="0">
                <a:latin typeface="Comic Sans MS" panose="030F0702030302020204" pitchFamily="66" charset="0"/>
              </a:rPr>
              <a:t>Plug properties: </a:t>
            </a:r>
            <a:r>
              <a:rPr lang="en-US" sz="2000" dirty="0" smtClean="0">
                <a:latin typeface="Comic Sans MS" panose="030F0702030302020204" pitchFamily="66" charset="0"/>
              </a:rPr>
              <a:t>Porosity: 7.2%, Permeability: 0.4 </a:t>
            </a:r>
            <a:r>
              <a:rPr lang="en-US" sz="2000" dirty="0" err="1" smtClean="0">
                <a:latin typeface="Comic Sans MS" panose="030F0702030302020204" pitchFamily="66" charset="0"/>
              </a:rPr>
              <a:t>mD</a:t>
            </a:r>
            <a:r>
              <a:rPr lang="en-US" sz="2000" dirty="0" smtClean="0">
                <a:latin typeface="Comic Sans MS" panose="030F0702030302020204" pitchFamily="66" charset="0"/>
              </a:rPr>
              <a:t>, Flow rate: 0.05 ml/min</a:t>
            </a:r>
          </a:p>
          <a:p>
            <a:pPr>
              <a:lnSpc>
                <a:spcPct val="130000"/>
              </a:lnSpc>
            </a:pPr>
            <a:endParaRPr lang="en-US" sz="1200" dirty="0">
              <a:latin typeface="Comic Sans MS" panose="030F0702030302020204" pitchFamily="66" charset="0"/>
            </a:endParaRPr>
          </a:p>
          <a:p>
            <a:pPr>
              <a:lnSpc>
                <a:spcPct val="130000"/>
              </a:lnSpc>
            </a:pPr>
            <a:r>
              <a:rPr lang="en-US" sz="2000" b="1" u="sng" dirty="0" smtClean="0">
                <a:latin typeface="Comic Sans MS" panose="030F0702030302020204" pitchFamily="66" charset="0"/>
              </a:rPr>
              <a:t>Solution: </a:t>
            </a:r>
            <a:endParaRPr lang="en-US" sz="2000" b="1" u="sng" dirty="0">
              <a:latin typeface="Comic Sans MS" panose="030F0702030302020204" pitchFamily="66" charset="0"/>
            </a:endParaRPr>
          </a:p>
        </p:txBody>
      </p:sp>
      <p:sp>
        <p:nvSpPr>
          <p:cNvPr id="18" name="Rectangle 17"/>
          <p:cNvSpPr/>
          <p:nvPr/>
        </p:nvSpPr>
        <p:spPr>
          <a:xfrm>
            <a:off x="189038" y="5336331"/>
            <a:ext cx="8682247" cy="1372037"/>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5532782" y="3589683"/>
            <a:ext cx="549965" cy="14743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6028871" y="3455696"/>
            <a:ext cx="2399511" cy="5398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30000"/>
              </a:lnSpc>
            </a:pPr>
            <a:r>
              <a:rPr lang="en-US" sz="2400" dirty="0">
                <a:solidFill>
                  <a:srgbClr val="FF0000"/>
                </a:solidFill>
                <a:latin typeface="Comic Sans MS" panose="030F0702030302020204" pitchFamily="66" charset="0"/>
              </a:rPr>
              <a:t>w</a:t>
            </a:r>
            <a:r>
              <a:rPr lang="en-US" sz="2400" smtClean="0">
                <a:solidFill>
                  <a:srgbClr val="FF0000"/>
                </a:solidFill>
                <a:latin typeface="Comic Sans MS" panose="030F0702030302020204" pitchFamily="66" charset="0"/>
              </a:rPr>
              <a:t>ith </a:t>
            </a:r>
            <a:r>
              <a:rPr lang="en-US" sz="2400" dirty="0" smtClean="0">
                <a:solidFill>
                  <a:srgbClr val="FF0000"/>
                </a:solidFill>
                <a:latin typeface="Comic Sans MS" panose="030F0702030302020204" pitchFamily="66" charset="0"/>
              </a:rPr>
              <a:t>guar gum</a:t>
            </a:r>
            <a:endParaRPr lang="en-US" sz="2400" dirty="0">
              <a:solidFill>
                <a:srgbClr val="FF0000"/>
              </a:solidFill>
              <a:latin typeface="Comic Sans MS" panose="030F0702030302020204" pitchFamily="66" charset="0"/>
            </a:endParaRPr>
          </a:p>
        </p:txBody>
      </p:sp>
      <p:sp>
        <p:nvSpPr>
          <p:cNvPr id="28" name="Title 1"/>
          <p:cNvSpPr txBox="1">
            <a:spLocks/>
          </p:cNvSpPr>
          <p:nvPr/>
        </p:nvSpPr>
        <p:spPr>
          <a:xfrm>
            <a:off x="6028871" y="2788946"/>
            <a:ext cx="2399511" cy="5398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30000"/>
              </a:lnSpc>
            </a:pPr>
            <a:r>
              <a:rPr lang="en-US" sz="2400" dirty="0" smtClean="0">
                <a:latin typeface="Comic Sans MS" panose="030F0702030302020204" pitchFamily="66" charset="0"/>
              </a:rPr>
              <a:t>no guar gum</a:t>
            </a:r>
            <a:endParaRPr lang="en-US" sz="2400" dirty="0">
              <a:latin typeface="Comic Sans MS" panose="030F0702030302020204" pitchFamily="66" charset="0"/>
            </a:endParaRPr>
          </a:p>
        </p:txBody>
      </p:sp>
      <p:cxnSp>
        <p:nvCxnSpPr>
          <p:cNvPr id="29" name="Straight Arrow Connector 28"/>
          <p:cNvCxnSpPr/>
          <p:nvPr/>
        </p:nvCxnSpPr>
        <p:spPr>
          <a:xfrm>
            <a:off x="5456582" y="2846733"/>
            <a:ext cx="620368" cy="18221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7385" y="1155403"/>
            <a:ext cx="2993120" cy="1684050"/>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07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8"/>
                                        </p:tgtEl>
                                        <p:attrNameLst>
                                          <p:attrName>style.visibility</p:attrName>
                                        </p:attrNameLst>
                                      </p:cBhvr>
                                      <p:to>
                                        <p:strVal val="visible"/>
                                      </p:to>
                                    </p:set>
                                  </p:childTnLst>
                                </p:cTn>
                              </p:par>
                            </p:childTnLst>
                          </p:cTn>
                        </p:par>
                        <p:par>
                          <p:cTn id="23" fill="hold">
                            <p:stCondLst>
                              <p:cond delay="10"/>
                            </p:stCondLst>
                            <p:childTnLst>
                              <p:par>
                                <p:cTn id="24" presetID="1"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8" grpId="0" animBg="1"/>
      <p:bldP spid="22" grpId="0"/>
      <p:bldP spid="28"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0086" y="1199218"/>
            <a:ext cx="4733864" cy="615256"/>
          </a:xfrm>
        </p:spPr>
        <p:txBody>
          <a:bodyPr>
            <a:noAutofit/>
          </a:bodyPr>
          <a:lstStyle/>
          <a:p>
            <a:pPr marL="0" indent="0">
              <a:buNone/>
            </a:pPr>
            <a:r>
              <a:rPr lang="en-US" sz="2400" dirty="0" smtClean="0">
                <a:latin typeface="Comic Sans MS" panose="030F0702030302020204" pitchFamily="66" charset="0"/>
              </a:rPr>
              <a:t>Why does guar gum postpone breakthrough time?</a:t>
            </a: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p:txBody>
      </p:sp>
      <p:sp>
        <p:nvSpPr>
          <p:cNvPr id="6" name="Right Arrow 5"/>
          <p:cNvSpPr/>
          <p:nvPr/>
        </p:nvSpPr>
        <p:spPr>
          <a:xfrm>
            <a:off x="4539996" y="1392411"/>
            <a:ext cx="978408" cy="352657"/>
          </a:xfrm>
          <a:prstGeom prst="rightArrow">
            <a:avLst>
              <a:gd name="adj1" fmla="val 33962"/>
              <a:gd name="adj2" fmla="val 8475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txBox="1">
            <a:spLocks/>
          </p:cNvSpPr>
          <p:nvPr/>
        </p:nvSpPr>
        <p:spPr>
          <a:xfrm>
            <a:off x="5650197" y="1206287"/>
            <a:ext cx="2733106" cy="11089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smtClean="0">
                <a:latin typeface="Comic Sans MS" panose="030F0702030302020204" pitchFamily="66" charset="0"/>
              </a:rPr>
              <a:t>guar </a:t>
            </a:r>
            <a:r>
              <a:rPr lang="en-US" sz="2400" dirty="0">
                <a:latin typeface="Comic Sans MS" panose="030F0702030302020204" pitchFamily="66" charset="0"/>
              </a:rPr>
              <a:t>gum </a:t>
            </a:r>
            <a:r>
              <a:rPr lang="en-US" sz="2400" b="1" dirty="0">
                <a:solidFill>
                  <a:srgbClr val="FF0000"/>
                </a:solidFill>
                <a:latin typeface="Comic Sans MS" panose="030F0702030302020204" pitchFamily="66" charset="0"/>
              </a:rPr>
              <a:t>clog</a:t>
            </a:r>
            <a:r>
              <a:rPr lang="en-US" sz="2400" dirty="0">
                <a:solidFill>
                  <a:srgbClr val="FF0000"/>
                </a:solidFill>
                <a:latin typeface="Comic Sans MS" panose="030F0702030302020204" pitchFamily="66" charset="0"/>
              </a:rPr>
              <a:t> </a:t>
            </a:r>
            <a:r>
              <a:rPr lang="en-US" sz="2400" dirty="0">
                <a:latin typeface="Comic Sans MS" panose="030F0702030302020204" pitchFamily="66" charset="0"/>
              </a:rPr>
              <a:t>the core plug. </a:t>
            </a:r>
            <a:endParaRPr lang="en-US" sz="2400" dirty="0" smtClean="0">
              <a:latin typeface="Comic Sans MS" panose="030F0702030302020204" pitchFamily="66" charset="0"/>
            </a:endParaRPr>
          </a:p>
        </p:txBody>
      </p:sp>
      <p:sp>
        <p:nvSpPr>
          <p:cNvPr id="16" name="Content Placeholder 4"/>
          <p:cNvSpPr txBox="1">
            <a:spLocks/>
          </p:cNvSpPr>
          <p:nvPr/>
        </p:nvSpPr>
        <p:spPr>
          <a:xfrm>
            <a:off x="8915969" y="7448491"/>
            <a:ext cx="2733106" cy="11089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smtClean="0">
                <a:latin typeface="Comic Sans MS" panose="030F0702030302020204" pitchFamily="66" charset="0"/>
              </a:rPr>
              <a:t>Reasons</a:t>
            </a:r>
          </a:p>
        </p:txBody>
      </p:sp>
      <p:sp>
        <p:nvSpPr>
          <p:cNvPr id="11" name="Title 1"/>
          <p:cNvSpPr txBox="1">
            <a:spLocks/>
          </p:cNvSpPr>
          <p:nvPr/>
        </p:nvSpPr>
        <p:spPr>
          <a:xfrm>
            <a:off x="0" y="0"/>
            <a:ext cx="2200275"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Results-II</a:t>
            </a:r>
            <a:endParaRPr lang="en-US" dirty="0">
              <a:solidFill>
                <a:srgbClr val="00B0F0"/>
              </a:solidFill>
              <a:latin typeface="Comic Sans MS" panose="030F0702030302020204" pitchFamily="66" charset="0"/>
            </a:endParaRPr>
          </a:p>
        </p:txBody>
      </p:sp>
      <p:sp>
        <p:nvSpPr>
          <p:cNvPr id="14" name="Content Placeholder 4"/>
          <p:cNvSpPr txBox="1">
            <a:spLocks/>
          </p:cNvSpPr>
          <p:nvPr/>
        </p:nvSpPr>
        <p:spPr>
          <a:xfrm>
            <a:off x="5650197" y="2391796"/>
            <a:ext cx="3493803" cy="1882777"/>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AutoNum type="arabicPeriod"/>
            </a:pPr>
            <a:r>
              <a:rPr lang="en-US" sz="2400" dirty="0" smtClean="0">
                <a:latin typeface="Comic Sans MS" panose="030F0702030302020204" pitchFamily="66" charset="0"/>
              </a:rPr>
              <a:t>Injection </a:t>
            </a:r>
            <a:r>
              <a:rPr lang="en-US" sz="2400" dirty="0">
                <a:latin typeface="Comic Sans MS" panose="030F0702030302020204" pitchFamily="66" charset="0"/>
              </a:rPr>
              <a:t>pressure increases by time during injecting a fluid containing guar gum. </a:t>
            </a:r>
            <a:endParaRPr lang="en-US" sz="2400" dirty="0" smtClean="0">
              <a:latin typeface="Comic Sans MS" panose="030F0702030302020204" pitchFamily="66" charset="0"/>
            </a:endParaRPr>
          </a:p>
          <a:p>
            <a:pPr marL="457200" indent="-457200">
              <a:buAutoNum type="arabicPeriod"/>
            </a:pPr>
            <a:r>
              <a:rPr lang="en-US" sz="2400" dirty="0" smtClean="0">
                <a:latin typeface="Comic Sans MS" panose="030F0702030302020204" pitchFamily="66" charset="0"/>
              </a:rPr>
              <a:t>The </a:t>
            </a:r>
            <a:r>
              <a:rPr lang="en-US" sz="2400" dirty="0">
                <a:latin typeface="Comic Sans MS" panose="030F0702030302020204" pitchFamily="66" charset="0"/>
              </a:rPr>
              <a:t>pressure does not return to the initial pressure even after washing with acidic </a:t>
            </a:r>
            <a:r>
              <a:rPr lang="en-US" sz="2400" dirty="0" smtClean="0">
                <a:latin typeface="Comic Sans MS" panose="030F0702030302020204" pitchFamily="66" charset="0"/>
              </a:rPr>
              <a:t>water </a:t>
            </a:r>
            <a:endParaRPr lang="en-US" sz="2400" dirty="0">
              <a:latin typeface="Comic Sans MS" panose="030F0702030302020204" pitchFamily="66" charset="0"/>
            </a:endParaRPr>
          </a:p>
          <a:p>
            <a:pPr marL="0" indent="0">
              <a:buFont typeface="Arial" panose="020B0604020202020204" pitchFamily="34" charset="0"/>
              <a:buNone/>
            </a:pPr>
            <a:endParaRPr lang="en-US" sz="2400" dirty="0">
              <a:latin typeface="Comic Sans MS" panose="030F0702030302020204" pitchFamily="66" charset="0"/>
            </a:endParaRPr>
          </a:p>
        </p:txBody>
      </p:sp>
      <p:sp>
        <p:nvSpPr>
          <p:cNvPr id="15" name="Title 1"/>
          <p:cNvSpPr txBox="1">
            <a:spLocks/>
          </p:cNvSpPr>
          <p:nvPr/>
        </p:nvSpPr>
        <p:spPr>
          <a:xfrm>
            <a:off x="8153400" y="6502401"/>
            <a:ext cx="990600" cy="355600"/>
          </a:xfrm>
          <a:prstGeom prst="rect">
            <a:avLst/>
          </a:prstGeom>
          <a:solidFill>
            <a:srgbClr val="FFC000"/>
          </a:solidFill>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12</a:t>
            </a:r>
            <a:endParaRPr lang="en-US" sz="1050" dirty="0">
              <a:latin typeface="Comic Sans MS" panose="030F0702030302020204" pitchFamily="66" charset="0"/>
            </a:endParaRPr>
          </a:p>
        </p:txBody>
      </p:sp>
      <p:sp>
        <p:nvSpPr>
          <p:cNvPr id="17" name="Title 1"/>
          <p:cNvSpPr>
            <a:spLocks noGrp="1"/>
          </p:cNvSpPr>
          <p:nvPr>
            <p:ph type="title"/>
          </p:nvPr>
        </p:nvSpPr>
        <p:spPr>
          <a:xfrm>
            <a:off x="628650" y="53790"/>
            <a:ext cx="7886700" cy="1325563"/>
          </a:xfrm>
        </p:spPr>
        <p:txBody>
          <a:bodyPr/>
          <a:lstStyle/>
          <a:p>
            <a:pPr algn="ctr"/>
            <a:r>
              <a:rPr lang="en-US" b="1" u="sng" dirty="0" smtClean="0">
                <a:latin typeface="Comic Sans MS" panose="030F0702030302020204" pitchFamily="66" charset="0"/>
              </a:rPr>
              <a:t>Core flooding </a:t>
            </a:r>
            <a:r>
              <a:rPr lang="en-US" b="1" u="sng" dirty="0">
                <a:latin typeface="Comic Sans MS" panose="030F0702030302020204" pitchFamily="66" charset="0"/>
              </a:rPr>
              <a:t>e</a:t>
            </a:r>
            <a:r>
              <a:rPr lang="en-US" b="1" u="sng" dirty="0" smtClean="0">
                <a:latin typeface="Comic Sans MS" panose="030F0702030302020204" pitchFamily="66" charset="0"/>
              </a:rPr>
              <a:t>xperiments </a:t>
            </a:r>
            <a:endParaRPr lang="en-US" dirty="0">
              <a:latin typeface="Comic Sans MS" panose="030F0702030302020204" pitchFamily="66" charset="0"/>
            </a:endParaRPr>
          </a:p>
        </p:txBody>
      </p:sp>
      <p:pic>
        <p:nvPicPr>
          <p:cNvPr id="4" name="Picture 3"/>
          <p:cNvPicPr>
            <a:picLocks noChangeAspect="1"/>
          </p:cNvPicPr>
          <p:nvPr/>
        </p:nvPicPr>
        <p:blipFill rotWithShape="1">
          <a:blip r:embed="rId3"/>
          <a:srcRect l="8127"/>
          <a:stretch/>
        </p:blipFill>
        <p:spPr>
          <a:xfrm>
            <a:off x="1091746" y="2228954"/>
            <a:ext cx="4444936" cy="311240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8970" t="42521" r="5439" b="42200"/>
          <a:stretch/>
        </p:blipFill>
        <p:spPr>
          <a:xfrm>
            <a:off x="292244" y="5597342"/>
            <a:ext cx="3828639" cy="1189690"/>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6259" t="71374" r="60045" b="24460"/>
          <a:stretch/>
        </p:blipFill>
        <p:spPr>
          <a:xfrm>
            <a:off x="2171687" y="5276689"/>
            <a:ext cx="2511243" cy="409442"/>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1" t="36966" r="96878" b="32200"/>
          <a:stretch/>
        </p:blipFill>
        <p:spPr>
          <a:xfrm>
            <a:off x="282575" y="1907689"/>
            <a:ext cx="366109" cy="3353254"/>
          </a:xfrm>
          <a:prstGeom prst="rect">
            <a:avLst/>
          </a:prstGeom>
        </p:spPr>
      </p:pic>
      <p:sp>
        <p:nvSpPr>
          <p:cNvPr id="22" name="Rectangle 21"/>
          <p:cNvSpPr/>
          <p:nvPr/>
        </p:nvSpPr>
        <p:spPr>
          <a:xfrm>
            <a:off x="5650197" y="2315273"/>
            <a:ext cx="3366803" cy="3562697"/>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3"/>
          <a:srcRect r="92922"/>
          <a:stretch/>
        </p:blipFill>
        <p:spPr>
          <a:xfrm>
            <a:off x="577424" y="2231222"/>
            <a:ext cx="342420" cy="3112401"/>
          </a:xfrm>
          <a:prstGeom prst="rect">
            <a:avLst/>
          </a:prstGeom>
        </p:spPr>
      </p:pic>
      <p:sp>
        <p:nvSpPr>
          <p:cNvPr id="26" name="Content Placeholder 4"/>
          <p:cNvSpPr txBox="1">
            <a:spLocks/>
          </p:cNvSpPr>
          <p:nvPr/>
        </p:nvSpPr>
        <p:spPr>
          <a:xfrm>
            <a:off x="742850" y="2247887"/>
            <a:ext cx="631290" cy="3822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latin typeface="Comic Sans MS" panose="030F0702030302020204" pitchFamily="66" charset="0"/>
              </a:rPr>
              <a:t>00</a:t>
            </a:r>
            <a:endParaRPr lang="en-US" sz="2400" b="1" dirty="0">
              <a:latin typeface="Comic Sans MS" panose="030F0702030302020204" pitchFamily="66" charset="0"/>
            </a:endParaRPr>
          </a:p>
        </p:txBody>
      </p:sp>
      <p:sp>
        <p:nvSpPr>
          <p:cNvPr id="28" name="Content Placeholder 4"/>
          <p:cNvSpPr txBox="1">
            <a:spLocks/>
          </p:cNvSpPr>
          <p:nvPr/>
        </p:nvSpPr>
        <p:spPr>
          <a:xfrm>
            <a:off x="742850" y="3098787"/>
            <a:ext cx="631290" cy="3822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latin typeface="Comic Sans MS" panose="030F0702030302020204" pitchFamily="66" charset="0"/>
              </a:rPr>
              <a:t>00</a:t>
            </a:r>
            <a:endParaRPr lang="en-US" sz="2400" b="1" dirty="0">
              <a:latin typeface="Comic Sans MS" panose="030F0702030302020204" pitchFamily="66" charset="0"/>
            </a:endParaRPr>
          </a:p>
        </p:txBody>
      </p:sp>
      <p:sp>
        <p:nvSpPr>
          <p:cNvPr id="29" name="Content Placeholder 4"/>
          <p:cNvSpPr txBox="1">
            <a:spLocks/>
          </p:cNvSpPr>
          <p:nvPr/>
        </p:nvSpPr>
        <p:spPr>
          <a:xfrm>
            <a:off x="742850" y="3936987"/>
            <a:ext cx="631290" cy="3822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latin typeface="Comic Sans MS" panose="030F0702030302020204" pitchFamily="66" charset="0"/>
              </a:rPr>
              <a:t>00</a:t>
            </a:r>
            <a:endParaRPr lang="en-US" sz="2400" b="1" dirty="0">
              <a:latin typeface="Comic Sans MS" panose="030F0702030302020204" pitchFamily="66" charset="0"/>
            </a:endParaRPr>
          </a:p>
        </p:txBody>
      </p:sp>
      <p:sp>
        <p:nvSpPr>
          <p:cNvPr id="30" name="Content Placeholder 4"/>
          <p:cNvSpPr txBox="1">
            <a:spLocks/>
          </p:cNvSpPr>
          <p:nvPr/>
        </p:nvSpPr>
        <p:spPr>
          <a:xfrm>
            <a:off x="742850" y="4800587"/>
            <a:ext cx="631290" cy="3822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400" b="1" dirty="0">
              <a:latin typeface="Comic Sans MS" panose="030F0702030302020204" pitchFamily="66" charset="0"/>
            </a:endParaRPr>
          </a:p>
        </p:txBody>
      </p:sp>
    </p:spTree>
    <p:extLst>
      <p:ext uri="{BB962C8B-B14F-4D97-AF65-F5344CB8AC3E}">
        <p14:creationId xmlns:p14="http://schemas.microsoft.com/office/powerpoint/2010/main" val="133306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685800"/>
            <a:ext cx="8515350" cy="5943600"/>
          </a:xfrm>
        </p:spPr>
        <p:txBody>
          <a:bodyPr>
            <a:normAutofit/>
          </a:bodyPr>
          <a:lstStyle/>
          <a:p>
            <a:pPr>
              <a:lnSpc>
                <a:spcPct val="130000"/>
              </a:lnSpc>
            </a:pPr>
            <a:r>
              <a:rPr lang="en-US" sz="2400" dirty="0" smtClean="0">
                <a:latin typeface="Comic Sans MS" panose="030F0702030302020204" pitchFamily="66" charset="0"/>
              </a:rPr>
              <a:t>Guar </a:t>
            </a:r>
            <a:r>
              <a:rPr lang="en-US" sz="2400" dirty="0">
                <a:latin typeface="Comic Sans MS" panose="030F0702030302020204" pitchFamily="66" charset="0"/>
              </a:rPr>
              <a:t>gum increases the sorption of Ba (II) on the surface of dolomite (we still don’t know the mechanism but it might be chelation-like interactions between guar gum and Ba (II</a:t>
            </a:r>
            <a:r>
              <a:rPr lang="en-US" sz="2400" dirty="0" smtClean="0">
                <a:latin typeface="Comic Sans MS" panose="030F0702030302020204" pitchFamily="66" charset="0"/>
              </a:rPr>
              <a:t>))</a:t>
            </a:r>
          </a:p>
          <a:p>
            <a:pPr marL="0" indent="0">
              <a:lnSpc>
                <a:spcPct val="130000"/>
              </a:lnSpc>
              <a:buNone/>
            </a:pPr>
            <a:endParaRPr lang="en-US" sz="500" dirty="0" smtClean="0">
              <a:latin typeface="Comic Sans MS" panose="030F0702030302020204" pitchFamily="66" charset="0"/>
            </a:endParaRPr>
          </a:p>
          <a:p>
            <a:pPr>
              <a:lnSpc>
                <a:spcPct val="130000"/>
              </a:lnSpc>
            </a:pPr>
            <a:r>
              <a:rPr lang="en-US" sz="2400" dirty="0" smtClean="0">
                <a:latin typeface="Comic Sans MS" panose="030F0702030302020204" pitchFamily="66" charset="0"/>
              </a:rPr>
              <a:t>Increasing </a:t>
            </a:r>
            <a:r>
              <a:rPr lang="en-US" sz="2400" dirty="0">
                <a:latin typeface="Comic Sans MS" panose="030F0702030302020204" pitchFamily="66" charset="0"/>
              </a:rPr>
              <a:t>concentration of guar gum in the wastewater, decreases the mobility of Ba (II) through tight porous rocks such as Arbuckle dolomite by </a:t>
            </a:r>
            <a:r>
              <a:rPr lang="en-US" sz="2400" dirty="0" smtClean="0">
                <a:latin typeface="Comic Sans MS" panose="030F0702030302020204" pitchFamily="66" charset="0"/>
              </a:rPr>
              <a:t>plugging the </a:t>
            </a:r>
            <a:r>
              <a:rPr lang="en-US" sz="2400" dirty="0">
                <a:latin typeface="Comic Sans MS" panose="030F0702030302020204" pitchFamily="66" charset="0"/>
              </a:rPr>
              <a:t>pore space and increasing the sorption of Ba (II</a:t>
            </a:r>
            <a:r>
              <a:rPr lang="en-US" sz="2400" dirty="0" smtClean="0">
                <a:latin typeface="Comic Sans MS" panose="030F0702030302020204" pitchFamily="66" charset="0"/>
              </a:rPr>
              <a:t>)</a:t>
            </a:r>
          </a:p>
          <a:p>
            <a:pPr marL="0" indent="0">
              <a:lnSpc>
                <a:spcPct val="130000"/>
              </a:lnSpc>
              <a:buNone/>
            </a:pPr>
            <a:endParaRPr lang="en-US" sz="500" dirty="0" smtClean="0">
              <a:latin typeface="Comic Sans MS" panose="030F0702030302020204" pitchFamily="66" charset="0"/>
            </a:endParaRPr>
          </a:p>
          <a:p>
            <a:pPr>
              <a:lnSpc>
                <a:spcPct val="130000"/>
              </a:lnSpc>
            </a:pPr>
            <a:r>
              <a:rPr lang="en-US" sz="2400" dirty="0" smtClean="0">
                <a:latin typeface="Comic Sans MS" panose="030F0702030302020204" pitchFamily="66" charset="0"/>
              </a:rPr>
              <a:t>A </a:t>
            </a:r>
            <a:r>
              <a:rPr lang="en-US" sz="2400" dirty="0">
                <a:latin typeface="Comic Sans MS" panose="030F0702030302020204" pitchFamily="66" charset="0"/>
              </a:rPr>
              <a:t>decrease in the mobility </a:t>
            </a:r>
            <a:r>
              <a:rPr lang="en-US" sz="2400" dirty="0" smtClean="0">
                <a:latin typeface="Comic Sans MS" panose="030F0702030302020204" pitchFamily="66" charset="0"/>
              </a:rPr>
              <a:t>of </a:t>
            </a:r>
            <a:r>
              <a:rPr lang="en-US" sz="2400" dirty="0">
                <a:latin typeface="Comic Sans MS" panose="030F0702030302020204" pitchFamily="66" charset="0"/>
              </a:rPr>
              <a:t>Ba (II) was reflected by a reduction in the hydraulic conductivity of the dolomite plug and the </a:t>
            </a:r>
            <a:r>
              <a:rPr lang="en-US" sz="2400" dirty="0" smtClean="0">
                <a:latin typeface="Comic Sans MS" panose="030F0702030302020204" pitchFamily="66" charset="0"/>
              </a:rPr>
              <a:t>accumulation </a:t>
            </a:r>
            <a:r>
              <a:rPr lang="en-US" sz="2400" dirty="0">
                <a:latin typeface="Comic Sans MS" panose="030F0702030302020204" pitchFamily="66" charset="0"/>
              </a:rPr>
              <a:t>of Ba (II) within the plug</a:t>
            </a:r>
            <a:endParaRPr lang="en-US" sz="2400" dirty="0" smtClean="0">
              <a:latin typeface="Comic Sans MS" panose="030F0702030302020204" pitchFamily="66" charset="0"/>
            </a:endParaRPr>
          </a:p>
        </p:txBody>
      </p:sp>
      <p:sp>
        <p:nvSpPr>
          <p:cNvPr id="4" name="Title 1"/>
          <p:cNvSpPr txBox="1">
            <a:spLocks/>
          </p:cNvSpPr>
          <p:nvPr/>
        </p:nvSpPr>
        <p:spPr>
          <a:xfrm>
            <a:off x="0" y="0"/>
            <a:ext cx="2333625"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Conclusions</a:t>
            </a:r>
            <a:endParaRPr lang="en-US" dirty="0">
              <a:solidFill>
                <a:srgbClr val="00B0F0"/>
              </a:solidFill>
              <a:latin typeface="Comic Sans MS" panose="030F0702030302020204" pitchFamily="66" charset="0"/>
            </a:endParaRPr>
          </a:p>
        </p:txBody>
      </p:sp>
      <p:sp>
        <p:nvSpPr>
          <p:cNvPr id="6" name="Title 1"/>
          <p:cNvSpPr txBox="1">
            <a:spLocks/>
          </p:cNvSpPr>
          <p:nvPr/>
        </p:nvSpPr>
        <p:spPr>
          <a:xfrm>
            <a:off x="8153400" y="6502401"/>
            <a:ext cx="990600" cy="355600"/>
          </a:xfrm>
          <a:prstGeom prst="rect">
            <a:avLst/>
          </a:prstGeom>
          <a:solidFill>
            <a:srgbClr val="FFC000"/>
          </a:solidFill>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13</a:t>
            </a:r>
            <a:endParaRPr lang="en-US" sz="1050" dirty="0">
              <a:latin typeface="Comic Sans MS" panose="030F0702030302020204" pitchFamily="66" charset="0"/>
            </a:endParaRPr>
          </a:p>
        </p:txBody>
      </p:sp>
    </p:spTree>
    <p:extLst>
      <p:ext uri="{BB962C8B-B14F-4D97-AF65-F5344CB8AC3E}">
        <p14:creationId xmlns:p14="http://schemas.microsoft.com/office/powerpoint/2010/main" val="634261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75" y="1028700"/>
            <a:ext cx="8070850" cy="5148263"/>
          </a:xfrm>
          <a:solidFill>
            <a:schemeClr val="bg1"/>
          </a:solidFill>
        </p:spPr>
        <p:txBody>
          <a:bodyPr/>
          <a:lstStyle/>
          <a:p>
            <a:pPr marL="0" indent="0">
              <a:lnSpc>
                <a:spcPct val="130000"/>
              </a:lnSpc>
              <a:buNone/>
            </a:pPr>
            <a:r>
              <a:rPr lang="en-US" sz="2400" dirty="0" smtClean="0">
                <a:latin typeface="Comic Sans MS" panose="030F0702030302020204" pitchFamily="66" charset="0"/>
              </a:rPr>
              <a:t>My research is at an interesting stage and will continue</a:t>
            </a:r>
            <a:r>
              <a:rPr lang="en-US" dirty="0">
                <a:latin typeface="Comic Sans MS" panose="030F0702030302020204" pitchFamily="66" charset="0"/>
              </a:rPr>
              <a:t> </a:t>
            </a:r>
            <a:r>
              <a:rPr lang="en-US" dirty="0" smtClean="0">
                <a:latin typeface="Comic Sans MS" panose="030F0702030302020204" pitchFamily="66" charset="0"/>
              </a:rPr>
              <a:t>to investigate the effect of:</a:t>
            </a:r>
          </a:p>
          <a:p>
            <a:pPr marL="0" indent="0">
              <a:lnSpc>
                <a:spcPct val="130000"/>
              </a:lnSpc>
              <a:buNone/>
            </a:pPr>
            <a:r>
              <a:rPr lang="en-US" sz="2400" dirty="0" smtClean="0">
                <a:latin typeface="Comic Sans MS" panose="030F0702030302020204" pitchFamily="66" charset="0"/>
              </a:rPr>
              <a:t>   1. Guar gum concentration</a:t>
            </a:r>
          </a:p>
          <a:p>
            <a:pPr marL="0" indent="0">
              <a:lnSpc>
                <a:spcPct val="130000"/>
              </a:lnSpc>
              <a:buNone/>
            </a:pPr>
            <a:r>
              <a:rPr lang="en-US" sz="2400" dirty="0" smtClean="0">
                <a:latin typeface="Comic Sans MS" panose="030F0702030302020204" pitchFamily="66" charset="0"/>
              </a:rPr>
              <a:t>   2. Presence of microbes </a:t>
            </a:r>
          </a:p>
          <a:p>
            <a:pPr marL="0" indent="0">
              <a:lnSpc>
                <a:spcPct val="130000"/>
              </a:lnSpc>
              <a:buNone/>
            </a:pPr>
            <a:r>
              <a:rPr lang="en-US" sz="2400" dirty="0" smtClean="0">
                <a:latin typeface="Comic Sans MS" panose="030F0702030302020204" pitchFamily="66" charset="0"/>
              </a:rPr>
              <a:t>   3. </a:t>
            </a:r>
            <a:r>
              <a:rPr lang="en-US" sz="2400" dirty="0">
                <a:latin typeface="Comic Sans MS" panose="030F0702030302020204" pitchFamily="66" charset="0"/>
              </a:rPr>
              <a:t>Temperature</a:t>
            </a:r>
          </a:p>
          <a:p>
            <a:pPr marL="0" indent="0">
              <a:lnSpc>
                <a:spcPct val="130000"/>
              </a:lnSpc>
              <a:buNone/>
            </a:pPr>
            <a:r>
              <a:rPr lang="en-US" sz="2400" dirty="0" smtClean="0">
                <a:latin typeface="Comic Sans MS" panose="030F0702030302020204" pitchFamily="66" charset="0"/>
              </a:rPr>
              <a:t>   4. </a:t>
            </a:r>
            <a:r>
              <a:rPr lang="en-US" sz="2400" dirty="0">
                <a:latin typeface="Comic Sans MS" panose="030F0702030302020204" pitchFamily="66" charset="0"/>
              </a:rPr>
              <a:t>Fractures</a:t>
            </a:r>
          </a:p>
          <a:p>
            <a:pPr marL="0" indent="0">
              <a:lnSpc>
                <a:spcPct val="130000"/>
              </a:lnSpc>
              <a:buNone/>
            </a:pPr>
            <a:endParaRPr lang="en-US" sz="2400" dirty="0" smtClean="0">
              <a:latin typeface="Comic Sans MS" panose="030F0702030302020204" pitchFamily="66" charset="0"/>
            </a:endParaRPr>
          </a:p>
        </p:txBody>
      </p:sp>
      <p:sp>
        <p:nvSpPr>
          <p:cNvPr id="6" name="Title 1"/>
          <p:cNvSpPr txBox="1">
            <a:spLocks/>
          </p:cNvSpPr>
          <p:nvPr/>
        </p:nvSpPr>
        <p:spPr>
          <a:xfrm>
            <a:off x="0" y="0"/>
            <a:ext cx="2768600"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Next Steps</a:t>
            </a:r>
            <a:endParaRPr lang="en-US" dirty="0">
              <a:solidFill>
                <a:srgbClr val="00B0F0"/>
              </a:solidFill>
              <a:latin typeface="Comic Sans MS" panose="030F0702030302020204" pitchFamily="66" charset="0"/>
            </a:endParaRPr>
          </a:p>
        </p:txBody>
      </p:sp>
      <p:sp>
        <p:nvSpPr>
          <p:cNvPr id="5" name="Title 1"/>
          <p:cNvSpPr txBox="1">
            <a:spLocks/>
          </p:cNvSpPr>
          <p:nvPr/>
        </p:nvSpPr>
        <p:spPr>
          <a:xfrm>
            <a:off x="8153400" y="6502401"/>
            <a:ext cx="990600" cy="355600"/>
          </a:xfrm>
          <a:prstGeom prst="rect">
            <a:avLst/>
          </a:prstGeom>
          <a:solidFill>
            <a:srgbClr val="FFC000"/>
          </a:solidFill>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14</a:t>
            </a:r>
            <a:endParaRPr lang="en-US" sz="1050" dirty="0">
              <a:latin typeface="Comic Sans MS" panose="030F0702030302020204" pitchFamily="66" charset="0"/>
            </a:endParaRPr>
          </a:p>
        </p:txBody>
      </p:sp>
    </p:spTree>
    <p:extLst>
      <p:ext uri="{BB962C8B-B14F-4D97-AF65-F5344CB8AC3E}">
        <p14:creationId xmlns:p14="http://schemas.microsoft.com/office/powerpoint/2010/main" val="1704840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558131" y="2374983"/>
            <a:ext cx="8070850" cy="1715754"/>
          </a:xfrm>
          <a:prstGeom prst="rect">
            <a:avLst/>
          </a:prstGeom>
          <a:solidFill>
            <a:srgbClr val="FFC000"/>
          </a:solidFill>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rPr>
              <a:t>Thank you… </a:t>
            </a:r>
          </a:p>
          <a:p>
            <a:pPr marL="0" indent="0">
              <a:buFont typeface="Arial" panose="020B0604020202020204" pitchFamily="34" charset="0"/>
              <a:buNone/>
            </a:pPr>
            <a:r>
              <a:rPr lang="en-U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rPr>
              <a:t> </a:t>
            </a:r>
            <a:r>
              <a:rPr lang="en-US"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rPr>
              <a:t>                  &amp;</a:t>
            </a:r>
          </a:p>
          <a:p>
            <a:pPr marL="0" indent="0" algn="r">
              <a:buFont typeface="Arial" panose="020B0604020202020204" pitchFamily="34" charset="0"/>
              <a:buNone/>
            </a:pPr>
            <a:r>
              <a:rPr lang="en-US"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rPr>
              <a:t>Questions… </a:t>
            </a:r>
            <a:endParaRPr lang="en-U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319794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98" y="578070"/>
            <a:ext cx="7886700" cy="6022426"/>
          </a:xfrm>
        </p:spPr>
        <p:txBody>
          <a:bodyPr>
            <a:noAutofit/>
          </a:bodyPr>
          <a:lstStyle/>
          <a:p>
            <a:pPr marL="0" indent="0">
              <a:buNone/>
            </a:pPr>
            <a:r>
              <a:rPr lang="en-US" sz="1550" dirty="0" err="1" smtClean="0"/>
              <a:t>Flowback</a:t>
            </a:r>
            <a:r>
              <a:rPr lang="en-US" sz="1550" dirty="0" smtClean="0"/>
              <a:t> </a:t>
            </a:r>
            <a:r>
              <a:rPr lang="en-US" sz="1550" dirty="0"/>
              <a:t>and produced water (wastewater) from unconventional gas wells in Oklahoma are injected into deep disposal wells of the Arbuckle formation. Total dissolved solids includes heavy metal ions (e.g., Ba and </a:t>
            </a:r>
            <a:r>
              <a:rPr lang="en-US" sz="1550" dirty="0" err="1"/>
              <a:t>Sr</a:t>
            </a:r>
            <a:r>
              <a:rPr lang="en-US" sz="1550" dirty="0"/>
              <a:t>) whose concentrations are in many cases hundreds of time above the US drinking water standards. This poses a huge environmental risk as wastewater disposed into deep wells might leak to shallow groundwater systems due to well integrity flaws or presence of natural fractures. </a:t>
            </a:r>
          </a:p>
          <a:p>
            <a:pPr marL="0" indent="0">
              <a:buNone/>
            </a:pPr>
            <a:r>
              <a:rPr lang="en-US" sz="1550" dirty="0"/>
              <a:t>This work focuses on the effect of </a:t>
            </a:r>
            <a:r>
              <a:rPr lang="en-US" sz="1550" dirty="0" err="1"/>
              <a:t>viscosifiers</a:t>
            </a:r>
            <a:r>
              <a:rPr lang="en-US" sz="1550" dirty="0"/>
              <a:t> on the mobility of heavy metals, specifically we focus on the effect of guar gum on the mobility of Ba2+.  Guar gum is used to increase the viscosity of the fracturing fluid to help suspend </a:t>
            </a:r>
            <a:r>
              <a:rPr lang="en-US" sz="1550" dirty="0" err="1"/>
              <a:t>proppant</a:t>
            </a:r>
            <a:r>
              <a:rPr lang="en-US" sz="1550" dirty="0"/>
              <a:t> (a granular material used to hold induced fractures open after treatment), and Ba2+ is one of the most common/abundant heavy metal detected in wastewaters. Although the effect of organic polymers on the mobility of oxidizing reagents in shallow aquifers has been studied before, this is the first work aiming to reveal the transport mechanism of heavy metals under the presence of polymers through Arbuckle dolomite rocks. </a:t>
            </a:r>
          </a:p>
          <a:p>
            <a:pPr marL="0" indent="0">
              <a:buNone/>
            </a:pPr>
            <a:r>
              <a:rPr lang="en-US" sz="1550" dirty="0"/>
              <a:t>Batch and core-flooding experiments were conducted using powdered dolomite (300-412 µm grain size) and dolomite plugs (2.54 cm diameter and 5-12 cm length) prepared from Arbuckle outcrop in Missouri. The porosity and permeability of the plug was 7.2% and 0.4mD. We conducted five batch experiments to study the sorption of Ba2+ on the surface of powdered dolomite under the presence of guar gum and different salinities (18,000 and 180,000 mg/l). Core-flooding experiments were conducted at a confining pressure of 4000 psi, room temperature (22°C) and flow rate of 0.05ml/min. The concentration of Ba2+ and guar gum in the core-flooding experiments were 100 and 50 mg/l, respectively. Our results indicate that guar gum increases the sorption of Ba2+ on the surface of dolomite through chelation-like interactions between guar gum and Ba2+. Further Guar gum readily clogged the pore space of the dolomite plug. This was reflected by a reduction in the hydraulic conductivity of the dolomite plug and the accumulation of Ba2+ within the plug. Thus, the mobility of Ba2+ through dolomite plugs decreases by adding guar gum to the solution. </a:t>
            </a:r>
          </a:p>
          <a:p>
            <a:pPr marL="0" indent="0">
              <a:buNone/>
            </a:pPr>
            <a:endParaRPr lang="en-US" sz="1550" dirty="0"/>
          </a:p>
        </p:txBody>
      </p:sp>
      <p:sp>
        <p:nvSpPr>
          <p:cNvPr id="4" name="Title 1"/>
          <p:cNvSpPr txBox="1">
            <a:spLocks/>
          </p:cNvSpPr>
          <p:nvPr/>
        </p:nvSpPr>
        <p:spPr>
          <a:xfrm>
            <a:off x="0" y="0"/>
            <a:ext cx="2768600"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Abstract </a:t>
            </a:r>
            <a:endParaRPr lang="en-US" dirty="0">
              <a:solidFill>
                <a:srgbClr val="00B0F0"/>
              </a:solidFill>
              <a:latin typeface="Comic Sans MS" panose="030F0702030302020204" pitchFamily="66" charset="0"/>
            </a:endParaRPr>
          </a:p>
        </p:txBody>
      </p:sp>
      <p:sp>
        <p:nvSpPr>
          <p:cNvPr id="5"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2</a:t>
            </a:r>
            <a:endParaRPr lang="en-US" sz="1000" dirty="0">
              <a:latin typeface="Comic Sans MS" panose="030F0702030302020204" pitchFamily="66" charset="0"/>
            </a:endParaRPr>
          </a:p>
        </p:txBody>
      </p:sp>
    </p:spTree>
    <p:extLst>
      <p:ext uri="{BB962C8B-B14F-4D97-AF65-F5344CB8AC3E}">
        <p14:creationId xmlns:p14="http://schemas.microsoft.com/office/powerpoint/2010/main" val="1226696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3" name="Title 1"/>
          <p:cNvSpPr txBox="1">
            <a:spLocks/>
          </p:cNvSpPr>
          <p:nvPr/>
        </p:nvSpPr>
        <p:spPr>
          <a:xfrm>
            <a:off x="0" y="0"/>
            <a:ext cx="2768600"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Introduction</a:t>
            </a:r>
            <a:endParaRPr lang="en-US" dirty="0">
              <a:solidFill>
                <a:srgbClr val="00B0F0"/>
              </a:solidFill>
              <a:latin typeface="Comic Sans MS" panose="030F0702030302020204" pitchFamily="66" charset="0"/>
            </a:endParaRPr>
          </a:p>
        </p:txBody>
      </p:sp>
      <p:pic>
        <p:nvPicPr>
          <p:cNvPr id="15" name="Content Placeholder 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976" y="242887"/>
            <a:ext cx="8330048" cy="6640206"/>
          </a:xfrm>
        </p:spPr>
      </p:pic>
      <p:sp>
        <p:nvSpPr>
          <p:cNvPr id="16"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3</a:t>
            </a:r>
            <a:endParaRPr lang="en-US" sz="1000" dirty="0">
              <a:latin typeface="Comic Sans MS" panose="030F0702030302020204" pitchFamily="66" charset="0"/>
            </a:endParaRPr>
          </a:p>
        </p:txBody>
      </p:sp>
      <p:sp>
        <p:nvSpPr>
          <p:cNvPr id="17" name="Rectangle 16"/>
          <p:cNvSpPr/>
          <p:nvPr/>
        </p:nvSpPr>
        <p:spPr>
          <a:xfrm>
            <a:off x="628650" y="3911600"/>
            <a:ext cx="3473450" cy="1981200"/>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150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4496"/>
            <a:ext cx="7886700" cy="1325563"/>
          </a:xfrm>
        </p:spPr>
        <p:txBody>
          <a:bodyPr/>
          <a:lstStyle/>
          <a:p>
            <a:r>
              <a:rPr lang="en-US" dirty="0" smtClean="0">
                <a:latin typeface="Comic Sans MS" panose="030F0702030302020204" pitchFamily="66" charset="0"/>
              </a:rPr>
              <a:t>Wastewater:</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28650" y="1182295"/>
                <a:ext cx="8294584" cy="2176806"/>
              </a:xfrm>
            </p:spPr>
            <p:txBody>
              <a:bodyPr>
                <a:normAutofit/>
              </a:bodyPr>
              <a:lstStyle/>
              <a:p>
                <a:pPr>
                  <a:lnSpc>
                    <a:spcPct val="130000"/>
                  </a:lnSpc>
                </a:pPr>
                <a:r>
                  <a:rPr lang="en-US" dirty="0" smtClean="0">
                    <a:latin typeface="Comic Sans MS" panose="030F0702030302020204" pitchFamily="66" charset="0"/>
                  </a:rPr>
                  <a:t>Total dissolved solids (TDS): </a:t>
                </a:r>
              </a:p>
              <a:p>
                <a:pPr marL="0" indent="0">
                  <a:lnSpc>
                    <a:spcPct val="130000"/>
                  </a:lnSpc>
                  <a:buNone/>
                </a:pPr>
                <a:r>
                  <a:rPr lang="en-US" dirty="0">
                    <a:latin typeface="Comic Sans MS" panose="030F0702030302020204" pitchFamily="66" charset="0"/>
                  </a:rPr>
                  <a:t>	</a:t>
                </a:r>
                <a:r>
                  <a:rPr lang="en-US" dirty="0" smtClean="0">
                    <a:latin typeface="Comic Sans MS" panose="030F0702030302020204" pitchFamily="66" charset="0"/>
                  </a:rPr>
                  <a:t>		180,000 ppm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smtClean="0">
                    <a:latin typeface="Comic Sans MS" panose="030F0702030302020204" pitchFamily="66" charset="0"/>
                  </a:rPr>
                  <a:t> US drinking water standards</a:t>
                </a:r>
              </a:p>
              <a:p>
                <a:pPr>
                  <a:lnSpc>
                    <a:spcPct val="130000"/>
                  </a:lnSpc>
                </a:pPr>
                <a:r>
                  <a:rPr lang="en-US" dirty="0" smtClean="0">
                    <a:latin typeface="Comic Sans MS" panose="030F0702030302020204" pitchFamily="66" charset="0"/>
                  </a:rPr>
                  <a:t>[Ba (II)]: 100-400 ppm</a:t>
                </a:r>
                <a:endParaRPr lang="en-US" sz="600" dirty="0">
                  <a:solidFill>
                    <a:srgbClr val="FF0000"/>
                  </a:solidFill>
                  <a:latin typeface="Comic Sans MS" panose="030F0702030302020204" pitchFamily="66" charset="0"/>
                </a:endParaRPr>
              </a:p>
              <a:p>
                <a:pPr>
                  <a:lnSpc>
                    <a:spcPct val="130000"/>
                  </a:lnSpc>
                </a:pPr>
                <a:r>
                  <a:rPr lang="en-US" dirty="0" smtClean="0">
                    <a:latin typeface="Comic Sans MS" panose="030F0702030302020204" pitchFamily="66" charset="0"/>
                  </a:rPr>
                  <a:t>[Guar gum]: from a few hundreds to a few thousands</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28650" y="1182295"/>
                <a:ext cx="8294584" cy="2176806"/>
              </a:xfrm>
              <a:blipFill rotWithShape="0">
                <a:blip r:embed="rId3"/>
                <a:stretch>
                  <a:fillRect l="-735"/>
                </a:stretch>
              </a:blipFill>
            </p:spPr>
            <p:txBody>
              <a:bodyPr/>
              <a:lstStyle/>
              <a:p>
                <a:r>
                  <a:rPr lang="en-US">
                    <a:noFill/>
                  </a:rPr>
                  <a:t> </a:t>
                </a:r>
              </a:p>
            </p:txBody>
          </p:sp>
        </mc:Fallback>
      </mc:AlternateContent>
      <p:sp>
        <p:nvSpPr>
          <p:cNvPr id="7" name="Title 1"/>
          <p:cNvSpPr txBox="1">
            <a:spLocks/>
          </p:cNvSpPr>
          <p:nvPr/>
        </p:nvSpPr>
        <p:spPr>
          <a:xfrm>
            <a:off x="0" y="0"/>
            <a:ext cx="2768600"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Introduction</a:t>
            </a:r>
            <a:endParaRPr lang="en-US" dirty="0">
              <a:solidFill>
                <a:srgbClr val="00B0F0"/>
              </a:solidFill>
              <a:latin typeface="Comic Sans MS" panose="030F0702030302020204" pitchFamily="66" charset="0"/>
            </a:endParaRPr>
          </a:p>
        </p:txBody>
      </p:sp>
      <p:sp>
        <p:nvSpPr>
          <p:cNvPr id="10" name="Content Placeholder 2"/>
          <p:cNvSpPr txBox="1">
            <a:spLocks/>
          </p:cNvSpPr>
          <p:nvPr/>
        </p:nvSpPr>
        <p:spPr>
          <a:xfrm>
            <a:off x="531916" y="3521613"/>
            <a:ext cx="3804392" cy="2780105"/>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dirty="0" smtClean="0">
                <a:latin typeface="Comic Sans MS" panose="030F0702030302020204" pitchFamily="66" charset="0"/>
              </a:rPr>
              <a:t>Although guar gum is biodegradable, it </a:t>
            </a:r>
            <a:r>
              <a:rPr lang="en-US" dirty="0">
                <a:latin typeface="Comic Sans MS" panose="030F0702030302020204" pitchFamily="66" charset="0"/>
              </a:rPr>
              <a:t>was shown that </a:t>
            </a:r>
            <a:r>
              <a:rPr lang="en-US" dirty="0" smtClean="0">
                <a:latin typeface="Comic Sans MS" panose="030F0702030302020204" pitchFamily="66" charset="0"/>
              </a:rPr>
              <a:t>a sudden </a:t>
            </a:r>
            <a:r>
              <a:rPr lang="en-US" dirty="0">
                <a:latin typeface="Comic Sans MS" panose="030F0702030302020204" pitchFamily="66" charset="0"/>
              </a:rPr>
              <a:t>increase in salt concentration causes a drastic </a:t>
            </a:r>
            <a:r>
              <a:rPr lang="en-US" dirty="0" smtClean="0">
                <a:latin typeface="Comic Sans MS" panose="030F0702030302020204" pitchFamily="66" charset="0"/>
              </a:rPr>
              <a:t>decrease in </a:t>
            </a:r>
            <a:r>
              <a:rPr lang="en-US" dirty="0">
                <a:latin typeface="Comic Sans MS" panose="030F0702030302020204" pitchFamily="66" charset="0"/>
              </a:rPr>
              <a:t>microbial </a:t>
            </a:r>
            <a:r>
              <a:rPr lang="en-US" dirty="0" smtClean="0">
                <a:latin typeface="Comic Sans MS" panose="030F0702030302020204" pitchFamily="66" charset="0"/>
              </a:rPr>
              <a:t>activity. </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5487" r="25424"/>
          <a:stretch/>
        </p:blipFill>
        <p:spPr>
          <a:xfrm>
            <a:off x="4355905" y="3372759"/>
            <a:ext cx="4477127" cy="3273526"/>
          </a:xfrm>
          <a:prstGeom prst="rect">
            <a:avLst/>
          </a:prstGeom>
        </p:spPr>
      </p:pic>
      <p:sp>
        <p:nvSpPr>
          <p:cNvPr id="13" name="Content Placeholder 2"/>
          <p:cNvSpPr txBox="1">
            <a:spLocks/>
          </p:cNvSpPr>
          <p:nvPr/>
        </p:nvSpPr>
        <p:spPr>
          <a:xfrm>
            <a:off x="531916" y="6255672"/>
            <a:ext cx="4408384" cy="444128"/>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150" dirty="0" smtClean="0"/>
              <a:t>Lester et al, 2013, </a:t>
            </a:r>
            <a:r>
              <a:rPr lang="en-US" sz="1150" dirty="0">
                <a:latin typeface="Comic Sans MS" panose="030F0702030302020204" pitchFamily="66" charset="0"/>
              </a:rPr>
              <a:t>C</a:t>
            </a:r>
            <a:r>
              <a:rPr lang="en-US" sz="1150" dirty="0" smtClean="0">
                <a:latin typeface="Comic Sans MS" panose="030F0702030302020204" pitchFamily="66" charset="0"/>
              </a:rPr>
              <a:t>an we treat hydraulic fracturing </a:t>
            </a:r>
            <a:r>
              <a:rPr lang="en-US" sz="1150" dirty="0" err="1" smtClean="0">
                <a:latin typeface="Comic Sans MS" panose="030F0702030302020204" pitchFamily="66" charset="0"/>
              </a:rPr>
              <a:t>flowback</a:t>
            </a:r>
            <a:r>
              <a:rPr lang="en-US" sz="1150" dirty="0" smtClean="0">
                <a:latin typeface="Comic Sans MS" panose="030F0702030302020204" pitchFamily="66" charset="0"/>
              </a:rPr>
              <a:t> with a conventional biological process? the case of guar gum</a:t>
            </a:r>
          </a:p>
        </p:txBody>
      </p:sp>
      <p:sp>
        <p:nvSpPr>
          <p:cNvPr id="14" name="Rectangle 13"/>
          <p:cNvSpPr/>
          <p:nvPr/>
        </p:nvSpPr>
        <p:spPr>
          <a:xfrm>
            <a:off x="468394" y="569718"/>
            <a:ext cx="8364638" cy="2735157"/>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8394" y="3372759"/>
            <a:ext cx="8364638" cy="3327041"/>
          </a:xfrm>
          <a:prstGeom prst="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4</a:t>
            </a:r>
            <a:endParaRPr lang="en-US" sz="1000" dirty="0">
              <a:latin typeface="Comic Sans MS" panose="030F0702030302020204" pitchFamily="66" charset="0"/>
            </a:endParaRPr>
          </a:p>
        </p:txBody>
      </p:sp>
    </p:spTree>
    <p:extLst>
      <p:ext uri="{BB962C8B-B14F-4D97-AF65-F5344CB8AC3E}">
        <p14:creationId xmlns:p14="http://schemas.microsoft.com/office/powerpoint/2010/main" val="2847171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825625"/>
            <a:ext cx="8419098" cy="4351338"/>
          </a:xfrm>
        </p:spPr>
        <p:txBody>
          <a:bodyPr>
            <a:normAutofit/>
          </a:bodyPr>
          <a:lstStyle/>
          <a:p>
            <a:pPr marL="0" indent="0">
              <a:buNone/>
            </a:pPr>
            <a:r>
              <a:rPr lang="en-US" sz="2800" dirty="0">
                <a:latin typeface="Comic Sans MS" panose="030F0702030302020204" pitchFamily="66" charset="0"/>
              </a:rPr>
              <a:t>This work </a:t>
            </a:r>
            <a:r>
              <a:rPr lang="en-US" sz="2800" dirty="0" smtClean="0">
                <a:latin typeface="Comic Sans MS" panose="030F0702030302020204" pitchFamily="66" charset="0"/>
              </a:rPr>
              <a:t>analyzes </a:t>
            </a:r>
            <a:r>
              <a:rPr lang="en-US" sz="2800" dirty="0">
                <a:latin typeface="Comic Sans MS" panose="030F0702030302020204" pitchFamily="66" charset="0"/>
              </a:rPr>
              <a:t>the effect of viscosifiers on the mobility of heavy </a:t>
            </a:r>
            <a:r>
              <a:rPr lang="en-US" sz="2800" dirty="0" smtClean="0">
                <a:latin typeface="Comic Sans MS" panose="030F0702030302020204" pitchFamily="66" charset="0"/>
              </a:rPr>
              <a:t>metals.</a:t>
            </a:r>
          </a:p>
          <a:p>
            <a:endParaRPr lang="en-US" sz="2800" dirty="0">
              <a:latin typeface="Comic Sans MS" panose="030F0702030302020204" pitchFamily="66" charset="0"/>
            </a:endParaRPr>
          </a:p>
          <a:p>
            <a:pPr marL="0" indent="0">
              <a:buNone/>
            </a:pPr>
            <a:r>
              <a:rPr lang="en-US" sz="2800" u="sng" dirty="0" smtClean="0">
                <a:latin typeface="Comic Sans MS" panose="030F0702030302020204" pitchFamily="66" charset="0"/>
              </a:rPr>
              <a:t>In this study we focus on:</a:t>
            </a:r>
          </a:p>
          <a:p>
            <a:pPr marL="0" indent="0">
              <a:buNone/>
            </a:pPr>
            <a:r>
              <a:rPr lang="en-US" sz="2800" dirty="0" smtClean="0">
                <a:latin typeface="Comic Sans MS" panose="030F0702030302020204" pitchFamily="66" charset="0"/>
              </a:rPr>
              <a:t>the </a:t>
            </a:r>
            <a:r>
              <a:rPr lang="en-US" sz="2800" dirty="0">
                <a:latin typeface="Comic Sans MS" panose="030F0702030302020204" pitchFamily="66" charset="0"/>
              </a:rPr>
              <a:t>effect of guar gum on the mobility of </a:t>
            </a:r>
            <a:r>
              <a:rPr lang="en-US" sz="2800" dirty="0" smtClean="0">
                <a:latin typeface="Comic Sans MS" panose="030F0702030302020204" pitchFamily="66" charset="0"/>
              </a:rPr>
              <a:t>Ba (II) in tight dolomites of Arbuckle formation </a:t>
            </a:r>
            <a:endParaRPr lang="en-US" sz="2800" dirty="0">
              <a:latin typeface="Comic Sans MS" panose="030F0702030302020204" pitchFamily="66" charset="0"/>
            </a:endParaRPr>
          </a:p>
        </p:txBody>
      </p:sp>
      <p:sp>
        <p:nvSpPr>
          <p:cNvPr id="6" name="Title 1"/>
          <p:cNvSpPr txBox="1">
            <a:spLocks/>
          </p:cNvSpPr>
          <p:nvPr/>
        </p:nvSpPr>
        <p:spPr>
          <a:xfrm>
            <a:off x="0" y="0"/>
            <a:ext cx="2095500"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Objective</a:t>
            </a:r>
            <a:endParaRPr lang="en-US" dirty="0">
              <a:solidFill>
                <a:srgbClr val="00B0F0"/>
              </a:solidFill>
              <a:latin typeface="Comic Sans MS" panose="030F0702030302020204" pitchFamily="66" charset="0"/>
            </a:endParaRPr>
          </a:p>
        </p:txBody>
      </p:sp>
      <p:sp>
        <p:nvSpPr>
          <p:cNvPr id="7"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5</a:t>
            </a:r>
            <a:endParaRPr lang="en-US" sz="1000" dirty="0">
              <a:latin typeface="Comic Sans MS" panose="030F0702030302020204" pitchFamily="66" charset="0"/>
            </a:endParaRPr>
          </a:p>
        </p:txBody>
      </p:sp>
    </p:spTree>
    <p:extLst>
      <p:ext uri="{BB962C8B-B14F-4D97-AF65-F5344CB8AC3E}">
        <p14:creationId xmlns:p14="http://schemas.microsoft.com/office/powerpoint/2010/main" val="116325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51" y="1145770"/>
            <a:ext cx="2169160" cy="1325563"/>
          </a:xfrm>
        </p:spPr>
        <p:txBody>
          <a:bodyPr/>
          <a:lstStyle/>
          <a:p>
            <a:r>
              <a:rPr lang="en-US" dirty="0" smtClean="0">
                <a:latin typeface="Comic Sans MS" panose="030F0702030302020204" pitchFamily="66" charset="0"/>
              </a:rPr>
              <a:t>Guar gum</a:t>
            </a:r>
            <a:endParaRPr lang="en-US" dirty="0">
              <a:latin typeface="Comic Sans MS" panose="030F0702030302020204" pitchFamily="66" charset="0"/>
            </a:endParaRPr>
          </a:p>
        </p:txBody>
      </p:sp>
      <p:pic>
        <p:nvPicPr>
          <p:cNvPr id="1026" name="Picture 2" descr="Image result for guar g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111" y="485775"/>
            <a:ext cx="4731884" cy="264555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89410" y="4030496"/>
            <a:ext cx="3346450" cy="397670"/>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00" u="sng" dirty="0" smtClean="0">
                <a:latin typeface="Comic Sans MS" panose="030F0702030302020204" pitchFamily="66" charset="0"/>
              </a:rPr>
              <a:t>Hydrogen bonding</a:t>
            </a:r>
          </a:p>
          <a:p>
            <a:pPr marL="0" indent="0">
              <a:buFont typeface="Arial" panose="020B0604020202020204" pitchFamily="34" charset="0"/>
              <a:buNone/>
            </a:pPr>
            <a:endParaRPr lang="en-US" dirty="0">
              <a:latin typeface="Comic Sans MS" panose="030F0702030302020204" pitchFamily="66" charset="0"/>
            </a:endParaRPr>
          </a:p>
        </p:txBody>
      </p:sp>
      <p:sp>
        <p:nvSpPr>
          <p:cNvPr id="10" name="Content Placeholder 2"/>
          <p:cNvSpPr txBox="1">
            <a:spLocks/>
          </p:cNvSpPr>
          <p:nvPr/>
        </p:nvSpPr>
        <p:spPr>
          <a:xfrm>
            <a:off x="5354104" y="4030496"/>
            <a:ext cx="2605621" cy="39767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u="sng" dirty="0" smtClean="0">
                <a:latin typeface="Comic Sans MS" panose="030F0702030302020204" pitchFamily="66" charset="0"/>
              </a:rPr>
              <a:t>Covalent bonding</a:t>
            </a:r>
          </a:p>
          <a:p>
            <a:pPr marL="0" indent="0">
              <a:buFont typeface="Arial" panose="020B0604020202020204" pitchFamily="34" charset="0"/>
              <a:buNone/>
            </a:pPr>
            <a:endParaRPr lang="en-US"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169995" y="4501989"/>
            <a:ext cx="4308764" cy="2106613"/>
          </a:xfrm>
          <a:prstGeom prst="rect">
            <a:avLst/>
          </a:prstGeom>
        </p:spPr>
      </p:pic>
      <p:pic>
        <p:nvPicPr>
          <p:cNvPr id="12" name="Picture 11"/>
          <p:cNvPicPr>
            <a:picLocks noChangeAspect="1"/>
          </p:cNvPicPr>
          <p:nvPr/>
        </p:nvPicPr>
        <p:blipFill>
          <a:blip r:embed="rId5"/>
          <a:stretch>
            <a:fillRect/>
          </a:stretch>
        </p:blipFill>
        <p:spPr>
          <a:xfrm>
            <a:off x="4844173" y="4600580"/>
            <a:ext cx="3868895" cy="1830817"/>
          </a:xfrm>
          <a:prstGeom prst="rect">
            <a:avLst/>
          </a:prstGeom>
        </p:spPr>
      </p:pic>
      <p:sp>
        <p:nvSpPr>
          <p:cNvPr id="18" name="Title 1"/>
          <p:cNvSpPr txBox="1">
            <a:spLocks/>
          </p:cNvSpPr>
          <p:nvPr/>
        </p:nvSpPr>
        <p:spPr>
          <a:xfrm>
            <a:off x="0" y="0"/>
            <a:ext cx="2400300"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Background</a:t>
            </a:r>
            <a:endParaRPr lang="en-US" dirty="0">
              <a:solidFill>
                <a:srgbClr val="00B0F0"/>
              </a:solidFill>
              <a:latin typeface="Comic Sans MS" panose="030F0702030302020204" pitchFamily="66" charset="0"/>
            </a:endParaRPr>
          </a:p>
        </p:txBody>
      </p:sp>
      <p:sp>
        <p:nvSpPr>
          <p:cNvPr id="20" name="Rectangle 19"/>
          <p:cNvSpPr/>
          <p:nvPr/>
        </p:nvSpPr>
        <p:spPr>
          <a:xfrm>
            <a:off x="296440" y="3891774"/>
            <a:ext cx="4182319" cy="2863489"/>
          </a:xfrm>
          <a:prstGeom prst="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44173" y="3891774"/>
            <a:ext cx="3981450" cy="2863489"/>
          </a:xfrm>
          <a:prstGeom prst="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6 </a:t>
            </a:r>
            <a:endParaRPr lang="en-US" sz="1000" dirty="0">
              <a:latin typeface="Comic Sans MS" panose="030F0702030302020204" pitchFamily="66" charset="0"/>
            </a:endParaRPr>
          </a:p>
        </p:txBody>
      </p:sp>
      <p:sp>
        <p:nvSpPr>
          <p:cNvPr id="26" name="Title 1"/>
          <p:cNvSpPr txBox="1">
            <a:spLocks/>
          </p:cNvSpPr>
          <p:nvPr/>
        </p:nvSpPr>
        <p:spPr>
          <a:xfrm>
            <a:off x="296440" y="3357163"/>
            <a:ext cx="8529183" cy="485775"/>
          </a:xfrm>
          <a:prstGeom prst="rect">
            <a:avLst/>
          </a:prstGeom>
          <a:noFill/>
          <a:effectLst>
            <a:softEdge rad="0"/>
          </a:effectLst>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rPr>
              <a:t>Chelate-like complexes</a:t>
            </a:r>
            <a:endParaRPr lang="en-US" sz="1400" dirty="0">
              <a:solidFill>
                <a:srgbClr val="FF0000"/>
              </a:solidFill>
              <a:latin typeface="Comic Sans MS" panose="030F0702030302020204" pitchFamily="66" charset="0"/>
            </a:endParaRPr>
          </a:p>
        </p:txBody>
      </p:sp>
      <p:sp>
        <p:nvSpPr>
          <p:cNvPr id="30" name="Rectangle 29"/>
          <p:cNvSpPr/>
          <p:nvPr/>
        </p:nvSpPr>
        <p:spPr>
          <a:xfrm>
            <a:off x="296440" y="508261"/>
            <a:ext cx="8529183" cy="2761791"/>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6439" y="3357163"/>
            <a:ext cx="8529184" cy="482973"/>
          </a:xfrm>
          <a:prstGeom prst="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003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530" y="692855"/>
            <a:ext cx="3734344" cy="617281"/>
          </a:xfrm>
        </p:spPr>
        <p:txBody>
          <a:bodyPr>
            <a:noAutofit/>
          </a:bodyPr>
          <a:lstStyle/>
          <a:p>
            <a:pPr marL="457200" indent="-457200">
              <a:buAutoNum type="arabicPeriod"/>
            </a:pPr>
            <a:r>
              <a:rPr lang="en-US" sz="2400" dirty="0" smtClean="0">
                <a:latin typeface="Comic Sans MS" panose="030F0702030302020204" pitchFamily="66" charset="0"/>
              </a:rPr>
              <a:t>Rocks</a:t>
            </a:r>
          </a:p>
          <a:p>
            <a:pPr marL="0" indent="0">
              <a:buNone/>
            </a:pPr>
            <a:r>
              <a:rPr lang="en-US" sz="2400" dirty="0">
                <a:latin typeface="Comic Sans MS" panose="030F0702030302020204" pitchFamily="66" charset="0"/>
              </a:rPr>
              <a:t> </a:t>
            </a:r>
            <a:r>
              <a:rPr lang="en-US" sz="2400" dirty="0" smtClean="0">
                <a:latin typeface="Comic Sans MS" panose="030F0702030302020204" pitchFamily="66" charset="0"/>
              </a:rPr>
              <a:t>    &gt;97% dolomite</a:t>
            </a:r>
            <a:endParaRPr lang="en-US"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4007425" y="1088584"/>
            <a:ext cx="4918053" cy="2518809"/>
          </a:xfrm>
          <a:prstGeom prst="rect">
            <a:avLst/>
          </a:prstGeom>
        </p:spPr>
      </p:pic>
      <p:pic>
        <p:nvPicPr>
          <p:cNvPr id="5" name="Picture 4"/>
          <p:cNvPicPr>
            <a:picLocks noChangeAspect="1"/>
          </p:cNvPicPr>
          <p:nvPr/>
        </p:nvPicPr>
        <p:blipFill>
          <a:blip r:embed="rId4"/>
          <a:stretch>
            <a:fillRect/>
          </a:stretch>
        </p:blipFill>
        <p:spPr>
          <a:xfrm>
            <a:off x="7251199" y="1064459"/>
            <a:ext cx="1685714" cy="1019048"/>
          </a:xfrm>
          <a:prstGeom prst="rect">
            <a:avLst/>
          </a:prstGeom>
        </p:spPr>
      </p:pic>
      <p:pic>
        <p:nvPicPr>
          <p:cNvPr id="2050" name="Picture 2" descr="Image result for glass fracturing waste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4100" y="3953074"/>
            <a:ext cx="4061378" cy="2707586"/>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txBox="1">
            <a:spLocks/>
          </p:cNvSpPr>
          <p:nvPr/>
        </p:nvSpPr>
        <p:spPr>
          <a:xfrm>
            <a:off x="0" y="0"/>
            <a:ext cx="1858538"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Material</a:t>
            </a:r>
            <a:endParaRPr lang="en-US" dirty="0">
              <a:solidFill>
                <a:srgbClr val="00B0F0"/>
              </a:solidFill>
              <a:latin typeface="Comic Sans MS" panose="030F0702030302020204" pitchFamily="66" charset="0"/>
            </a:endParaRPr>
          </a:p>
        </p:txBody>
      </p:sp>
      <p:sp>
        <p:nvSpPr>
          <p:cNvPr id="49" name="Content Placeholder 2"/>
          <p:cNvSpPr txBox="1">
            <a:spLocks/>
          </p:cNvSpPr>
          <p:nvPr/>
        </p:nvSpPr>
        <p:spPr>
          <a:xfrm>
            <a:off x="7942263" y="2129110"/>
            <a:ext cx="1966431" cy="98492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mic Sans MS" panose="030F0702030302020204" pitchFamily="66" charset="0"/>
            </a:endParaRPr>
          </a:p>
        </p:txBody>
      </p:sp>
      <p:sp>
        <p:nvSpPr>
          <p:cNvPr id="50" name="Content Placeholder 2"/>
          <p:cNvSpPr txBox="1">
            <a:spLocks/>
          </p:cNvSpPr>
          <p:nvPr/>
        </p:nvSpPr>
        <p:spPr>
          <a:xfrm>
            <a:off x="383772" y="4677961"/>
            <a:ext cx="3762102" cy="77642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latin typeface="Comic Sans MS" panose="030F0702030302020204" pitchFamily="66" charset="0"/>
              </a:rPr>
              <a:t>2. Wastewater</a:t>
            </a:r>
          </a:p>
          <a:p>
            <a:pPr marL="0" indent="0">
              <a:buFont typeface="Arial" panose="020B0604020202020204" pitchFamily="34" charset="0"/>
              <a:buNone/>
            </a:pPr>
            <a:r>
              <a:rPr lang="en-US" sz="2400" dirty="0" smtClean="0">
                <a:latin typeface="Comic Sans MS" panose="030F0702030302020204" pitchFamily="66" charset="0"/>
              </a:rPr>
              <a:t>TDS: &gt;180,000 ppm</a:t>
            </a:r>
            <a:endParaRPr lang="en-US" sz="2400" dirty="0">
              <a:latin typeface="Comic Sans MS" panose="030F0702030302020204" pitchFamily="66" charset="0"/>
            </a:endParaRPr>
          </a:p>
        </p:txBody>
      </p:sp>
      <p:sp>
        <p:nvSpPr>
          <p:cNvPr id="48"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7</a:t>
            </a:r>
            <a:endParaRPr lang="en-US" sz="1000" dirty="0">
              <a:latin typeface="Comic Sans MS" panose="030F0702030302020204" pitchFamily="66" charset="0"/>
            </a:endParaRPr>
          </a:p>
        </p:txBody>
      </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772" y="1635748"/>
            <a:ext cx="3539530" cy="1971645"/>
          </a:xfrm>
          <a:prstGeom prst="rect">
            <a:avLst/>
          </a:prstGeom>
        </p:spPr>
      </p:pic>
      <p:sp>
        <p:nvSpPr>
          <p:cNvPr id="67" name="Rectangle 66"/>
          <p:cNvSpPr/>
          <p:nvPr/>
        </p:nvSpPr>
        <p:spPr>
          <a:xfrm>
            <a:off x="254001" y="3797301"/>
            <a:ext cx="8671478" cy="2959100"/>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656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 y="-5021"/>
            <a:ext cx="9161988" cy="1325563"/>
          </a:xfrm>
        </p:spPr>
        <p:txBody>
          <a:bodyPr/>
          <a:lstStyle/>
          <a:p>
            <a:pPr algn="ctr"/>
            <a:r>
              <a:rPr lang="en-US" b="1" u="sng" dirty="0">
                <a:latin typeface="Comic Sans MS" panose="030F0702030302020204" pitchFamily="66" charset="0"/>
              </a:rPr>
              <a:t>Batch E</a:t>
            </a:r>
            <a:r>
              <a:rPr lang="en-US" b="1" u="sng" dirty="0" smtClean="0">
                <a:latin typeface="Comic Sans MS" panose="030F0702030302020204" pitchFamily="66" charset="0"/>
              </a:rPr>
              <a:t>xperiments </a:t>
            </a:r>
            <a:endParaRPr lang="en-US" dirty="0">
              <a:solidFill>
                <a:srgbClr val="FF0000"/>
              </a:solidFill>
              <a:latin typeface="Comic Sans MS" panose="030F0702030302020204" pitchFamily="66"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745" r="16704"/>
          <a:stretch/>
        </p:blipFill>
        <p:spPr>
          <a:xfrm>
            <a:off x="4897387" y="1320542"/>
            <a:ext cx="4151369" cy="4977604"/>
          </a:xfrm>
          <a:prstGeom prst="rect">
            <a:avLst/>
          </a:prstGeom>
        </p:spPr>
      </p:pic>
      <p:sp>
        <p:nvSpPr>
          <p:cNvPr id="6" name="Title 1"/>
          <p:cNvSpPr txBox="1">
            <a:spLocks/>
          </p:cNvSpPr>
          <p:nvPr/>
        </p:nvSpPr>
        <p:spPr>
          <a:xfrm>
            <a:off x="0" y="0"/>
            <a:ext cx="2038350"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Method-I</a:t>
            </a:r>
            <a:endParaRPr lang="en-US" dirty="0">
              <a:solidFill>
                <a:srgbClr val="00B0F0"/>
              </a:solidFill>
              <a:latin typeface="Comic Sans MS" panose="030F0702030302020204" pitchFamily="66" charset="0"/>
            </a:endParaRPr>
          </a:p>
        </p:txBody>
      </p:sp>
      <p:sp>
        <p:nvSpPr>
          <p:cNvPr id="7"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8</a:t>
            </a:r>
            <a:endParaRPr lang="en-US" sz="1000" dirty="0">
              <a:latin typeface="Comic Sans MS" panose="030F0702030302020204" pitchFamily="66" charset="0"/>
            </a:endParaRPr>
          </a:p>
        </p:txBody>
      </p:sp>
      <p:pic>
        <p:nvPicPr>
          <p:cNvPr id="8" name="Content Placeholder 30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747" y="2051407"/>
            <a:ext cx="2568356" cy="1926267"/>
          </a:xfrm>
          <a:prstGeom prst="rect">
            <a:avLst/>
          </a:prstGeom>
        </p:spPr>
      </p:pic>
      <p:sp>
        <p:nvSpPr>
          <p:cNvPr id="9" name="Content Placeholder 2"/>
          <p:cNvSpPr txBox="1">
            <a:spLocks/>
          </p:cNvSpPr>
          <p:nvPr/>
        </p:nvSpPr>
        <p:spPr>
          <a:xfrm>
            <a:off x="662225" y="1298139"/>
            <a:ext cx="3296712" cy="8043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u="sng" dirty="0" smtClean="0">
                <a:latin typeface="Comic Sans MS" panose="030F0702030302020204" pitchFamily="66" charset="0"/>
              </a:rPr>
              <a:t>Powdered dolomite </a:t>
            </a:r>
          </a:p>
          <a:p>
            <a:pPr marL="0" indent="0">
              <a:buFont typeface="Arial" panose="020B0604020202020204" pitchFamily="34" charset="0"/>
              <a:buNone/>
            </a:pPr>
            <a:r>
              <a:rPr lang="en-US" dirty="0" smtClean="0">
                <a:latin typeface="Comic Sans MS" panose="030F0702030302020204" pitchFamily="66" charset="0"/>
              </a:rPr>
              <a:t>Size: 500-600 um</a:t>
            </a:r>
            <a:endParaRPr lang="en-US" dirty="0">
              <a:latin typeface="Comic Sans MS" panose="030F0702030302020204" pitchFamily="66" charset="0"/>
            </a:endParaRPr>
          </a:p>
        </p:txBody>
      </p:sp>
      <p:sp>
        <p:nvSpPr>
          <p:cNvPr id="11" name="Rectangle 10"/>
          <p:cNvSpPr/>
          <p:nvPr/>
        </p:nvSpPr>
        <p:spPr>
          <a:xfrm>
            <a:off x="4836974" y="1200685"/>
            <a:ext cx="4299652" cy="5189358"/>
          </a:xfrm>
          <a:prstGeom prst="rect">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volumetric fla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9" y="4686197"/>
            <a:ext cx="1086292" cy="203679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662225" y="4602190"/>
            <a:ext cx="3296712" cy="8043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u="sng" dirty="0" smtClean="0">
                <a:latin typeface="Comic Sans MS" panose="030F0702030302020204" pitchFamily="66" charset="0"/>
              </a:rPr>
              <a:t>Synthetic wastewater</a:t>
            </a:r>
          </a:p>
          <a:p>
            <a:pPr marL="0" indent="0">
              <a:buFont typeface="Arial" panose="020B0604020202020204" pitchFamily="34" charset="0"/>
              <a:buNone/>
            </a:pPr>
            <a:endParaRPr lang="en-US" dirty="0" smtClean="0">
              <a:latin typeface="Comic Sans MS" panose="030F0702030302020204" pitchFamily="66" charset="0"/>
            </a:endParaRPr>
          </a:p>
          <a:p>
            <a:pPr marL="0" indent="0">
              <a:buFont typeface="Arial" panose="020B0604020202020204" pitchFamily="34" charset="0"/>
              <a:buNone/>
            </a:pPr>
            <a:endParaRPr lang="en-US" dirty="0">
              <a:latin typeface="Comic Sans MS" panose="030F0702030302020204" pitchFamily="66" charset="0"/>
            </a:endParaRPr>
          </a:p>
        </p:txBody>
      </p:sp>
      <p:sp>
        <p:nvSpPr>
          <p:cNvPr id="13" name="Content Placeholder 2"/>
          <p:cNvSpPr txBox="1">
            <a:spLocks/>
          </p:cNvSpPr>
          <p:nvPr/>
        </p:nvSpPr>
        <p:spPr>
          <a:xfrm>
            <a:off x="662225" y="4967953"/>
            <a:ext cx="4174749" cy="17550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30000"/>
              </a:lnSpc>
            </a:pPr>
            <a:r>
              <a:rPr lang="en-US" dirty="0" smtClean="0">
                <a:latin typeface="Comic Sans MS" panose="030F0702030302020204" pitchFamily="66" charset="0"/>
              </a:rPr>
              <a:t>[Ba (II)]: 100 ppm</a:t>
            </a:r>
            <a:endParaRPr lang="en-US" sz="600" dirty="0">
              <a:solidFill>
                <a:srgbClr val="FF0000"/>
              </a:solidFill>
              <a:latin typeface="Comic Sans MS" panose="030F0702030302020204" pitchFamily="66" charset="0"/>
            </a:endParaRPr>
          </a:p>
          <a:p>
            <a:pPr>
              <a:lnSpc>
                <a:spcPct val="130000"/>
              </a:lnSpc>
            </a:pPr>
            <a:r>
              <a:rPr lang="en-US" dirty="0" smtClean="0">
                <a:latin typeface="Comic Sans MS" panose="030F0702030302020204" pitchFamily="66" charset="0"/>
              </a:rPr>
              <a:t>[Guar gum]: 0, 50 and 500 ppm</a:t>
            </a:r>
          </a:p>
          <a:p>
            <a:pPr>
              <a:lnSpc>
                <a:spcPct val="130000"/>
              </a:lnSpc>
            </a:pPr>
            <a:r>
              <a:rPr lang="en-US" dirty="0" smtClean="0">
                <a:latin typeface="Comic Sans MS" panose="030F0702030302020204" pitchFamily="66" charset="0"/>
              </a:rPr>
              <a:t>[</a:t>
            </a:r>
            <a:r>
              <a:rPr lang="en-US" dirty="0" err="1" smtClean="0">
                <a:latin typeface="Comic Sans MS" panose="030F0702030302020204" pitchFamily="66" charset="0"/>
              </a:rPr>
              <a:t>NaCl</a:t>
            </a:r>
            <a:r>
              <a:rPr lang="en-US" dirty="0" smtClean="0">
                <a:latin typeface="Comic Sans MS" panose="030F0702030302020204" pitchFamily="66" charset="0"/>
              </a:rPr>
              <a:t>]: 18,000 and 180,000</a:t>
            </a:r>
          </a:p>
        </p:txBody>
      </p:sp>
      <p:sp>
        <p:nvSpPr>
          <p:cNvPr id="16" name="Rectangle 15"/>
          <p:cNvSpPr/>
          <p:nvPr/>
        </p:nvSpPr>
        <p:spPr>
          <a:xfrm>
            <a:off x="122630" y="4419600"/>
            <a:ext cx="4626474" cy="2303396"/>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3399219" y="2984319"/>
            <a:ext cx="1393001" cy="127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481625" y="3985870"/>
            <a:ext cx="1267479" cy="5804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3608500" y="2598432"/>
            <a:ext cx="1013727" cy="4928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Comic Sans MS" panose="030F0702030302020204" pitchFamily="66" charset="0"/>
              </a:rPr>
              <a:t>50 g</a:t>
            </a:r>
            <a:endParaRPr lang="en-US" dirty="0">
              <a:latin typeface="Comic Sans MS" panose="030F0702030302020204" pitchFamily="66" charset="0"/>
            </a:endParaRPr>
          </a:p>
        </p:txBody>
      </p:sp>
      <p:sp>
        <p:nvSpPr>
          <p:cNvPr id="25" name="Content Placeholder 2"/>
          <p:cNvSpPr txBox="1">
            <a:spLocks/>
          </p:cNvSpPr>
          <p:nvPr/>
        </p:nvSpPr>
        <p:spPr>
          <a:xfrm>
            <a:off x="3209010" y="4037486"/>
            <a:ext cx="1013727" cy="4928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Comic Sans MS" panose="030F0702030302020204" pitchFamily="66" charset="0"/>
              </a:rPr>
              <a:t>100 ml</a:t>
            </a:r>
            <a:endParaRPr lang="en-US" dirty="0">
              <a:latin typeface="Comic Sans MS" panose="030F0702030302020204" pitchFamily="66" charset="0"/>
            </a:endParaRPr>
          </a:p>
        </p:txBody>
      </p:sp>
    </p:spTree>
    <p:extLst>
      <p:ext uri="{BB962C8B-B14F-4D97-AF65-F5344CB8AC3E}">
        <p14:creationId xmlns:p14="http://schemas.microsoft.com/office/powerpoint/2010/main" val="3554530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6"/>
            <a:ext cx="9144000" cy="1325563"/>
          </a:xfrm>
        </p:spPr>
        <p:txBody>
          <a:bodyPr/>
          <a:lstStyle/>
          <a:p>
            <a:pPr algn="ctr"/>
            <a:r>
              <a:rPr lang="en-US" b="1" u="sng" dirty="0" smtClean="0">
                <a:latin typeface="Comic Sans MS" panose="030F0702030302020204" pitchFamily="66" charset="0"/>
              </a:rPr>
              <a:t>Batch experiments</a:t>
            </a:r>
            <a:endParaRPr lang="en-US" b="1" u="sng" dirty="0">
              <a:latin typeface="Comic Sans MS" panose="030F0702030302020204" pitchFamily="66" charset="0"/>
            </a:endParaRPr>
          </a:p>
        </p:txBody>
      </p:sp>
      <p:sp>
        <p:nvSpPr>
          <p:cNvPr id="5" name="Content Placeholder 4"/>
          <p:cNvSpPr>
            <a:spLocks noGrp="1"/>
          </p:cNvSpPr>
          <p:nvPr>
            <p:ph idx="1"/>
          </p:nvPr>
        </p:nvSpPr>
        <p:spPr>
          <a:xfrm>
            <a:off x="5092100" y="1502657"/>
            <a:ext cx="3714750" cy="615256"/>
          </a:xfrm>
        </p:spPr>
        <p:txBody>
          <a:bodyPr>
            <a:noAutofit/>
          </a:bodyPr>
          <a:lstStyle/>
          <a:p>
            <a:pPr marL="0" indent="0">
              <a:buNone/>
            </a:pPr>
            <a:r>
              <a:rPr lang="en-US" sz="2400" dirty="0" smtClean="0">
                <a:solidFill>
                  <a:srgbClr val="FF0000"/>
                </a:solidFill>
                <a:latin typeface="Comic Sans MS" panose="030F0702030302020204" pitchFamily="66" charset="0"/>
              </a:rPr>
              <a:t>I</a:t>
            </a:r>
            <a:r>
              <a:rPr lang="en-US" sz="2400" dirty="0" smtClean="0">
                <a:latin typeface="Comic Sans MS" panose="030F0702030302020204" pitchFamily="66" charset="0"/>
              </a:rPr>
              <a:t>.</a:t>
            </a:r>
            <a:r>
              <a:rPr lang="en-US" sz="2400" dirty="0" smtClean="0">
                <a:solidFill>
                  <a:srgbClr val="FF0000"/>
                </a:solidFill>
                <a:latin typeface="Comic Sans MS" panose="030F0702030302020204" pitchFamily="66" charset="0"/>
              </a:rPr>
              <a:t> </a:t>
            </a:r>
            <a:r>
              <a:rPr lang="en-US" sz="2400" dirty="0" smtClean="0">
                <a:latin typeface="Comic Sans MS" panose="030F0702030302020204" pitchFamily="66" charset="0"/>
              </a:rPr>
              <a:t>Increasing</a:t>
            </a:r>
            <a:r>
              <a:rPr lang="en-US" sz="2400" dirty="0" smtClean="0">
                <a:solidFill>
                  <a:srgbClr val="FF0000"/>
                </a:solidFill>
                <a:latin typeface="Comic Sans MS" panose="030F0702030302020204" pitchFamily="66" charset="0"/>
              </a:rPr>
              <a:t> </a:t>
            </a:r>
            <a:r>
              <a:rPr lang="en-US" sz="2400" dirty="0" smtClean="0">
                <a:latin typeface="Comic Sans MS" panose="030F0702030302020204" pitchFamily="66" charset="0"/>
              </a:rPr>
              <a:t>Salinity</a:t>
            </a:r>
            <a:endParaRPr lang="en-US" sz="2400" dirty="0">
              <a:latin typeface="Comic Sans MS" panose="030F0702030302020204" pitchFamily="66" charset="0"/>
            </a:endParaRPr>
          </a:p>
        </p:txBody>
      </p:sp>
      <p:sp>
        <p:nvSpPr>
          <p:cNvPr id="6" name="Right Arrow 5"/>
          <p:cNvSpPr/>
          <p:nvPr/>
        </p:nvSpPr>
        <p:spPr>
          <a:xfrm>
            <a:off x="5276504" y="2096258"/>
            <a:ext cx="978408" cy="352657"/>
          </a:xfrm>
          <a:prstGeom prst="rightArrow">
            <a:avLst>
              <a:gd name="adj1" fmla="val 33962"/>
              <a:gd name="adj2" fmla="val 8475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p:cNvSpPr txBox="1">
            <a:spLocks/>
          </p:cNvSpPr>
          <p:nvPr/>
        </p:nvSpPr>
        <p:spPr>
          <a:xfrm>
            <a:off x="6428232" y="4064616"/>
            <a:ext cx="2813806" cy="6152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latin typeface="Comic Sans MS" panose="030F0702030302020204" pitchFamily="66" charset="0"/>
              </a:rPr>
              <a:t>Increases Ba (II) adsorption </a:t>
            </a:r>
            <a:endParaRPr lang="en-US" sz="2400" dirty="0">
              <a:latin typeface="Comic Sans MS" panose="030F0702030302020204" pitchFamily="66" charset="0"/>
            </a:endParaRPr>
          </a:p>
        </p:txBody>
      </p:sp>
      <p:sp>
        <p:nvSpPr>
          <p:cNvPr id="8" name="Content Placeholder 4"/>
          <p:cNvSpPr txBox="1">
            <a:spLocks/>
          </p:cNvSpPr>
          <p:nvPr/>
        </p:nvSpPr>
        <p:spPr>
          <a:xfrm>
            <a:off x="5092100" y="3433616"/>
            <a:ext cx="3832229" cy="6152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FF0000"/>
                </a:solidFill>
                <a:latin typeface="Comic Sans MS" panose="030F0702030302020204" pitchFamily="66" charset="0"/>
              </a:rPr>
              <a:t>II</a:t>
            </a:r>
            <a:r>
              <a:rPr lang="en-US" sz="2400" dirty="0" smtClean="0">
                <a:latin typeface="Comic Sans MS" panose="030F0702030302020204" pitchFamily="66" charset="0"/>
              </a:rPr>
              <a:t>. Increasing guar gum </a:t>
            </a:r>
            <a:endParaRPr lang="en-US" sz="2400" dirty="0">
              <a:latin typeface="Comic Sans MS" panose="030F0702030302020204" pitchFamily="66" charset="0"/>
            </a:endParaRPr>
          </a:p>
        </p:txBody>
      </p:sp>
      <p:sp>
        <p:nvSpPr>
          <p:cNvPr id="9" name="Content Placeholder 4"/>
          <p:cNvSpPr txBox="1">
            <a:spLocks/>
          </p:cNvSpPr>
          <p:nvPr/>
        </p:nvSpPr>
        <p:spPr>
          <a:xfrm>
            <a:off x="6428232" y="2069609"/>
            <a:ext cx="3717949" cy="7586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latin typeface="Comic Sans MS" panose="030F0702030302020204" pitchFamily="66" charset="0"/>
              </a:rPr>
              <a:t>Decreases Ba (II) adsorption </a:t>
            </a:r>
            <a:endParaRPr lang="en-US" sz="2400" dirty="0">
              <a:latin typeface="Comic Sans MS" panose="030F0702030302020204" pitchFamily="66" charset="0"/>
            </a:endParaRPr>
          </a:p>
        </p:txBody>
      </p:sp>
      <p:sp>
        <p:nvSpPr>
          <p:cNvPr id="10" name="Right Arrow 9"/>
          <p:cNvSpPr/>
          <p:nvPr/>
        </p:nvSpPr>
        <p:spPr>
          <a:xfrm>
            <a:off x="5277367" y="4174004"/>
            <a:ext cx="978408" cy="352657"/>
          </a:xfrm>
          <a:prstGeom prst="rightArrow">
            <a:avLst>
              <a:gd name="adj1" fmla="val 33962"/>
              <a:gd name="adj2" fmla="val 8475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1990725" cy="485775"/>
          </a:xfrm>
          <a:prstGeom prst="rect">
            <a:avLst/>
          </a:prstGeom>
          <a:solidFill>
            <a:srgbClr val="FFFF00"/>
          </a:solidFill>
        </p:spPr>
        <p:txBody>
          <a:bodyPr vert="horz" lIns="91440" tIns="45720" rIns="91440" bIns="45720" rtlCol="0"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900" dirty="0" smtClean="0">
                <a:solidFill>
                  <a:srgbClr val="00B0F0"/>
                </a:solidFill>
                <a:latin typeface="Comic Sans MS" panose="030F0702030302020204" pitchFamily="66" charset="0"/>
              </a:rPr>
              <a:t>Results-I</a:t>
            </a:r>
            <a:endParaRPr lang="en-US" dirty="0">
              <a:solidFill>
                <a:srgbClr val="00B0F0"/>
              </a:solidFill>
              <a:latin typeface="Comic Sans MS" panose="030F0702030302020204" pitchFamily="66" charset="0"/>
            </a:endParaRPr>
          </a:p>
        </p:txBody>
      </p:sp>
      <p:sp>
        <p:nvSpPr>
          <p:cNvPr id="12" name="Title 1"/>
          <p:cNvSpPr txBox="1">
            <a:spLocks/>
          </p:cNvSpPr>
          <p:nvPr/>
        </p:nvSpPr>
        <p:spPr>
          <a:xfrm>
            <a:off x="8242300" y="6538913"/>
            <a:ext cx="901700" cy="319087"/>
          </a:xfrm>
          <a:prstGeom prst="rect">
            <a:avLst/>
          </a:prstGeom>
          <a:solidFill>
            <a:srgbClr val="FFC000"/>
          </a:solidFill>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latin typeface="Comic Sans MS" panose="030F0702030302020204" pitchFamily="66" charset="0"/>
              </a:rPr>
              <a:t>Page </a:t>
            </a:r>
            <a:r>
              <a:rPr lang="en-US" sz="1800" dirty="0" smtClean="0">
                <a:latin typeface="Comic Sans MS" panose="030F0702030302020204" pitchFamily="66" charset="0"/>
              </a:rPr>
              <a:t>9</a:t>
            </a:r>
            <a:endParaRPr lang="en-US" sz="1000" dirty="0">
              <a:latin typeface="Comic Sans MS" panose="030F0702030302020204" pitchFamily="66"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4456" r="94768" b="20498"/>
          <a:stretch/>
        </p:blipFill>
        <p:spPr>
          <a:xfrm>
            <a:off x="116119" y="1291658"/>
            <a:ext cx="483523" cy="3819837"/>
          </a:xfrm>
          <a:prstGeom prst="rect">
            <a:avLst/>
          </a:prstGeom>
        </p:spPr>
      </p:pic>
      <p:sp>
        <p:nvSpPr>
          <p:cNvPr id="17" name="Rectangle 16"/>
          <p:cNvSpPr/>
          <p:nvPr/>
        </p:nvSpPr>
        <p:spPr>
          <a:xfrm>
            <a:off x="5092100" y="1363951"/>
            <a:ext cx="4051900" cy="1535550"/>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92100" y="3324579"/>
            <a:ext cx="4051900" cy="1598910"/>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47635" t="36742" r="5464" b="43258"/>
          <a:stretch/>
        </p:blipFill>
        <p:spPr>
          <a:xfrm>
            <a:off x="512980" y="5309444"/>
            <a:ext cx="3957419" cy="1548557"/>
          </a:xfrm>
          <a:prstGeom prst="rect">
            <a:avLst/>
          </a:prstGeom>
        </p:spPr>
      </p:pic>
      <p:pic>
        <p:nvPicPr>
          <p:cNvPr id="20" name="Picture 19"/>
          <p:cNvPicPr>
            <a:picLocks noChangeAspect="1"/>
          </p:cNvPicPr>
          <p:nvPr/>
        </p:nvPicPr>
        <p:blipFill>
          <a:blip r:embed="rId5"/>
          <a:stretch>
            <a:fillRect/>
          </a:stretch>
        </p:blipFill>
        <p:spPr>
          <a:xfrm>
            <a:off x="683602" y="1125827"/>
            <a:ext cx="4235178" cy="3985668"/>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t="79961" r="52271" b="15662"/>
          <a:stretch/>
        </p:blipFill>
        <p:spPr>
          <a:xfrm>
            <a:off x="357880" y="5074138"/>
            <a:ext cx="4410560" cy="371111"/>
          </a:xfrm>
          <a:prstGeom prst="rect">
            <a:avLst/>
          </a:prstGeom>
        </p:spPr>
      </p:pic>
      <p:sp>
        <p:nvSpPr>
          <p:cNvPr id="3" name="Oval 2"/>
          <p:cNvSpPr/>
          <p:nvPr/>
        </p:nvSpPr>
        <p:spPr>
          <a:xfrm>
            <a:off x="1371600" y="1047750"/>
            <a:ext cx="3352800" cy="1276350"/>
          </a:xfrm>
          <a:prstGeom prst="ellipse">
            <a:avLst/>
          </a:prstGeom>
          <a:solidFill>
            <a:srgbClr val="FF0000">
              <a:alpha val="10000"/>
            </a:srgb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4"/>
          <p:cNvSpPr txBox="1">
            <a:spLocks/>
          </p:cNvSpPr>
          <p:nvPr/>
        </p:nvSpPr>
        <p:spPr>
          <a:xfrm>
            <a:off x="2139350" y="2378957"/>
            <a:ext cx="2337400" cy="6152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FF0000"/>
                </a:solidFill>
                <a:latin typeface="Comic Sans MS" panose="030F0702030302020204" pitchFamily="66" charset="0"/>
              </a:rPr>
              <a:t>Low salinity </a:t>
            </a:r>
            <a:endParaRPr lang="en-US" sz="2400" dirty="0">
              <a:solidFill>
                <a:srgbClr val="FF0000"/>
              </a:solidFill>
              <a:latin typeface="Comic Sans MS" panose="030F0702030302020204" pitchFamily="66" charset="0"/>
            </a:endParaRPr>
          </a:p>
        </p:txBody>
      </p:sp>
      <p:sp>
        <p:nvSpPr>
          <p:cNvPr id="24" name="Oval 23"/>
          <p:cNvSpPr/>
          <p:nvPr/>
        </p:nvSpPr>
        <p:spPr>
          <a:xfrm>
            <a:off x="1524000" y="3562350"/>
            <a:ext cx="3352800" cy="1276350"/>
          </a:xfrm>
          <a:prstGeom prst="ellipse">
            <a:avLst/>
          </a:prstGeom>
          <a:solidFill>
            <a:srgbClr val="00B050">
              <a:alpha val="10000"/>
            </a:srgb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p:cNvSpPr txBox="1">
            <a:spLocks/>
          </p:cNvSpPr>
          <p:nvPr/>
        </p:nvSpPr>
        <p:spPr>
          <a:xfrm>
            <a:off x="2101250" y="3236207"/>
            <a:ext cx="2337400" cy="6152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00B050"/>
                </a:solidFill>
                <a:latin typeface="Comic Sans MS" panose="030F0702030302020204" pitchFamily="66" charset="0"/>
              </a:rPr>
              <a:t>High salinity </a:t>
            </a:r>
            <a:endParaRPr lang="en-US" sz="2400" dirty="0">
              <a:solidFill>
                <a:srgbClr val="00B050"/>
              </a:solidFill>
              <a:latin typeface="Comic Sans MS" panose="030F0702030302020204" pitchFamily="66" charset="0"/>
            </a:endParaRPr>
          </a:p>
        </p:txBody>
      </p:sp>
      <p:cxnSp>
        <p:nvCxnSpPr>
          <p:cNvPr id="27" name="Straight Arrow Connector 26"/>
          <p:cNvCxnSpPr/>
          <p:nvPr/>
        </p:nvCxnSpPr>
        <p:spPr>
          <a:xfrm flipV="1">
            <a:off x="2857500" y="1276350"/>
            <a:ext cx="19050" cy="8763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38450" y="3829050"/>
            <a:ext cx="19050" cy="87630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4"/>
          <p:cNvSpPr txBox="1">
            <a:spLocks/>
          </p:cNvSpPr>
          <p:nvPr/>
        </p:nvSpPr>
        <p:spPr>
          <a:xfrm>
            <a:off x="1548800" y="2759957"/>
            <a:ext cx="3347050" cy="6152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0070C0"/>
                </a:solidFill>
                <a:latin typeface="Comic Sans MS" panose="030F0702030302020204" pitchFamily="66" charset="0"/>
              </a:rPr>
              <a:t>Increasing guar gum</a:t>
            </a:r>
            <a:endParaRPr lang="en-US" sz="2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8336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p:bldP spid="8" grpId="0"/>
      <p:bldP spid="9" grpId="0"/>
      <p:bldP spid="10" grpId="0" animBg="1"/>
      <p:bldP spid="17" grpId="0" animBg="1"/>
      <p:bldP spid="18" grpId="0" animBg="1"/>
      <p:bldP spid="3" grpId="0" animBg="1"/>
      <p:bldP spid="3" grpId="1" animBg="1"/>
      <p:bldP spid="23" grpId="0"/>
      <p:bldP spid="23" grpId="1"/>
      <p:bldP spid="24" grpId="0" animBg="1"/>
      <p:bldP spid="24" grpId="1" animBg="1"/>
      <p:bldP spid="25" grpId="0"/>
      <p:bldP spid="25" grpId="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2462</TotalTime>
  <Words>957</Words>
  <Application>Microsoft Office PowerPoint</Application>
  <PresentationFormat>On-screen Show (4:3)</PresentationFormat>
  <Paragraphs>119</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Comic Sans MS</vt:lpstr>
      <vt:lpstr>Office Theme</vt:lpstr>
      <vt:lpstr>The Effect of Guar Gum on the Mobility of Barium in Disposal Wells of the Arbuckle Formation</vt:lpstr>
      <vt:lpstr>PowerPoint Presentation</vt:lpstr>
      <vt:lpstr>PowerPoint Presentation</vt:lpstr>
      <vt:lpstr>Wastewater:</vt:lpstr>
      <vt:lpstr>PowerPoint Presentation</vt:lpstr>
      <vt:lpstr>Guar gum</vt:lpstr>
      <vt:lpstr>PowerPoint Presentation</vt:lpstr>
      <vt:lpstr>Batch Experiments </vt:lpstr>
      <vt:lpstr>Batch experiments</vt:lpstr>
      <vt:lpstr>Core flooding experiments </vt:lpstr>
      <vt:lpstr>PowerPoint Presentation</vt:lpstr>
      <vt:lpstr>Core flooding experiments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PouyanEL</dc:creator>
  <cp:lastModifiedBy>Windows User</cp:lastModifiedBy>
  <cp:revision>161</cp:revision>
  <dcterms:created xsi:type="dcterms:W3CDTF">2016-09-22T01:59:16Z</dcterms:created>
  <dcterms:modified xsi:type="dcterms:W3CDTF">2016-10-10T20:25:10Z</dcterms:modified>
</cp:coreProperties>
</file>