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1" r:id="rId3"/>
    <p:sldId id="274" r:id="rId4"/>
    <p:sldId id="267" r:id="rId5"/>
    <p:sldId id="275" r:id="rId6"/>
    <p:sldId id="259" r:id="rId7"/>
    <p:sldId id="269" r:id="rId8"/>
    <p:sldId id="268" r:id="rId9"/>
    <p:sldId id="270" r:id="rId10"/>
    <p:sldId id="280" r:id="rId11"/>
    <p:sldId id="271" r:id="rId12"/>
    <p:sldId id="276" r:id="rId13"/>
    <p:sldId id="277" r:id="rId14"/>
    <p:sldId id="260" r:id="rId15"/>
    <p:sldId id="261" r:id="rId16"/>
    <p:sldId id="279" r:id="rId17"/>
    <p:sldId id="263" r:id="rId18"/>
    <p:sldId id="278"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99FF"/>
    <a:srgbClr val="C5E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563" autoAdjust="0"/>
  </p:normalViewPr>
  <p:slideViewPr>
    <p:cSldViewPr snapToGrid="0">
      <p:cViewPr varScale="1">
        <p:scale>
          <a:sx n="72" d="100"/>
          <a:sy n="72" d="100"/>
        </p:scale>
        <p:origin x="102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5F03A3C-F716-4AEE-899A-DBB88B7C5419}" type="datetimeFigureOut">
              <a:rPr lang="en-US" smtClean="0"/>
              <a:t>9/25/2016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8D3A94-1F83-4BBB-A247-F6F21BE8AD8B}" type="slidenum">
              <a:rPr lang="en-US" smtClean="0"/>
              <a:t>‹#›</a:t>
            </a:fld>
            <a:endParaRPr lang="en-US"/>
          </a:p>
        </p:txBody>
      </p:sp>
    </p:spTree>
    <p:extLst>
      <p:ext uri="{BB962C8B-B14F-4D97-AF65-F5344CB8AC3E}">
        <p14:creationId xmlns:p14="http://schemas.microsoft.com/office/powerpoint/2010/main" val="40464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D3A94-1F83-4BBB-A247-F6F21BE8AD8B}" type="slidenum">
              <a:rPr lang="en-US" smtClean="0"/>
              <a:t>1</a:t>
            </a:fld>
            <a:endParaRPr lang="en-US"/>
          </a:p>
        </p:txBody>
      </p:sp>
    </p:spTree>
    <p:extLst>
      <p:ext uri="{BB962C8B-B14F-4D97-AF65-F5344CB8AC3E}">
        <p14:creationId xmlns:p14="http://schemas.microsoft.com/office/powerpoint/2010/main" val="3147908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o</a:t>
            </a:r>
            <a:r>
              <a:rPr lang="en-US" baseline="0" dirty="0" smtClean="0"/>
              <a:t>ur </a:t>
            </a:r>
            <a:r>
              <a:rPr lang="en-US" i="1" baseline="0" dirty="0" smtClean="0"/>
              <a:t>Freshman Year to Geoscience Career</a:t>
            </a:r>
            <a:r>
              <a:rPr lang="en-US" i="0" baseline="0" dirty="0" smtClean="0"/>
              <a:t> banner was next to the Science Division banner, making our Dean happy. </a:t>
            </a:r>
            <a:endParaRPr lang="en-US" dirty="0"/>
          </a:p>
        </p:txBody>
      </p:sp>
      <p:sp>
        <p:nvSpPr>
          <p:cNvPr id="4" name="Slide Number Placeholder 3"/>
          <p:cNvSpPr>
            <a:spLocks noGrp="1"/>
          </p:cNvSpPr>
          <p:nvPr>
            <p:ph type="sldNum" sz="quarter" idx="10"/>
          </p:nvPr>
        </p:nvSpPr>
        <p:spPr/>
        <p:txBody>
          <a:bodyPr/>
          <a:lstStyle/>
          <a:p>
            <a:fld id="{B08D3A94-1F83-4BBB-A247-F6F21BE8AD8B}" type="slidenum">
              <a:rPr lang="en-US" smtClean="0"/>
              <a:t>10</a:t>
            </a:fld>
            <a:endParaRPr lang="en-US"/>
          </a:p>
        </p:txBody>
      </p:sp>
    </p:spTree>
    <p:extLst>
      <p:ext uri="{BB962C8B-B14F-4D97-AF65-F5344CB8AC3E}">
        <p14:creationId xmlns:p14="http://schemas.microsoft.com/office/powerpoint/2010/main" val="3787667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Our</a:t>
            </a:r>
            <a:r>
              <a:rPr lang="en-US" b="1" baseline="0" dirty="0" smtClean="0"/>
              <a:t> dean (a microbiologist) and associate provost (physicist) attended for the entire event, speaking with students and faculty from our community college partners, and helping to strengthen our ties from a political as well as scientific perspective.</a:t>
            </a:r>
            <a:endParaRPr lang="en-US" b="1" dirty="0"/>
          </a:p>
        </p:txBody>
      </p:sp>
      <p:sp>
        <p:nvSpPr>
          <p:cNvPr id="4" name="Slide Number Placeholder 3"/>
          <p:cNvSpPr>
            <a:spLocks noGrp="1"/>
          </p:cNvSpPr>
          <p:nvPr>
            <p:ph type="sldNum" sz="quarter" idx="10"/>
          </p:nvPr>
        </p:nvSpPr>
        <p:spPr/>
        <p:txBody>
          <a:bodyPr/>
          <a:lstStyle/>
          <a:p>
            <a:fld id="{B08D3A94-1F83-4BBB-A247-F6F21BE8AD8B}" type="slidenum">
              <a:rPr lang="en-US" smtClean="0"/>
              <a:t>11</a:t>
            </a:fld>
            <a:endParaRPr lang="en-US"/>
          </a:p>
        </p:txBody>
      </p:sp>
    </p:spTree>
    <p:extLst>
      <p:ext uri="{BB962C8B-B14F-4D97-AF65-F5344CB8AC3E}">
        <p14:creationId xmlns:p14="http://schemas.microsoft.com/office/powerpoint/2010/main" val="3000495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dirty="0" smtClean="0"/>
              <a:t>The final transition is</a:t>
            </a:r>
            <a:r>
              <a:rPr lang="en-US" b="1" baseline="0" dirty="0" smtClean="0"/>
              <a:t> to life after the Bachelors degree, when, unfortunately many of our students leak from the pipeline.</a:t>
            </a:r>
          </a:p>
          <a:p>
            <a:pPr defTabSz="949478">
              <a:defRPr/>
            </a:pPr>
            <a:r>
              <a:rPr lang="en-US" b="1" baseline="0" dirty="0" smtClean="0">
                <a:solidFill>
                  <a:srgbClr val="FF0000"/>
                </a:solidFill>
              </a:rPr>
              <a:t>CLICK HERE</a:t>
            </a:r>
          </a:p>
        </p:txBody>
      </p:sp>
      <p:sp>
        <p:nvSpPr>
          <p:cNvPr id="4" name="Slide Number Placeholder 3"/>
          <p:cNvSpPr>
            <a:spLocks noGrp="1"/>
          </p:cNvSpPr>
          <p:nvPr>
            <p:ph type="sldNum" sz="quarter" idx="10"/>
          </p:nvPr>
        </p:nvSpPr>
        <p:spPr/>
        <p:txBody>
          <a:bodyPr/>
          <a:lstStyle/>
          <a:p>
            <a:fld id="{FB8978E7-5EEB-4007-B07C-A6F7C25A7045}" type="slidenum">
              <a:rPr lang="en-US" smtClean="0"/>
              <a:t>12</a:t>
            </a:fld>
            <a:endParaRPr lang="en-US"/>
          </a:p>
        </p:txBody>
      </p:sp>
    </p:spTree>
    <p:extLst>
      <p:ext uri="{BB962C8B-B14F-4D97-AF65-F5344CB8AC3E}">
        <p14:creationId xmlns:p14="http://schemas.microsoft.com/office/powerpoint/2010/main" val="2110426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8D3A94-1F83-4BBB-A247-F6F21BE8AD8B}" type="slidenum">
              <a:rPr lang="en-US" smtClean="0"/>
              <a:t>13</a:t>
            </a:fld>
            <a:endParaRPr lang="en-US"/>
          </a:p>
        </p:txBody>
      </p:sp>
    </p:spTree>
    <p:extLst>
      <p:ext uri="{BB962C8B-B14F-4D97-AF65-F5344CB8AC3E}">
        <p14:creationId xmlns:p14="http://schemas.microsoft.com/office/powerpoint/2010/main" val="1648426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UNAVCO</a:t>
            </a:r>
            <a:r>
              <a:rPr lang="en-US" b="1" dirty="0"/>
              <a:t> and </a:t>
            </a:r>
            <a:r>
              <a:rPr lang="en-US" b="1" dirty="0" err="1"/>
              <a:t>AGI</a:t>
            </a:r>
            <a:r>
              <a:rPr lang="en-US" b="1" dirty="0"/>
              <a:t> videos posted on our GEOPATHS website are well received, but Queens College students have an inferiority complex – they think that they can’t accomplish what the people in the videos have done. Our interviews are with former QC students who sat in the same seats as our current ones and who point out how well QC prepared them for careers that they enjoy.</a:t>
            </a:r>
            <a:endParaRPr lang="en-US" b="1" dirty="0"/>
          </a:p>
        </p:txBody>
      </p:sp>
      <p:sp>
        <p:nvSpPr>
          <p:cNvPr id="4" name="Slide Number Placeholder 3"/>
          <p:cNvSpPr>
            <a:spLocks noGrp="1"/>
          </p:cNvSpPr>
          <p:nvPr>
            <p:ph type="sldNum" sz="quarter" idx="10"/>
          </p:nvPr>
        </p:nvSpPr>
        <p:spPr/>
        <p:txBody>
          <a:bodyPr/>
          <a:lstStyle/>
          <a:p>
            <a:fld id="{B08D3A94-1F83-4BBB-A247-F6F21BE8AD8B}" type="slidenum">
              <a:rPr lang="en-US" smtClean="0"/>
              <a:t>14</a:t>
            </a:fld>
            <a:endParaRPr lang="en-US"/>
          </a:p>
        </p:txBody>
      </p:sp>
    </p:spTree>
    <p:extLst>
      <p:ext uri="{BB962C8B-B14F-4D97-AF65-F5344CB8AC3E}">
        <p14:creationId xmlns:p14="http://schemas.microsoft.com/office/powerpoint/2010/main" val="1103195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D3A94-1F83-4BBB-A247-F6F21BE8AD8B}" type="slidenum">
              <a:rPr lang="en-US" smtClean="0"/>
              <a:t>15</a:t>
            </a:fld>
            <a:endParaRPr lang="en-US"/>
          </a:p>
        </p:txBody>
      </p:sp>
    </p:spTree>
    <p:extLst>
      <p:ext uri="{BB962C8B-B14F-4D97-AF65-F5344CB8AC3E}">
        <p14:creationId xmlns:p14="http://schemas.microsoft.com/office/powerpoint/2010/main" val="1464849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D3A94-1F83-4BBB-A247-F6F21BE8AD8B}" type="slidenum">
              <a:rPr lang="en-US" smtClean="0"/>
              <a:t>16</a:t>
            </a:fld>
            <a:endParaRPr lang="en-US"/>
          </a:p>
        </p:txBody>
      </p:sp>
    </p:spTree>
    <p:extLst>
      <p:ext uri="{BB962C8B-B14F-4D97-AF65-F5344CB8AC3E}">
        <p14:creationId xmlns:p14="http://schemas.microsoft.com/office/powerpoint/2010/main" val="2032038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D3A94-1F83-4BBB-A247-F6F21BE8AD8B}" type="slidenum">
              <a:rPr lang="en-US" smtClean="0"/>
              <a:t>17</a:t>
            </a:fld>
            <a:endParaRPr lang="en-US"/>
          </a:p>
        </p:txBody>
      </p:sp>
    </p:spTree>
    <p:extLst>
      <p:ext uri="{BB962C8B-B14F-4D97-AF65-F5344CB8AC3E}">
        <p14:creationId xmlns:p14="http://schemas.microsoft.com/office/powerpoint/2010/main" val="3940870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Following the </a:t>
            </a:r>
            <a:r>
              <a:rPr lang="en-US" sz="1600" b="1" dirty="0" err="1"/>
              <a:t>UNAVCO</a:t>
            </a:r>
            <a:r>
              <a:rPr lang="en-US" sz="1600" b="1" dirty="0"/>
              <a:t> model, stills are interspersed throughout the interview, providing information about career paths, required skills, employment opportunities, salaries, etc.</a:t>
            </a:r>
          </a:p>
          <a:p>
            <a:endParaRPr lang="en-US" sz="1600" b="1" dirty="0"/>
          </a:p>
          <a:p>
            <a:r>
              <a:rPr lang="en-US" sz="1600" b="1" dirty="0"/>
              <a:t>Next year, we will be able to report the impact these and other interventions are having on the pipeline in Queens County, NYC.</a:t>
            </a:r>
            <a:endParaRPr lang="en-US" sz="1600" b="1" dirty="0"/>
          </a:p>
        </p:txBody>
      </p:sp>
      <p:sp>
        <p:nvSpPr>
          <p:cNvPr id="4" name="Slide Number Placeholder 3"/>
          <p:cNvSpPr>
            <a:spLocks noGrp="1"/>
          </p:cNvSpPr>
          <p:nvPr>
            <p:ph type="sldNum" sz="quarter" idx="10"/>
          </p:nvPr>
        </p:nvSpPr>
        <p:spPr/>
        <p:txBody>
          <a:bodyPr/>
          <a:lstStyle/>
          <a:p>
            <a:fld id="{B08D3A94-1F83-4BBB-A247-F6F21BE8AD8B}" type="slidenum">
              <a:rPr lang="en-US" smtClean="0"/>
              <a:t>18</a:t>
            </a:fld>
            <a:endParaRPr lang="en-US"/>
          </a:p>
        </p:txBody>
      </p:sp>
    </p:spTree>
    <p:extLst>
      <p:ext uri="{BB962C8B-B14F-4D97-AF65-F5344CB8AC3E}">
        <p14:creationId xmlns:p14="http://schemas.microsoft.com/office/powerpoint/2010/main" val="3458264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GSA last year we outlined the strategies in our GEOPATHS project just before it began. </a:t>
            </a:r>
            <a:endParaRPr lang="en-US" dirty="0"/>
          </a:p>
        </p:txBody>
      </p:sp>
      <p:sp>
        <p:nvSpPr>
          <p:cNvPr id="4" name="Slide Number Placeholder 3"/>
          <p:cNvSpPr>
            <a:spLocks noGrp="1"/>
          </p:cNvSpPr>
          <p:nvPr>
            <p:ph type="sldNum" sz="quarter" idx="10"/>
          </p:nvPr>
        </p:nvSpPr>
        <p:spPr/>
        <p:txBody>
          <a:bodyPr/>
          <a:lstStyle/>
          <a:p>
            <a:fld id="{B08D3A94-1F83-4BBB-A247-F6F21BE8AD8B}" type="slidenum">
              <a:rPr lang="en-US" smtClean="0"/>
              <a:t>2</a:t>
            </a:fld>
            <a:endParaRPr lang="en-US"/>
          </a:p>
        </p:txBody>
      </p:sp>
    </p:spTree>
    <p:extLst>
      <p:ext uri="{BB962C8B-B14F-4D97-AF65-F5344CB8AC3E}">
        <p14:creationId xmlns:p14="http://schemas.microsoft.com/office/powerpoint/2010/main" val="195366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dirty="0" smtClean="0"/>
              <a:t>We chose a holistic approach, one that addressed  throughout the undergraduate career</a:t>
            </a:r>
            <a:r>
              <a:rPr lang="en-US" b="1" baseline="0" dirty="0" smtClean="0"/>
              <a:t>. In keeping with the theme of this session, today we will report only on the three transitions shown here. &lt;CLICK&gt; starting with true freshmen entering Queens College – the baccalaureate partner on our project.</a:t>
            </a:r>
            <a:endParaRPr lang="en-US" b="1" dirty="0"/>
          </a:p>
        </p:txBody>
      </p:sp>
      <p:sp>
        <p:nvSpPr>
          <p:cNvPr id="4" name="Slide Number Placeholder 3"/>
          <p:cNvSpPr>
            <a:spLocks noGrp="1"/>
          </p:cNvSpPr>
          <p:nvPr>
            <p:ph type="sldNum" sz="quarter" idx="10"/>
          </p:nvPr>
        </p:nvSpPr>
        <p:spPr/>
        <p:txBody>
          <a:bodyPr/>
          <a:lstStyle/>
          <a:p>
            <a:fld id="{FB8978E7-5EEB-4007-B07C-A6F7C25A7045}" type="slidenum">
              <a:rPr lang="en-US" smtClean="0"/>
              <a:t>3</a:t>
            </a:fld>
            <a:endParaRPr lang="en-US"/>
          </a:p>
        </p:txBody>
      </p:sp>
    </p:spTree>
    <p:extLst>
      <p:ext uri="{BB962C8B-B14F-4D97-AF65-F5344CB8AC3E}">
        <p14:creationId xmlns:p14="http://schemas.microsoft.com/office/powerpoint/2010/main" val="172703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ym typeface="Wingdings" panose="05000000000000000000" pitchFamily="2" charset="2"/>
              </a:rPr>
              <a:t>Until recently, we followed a traditional approach, recruiting aggressively in numerous non-lab general education courses. Numbers have dropped in those courses because a large percentage of new students are transfer students, who have already their satisfied science requirements. &lt;CLICK&gt;</a:t>
            </a:r>
          </a:p>
          <a:p>
            <a:pPr defTabSz="931774">
              <a:defRPr/>
            </a:pPr>
            <a:r>
              <a:rPr lang="en-US" b="1" dirty="0">
                <a:sym typeface="Wingdings" panose="05000000000000000000" pitchFamily="2" charset="2"/>
              </a:rPr>
              <a:t>  We adopted a more focused approach, based on the College’s Freshman Year Initiative Learning Communities to target freshmen who have already expressed an interest during orientation or the admissions process. </a:t>
            </a:r>
            <a:r>
              <a:rPr lang="en-US" b="1" i="1" dirty="0">
                <a:sym typeface="Wingdings" panose="05000000000000000000" pitchFamily="2" charset="2"/>
              </a:rPr>
              <a:t>DESCRIBE AS SHOWN IN SLIDE </a:t>
            </a:r>
            <a:r>
              <a:rPr lang="en-US" b="1" i="1" u="sng" dirty="0">
                <a:sym typeface="Wingdings" panose="05000000000000000000" pitchFamily="2" charset="2"/>
              </a:rPr>
              <a:t>we are now four weeks into the first such cohort, with hopeful results</a:t>
            </a:r>
            <a:endParaRPr lang="en-US" b="1" dirty="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B08D3A94-1F83-4BBB-A247-F6F21BE8AD8B}" type="slidenum">
              <a:rPr lang="en-US" smtClean="0"/>
              <a:t>4</a:t>
            </a:fld>
            <a:endParaRPr lang="en-US"/>
          </a:p>
        </p:txBody>
      </p:sp>
    </p:spTree>
    <p:extLst>
      <p:ext uri="{BB962C8B-B14F-4D97-AF65-F5344CB8AC3E}">
        <p14:creationId xmlns:p14="http://schemas.microsoft.com/office/powerpoint/2010/main" val="663436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dirty="0" smtClean="0"/>
              <a:t>This transition</a:t>
            </a:r>
            <a:r>
              <a:rPr lang="en-US" b="1" baseline="0" dirty="0" smtClean="0"/>
              <a:t> is critical to our Geoscience programs. A remarkable 67% of new Queens College students are transfers, most coming with Associates degrees from CUNY community colleges. They satisfy GenEd requirements before transferring so are not captured in our traditional recruiting. To maintain major numbers, we have partnered with Queensborough and </a:t>
            </a:r>
            <a:r>
              <a:rPr lang="en-US" b="1" baseline="0" dirty="0" err="1" smtClean="0"/>
              <a:t>Laguardia</a:t>
            </a:r>
            <a:r>
              <a:rPr lang="en-US" b="1" baseline="0" dirty="0" smtClean="0"/>
              <a:t> CC, our largest feeder schools, and are working to help their graduates make the transition from the Associates to the Bachelors program</a:t>
            </a:r>
            <a:endParaRPr lang="en-US" b="1" dirty="0"/>
          </a:p>
        </p:txBody>
      </p:sp>
      <p:sp>
        <p:nvSpPr>
          <p:cNvPr id="4" name="Slide Number Placeholder 3"/>
          <p:cNvSpPr>
            <a:spLocks noGrp="1"/>
          </p:cNvSpPr>
          <p:nvPr>
            <p:ph type="sldNum" sz="quarter" idx="10"/>
          </p:nvPr>
        </p:nvSpPr>
        <p:spPr/>
        <p:txBody>
          <a:bodyPr/>
          <a:lstStyle/>
          <a:p>
            <a:fld id="{FB8978E7-5EEB-4007-B07C-A6F7C25A7045}" type="slidenum">
              <a:rPr lang="en-US" smtClean="0"/>
              <a:t>5</a:t>
            </a:fld>
            <a:endParaRPr lang="en-US"/>
          </a:p>
        </p:txBody>
      </p:sp>
    </p:spTree>
    <p:extLst>
      <p:ext uri="{BB962C8B-B14F-4D97-AF65-F5344CB8AC3E}">
        <p14:creationId xmlns:p14="http://schemas.microsoft.com/office/powerpoint/2010/main" val="1621617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goal of this geoscience</a:t>
            </a:r>
            <a:r>
              <a:rPr lang="en-US" b="1" baseline="0" dirty="0" smtClean="0"/>
              <a:t> community is that </a:t>
            </a:r>
            <a:r>
              <a:rPr lang="en-US" b="1" baseline="0" dirty="0" err="1" smtClean="0"/>
              <a:t>Laguardia</a:t>
            </a:r>
            <a:r>
              <a:rPr lang="en-US" b="1" baseline="0" dirty="0" smtClean="0"/>
              <a:t> and Queensborough students are familiar with the transfer process and have already become familiar with their future Queens College faculty and classmates through extensive interactions for two years before actually transferring.</a:t>
            </a:r>
            <a:endParaRPr lang="en-US" b="1" dirty="0"/>
          </a:p>
        </p:txBody>
      </p:sp>
      <p:sp>
        <p:nvSpPr>
          <p:cNvPr id="4" name="Slide Number Placeholder 3"/>
          <p:cNvSpPr>
            <a:spLocks noGrp="1"/>
          </p:cNvSpPr>
          <p:nvPr>
            <p:ph type="sldNum" sz="quarter" idx="10"/>
          </p:nvPr>
        </p:nvSpPr>
        <p:spPr/>
        <p:txBody>
          <a:bodyPr/>
          <a:lstStyle/>
          <a:p>
            <a:fld id="{B08D3A94-1F83-4BBB-A247-F6F21BE8AD8B}" type="slidenum">
              <a:rPr lang="en-US" smtClean="0"/>
              <a:t>6</a:t>
            </a:fld>
            <a:endParaRPr lang="en-US"/>
          </a:p>
        </p:txBody>
      </p:sp>
    </p:spTree>
    <p:extLst>
      <p:ext uri="{BB962C8B-B14F-4D97-AF65-F5344CB8AC3E}">
        <p14:creationId xmlns:p14="http://schemas.microsoft.com/office/powerpoint/2010/main" val="3414761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D3A94-1F83-4BBB-A247-F6F21BE8AD8B}" type="slidenum">
              <a:rPr lang="en-US" smtClean="0"/>
              <a:t>7</a:t>
            </a:fld>
            <a:endParaRPr lang="en-US"/>
          </a:p>
        </p:txBody>
      </p:sp>
    </p:spTree>
    <p:extLst>
      <p:ext uri="{BB962C8B-B14F-4D97-AF65-F5344CB8AC3E}">
        <p14:creationId xmlns:p14="http://schemas.microsoft.com/office/powerpoint/2010/main" val="3827107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8D3A94-1F83-4BBB-A247-F6F21BE8AD8B}" type="slidenum">
              <a:rPr lang="en-US" smtClean="0"/>
              <a:t>8</a:t>
            </a:fld>
            <a:endParaRPr lang="en-US"/>
          </a:p>
        </p:txBody>
      </p:sp>
    </p:spTree>
    <p:extLst>
      <p:ext uri="{BB962C8B-B14F-4D97-AF65-F5344CB8AC3E}">
        <p14:creationId xmlns:p14="http://schemas.microsoft.com/office/powerpoint/2010/main" val="413048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 busy</a:t>
            </a:r>
            <a:endParaRPr lang="en-US" dirty="0"/>
          </a:p>
        </p:txBody>
      </p:sp>
      <p:sp>
        <p:nvSpPr>
          <p:cNvPr id="4" name="Slide Number Placeholder 3"/>
          <p:cNvSpPr>
            <a:spLocks noGrp="1"/>
          </p:cNvSpPr>
          <p:nvPr>
            <p:ph type="sldNum" sz="quarter" idx="10"/>
          </p:nvPr>
        </p:nvSpPr>
        <p:spPr/>
        <p:txBody>
          <a:bodyPr/>
          <a:lstStyle/>
          <a:p>
            <a:fld id="{B08D3A94-1F83-4BBB-A247-F6F21BE8AD8B}" type="slidenum">
              <a:rPr lang="en-US" smtClean="0"/>
              <a:t>9</a:t>
            </a:fld>
            <a:endParaRPr lang="en-US"/>
          </a:p>
        </p:txBody>
      </p:sp>
    </p:spTree>
    <p:extLst>
      <p:ext uri="{BB962C8B-B14F-4D97-AF65-F5344CB8AC3E}">
        <p14:creationId xmlns:p14="http://schemas.microsoft.com/office/powerpoint/2010/main" val="4183855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B1A518-4A91-4D4A-BDD0-08AC38091D91}"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BC0CC-6C40-4FE8-9EB6-3CE7CF21AE76}" type="slidenum">
              <a:rPr lang="en-US" smtClean="0"/>
              <a:t>‹#›</a:t>
            </a:fld>
            <a:endParaRPr lang="en-US"/>
          </a:p>
        </p:txBody>
      </p:sp>
    </p:spTree>
    <p:extLst>
      <p:ext uri="{BB962C8B-B14F-4D97-AF65-F5344CB8AC3E}">
        <p14:creationId xmlns:p14="http://schemas.microsoft.com/office/powerpoint/2010/main" val="219639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1A518-4A91-4D4A-BDD0-08AC38091D91}"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BC0CC-6C40-4FE8-9EB6-3CE7CF21AE76}" type="slidenum">
              <a:rPr lang="en-US" smtClean="0"/>
              <a:t>‹#›</a:t>
            </a:fld>
            <a:endParaRPr lang="en-US"/>
          </a:p>
        </p:txBody>
      </p:sp>
    </p:spTree>
    <p:extLst>
      <p:ext uri="{BB962C8B-B14F-4D97-AF65-F5344CB8AC3E}">
        <p14:creationId xmlns:p14="http://schemas.microsoft.com/office/powerpoint/2010/main" val="3409668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1A518-4A91-4D4A-BDD0-08AC38091D91}"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BC0CC-6C40-4FE8-9EB6-3CE7CF21AE76}" type="slidenum">
              <a:rPr lang="en-US" smtClean="0"/>
              <a:t>‹#›</a:t>
            </a:fld>
            <a:endParaRPr lang="en-US"/>
          </a:p>
        </p:txBody>
      </p:sp>
    </p:spTree>
    <p:extLst>
      <p:ext uri="{BB962C8B-B14F-4D97-AF65-F5344CB8AC3E}">
        <p14:creationId xmlns:p14="http://schemas.microsoft.com/office/powerpoint/2010/main" val="1768214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1A518-4A91-4D4A-BDD0-08AC38091D91}"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BC0CC-6C40-4FE8-9EB6-3CE7CF21AE76}" type="slidenum">
              <a:rPr lang="en-US" smtClean="0"/>
              <a:t>‹#›</a:t>
            </a:fld>
            <a:endParaRPr lang="en-US"/>
          </a:p>
        </p:txBody>
      </p:sp>
    </p:spTree>
    <p:extLst>
      <p:ext uri="{BB962C8B-B14F-4D97-AF65-F5344CB8AC3E}">
        <p14:creationId xmlns:p14="http://schemas.microsoft.com/office/powerpoint/2010/main" val="3933120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B1A518-4A91-4D4A-BDD0-08AC38091D91}"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BC0CC-6C40-4FE8-9EB6-3CE7CF21AE76}" type="slidenum">
              <a:rPr lang="en-US" smtClean="0"/>
              <a:t>‹#›</a:t>
            </a:fld>
            <a:endParaRPr lang="en-US"/>
          </a:p>
        </p:txBody>
      </p:sp>
    </p:spTree>
    <p:extLst>
      <p:ext uri="{BB962C8B-B14F-4D97-AF65-F5344CB8AC3E}">
        <p14:creationId xmlns:p14="http://schemas.microsoft.com/office/powerpoint/2010/main" val="4027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B1A518-4A91-4D4A-BDD0-08AC38091D91}"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BC0CC-6C40-4FE8-9EB6-3CE7CF21AE76}" type="slidenum">
              <a:rPr lang="en-US" smtClean="0"/>
              <a:t>‹#›</a:t>
            </a:fld>
            <a:endParaRPr lang="en-US"/>
          </a:p>
        </p:txBody>
      </p:sp>
    </p:spTree>
    <p:extLst>
      <p:ext uri="{BB962C8B-B14F-4D97-AF65-F5344CB8AC3E}">
        <p14:creationId xmlns:p14="http://schemas.microsoft.com/office/powerpoint/2010/main" val="73051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B1A518-4A91-4D4A-BDD0-08AC38091D91}" type="datetimeFigureOut">
              <a:rPr lang="en-US" smtClean="0"/>
              <a:t>9/25/2016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DBC0CC-6C40-4FE8-9EB6-3CE7CF21AE76}" type="slidenum">
              <a:rPr lang="en-US" smtClean="0"/>
              <a:t>‹#›</a:t>
            </a:fld>
            <a:endParaRPr lang="en-US"/>
          </a:p>
        </p:txBody>
      </p:sp>
    </p:spTree>
    <p:extLst>
      <p:ext uri="{BB962C8B-B14F-4D97-AF65-F5344CB8AC3E}">
        <p14:creationId xmlns:p14="http://schemas.microsoft.com/office/powerpoint/2010/main" val="269932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B1A518-4A91-4D4A-BDD0-08AC38091D91}" type="datetimeFigureOut">
              <a:rPr lang="en-US" smtClean="0"/>
              <a:t>9/25/2016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DBC0CC-6C40-4FE8-9EB6-3CE7CF21AE76}" type="slidenum">
              <a:rPr lang="en-US" smtClean="0"/>
              <a:t>‹#›</a:t>
            </a:fld>
            <a:endParaRPr lang="en-US"/>
          </a:p>
        </p:txBody>
      </p:sp>
    </p:spTree>
    <p:extLst>
      <p:ext uri="{BB962C8B-B14F-4D97-AF65-F5344CB8AC3E}">
        <p14:creationId xmlns:p14="http://schemas.microsoft.com/office/powerpoint/2010/main" val="2024009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1A518-4A91-4D4A-BDD0-08AC38091D91}" type="datetimeFigureOut">
              <a:rPr lang="en-US" smtClean="0"/>
              <a:t>9/25/2016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DBC0CC-6C40-4FE8-9EB6-3CE7CF21AE76}" type="slidenum">
              <a:rPr lang="en-US" smtClean="0"/>
              <a:t>‹#›</a:t>
            </a:fld>
            <a:endParaRPr lang="en-US"/>
          </a:p>
        </p:txBody>
      </p:sp>
    </p:spTree>
    <p:extLst>
      <p:ext uri="{BB962C8B-B14F-4D97-AF65-F5344CB8AC3E}">
        <p14:creationId xmlns:p14="http://schemas.microsoft.com/office/powerpoint/2010/main" val="3543533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B1A518-4A91-4D4A-BDD0-08AC38091D91}"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BC0CC-6C40-4FE8-9EB6-3CE7CF21AE76}" type="slidenum">
              <a:rPr lang="en-US" smtClean="0"/>
              <a:t>‹#›</a:t>
            </a:fld>
            <a:endParaRPr lang="en-US"/>
          </a:p>
        </p:txBody>
      </p:sp>
    </p:spTree>
    <p:extLst>
      <p:ext uri="{BB962C8B-B14F-4D97-AF65-F5344CB8AC3E}">
        <p14:creationId xmlns:p14="http://schemas.microsoft.com/office/powerpoint/2010/main" val="5971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B1A518-4A91-4D4A-BDD0-08AC38091D91}"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BC0CC-6C40-4FE8-9EB6-3CE7CF21AE76}" type="slidenum">
              <a:rPr lang="en-US" smtClean="0"/>
              <a:t>‹#›</a:t>
            </a:fld>
            <a:endParaRPr lang="en-US"/>
          </a:p>
        </p:txBody>
      </p:sp>
    </p:spTree>
    <p:extLst>
      <p:ext uri="{BB962C8B-B14F-4D97-AF65-F5344CB8AC3E}">
        <p14:creationId xmlns:p14="http://schemas.microsoft.com/office/powerpoint/2010/main" val="1593532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1A518-4A91-4D4A-BDD0-08AC38091D91}" type="datetimeFigureOut">
              <a:rPr lang="en-US" smtClean="0"/>
              <a:t>9/25/2016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BC0CC-6C40-4FE8-9EB6-3CE7CF21AE76}" type="slidenum">
              <a:rPr lang="en-US" smtClean="0"/>
              <a:t>‹#›</a:t>
            </a:fld>
            <a:endParaRPr lang="en-US"/>
          </a:p>
        </p:txBody>
      </p:sp>
    </p:spTree>
    <p:extLst>
      <p:ext uri="{BB962C8B-B14F-4D97-AF65-F5344CB8AC3E}">
        <p14:creationId xmlns:p14="http://schemas.microsoft.com/office/powerpoint/2010/main" val="157252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72"/>
            <a:ext cx="12192000" cy="1700466"/>
          </a:xfrm>
          <a:prstGeom prst="rect">
            <a:avLst/>
          </a:prstGeom>
        </p:spPr>
        <p:txBody>
          <a:bodyPr wrap="square">
            <a:spAutoFit/>
          </a:bodyPr>
          <a:lstStyle/>
          <a:p>
            <a:pPr algn="ctr">
              <a:lnSpc>
                <a:spcPct val="80000"/>
              </a:lnSpc>
            </a:pPr>
            <a:r>
              <a:rPr lang="en-US" sz="4800" b="1" dirty="0" smtClean="0">
                <a:effectLst/>
                <a:latin typeface="Times New Roman" panose="02020603050405020304" pitchFamily="18" charset="0"/>
                <a:ea typeface="Times New Roman" panose="02020603050405020304" pitchFamily="18" charset="0"/>
              </a:rPr>
              <a:t>Easing transitions (in and out) for </a:t>
            </a:r>
          </a:p>
          <a:p>
            <a:pPr algn="ctr">
              <a:lnSpc>
                <a:spcPct val="80000"/>
              </a:lnSpc>
            </a:pPr>
            <a:r>
              <a:rPr lang="en-US" sz="4800" b="1" dirty="0" smtClean="0">
                <a:effectLst/>
                <a:latin typeface="Times New Roman" panose="02020603050405020304" pitchFamily="18" charset="0"/>
                <a:ea typeface="Times New Roman" panose="02020603050405020304" pitchFamily="18" charset="0"/>
              </a:rPr>
              <a:t>geoscience undergraduates</a:t>
            </a:r>
            <a:endParaRPr lang="en-US" sz="4800" b="1" dirty="0" smtClean="0"/>
          </a:p>
          <a:p>
            <a:pPr algn="ctr">
              <a:lnSpc>
                <a:spcPct val="80000"/>
              </a:lnSpc>
            </a:pPr>
            <a:r>
              <a:rPr lang="en-US" sz="34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Allan Ludman, Holly Porter-Morgan, and Monica Trujillo</a:t>
            </a:r>
            <a:r>
              <a:rPr lang="en-US" sz="3400" b="1" dirty="0" smtClean="0">
                <a:effectLst/>
                <a:latin typeface="Times New Roman" panose="02020603050405020304" pitchFamily="18" charset="0"/>
                <a:ea typeface="Times New Roman" panose="02020603050405020304" pitchFamily="18" charset="0"/>
              </a:rPr>
              <a:t> </a:t>
            </a:r>
            <a:endParaRPr lang="en-US" sz="3400" b="1" dirty="0"/>
          </a:p>
        </p:txBody>
      </p:sp>
      <p:pic>
        <p:nvPicPr>
          <p:cNvPr id="5" name="Picture 2" descr="Queens Colleg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06" y="1837030"/>
            <a:ext cx="2728302" cy="22160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omputer Engineering Technology Educational Objectiv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1012" y="1837030"/>
            <a:ext cx="2283023" cy="2216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news.art.fsu.edu/wp-content/uploads/2012/09/laguardia-community-college-logo.gif"/>
          <p:cNvPicPr>
            <a:picLocks noChangeAspect="1" noChangeArrowheads="1"/>
          </p:cNvPicPr>
          <p:nvPr/>
        </p:nvPicPr>
        <p:blipFill rotWithShape="1">
          <a:blip r:embed="rId5">
            <a:extLst>
              <a:ext uri="{28A0092B-C50C-407E-A947-70E740481C1C}">
                <a14:useLocalDpi xmlns:a14="http://schemas.microsoft.com/office/drawing/2010/main" val="0"/>
              </a:ext>
            </a:extLst>
          </a:blip>
          <a:srcRect l="7301"/>
          <a:stretch/>
        </p:blipFill>
        <p:spPr bwMode="auto">
          <a:xfrm>
            <a:off x="4993814" y="1773759"/>
            <a:ext cx="2025293" cy="23426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stretch>
            <a:fillRect/>
          </a:stretch>
        </p:blipFill>
        <p:spPr>
          <a:xfrm>
            <a:off x="4359461" y="4480505"/>
            <a:ext cx="3293997" cy="2153554"/>
          </a:xfrm>
          <a:prstGeom prst="rect">
            <a:avLst/>
          </a:prstGeom>
        </p:spPr>
      </p:pic>
    </p:spTree>
    <p:extLst>
      <p:ext uri="{BB962C8B-B14F-4D97-AF65-F5344CB8AC3E}">
        <p14:creationId xmlns:p14="http://schemas.microsoft.com/office/powerpoint/2010/main" val="2619671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513568" y="76199"/>
            <a:ext cx="5036344" cy="6715125"/>
          </a:xfrm>
          <a:prstGeom prst="rect">
            <a:avLst/>
          </a:prstGeom>
        </p:spPr>
      </p:pic>
      <p:sp>
        <p:nvSpPr>
          <p:cNvPr id="2" name="TextBox 1"/>
          <p:cNvSpPr txBox="1"/>
          <p:nvPr/>
        </p:nvSpPr>
        <p:spPr>
          <a:xfrm>
            <a:off x="-6891" y="1616149"/>
            <a:ext cx="3520460" cy="2862322"/>
          </a:xfrm>
          <a:prstGeom prst="rect">
            <a:avLst/>
          </a:prstGeom>
          <a:noFill/>
        </p:spPr>
        <p:txBody>
          <a:bodyPr wrap="square" rtlCol="0">
            <a:spAutoFit/>
          </a:bodyPr>
          <a:lstStyle/>
          <a:p>
            <a:pPr algn="just"/>
            <a:r>
              <a:rPr lang="en-US" b="1" dirty="0" smtClean="0">
                <a:effectLst>
                  <a:outerShdw blurRad="38100" dist="38100" dir="2700000" algn="tl">
                    <a:srgbClr val="000000">
                      <a:alpha val="43137"/>
                    </a:srgbClr>
                  </a:outerShdw>
                </a:effectLst>
              </a:rPr>
              <a:t>Posters covering a wide range of geologic and environmental areas were grouped by topic, stimulating conversations among students from the three campuses. </a:t>
            </a:r>
          </a:p>
          <a:p>
            <a:pPr algn="just"/>
            <a:endParaRPr lang="en-US" b="1" dirty="0">
              <a:effectLst>
                <a:outerShdw blurRad="38100" dist="38100" dir="2700000" algn="tl">
                  <a:srgbClr val="000000">
                    <a:alpha val="43137"/>
                  </a:srgbClr>
                </a:outerShdw>
              </a:effectLst>
            </a:endParaRPr>
          </a:p>
          <a:p>
            <a:pPr algn="just"/>
            <a:r>
              <a:rPr lang="en-US" b="1" dirty="0" smtClean="0">
                <a:effectLst>
                  <a:outerShdw blurRad="38100" dist="38100" dir="2700000" algn="tl">
                    <a:srgbClr val="000000">
                      <a:alpha val="43137"/>
                    </a:srgbClr>
                  </a:outerShdw>
                </a:effectLst>
              </a:rPr>
              <a:t>Our FYI students came with their Composition instructor, are writing about the experience, and discussing it in that class this week.</a:t>
            </a:r>
            <a:endParaRPr lang="en-US" b="1" dirty="0">
              <a:effectLst>
                <a:outerShdw blurRad="38100" dist="38100" dir="2700000" algn="tl">
                  <a:srgbClr val="000000">
                    <a:alpha val="43137"/>
                  </a:srgbClr>
                </a:outerShdw>
              </a:effectLst>
            </a:endParaRPr>
          </a:p>
        </p:txBody>
      </p:sp>
      <p:sp>
        <p:nvSpPr>
          <p:cNvPr id="5" name="TextBox 4"/>
          <p:cNvSpPr txBox="1"/>
          <p:nvPr/>
        </p:nvSpPr>
        <p:spPr>
          <a:xfrm>
            <a:off x="8644274" y="2031648"/>
            <a:ext cx="3463943" cy="2031325"/>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An added benefit</a:t>
            </a:r>
          </a:p>
          <a:p>
            <a:pPr algn="just"/>
            <a:r>
              <a:rPr lang="en-US" b="1" dirty="0" smtClean="0">
                <a:effectLst>
                  <a:outerShdw blurRad="38100" dist="38100" dir="2700000" algn="tl">
                    <a:srgbClr val="000000">
                      <a:alpha val="43137"/>
                    </a:srgbClr>
                  </a:outerShdw>
                </a:effectLst>
              </a:rPr>
              <a:t>For the first time, our majors got out of the silos of their mentors’ labs and  saw what their peers are doing. Result: several </a:t>
            </a:r>
            <a:r>
              <a:rPr lang="en-US" b="1" dirty="0">
                <a:effectLst>
                  <a:outerShdw blurRad="38100" dist="38100" dir="2700000" algn="tl">
                    <a:srgbClr val="000000">
                      <a:alpha val="43137"/>
                    </a:srgbClr>
                  </a:outerShdw>
                </a:effectLst>
              </a:rPr>
              <a:t>productive </a:t>
            </a:r>
            <a:r>
              <a:rPr lang="en-US" b="1" dirty="0" smtClean="0">
                <a:effectLst>
                  <a:outerShdw blurRad="38100" dist="38100" dir="2700000" algn="tl">
                    <a:srgbClr val="000000">
                      <a:alpha val="43137"/>
                    </a:srgbClr>
                  </a:outerShdw>
                </a:effectLst>
              </a:rPr>
              <a:t>discussions and obvious pride in their department</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756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7122" y="479320"/>
            <a:ext cx="9291483" cy="6194322"/>
          </a:xfrm>
          <a:prstGeom prst="rect">
            <a:avLst/>
          </a:prstGeom>
        </p:spPr>
      </p:pic>
    </p:spTree>
    <p:extLst>
      <p:ext uri="{BB962C8B-B14F-4D97-AF65-F5344CB8AC3E}">
        <p14:creationId xmlns:p14="http://schemas.microsoft.com/office/powerpoint/2010/main" val="1558869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55175" y="2269620"/>
            <a:ext cx="1559379" cy="923330"/>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Transfer from Community College</a:t>
            </a:r>
            <a:endParaRPr lang="en-US" b="1" dirty="0">
              <a:effectLst>
                <a:outerShdw blurRad="38100" dist="38100" dir="2700000" algn="tl">
                  <a:srgbClr val="000000">
                    <a:alpha val="43137"/>
                  </a:srgbClr>
                </a:outerShdw>
              </a:effectLst>
            </a:endParaRPr>
          </a:p>
        </p:txBody>
      </p:sp>
      <p:sp>
        <p:nvSpPr>
          <p:cNvPr id="13" name="Rectangle 12"/>
          <p:cNvSpPr/>
          <p:nvPr/>
        </p:nvSpPr>
        <p:spPr>
          <a:xfrm>
            <a:off x="2061532" y="2269620"/>
            <a:ext cx="1317990" cy="923330"/>
          </a:xfrm>
          <a:prstGeom prst="rect">
            <a:avLst/>
          </a:prstGeom>
        </p:spPr>
        <p:txBody>
          <a:bodyPr wrap="none">
            <a:spAutoFit/>
          </a:bodyPr>
          <a:lstStyle/>
          <a:p>
            <a:pPr algn="ctr"/>
            <a:r>
              <a:rPr lang="en-US" b="1" dirty="0" smtClean="0">
                <a:effectLst>
                  <a:outerShdw blurRad="38100" dist="38100" dir="2700000" algn="tl">
                    <a:srgbClr val="000000">
                      <a:alpha val="43137"/>
                    </a:srgbClr>
                  </a:outerShdw>
                </a:effectLst>
              </a:rPr>
              <a:t>Choose </a:t>
            </a:r>
          </a:p>
          <a:p>
            <a:pPr algn="ctr"/>
            <a:r>
              <a:rPr lang="en-US" b="1" dirty="0" smtClean="0">
                <a:effectLst>
                  <a:outerShdw blurRad="38100" dist="38100" dir="2700000" algn="tl">
                    <a:srgbClr val="000000">
                      <a:alpha val="43137"/>
                    </a:srgbClr>
                  </a:outerShdw>
                </a:effectLst>
              </a:rPr>
              <a:t>Geoscience </a:t>
            </a:r>
          </a:p>
          <a:p>
            <a:pPr algn="ctr"/>
            <a:r>
              <a:rPr lang="en-US" b="1" dirty="0" smtClean="0">
                <a:effectLst>
                  <a:outerShdw blurRad="38100" dist="38100" dir="2700000" algn="tl">
                    <a:srgbClr val="000000">
                      <a:alpha val="43137"/>
                    </a:srgbClr>
                  </a:outerShdw>
                </a:effectLst>
              </a:rPr>
              <a:t>major</a:t>
            </a:r>
            <a:endParaRPr lang="en-US" b="1" dirty="0">
              <a:effectLst>
                <a:outerShdw blurRad="38100" dist="38100" dir="2700000" algn="tl">
                  <a:srgbClr val="000000">
                    <a:alpha val="43137"/>
                  </a:srgbClr>
                </a:outerShdw>
              </a:effectLst>
            </a:endParaRPr>
          </a:p>
        </p:txBody>
      </p:sp>
      <p:sp>
        <p:nvSpPr>
          <p:cNvPr id="14" name="Rectangle 13"/>
          <p:cNvSpPr/>
          <p:nvPr/>
        </p:nvSpPr>
        <p:spPr>
          <a:xfrm>
            <a:off x="6559574" y="2269620"/>
            <a:ext cx="1370888" cy="923330"/>
          </a:xfrm>
          <a:prstGeom prst="rect">
            <a:avLst/>
          </a:prstGeom>
        </p:spPr>
        <p:txBody>
          <a:bodyPr wrap="none">
            <a:spAutoFit/>
          </a:bodyPr>
          <a:lstStyle/>
          <a:p>
            <a:pPr algn="ctr"/>
            <a:r>
              <a:rPr lang="en-US" b="1" dirty="0" smtClean="0">
                <a:effectLst>
                  <a:outerShdw blurRad="38100" dist="38100" dir="2700000" algn="tl">
                    <a:srgbClr val="000000">
                      <a:alpha val="43137"/>
                    </a:srgbClr>
                  </a:outerShdw>
                </a:effectLst>
              </a:rPr>
              <a:t>Complete</a:t>
            </a:r>
          </a:p>
          <a:p>
            <a:pPr algn="ctr"/>
            <a:r>
              <a:rPr lang="en-US" b="1" dirty="0" smtClean="0">
                <a:effectLst>
                  <a:outerShdw blurRad="38100" dist="38100" dir="2700000" algn="tl">
                    <a:srgbClr val="000000">
                      <a:alpha val="43137"/>
                    </a:srgbClr>
                  </a:outerShdw>
                </a:effectLst>
              </a:rPr>
              <a:t> Geoscience </a:t>
            </a:r>
          </a:p>
          <a:p>
            <a:pPr algn="ctr"/>
            <a:r>
              <a:rPr lang="en-US" b="1" dirty="0" smtClean="0">
                <a:effectLst>
                  <a:outerShdw blurRad="38100" dist="38100" dir="2700000" algn="tl">
                    <a:srgbClr val="000000">
                      <a:alpha val="43137"/>
                    </a:srgbClr>
                  </a:outerShdw>
                </a:effectLst>
              </a:rPr>
              <a:t>degree</a:t>
            </a:r>
            <a:endParaRPr lang="en-US" b="1" dirty="0">
              <a:effectLst>
                <a:outerShdw blurRad="38100" dist="38100" dir="2700000" algn="tl">
                  <a:srgbClr val="000000">
                    <a:alpha val="43137"/>
                  </a:srgbClr>
                </a:outerShdw>
              </a:effectLst>
            </a:endParaRPr>
          </a:p>
        </p:txBody>
      </p:sp>
      <p:sp>
        <p:nvSpPr>
          <p:cNvPr id="15" name="Rectangle 14"/>
          <p:cNvSpPr/>
          <p:nvPr/>
        </p:nvSpPr>
        <p:spPr>
          <a:xfrm>
            <a:off x="8569348" y="2275556"/>
            <a:ext cx="1702325" cy="923330"/>
          </a:xfrm>
          <a:prstGeom prst="rect">
            <a:avLst/>
          </a:prstGeom>
        </p:spPr>
        <p:txBody>
          <a:bodyPr wrap="none">
            <a:spAutoFit/>
          </a:bodyPr>
          <a:lstStyle/>
          <a:p>
            <a:pPr algn="ctr"/>
            <a:r>
              <a:rPr lang="en-US" b="1" dirty="0" smtClean="0">
                <a:effectLst>
                  <a:outerShdw blurRad="38100" dist="38100" dir="2700000" algn="tl">
                    <a:srgbClr val="000000">
                      <a:alpha val="43137"/>
                    </a:srgbClr>
                  </a:outerShdw>
                </a:effectLst>
              </a:rPr>
              <a:t>Geoscience </a:t>
            </a:r>
          </a:p>
          <a:p>
            <a:pPr algn="ctr"/>
            <a:r>
              <a:rPr lang="en-US" b="1" dirty="0" smtClean="0">
                <a:effectLst>
                  <a:outerShdw blurRad="38100" dist="38100" dir="2700000" algn="tl">
                    <a:srgbClr val="000000">
                      <a:alpha val="43137"/>
                    </a:srgbClr>
                  </a:outerShdw>
                </a:effectLst>
              </a:rPr>
              <a:t>Employment or</a:t>
            </a:r>
          </a:p>
          <a:p>
            <a:pPr algn="ctr"/>
            <a:r>
              <a:rPr lang="en-US" b="1" dirty="0" smtClean="0">
                <a:effectLst>
                  <a:outerShdw blurRad="38100" dist="38100" dir="2700000" algn="tl">
                    <a:srgbClr val="000000">
                      <a:alpha val="43137"/>
                    </a:srgbClr>
                  </a:outerShdw>
                </a:effectLst>
              </a:rPr>
              <a:t>graduate school</a:t>
            </a:r>
            <a:endParaRPr lang="en-US" b="1" dirty="0">
              <a:effectLst>
                <a:outerShdw blurRad="38100" dist="38100" dir="2700000" algn="tl">
                  <a:srgbClr val="000000">
                    <a:alpha val="43137"/>
                  </a:srgbClr>
                </a:outerShdw>
              </a:effectLst>
            </a:endParaRPr>
          </a:p>
        </p:txBody>
      </p:sp>
      <p:sp>
        <p:nvSpPr>
          <p:cNvPr id="9" name="Freeform 8"/>
          <p:cNvSpPr/>
          <p:nvPr/>
        </p:nvSpPr>
        <p:spPr>
          <a:xfrm>
            <a:off x="791815" y="2291655"/>
            <a:ext cx="881678" cy="2773147"/>
          </a:xfrm>
          <a:custGeom>
            <a:avLst/>
            <a:gdLst>
              <a:gd name="connsiteX0" fmla="*/ 0 w 759279"/>
              <a:gd name="connsiteY0" fmla="*/ 0 h 2326821"/>
              <a:gd name="connsiteX1" fmla="*/ 759279 w 759279"/>
              <a:gd name="connsiteY1" fmla="*/ 1224642 h 2326821"/>
              <a:gd name="connsiteX2" fmla="*/ 40822 w 759279"/>
              <a:gd name="connsiteY2" fmla="*/ 2326821 h 2326821"/>
            </a:gdLst>
            <a:ahLst/>
            <a:cxnLst>
              <a:cxn ang="0">
                <a:pos x="connsiteX0" y="connsiteY0"/>
              </a:cxn>
              <a:cxn ang="0">
                <a:pos x="connsiteX1" y="connsiteY1"/>
              </a:cxn>
              <a:cxn ang="0">
                <a:pos x="connsiteX2" y="connsiteY2"/>
              </a:cxn>
            </a:cxnLst>
            <a:rect l="l" t="t" r="r" b="b"/>
            <a:pathLst>
              <a:path w="759279" h="2326821">
                <a:moveTo>
                  <a:pt x="0" y="0"/>
                </a:moveTo>
                <a:lnTo>
                  <a:pt x="759279" y="1224642"/>
                </a:lnTo>
                <a:lnTo>
                  <a:pt x="40822" y="2326821"/>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9147" y="1385699"/>
            <a:ext cx="1297150" cy="646331"/>
          </a:xfrm>
          <a:prstGeom prst="rect">
            <a:avLst/>
          </a:prstGeom>
        </p:spPr>
        <p:txBody>
          <a:bodyPr wrap="none">
            <a:spAutoFit/>
          </a:bodyPr>
          <a:lstStyle/>
          <a:p>
            <a:pPr algn="ctr"/>
            <a:r>
              <a:rPr lang="en-US" b="1" dirty="0" smtClean="0">
                <a:solidFill>
                  <a:srgbClr val="0000FF"/>
                </a:solidFill>
                <a:effectLst>
                  <a:outerShdw blurRad="38100" dist="38100" dir="2700000" algn="tl">
                    <a:srgbClr val="000000">
                      <a:alpha val="43137"/>
                    </a:srgbClr>
                  </a:outerShdw>
                </a:effectLst>
              </a:rPr>
              <a:t>Community</a:t>
            </a:r>
          </a:p>
          <a:p>
            <a:pPr algn="ctr"/>
            <a:r>
              <a:rPr lang="en-US" b="1" dirty="0" smtClean="0">
                <a:solidFill>
                  <a:srgbClr val="0000FF"/>
                </a:solidFill>
                <a:effectLst>
                  <a:outerShdw blurRad="38100" dist="38100" dir="2700000" algn="tl">
                    <a:srgbClr val="000000">
                      <a:alpha val="43137"/>
                    </a:srgbClr>
                  </a:outerShdw>
                </a:effectLst>
              </a:rPr>
              <a:t> </a:t>
            </a:r>
            <a:r>
              <a:rPr lang="en-US" b="1" dirty="0">
                <a:solidFill>
                  <a:srgbClr val="0000FF"/>
                </a:solidFill>
                <a:effectLst>
                  <a:outerShdw blurRad="38100" dist="38100" dir="2700000" algn="tl">
                    <a:srgbClr val="000000">
                      <a:alpha val="43137"/>
                    </a:srgbClr>
                  </a:outerShdw>
                </a:effectLst>
              </a:rPr>
              <a:t>College</a:t>
            </a:r>
          </a:p>
        </p:txBody>
      </p:sp>
      <p:sp>
        <p:nvSpPr>
          <p:cNvPr id="12" name="Rectangle 11"/>
          <p:cNvSpPr/>
          <p:nvPr/>
        </p:nvSpPr>
        <p:spPr>
          <a:xfrm>
            <a:off x="475016" y="5197783"/>
            <a:ext cx="1303562" cy="369332"/>
          </a:xfrm>
          <a:prstGeom prst="rect">
            <a:avLst/>
          </a:prstGeom>
        </p:spPr>
        <p:txBody>
          <a:bodyPr wrap="none">
            <a:spAutoFit/>
          </a:bodyPr>
          <a:lstStyle/>
          <a:p>
            <a:pPr algn="ctr"/>
            <a:r>
              <a:rPr lang="en-US" b="1" dirty="0" smtClean="0">
                <a:solidFill>
                  <a:srgbClr val="3399FF"/>
                </a:solidFill>
                <a:effectLst>
                  <a:outerShdw blurRad="38100" dist="38100" dir="2700000" algn="tl">
                    <a:srgbClr val="000000">
                      <a:alpha val="43137"/>
                    </a:srgbClr>
                  </a:outerShdw>
                </a:effectLst>
              </a:rPr>
              <a:t>High School</a:t>
            </a:r>
            <a:endParaRPr lang="en-US" b="1" dirty="0">
              <a:solidFill>
                <a:srgbClr val="3399FF"/>
              </a:solidFill>
              <a:effectLst>
                <a:outerShdw blurRad="38100" dist="38100" dir="2700000" algn="tl">
                  <a:srgbClr val="000000">
                    <a:alpha val="43137"/>
                  </a:srgbClr>
                </a:outerShdw>
              </a:effectLst>
            </a:endParaRPr>
          </a:p>
        </p:txBody>
      </p:sp>
      <p:cxnSp>
        <p:nvCxnSpPr>
          <p:cNvPr id="17" name="Straight Connector 16"/>
          <p:cNvCxnSpPr/>
          <p:nvPr/>
        </p:nvCxnSpPr>
        <p:spPr>
          <a:xfrm>
            <a:off x="2668933" y="3998938"/>
            <a:ext cx="26545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1128556" y="2226664"/>
            <a:ext cx="1505198" cy="1343535"/>
          </a:xfrm>
          <a:custGeom>
            <a:avLst/>
            <a:gdLst>
              <a:gd name="connsiteX0" fmla="*/ 0 w 1306286"/>
              <a:gd name="connsiteY0" fmla="*/ 0 h 1200692"/>
              <a:gd name="connsiteX1" fmla="*/ 628650 w 1306286"/>
              <a:gd name="connsiteY1" fmla="*/ 1053193 h 1200692"/>
              <a:gd name="connsiteX2" fmla="*/ 1306286 w 1306286"/>
              <a:gd name="connsiteY2" fmla="*/ 1167493 h 1200692"/>
              <a:gd name="connsiteX0" fmla="*/ 0 w 1306286"/>
              <a:gd name="connsiteY0" fmla="*/ 0 h 1200692"/>
              <a:gd name="connsiteX1" fmla="*/ 628650 w 1306286"/>
              <a:gd name="connsiteY1" fmla="*/ 1053193 h 1200692"/>
              <a:gd name="connsiteX2" fmla="*/ 1306286 w 1306286"/>
              <a:gd name="connsiteY2" fmla="*/ 1167493 h 1200692"/>
              <a:gd name="connsiteX0" fmla="*/ 0 w 1306286"/>
              <a:gd name="connsiteY0" fmla="*/ 0 h 1167493"/>
              <a:gd name="connsiteX1" fmla="*/ 628650 w 1306286"/>
              <a:gd name="connsiteY1" fmla="*/ 1053193 h 1167493"/>
              <a:gd name="connsiteX2" fmla="*/ 1306286 w 1306286"/>
              <a:gd name="connsiteY2" fmla="*/ 1167493 h 1167493"/>
              <a:gd name="connsiteX0" fmla="*/ 0 w 1306286"/>
              <a:gd name="connsiteY0" fmla="*/ 0 h 1167493"/>
              <a:gd name="connsiteX1" fmla="*/ 628650 w 1306286"/>
              <a:gd name="connsiteY1" fmla="*/ 1053193 h 1167493"/>
              <a:gd name="connsiteX2" fmla="*/ 791936 w 1306286"/>
              <a:gd name="connsiteY2" fmla="*/ 1104064 h 1167493"/>
              <a:gd name="connsiteX3" fmla="*/ 1306286 w 1306286"/>
              <a:gd name="connsiteY3" fmla="*/ 1167493 h 1167493"/>
              <a:gd name="connsiteX0" fmla="*/ 0 w 1306286"/>
              <a:gd name="connsiteY0" fmla="*/ 0 h 1167493"/>
              <a:gd name="connsiteX1" fmla="*/ 490485 w 1306286"/>
              <a:gd name="connsiteY1" fmla="*/ 842806 h 1167493"/>
              <a:gd name="connsiteX2" fmla="*/ 628650 w 1306286"/>
              <a:gd name="connsiteY2" fmla="*/ 1053193 h 1167493"/>
              <a:gd name="connsiteX3" fmla="*/ 791936 w 1306286"/>
              <a:gd name="connsiteY3" fmla="*/ 1104064 h 1167493"/>
              <a:gd name="connsiteX4" fmla="*/ 1306286 w 1306286"/>
              <a:gd name="connsiteY4" fmla="*/ 1167493 h 1167493"/>
              <a:gd name="connsiteX0" fmla="*/ 0 w 1306286"/>
              <a:gd name="connsiteY0" fmla="*/ 0 h 1167493"/>
              <a:gd name="connsiteX1" fmla="*/ 490485 w 1306286"/>
              <a:gd name="connsiteY1" fmla="*/ 842806 h 1167493"/>
              <a:gd name="connsiteX2" fmla="*/ 578408 w 1306286"/>
              <a:gd name="connsiteY2" fmla="*/ 1012999 h 1167493"/>
              <a:gd name="connsiteX3" fmla="*/ 791936 w 1306286"/>
              <a:gd name="connsiteY3" fmla="*/ 1104064 h 1167493"/>
              <a:gd name="connsiteX4" fmla="*/ 1306286 w 1306286"/>
              <a:gd name="connsiteY4" fmla="*/ 1167493 h 1167493"/>
              <a:gd name="connsiteX0" fmla="*/ 0 w 1306286"/>
              <a:gd name="connsiteY0" fmla="*/ 0 h 1167493"/>
              <a:gd name="connsiteX1" fmla="*/ 490485 w 1306286"/>
              <a:gd name="connsiteY1" fmla="*/ 842806 h 1167493"/>
              <a:gd name="connsiteX2" fmla="*/ 578408 w 1306286"/>
              <a:gd name="connsiteY2" fmla="*/ 1012999 h 1167493"/>
              <a:gd name="connsiteX3" fmla="*/ 791936 w 1306286"/>
              <a:gd name="connsiteY3" fmla="*/ 1104064 h 1167493"/>
              <a:gd name="connsiteX4" fmla="*/ 1306286 w 1306286"/>
              <a:gd name="connsiteY4" fmla="*/ 1167493 h 1167493"/>
              <a:gd name="connsiteX0" fmla="*/ 0 w 1306286"/>
              <a:gd name="connsiteY0" fmla="*/ 0 h 1167493"/>
              <a:gd name="connsiteX1" fmla="*/ 490485 w 1306286"/>
              <a:gd name="connsiteY1" fmla="*/ 842806 h 1167493"/>
              <a:gd name="connsiteX2" fmla="*/ 578408 w 1306286"/>
              <a:gd name="connsiteY2" fmla="*/ 1012999 h 1167493"/>
              <a:gd name="connsiteX3" fmla="*/ 791936 w 1306286"/>
              <a:gd name="connsiteY3" fmla="*/ 1104064 h 1167493"/>
              <a:gd name="connsiteX4" fmla="*/ 1306286 w 1306286"/>
              <a:gd name="connsiteY4" fmla="*/ 1167493 h 1167493"/>
              <a:gd name="connsiteX0" fmla="*/ 0 w 1296238"/>
              <a:gd name="connsiteY0" fmla="*/ 0 h 1107203"/>
              <a:gd name="connsiteX1" fmla="*/ 490485 w 1296238"/>
              <a:gd name="connsiteY1" fmla="*/ 842806 h 1107203"/>
              <a:gd name="connsiteX2" fmla="*/ 578408 w 1296238"/>
              <a:gd name="connsiteY2" fmla="*/ 1012999 h 1107203"/>
              <a:gd name="connsiteX3" fmla="*/ 791936 w 1296238"/>
              <a:gd name="connsiteY3" fmla="*/ 1104064 h 1107203"/>
              <a:gd name="connsiteX4" fmla="*/ 1296238 w 1296238"/>
              <a:gd name="connsiteY4" fmla="*/ 1107203 h 1107203"/>
              <a:gd name="connsiteX0" fmla="*/ 0 w 1296238"/>
              <a:gd name="connsiteY0" fmla="*/ 0 h 1127299"/>
              <a:gd name="connsiteX1" fmla="*/ 490485 w 1296238"/>
              <a:gd name="connsiteY1" fmla="*/ 842806 h 1127299"/>
              <a:gd name="connsiteX2" fmla="*/ 578408 w 1296238"/>
              <a:gd name="connsiteY2" fmla="*/ 1012999 h 1127299"/>
              <a:gd name="connsiteX3" fmla="*/ 791936 w 1296238"/>
              <a:gd name="connsiteY3" fmla="*/ 1104064 h 1127299"/>
              <a:gd name="connsiteX4" fmla="*/ 1296238 w 1296238"/>
              <a:gd name="connsiteY4" fmla="*/ 1127299 h 1127299"/>
              <a:gd name="connsiteX0" fmla="*/ 0 w 1296238"/>
              <a:gd name="connsiteY0" fmla="*/ 0 h 1127299"/>
              <a:gd name="connsiteX1" fmla="*/ 466101 w 1296238"/>
              <a:gd name="connsiteY1" fmla="*/ 836710 h 1127299"/>
              <a:gd name="connsiteX2" fmla="*/ 578408 w 1296238"/>
              <a:gd name="connsiteY2" fmla="*/ 1012999 h 1127299"/>
              <a:gd name="connsiteX3" fmla="*/ 791936 w 1296238"/>
              <a:gd name="connsiteY3" fmla="*/ 1104064 h 1127299"/>
              <a:gd name="connsiteX4" fmla="*/ 1296238 w 1296238"/>
              <a:gd name="connsiteY4" fmla="*/ 1127299 h 1127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238" h="1127299">
                <a:moveTo>
                  <a:pt x="0" y="0"/>
                </a:moveTo>
                <a:lnTo>
                  <a:pt x="466101" y="836710"/>
                </a:lnTo>
                <a:cubicBezTo>
                  <a:pt x="562502" y="1005543"/>
                  <a:pt x="524102" y="968440"/>
                  <a:pt x="578408" y="1012999"/>
                </a:cubicBezTo>
                <a:cubicBezTo>
                  <a:pt x="632714" y="1057558"/>
                  <a:pt x="670623" y="1078315"/>
                  <a:pt x="791936" y="1104064"/>
                </a:cubicBezTo>
                <a:lnTo>
                  <a:pt x="1296238" y="1127299"/>
                </a:lnTo>
              </a:path>
            </a:pathLst>
          </a:custGeom>
          <a:noFill/>
          <a:ln w="76200">
            <a:solidFill>
              <a:srgbClr val="0000FF"/>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flipV="1">
            <a:off x="1129591" y="3780956"/>
            <a:ext cx="1505198" cy="1329005"/>
          </a:xfrm>
          <a:custGeom>
            <a:avLst/>
            <a:gdLst>
              <a:gd name="connsiteX0" fmla="*/ 0 w 1306286"/>
              <a:gd name="connsiteY0" fmla="*/ 0 h 1200692"/>
              <a:gd name="connsiteX1" fmla="*/ 628650 w 1306286"/>
              <a:gd name="connsiteY1" fmla="*/ 1053193 h 1200692"/>
              <a:gd name="connsiteX2" fmla="*/ 1306286 w 1306286"/>
              <a:gd name="connsiteY2" fmla="*/ 1167493 h 1200692"/>
              <a:gd name="connsiteX0" fmla="*/ 0 w 1306286"/>
              <a:gd name="connsiteY0" fmla="*/ 0 h 1200692"/>
              <a:gd name="connsiteX1" fmla="*/ 628650 w 1306286"/>
              <a:gd name="connsiteY1" fmla="*/ 1053193 h 1200692"/>
              <a:gd name="connsiteX2" fmla="*/ 1306286 w 1306286"/>
              <a:gd name="connsiteY2" fmla="*/ 1167493 h 1200692"/>
              <a:gd name="connsiteX0" fmla="*/ 0 w 1306286"/>
              <a:gd name="connsiteY0" fmla="*/ 0 h 1167493"/>
              <a:gd name="connsiteX1" fmla="*/ 628650 w 1306286"/>
              <a:gd name="connsiteY1" fmla="*/ 1053193 h 1167493"/>
              <a:gd name="connsiteX2" fmla="*/ 1306286 w 1306286"/>
              <a:gd name="connsiteY2" fmla="*/ 1167493 h 1167493"/>
              <a:gd name="connsiteX0" fmla="*/ 0 w 1306286"/>
              <a:gd name="connsiteY0" fmla="*/ 0 h 1167493"/>
              <a:gd name="connsiteX1" fmla="*/ 628650 w 1306286"/>
              <a:gd name="connsiteY1" fmla="*/ 1053193 h 1167493"/>
              <a:gd name="connsiteX2" fmla="*/ 791936 w 1306286"/>
              <a:gd name="connsiteY2" fmla="*/ 1104064 h 1167493"/>
              <a:gd name="connsiteX3" fmla="*/ 1306286 w 1306286"/>
              <a:gd name="connsiteY3" fmla="*/ 1167493 h 1167493"/>
              <a:gd name="connsiteX0" fmla="*/ 0 w 1306286"/>
              <a:gd name="connsiteY0" fmla="*/ 0 h 1167493"/>
              <a:gd name="connsiteX1" fmla="*/ 490485 w 1306286"/>
              <a:gd name="connsiteY1" fmla="*/ 842806 h 1167493"/>
              <a:gd name="connsiteX2" fmla="*/ 628650 w 1306286"/>
              <a:gd name="connsiteY2" fmla="*/ 1053193 h 1167493"/>
              <a:gd name="connsiteX3" fmla="*/ 791936 w 1306286"/>
              <a:gd name="connsiteY3" fmla="*/ 1104064 h 1167493"/>
              <a:gd name="connsiteX4" fmla="*/ 1306286 w 1306286"/>
              <a:gd name="connsiteY4" fmla="*/ 1167493 h 1167493"/>
              <a:gd name="connsiteX0" fmla="*/ 0 w 1306286"/>
              <a:gd name="connsiteY0" fmla="*/ 0 h 1167493"/>
              <a:gd name="connsiteX1" fmla="*/ 490485 w 1306286"/>
              <a:gd name="connsiteY1" fmla="*/ 842806 h 1167493"/>
              <a:gd name="connsiteX2" fmla="*/ 578408 w 1306286"/>
              <a:gd name="connsiteY2" fmla="*/ 1012999 h 1167493"/>
              <a:gd name="connsiteX3" fmla="*/ 791936 w 1306286"/>
              <a:gd name="connsiteY3" fmla="*/ 1104064 h 1167493"/>
              <a:gd name="connsiteX4" fmla="*/ 1306286 w 1306286"/>
              <a:gd name="connsiteY4" fmla="*/ 1167493 h 1167493"/>
              <a:gd name="connsiteX0" fmla="*/ 0 w 1306286"/>
              <a:gd name="connsiteY0" fmla="*/ 0 h 1167493"/>
              <a:gd name="connsiteX1" fmla="*/ 490485 w 1306286"/>
              <a:gd name="connsiteY1" fmla="*/ 842806 h 1167493"/>
              <a:gd name="connsiteX2" fmla="*/ 578408 w 1306286"/>
              <a:gd name="connsiteY2" fmla="*/ 1012999 h 1167493"/>
              <a:gd name="connsiteX3" fmla="*/ 791936 w 1306286"/>
              <a:gd name="connsiteY3" fmla="*/ 1104064 h 1167493"/>
              <a:gd name="connsiteX4" fmla="*/ 1306286 w 1306286"/>
              <a:gd name="connsiteY4" fmla="*/ 1167493 h 1167493"/>
              <a:gd name="connsiteX0" fmla="*/ 0 w 1306286"/>
              <a:gd name="connsiteY0" fmla="*/ 0 h 1167493"/>
              <a:gd name="connsiteX1" fmla="*/ 490485 w 1306286"/>
              <a:gd name="connsiteY1" fmla="*/ 842806 h 1167493"/>
              <a:gd name="connsiteX2" fmla="*/ 578408 w 1306286"/>
              <a:gd name="connsiteY2" fmla="*/ 1012999 h 1167493"/>
              <a:gd name="connsiteX3" fmla="*/ 791936 w 1306286"/>
              <a:gd name="connsiteY3" fmla="*/ 1104064 h 1167493"/>
              <a:gd name="connsiteX4" fmla="*/ 1306286 w 1306286"/>
              <a:gd name="connsiteY4" fmla="*/ 1167493 h 1167493"/>
              <a:gd name="connsiteX0" fmla="*/ 0 w 1296238"/>
              <a:gd name="connsiteY0" fmla="*/ 0 h 1107203"/>
              <a:gd name="connsiteX1" fmla="*/ 490485 w 1296238"/>
              <a:gd name="connsiteY1" fmla="*/ 842806 h 1107203"/>
              <a:gd name="connsiteX2" fmla="*/ 578408 w 1296238"/>
              <a:gd name="connsiteY2" fmla="*/ 1012999 h 1107203"/>
              <a:gd name="connsiteX3" fmla="*/ 791936 w 1296238"/>
              <a:gd name="connsiteY3" fmla="*/ 1104064 h 1107203"/>
              <a:gd name="connsiteX4" fmla="*/ 1296238 w 1296238"/>
              <a:gd name="connsiteY4" fmla="*/ 1107203 h 1107203"/>
              <a:gd name="connsiteX0" fmla="*/ 0 w 1296238"/>
              <a:gd name="connsiteY0" fmla="*/ 0 h 1127299"/>
              <a:gd name="connsiteX1" fmla="*/ 490485 w 1296238"/>
              <a:gd name="connsiteY1" fmla="*/ 842806 h 1127299"/>
              <a:gd name="connsiteX2" fmla="*/ 578408 w 1296238"/>
              <a:gd name="connsiteY2" fmla="*/ 1012999 h 1127299"/>
              <a:gd name="connsiteX3" fmla="*/ 791936 w 1296238"/>
              <a:gd name="connsiteY3" fmla="*/ 1104064 h 1127299"/>
              <a:gd name="connsiteX4" fmla="*/ 1296238 w 1296238"/>
              <a:gd name="connsiteY4" fmla="*/ 1127299 h 1127299"/>
              <a:gd name="connsiteX0" fmla="*/ 0 w 1296238"/>
              <a:gd name="connsiteY0" fmla="*/ 0 h 1127299"/>
              <a:gd name="connsiteX1" fmla="*/ 460005 w 1296238"/>
              <a:gd name="connsiteY1" fmla="*/ 787942 h 1127299"/>
              <a:gd name="connsiteX2" fmla="*/ 578408 w 1296238"/>
              <a:gd name="connsiteY2" fmla="*/ 1012999 h 1127299"/>
              <a:gd name="connsiteX3" fmla="*/ 791936 w 1296238"/>
              <a:gd name="connsiteY3" fmla="*/ 1104064 h 1127299"/>
              <a:gd name="connsiteX4" fmla="*/ 1296238 w 1296238"/>
              <a:gd name="connsiteY4" fmla="*/ 1127299 h 1127299"/>
              <a:gd name="connsiteX0" fmla="*/ 0 w 1296238"/>
              <a:gd name="connsiteY0" fmla="*/ 0 h 1127299"/>
              <a:gd name="connsiteX1" fmla="*/ 441717 w 1296238"/>
              <a:gd name="connsiteY1" fmla="*/ 800134 h 1127299"/>
              <a:gd name="connsiteX2" fmla="*/ 578408 w 1296238"/>
              <a:gd name="connsiteY2" fmla="*/ 1012999 h 1127299"/>
              <a:gd name="connsiteX3" fmla="*/ 791936 w 1296238"/>
              <a:gd name="connsiteY3" fmla="*/ 1104064 h 1127299"/>
              <a:gd name="connsiteX4" fmla="*/ 1296238 w 1296238"/>
              <a:gd name="connsiteY4" fmla="*/ 1127299 h 1127299"/>
              <a:gd name="connsiteX0" fmla="*/ 0 w 1296238"/>
              <a:gd name="connsiteY0" fmla="*/ 0 h 1115107"/>
              <a:gd name="connsiteX1" fmla="*/ 441717 w 1296238"/>
              <a:gd name="connsiteY1" fmla="*/ 800134 h 1115107"/>
              <a:gd name="connsiteX2" fmla="*/ 578408 w 1296238"/>
              <a:gd name="connsiteY2" fmla="*/ 1012999 h 1115107"/>
              <a:gd name="connsiteX3" fmla="*/ 791936 w 1296238"/>
              <a:gd name="connsiteY3" fmla="*/ 1104064 h 1115107"/>
              <a:gd name="connsiteX4" fmla="*/ 1296238 w 1296238"/>
              <a:gd name="connsiteY4" fmla="*/ 1115107 h 1115107"/>
              <a:gd name="connsiteX0" fmla="*/ 0 w 1296238"/>
              <a:gd name="connsiteY0" fmla="*/ 0 h 1115107"/>
              <a:gd name="connsiteX1" fmla="*/ 496581 w 1296238"/>
              <a:gd name="connsiteY1" fmla="*/ 769654 h 1115107"/>
              <a:gd name="connsiteX2" fmla="*/ 578408 w 1296238"/>
              <a:gd name="connsiteY2" fmla="*/ 1012999 h 1115107"/>
              <a:gd name="connsiteX3" fmla="*/ 791936 w 1296238"/>
              <a:gd name="connsiteY3" fmla="*/ 1104064 h 1115107"/>
              <a:gd name="connsiteX4" fmla="*/ 1296238 w 1296238"/>
              <a:gd name="connsiteY4" fmla="*/ 1115107 h 1115107"/>
              <a:gd name="connsiteX0" fmla="*/ 0 w 1296238"/>
              <a:gd name="connsiteY0" fmla="*/ 0 h 1115107"/>
              <a:gd name="connsiteX1" fmla="*/ 496581 w 1296238"/>
              <a:gd name="connsiteY1" fmla="*/ 769654 h 1115107"/>
              <a:gd name="connsiteX2" fmla="*/ 651560 w 1296238"/>
              <a:gd name="connsiteY2" fmla="*/ 1006903 h 1115107"/>
              <a:gd name="connsiteX3" fmla="*/ 791936 w 1296238"/>
              <a:gd name="connsiteY3" fmla="*/ 1104064 h 1115107"/>
              <a:gd name="connsiteX4" fmla="*/ 1296238 w 1296238"/>
              <a:gd name="connsiteY4" fmla="*/ 1115107 h 111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238" h="1115107">
                <a:moveTo>
                  <a:pt x="0" y="0"/>
                </a:moveTo>
                <a:lnTo>
                  <a:pt x="496581" y="769654"/>
                </a:lnTo>
                <a:cubicBezTo>
                  <a:pt x="592982" y="938487"/>
                  <a:pt x="602334" y="951168"/>
                  <a:pt x="651560" y="1006903"/>
                </a:cubicBezTo>
                <a:cubicBezTo>
                  <a:pt x="700786" y="1062638"/>
                  <a:pt x="670623" y="1078315"/>
                  <a:pt x="791936" y="1104064"/>
                </a:cubicBezTo>
                <a:lnTo>
                  <a:pt x="1296238" y="1115107"/>
                </a:lnTo>
              </a:path>
            </a:pathLst>
          </a:custGeom>
          <a:noFill/>
          <a:ln w="76200">
            <a:solidFill>
              <a:srgbClr val="3399FF"/>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351157" y="2127861"/>
            <a:ext cx="9325564" cy="3100735"/>
            <a:chOff x="1191986" y="2008414"/>
            <a:chExt cx="8030939" cy="2601685"/>
          </a:xfrm>
        </p:grpSpPr>
        <p:sp>
          <p:nvSpPr>
            <p:cNvPr id="3" name="Freeform 2"/>
            <p:cNvSpPr/>
            <p:nvPr/>
          </p:nvSpPr>
          <p:spPr>
            <a:xfrm>
              <a:off x="1191986" y="2008414"/>
              <a:ext cx="7984671" cy="1036865"/>
            </a:xfrm>
            <a:custGeom>
              <a:avLst/>
              <a:gdLst>
                <a:gd name="connsiteX0" fmla="*/ 0 w 7984671"/>
                <a:gd name="connsiteY0" fmla="*/ 0 h 1036865"/>
                <a:gd name="connsiteX1" fmla="*/ 644978 w 7984671"/>
                <a:gd name="connsiteY1" fmla="*/ 1036865 h 1036865"/>
                <a:gd name="connsiteX2" fmla="*/ 7984671 w 7984671"/>
                <a:gd name="connsiteY2" fmla="*/ 1028700 h 1036865"/>
                <a:gd name="connsiteX3" fmla="*/ 7984671 w 7984671"/>
                <a:gd name="connsiteY3" fmla="*/ 1028700 h 1036865"/>
                <a:gd name="connsiteX4" fmla="*/ 7984671 w 7984671"/>
                <a:gd name="connsiteY4" fmla="*/ 1028700 h 103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4671" h="1036865">
                  <a:moveTo>
                    <a:pt x="0" y="0"/>
                  </a:moveTo>
                  <a:lnTo>
                    <a:pt x="644978" y="1036865"/>
                  </a:lnTo>
                  <a:lnTo>
                    <a:pt x="7984671" y="1028700"/>
                  </a:lnTo>
                  <a:lnTo>
                    <a:pt x="7984671" y="1028700"/>
                  </a:lnTo>
                  <a:lnTo>
                    <a:pt x="7984671" y="102870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flipV="1">
              <a:off x="1238254" y="3573234"/>
              <a:ext cx="7984671" cy="1036865"/>
            </a:xfrm>
            <a:custGeom>
              <a:avLst/>
              <a:gdLst>
                <a:gd name="connsiteX0" fmla="*/ 0 w 7984671"/>
                <a:gd name="connsiteY0" fmla="*/ 0 h 1036865"/>
                <a:gd name="connsiteX1" fmla="*/ 644978 w 7984671"/>
                <a:gd name="connsiteY1" fmla="*/ 1036865 h 1036865"/>
                <a:gd name="connsiteX2" fmla="*/ 7984671 w 7984671"/>
                <a:gd name="connsiteY2" fmla="*/ 1028700 h 1036865"/>
                <a:gd name="connsiteX3" fmla="*/ 7984671 w 7984671"/>
                <a:gd name="connsiteY3" fmla="*/ 1028700 h 1036865"/>
                <a:gd name="connsiteX4" fmla="*/ 7984671 w 7984671"/>
                <a:gd name="connsiteY4" fmla="*/ 1028700 h 103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4671" h="1036865">
                  <a:moveTo>
                    <a:pt x="0" y="0"/>
                  </a:moveTo>
                  <a:lnTo>
                    <a:pt x="644978" y="1036865"/>
                  </a:lnTo>
                  <a:lnTo>
                    <a:pt x="7984671" y="1028700"/>
                  </a:lnTo>
                  <a:lnTo>
                    <a:pt x="7984671" y="1028700"/>
                  </a:lnTo>
                  <a:lnTo>
                    <a:pt x="7984671" y="102870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Connector 19"/>
          <p:cNvCxnSpPr/>
          <p:nvPr/>
        </p:nvCxnSpPr>
        <p:spPr>
          <a:xfrm>
            <a:off x="4884454" y="3989856"/>
            <a:ext cx="265451"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213890" y="3992883"/>
            <a:ext cx="265451"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493595" y="3998938"/>
            <a:ext cx="265451"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94075" y="3989856"/>
            <a:ext cx="265451"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2586138" y="3385411"/>
            <a:ext cx="8092747" cy="603367"/>
          </a:xfrm>
          <a:custGeom>
            <a:avLst/>
            <a:gdLst>
              <a:gd name="connsiteX0" fmla="*/ 0 w 6774507"/>
              <a:gd name="connsiteY0" fmla="*/ 87994 h 527955"/>
              <a:gd name="connsiteX1" fmla="*/ 87994 w 6774507"/>
              <a:gd name="connsiteY1" fmla="*/ 0 h 527955"/>
              <a:gd name="connsiteX2" fmla="*/ 6686513 w 6774507"/>
              <a:gd name="connsiteY2" fmla="*/ 0 h 527955"/>
              <a:gd name="connsiteX3" fmla="*/ 6774507 w 6774507"/>
              <a:gd name="connsiteY3" fmla="*/ 87994 h 527955"/>
              <a:gd name="connsiteX4" fmla="*/ 6774507 w 6774507"/>
              <a:gd name="connsiteY4" fmla="*/ 439961 h 527955"/>
              <a:gd name="connsiteX5" fmla="*/ 6686513 w 6774507"/>
              <a:gd name="connsiteY5" fmla="*/ 527955 h 527955"/>
              <a:gd name="connsiteX6" fmla="*/ 87994 w 6774507"/>
              <a:gd name="connsiteY6" fmla="*/ 527955 h 527955"/>
              <a:gd name="connsiteX7" fmla="*/ 0 w 6774507"/>
              <a:gd name="connsiteY7" fmla="*/ 439961 h 527955"/>
              <a:gd name="connsiteX8" fmla="*/ 0 w 6774507"/>
              <a:gd name="connsiteY8" fmla="*/ 87994 h 527955"/>
              <a:gd name="connsiteX0" fmla="*/ 0 w 6774507"/>
              <a:gd name="connsiteY0" fmla="*/ 88011 h 527972"/>
              <a:gd name="connsiteX1" fmla="*/ 87994 w 6774507"/>
              <a:gd name="connsiteY1" fmla="*/ 17 h 527972"/>
              <a:gd name="connsiteX2" fmla="*/ 1178379 w 6774507"/>
              <a:gd name="connsiteY2" fmla="*/ 51506 h 527972"/>
              <a:gd name="connsiteX3" fmla="*/ 6686513 w 6774507"/>
              <a:gd name="connsiteY3" fmla="*/ 17 h 527972"/>
              <a:gd name="connsiteX4" fmla="*/ 6774507 w 6774507"/>
              <a:gd name="connsiteY4" fmla="*/ 88011 h 527972"/>
              <a:gd name="connsiteX5" fmla="*/ 6774507 w 6774507"/>
              <a:gd name="connsiteY5" fmla="*/ 439978 h 527972"/>
              <a:gd name="connsiteX6" fmla="*/ 6686513 w 6774507"/>
              <a:gd name="connsiteY6" fmla="*/ 527972 h 527972"/>
              <a:gd name="connsiteX7" fmla="*/ 87994 w 6774507"/>
              <a:gd name="connsiteY7" fmla="*/ 527972 h 527972"/>
              <a:gd name="connsiteX8" fmla="*/ 0 w 6774507"/>
              <a:gd name="connsiteY8" fmla="*/ 439978 h 527972"/>
              <a:gd name="connsiteX9" fmla="*/ 0 w 6774507"/>
              <a:gd name="connsiteY9" fmla="*/ 88011 h 527972"/>
              <a:gd name="connsiteX0" fmla="*/ 0 w 6774507"/>
              <a:gd name="connsiteY0" fmla="*/ 88011 h 527972"/>
              <a:gd name="connsiteX1" fmla="*/ 87994 w 6774507"/>
              <a:gd name="connsiteY1" fmla="*/ 17 h 527972"/>
              <a:gd name="connsiteX2" fmla="*/ 1178379 w 6774507"/>
              <a:gd name="connsiteY2" fmla="*/ 51506 h 527972"/>
              <a:gd name="connsiteX3" fmla="*/ 2647515 w 6774507"/>
              <a:gd name="connsiteY3" fmla="*/ 210002 h 527972"/>
              <a:gd name="connsiteX4" fmla="*/ 6686513 w 6774507"/>
              <a:gd name="connsiteY4" fmla="*/ 17 h 527972"/>
              <a:gd name="connsiteX5" fmla="*/ 6774507 w 6774507"/>
              <a:gd name="connsiteY5" fmla="*/ 88011 h 527972"/>
              <a:gd name="connsiteX6" fmla="*/ 6774507 w 6774507"/>
              <a:gd name="connsiteY6" fmla="*/ 439978 h 527972"/>
              <a:gd name="connsiteX7" fmla="*/ 6686513 w 6774507"/>
              <a:gd name="connsiteY7" fmla="*/ 527972 h 527972"/>
              <a:gd name="connsiteX8" fmla="*/ 87994 w 6774507"/>
              <a:gd name="connsiteY8" fmla="*/ 527972 h 527972"/>
              <a:gd name="connsiteX9" fmla="*/ 0 w 6774507"/>
              <a:gd name="connsiteY9" fmla="*/ 439978 h 527972"/>
              <a:gd name="connsiteX10" fmla="*/ 0 w 6774507"/>
              <a:gd name="connsiteY10" fmla="*/ 88011 h 527972"/>
              <a:gd name="connsiteX0" fmla="*/ 0 w 6774507"/>
              <a:gd name="connsiteY0" fmla="*/ 87994 h 527955"/>
              <a:gd name="connsiteX1" fmla="*/ 118474 w 6774507"/>
              <a:gd name="connsiteY1" fmla="*/ 18288 h 527955"/>
              <a:gd name="connsiteX2" fmla="*/ 1178379 w 6774507"/>
              <a:gd name="connsiteY2" fmla="*/ 51489 h 527955"/>
              <a:gd name="connsiteX3" fmla="*/ 2647515 w 6774507"/>
              <a:gd name="connsiteY3" fmla="*/ 209985 h 527955"/>
              <a:gd name="connsiteX4" fmla="*/ 6686513 w 6774507"/>
              <a:gd name="connsiteY4" fmla="*/ 0 h 527955"/>
              <a:gd name="connsiteX5" fmla="*/ 6774507 w 6774507"/>
              <a:gd name="connsiteY5" fmla="*/ 87994 h 527955"/>
              <a:gd name="connsiteX6" fmla="*/ 6774507 w 6774507"/>
              <a:gd name="connsiteY6" fmla="*/ 439961 h 527955"/>
              <a:gd name="connsiteX7" fmla="*/ 6686513 w 6774507"/>
              <a:gd name="connsiteY7" fmla="*/ 527955 h 527955"/>
              <a:gd name="connsiteX8" fmla="*/ 87994 w 6774507"/>
              <a:gd name="connsiteY8" fmla="*/ 527955 h 527955"/>
              <a:gd name="connsiteX9" fmla="*/ 0 w 6774507"/>
              <a:gd name="connsiteY9" fmla="*/ 439961 h 527955"/>
              <a:gd name="connsiteX10" fmla="*/ 0 w 6774507"/>
              <a:gd name="connsiteY10" fmla="*/ 87994 h 527955"/>
              <a:gd name="connsiteX0" fmla="*/ 0 w 6774507"/>
              <a:gd name="connsiteY0" fmla="*/ 87994 h 527955"/>
              <a:gd name="connsiteX1" fmla="*/ 118474 w 6774507"/>
              <a:gd name="connsiteY1" fmla="*/ 18288 h 527955"/>
              <a:gd name="connsiteX2" fmla="*/ 477339 w 6774507"/>
              <a:gd name="connsiteY2" fmla="*/ 94161 h 527955"/>
              <a:gd name="connsiteX3" fmla="*/ 1178379 w 6774507"/>
              <a:gd name="connsiteY3" fmla="*/ 51489 h 527955"/>
              <a:gd name="connsiteX4" fmla="*/ 2647515 w 6774507"/>
              <a:gd name="connsiteY4" fmla="*/ 209985 h 527955"/>
              <a:gd name="connsiteX5" fmla="*/ 6686513 w 6774507"/>
              <a:gd name="connsiteY5" fmla="*/ 0 h 527955"/>
              <a:gd name="connsiteX6" fmla="*/ 6774507 w 6774507"/>
              <a:gd name="connsiteY6" fmla="*/ 87994 h 527955"/>
              <a:gd name="connsiteX7" fmla="*/ 6774507 w 6774507"/>
              <a:gd name="connsiteY7" fmla="*/ 439961 h 527955"/>
              <a:gd name="connsiteX8" fmla="*/ 6686513 w 6774507"/>
              <a:gd name="connsiteY8" fmla="*/ 527955 h 527955"/>
              <a:gd name="connsiteX9" fmla="*/ 87994 w 6774507"/>
              <a:gd name="connsiteY9" fmla="*/ 527955 h 527955"/>
              <a:gd name="connsiteX10" fmla="*/ 0 w 6774507"/>
              <a:gd name="connsiteY10" fmla="*/ 439961 h 527955"/>
              <a:gd name="connsiteX11" fmla="*/ 0 w 6774507"/>
              <a:gd name="connsiteY11" fmla="*/ 87994 h 527955"/>
              <a:gd name="connsiteX0" fmla="*/ 0 w 6774507"/>
              <a:gd name="connsiteY0" fmla="*/ 87994 h 527955"/>
              <a:gd name="connsiteX1" fmla="*/ 118474 w 6774507"/>
              <a:gd name="connsiteY1" fmla="*/ 18288 h 527955"/>
              <a:gd name="connsiteX2" fmla="*/ 477339 w 6774507"/>
              <a:gd name="connsiteY2" fmla="*/ 94161 h 527955"/>
              <a:gd name="connsiteX3" fmla="*/ 1848939 w 6774507"/>
              <a:gd name="connsiteY3" fmla="*/ 94161 h 527955"/>
              <a:gd name="connsiteX4" fmla="*/ 2647515 w 6774507"/>
              <a:gd name="connsiteY4" fmla="*/ 209985 h 527955"/>
              <a:gd name="connsiteX5" fmla="*/ 6686513 w 6774507"/>
              <a:gd name="connsiteY5" fmla="*/ 0 h 527955"/>
              <a:gd name="connsiteX6" fmla="*/ 6774507 w 6774507"/>
              <a:gd name="connsiteY6" fmla="*/ 87994 h 527955"/>
              <a:gd name="connsiteX7" fmla="*/ 6774507 w 6774507"/>
              <a:gd name="connsiteY7" fmla="*/ 439961 h 527955"/>
              <a:gd name="connsiteX8" fmla="*/ 6686513 w 6774507"/>
              <a:gd name="connsiteY8" fmla="*/ 527955 h 527955"/>
              <a:gd name="connsiteX9" fmla="*/ 87994 w 6774507"/>
              <a:gd name="connsiteY9" fmla="*/ 527955 h 527955"/>
              <a:gd name="connsiteX10" fmla="*/ 0 w 6774507"/>
              <a:gd name="connsiteY10" fmla="*/ 439961 h 527955"/>
              <a:gd name="connsiteX11" fmla="*/ 0 w 6774507"/>
              <a:gd name="connsiteY11" fmla="*/ 87994 h 527955"/>
              <a:gd name="connsiteX0" fmla="*/ 0 w 6774507"/>
              <a:gd name="connsiteY0" fmla="*/ 87994 h 527955"/>
              <a:gd name="connsiteX1" fmla="*/ 118474 w 6774507"/>
              <a:gd name="connsiteY1" fmla="*/ 18288 h 527955"/>
              <a:gd name="connsiteX2" fmla="*/ 507819 w 6774507"/>
              <a:gd name="connsiteY2" fmla="*/ 161217 h 527955"/>
              <a:gd name="connsiteX3" fmla="*/ 1848939 w 6774507"/>
              <a:gd name="connsiteY3" fmla="*/ 94161 h 527955"/>
              <a:gd name="connsiteX4" fmla="*/ 2647515 w 6774507"/>
              <a:gd name="connsiteY4" fmla="*/ 209985 h 527955"/>
              <a:gd name="connsiteX5" fmla="*/ 6686513 w 6774507"/>
              <a:gd name="connsiteY5" fmla="*/ 0 h 527955"/>
              <a:gd name="connsiteX6" fmla="*/ 6774507 w 6774507"/>
              <a:gd name="connsiteY6" fmla="*/ 87994 h 527955"/>
              <a:gd name="connsiteX7" fmla="*/ 6774507 w 6774507"/>
              <a:gd name="connsiteY7" fmla="*/ 439961 h 527955"/>
              <a:gd name="connsiteX8" fmla="*/ 6686513 w 6774507"/>
              <a:gd name="connsiteY8" fmla="*/ 527955 h 527955"/>
              <a:gd name="connsiteX9" fmla="*/ 87994 w 6774507"/>
              <a:gd name="connsiteY9" fmla="*/ 527955 h 527955"/>
              <a:gd name="connsiteX10" fmla="*/ 0 w 6774507"/>
              <a:gd name="connsiteY10" fmla="*/ 439961 h 527955"/>
              <a:gd name="connsiteX11" fmla="*/ 0 w 6774507"/>
              <a:gd name="connsiteY11" fmla="*/ 87994 h 527955"/>
              <a:gd name="connsiteX0" fmla="*/ 0 w 6774507"/>
              <a:gd name="connsiteY0" fmla="*/ 87994 h 527955"/>
              <a:gd name="connsiteX1" fmla="*/ 118474 w 6774507"/>
              <a:gd name="connsiteY1" fmla="*/ 18288 h 527955"/>
              <a:gd name="connsiteX2" fmla="*/ 507819 w 6774507"/>
              <a:gd name="connsiteY2" fmla="*/ 161217 h 527955"/>
              <a:gd name="connsiteX3" fmla="*/ 1818459 w 6774507"/>
              <a:gd name="connsiteY3" fmla="*/ 191697 h 527955"/>
              <a:gd name="connsiteX4" fmla="*/ 2647515 w 6774507"/>
              <a:gd name="connsiteY4" fmla="*/ 209985 h 527955"/>
              <a:gd name="connsiteX5" fmla="*/ 6686513 w 6774507"/>
              <a:gd name="connsiteY5" fmla="*/ 0 h 527955"/>
              <a:gd name="connsiteX6" fmla="*/ 6774507 w 6774507"/>
              <a:gd name="connsiteY6" fmla="*/ 87994 h 527955"/>
              <a:gd name="connsiteX7" fmla="*/ 6774507 w 6774507"/>
              <a:gd name="connsiteY7" fmla="*/ 439961 h 527955"/>
              <a:gd name="connsiteX8" fmla="*/ 6686513 w 6774507"/>
              <a:gd name="connsiteY8" fmla="*/ 527955 h 527955"/>
              <a:gd name="connsiteX9" fmla="*/ 87994 w 6774507"/>
              <a:gd name="connsiteY9" fmla="*/ 527955 h 527955"/>
              <a:gd name="connsiteX10" fmla="*/ 0 w 6774507"/>
              <a:gd name="connsiteY10" fmla="*/ 439961 h 527955"/>
              <a:gd name="connsiteX11" fmla="*/ 0 w 6774507"/>
              <a:gd name="connsiteY11" fmla="*/ 87994 h 527955"/>
              <a:gd name="connsiteX0" fmla="*/ 0 w 6774507"/>
              <a:gd name="connsiteY0" fmla="*/ 87994 h 527955"/>
              <a:gd name="connsiteX1" fmla="*/ 118474 w 6774507"/>
              <a:gd name="connsiteY1" fmla="*/ 18288 h 527955"/>
              <a:gd name="connsiteX2" fmla="*/ 526107 w 6774507"/>
              <a:gd name="connsiteY2" fmla="*/ 203889 h 527955"/>
              <a:gd name="connsiteX3" fmla="*/ 1818459 w 6774507"/>
              <a:gd name="connsiteY3" fmla="*/ 191697 h 527955"/>
              <a:gd name="connsiteX4" fmla="*/ 2647515 w 6774507"/>
              <a:gd name="connsiteY4" fmla="*/ 209985 h 527955"/>
              <a:gd name="connsiteX5" fmla="*/ 6686513 w 6774507"/>
              <a:gd name="connsiteY5" fmla="*/ 0 h 527955"/>
              <a:gd name="connsiteX6" fmla="*/ 6774507 w 6774507"/>
              <a:gd name="connsiteY6" fmla="*/ 87994 h 527955"/>
              <a:gd name="connsiteX7" fmla="*/ 6774507 w 6774507"/>
              <a:gd name="connsiteY7" fmla="*/ 439961 h 527955"/>
              <a:gd name="connsiteX8" fmla="*/ 6686513 w 6774507"/>
              <a:gd name="connsiteY8" fmla="*/ 527955 h 527955"/>
              <a:gd name="connsiteX9" fmla="*/ 87994 w 6774507"/>
              <a:gd name="connsiteY9" fmla="*/ 527955 h 527955"/>
              <a:gd name="connsiteX10" fmla="*/ 0 w 6774507"/>
              <a:gd name="connsiteY10" fmla="*/ 439961 h 527955"/>
              <a:gd name="connsiteX11" fmla="*/ 0 w 6774507"/>
              <a:gd name="connsiteY11" fmla="*/ 87994 h 527955"/>
              <a:gd name="connsiteX0" fmla="*/ 0 w 6774507"/>
              <a:gd name="connsiteY0" fmla="*/ 87994 h 527955"/>
              <a:gd name="connsiteX1" fmla="*/ 118474 w 6774507"/>
              <a:gd name="connsiteY1" fmla="*/ 18288 h 527955"/>
              <a:gd name="connsiteX2" fmla="*/ 526107 w 6774507"/>
              <a:gd name="connsiteY2" fmla="*/ 203889 h 527955"/>
              <a:gd name="connsiteX3" fmla="*/ 1818459 w 6774507"/>
              <a:gd name="connsiteY3" fmla="*/ 191697 h 527955"/>
              <a:gd name="connsiteX4" fmla="*/ 2476827 w 6774507"/>
              <a:gd name="connsiteY4" fmla="*/ 350193 h 527955"/>
              <a:gd name="connsiteX5" fmla="*/ 2647515 w 6774507"/>
              <a:gd name="connsiteY5" fmla="*/ 209985 h 527955"/>
              <a:gd name="connsiteX6" fmla="*/ 6686513 w 6774507"/>
              <a:gd name="connsiteY6" fmla="*/ 0 h 527955"/>
              <a:gd name="connsiteX7" fmla="*/ 6774507 w 6774507"/>
              <a:gd name="connsiteY7" fmla="*/ 87994 h 527955"/>
              <a:gd name="connsiteX8" fmla="*/ 6774507 w 6774507"/>
              <a:gd name="connsiteY8" fmla="*/ 439961 h 527955"/>
              <a:gd name="connsiteX9" fmla="*/ 6686513 w 6774507"/>
              <a:gd name="connsiteY9" fmla="*/ 527955 h 527955"/>
              <a:gd name="connsiteX10" fmla="*/ 87994 w 6774507"/>
              <a:gd name="connsiteY10" fmla="*/ 527955 h 527955"/>
              <a:gd name="connsiteX11" fmla="*/ 0 w 6774507"/>
              <a:gd name="connsiteY11" fmla="*/ 439961 h 527955"/>
              <a:gd name="connsiteX12" fmla="*/ 0 w 6774507"/>
              <a:gd name="connsiteY12" fmla="*/ 87994 h 527955"/>
              <a:gd name="connsiteX0" fmla="*/ 0 w 6774507"/>
              <a:gd name="connsiteY0" fmla="*/ 87994 h 527955"/>
              <a:gd name="connsiteX1" fmla="*/ 118474 w 6774507"/>
              <a:gd name="connsiteY1" fmla="*/ 18288 h 527955"/>
              <a:gd name="connsiteX2" fmla="*/ 526107 w 6774507"/>
              <a:gd name="connsiteY2" fmla="*/ 203889 h 527955"/>
              <a:gd name="connsiteX3" fmla="*/ 1818459 w 6774507"/>
              <a:gd name="connsiteY3" fmla="*/ 191697 h 527955"/>
              <a:gd name="connsiteX4" fmla="*/ 2476827 w 6774507"/>
              <a:gd name="connsiteY4" fmla="*/ 350193 h 527955"/>
              <a:gd name="connsiteX5" fmla="*/ 3836235 w 6774507"/>
              <a:gd name="connsiteY5" fmla="*/ 331905 h 527955"/>
              <a:gd name="connsiteX6" fmla="*/ 6686513 w 6774507"/>
              <a:gd name="connsiteY6" fmla="*/ 0 h 527955"/>
              <a:gd name="connsiteX7" fmla="*/ 6774507 w 6774507"/>
              <a:gd name="connsiteY7" fmla="*/ 87994 h 527955"/>
              <a:gd name="connsiteX8" fmla="*/ 6774507 w 6774507"/>
              <a:gd name="connsiteY8" fmla="*/ 439961 h 527955"/>
              <a:gd name="connsiteX9" fmla="*/ 6686513 w 6774507"/>
              <a:gd name="connsiteY9" fmla="*/ 527955 h 527955"/>
              <a:gd name="connsiteX10" fmla="*/ 87994 w 6774507"/>
              <a:gd name="connsiteY10" fmla="*/ 527955 h 527955"/>
              <a:gd name="connsiteX11" fmla="*/ 0 w 6774507"/>
              <a:gd name="connsiteY11" fmla="*/ 439961 h 527955"/>
              <a:gd name="connsiteX12" fmla="*/ 0 w 6774507"/>
              <a:gd name="connsiteY12" fmla="*/ 87994 h 527955"/>
              <a:gd name="connsiteX0" fmla="*/ 3057 w 6777564"/>
              <a:gd name="connsiteY0" fmla="*/ 87994 h 527955"/>
              <a:gd name="connsiteX1" fmla="*/ 11004 w 6777564"/>
              <a:gd name="connsiteY1" fmla="*/ 45393 h 527955"/>
              <a:gd name="connsiteX2" fmla="*/ 121531 w 6777564"/>
              <a:gd name="connsiteY2" fmla="*/ 18288 h 527955"/>
              <a:gd name="connsiteX3" fmla="*/ 529164 w 6777564"/>
              <a:gd name="connsiteY3" fmla="*/ 203889 h 527955"/>
              <a:gd name="connsiteX4" fmla="*/ 1821516 w 6777564"/>
              <a:gd name="connsiteY4" fmla="*/ 191697 h 527955"/>
              <a:gd name="connsiteX5" fmla="*/ 2479884 w 6777564"/>
              <a:gd name="connsiteY5" fmla="*/ 350193 h 527955"/>
              <a:gd name="connsiteX6" fmla="*/ 3839292 w 6777564"/>
              <a:gd name="connsiteY6" fmla="*/ 331905 h 527955"/>
              <a:gd name="connsiteX7" fmla="*/ 6689570 w 6777564"/>
              <a:gd name="connsiteY7" fmla="*/ 0 h 527955"/>
              <a:gd name="connsiteX8" fmla="*/ 6777564 w 6777564"/>
              <a:gd name="connsiteY8" fmla="*/ 87994 h 527955"/>
              <a:gd name="connsiteX9" fmla="*/ 6777564 w 6777564"/>
              <a:gd name="connsiteY9" fmla="*/ 439961 h 527955"/>
              <a:gd name="connsiteX10" fmla="*/ 6689570 w 6777564"/>
              <a:gd name="connsiteY10" fmla="*/ 527955 h 527955"/>
              <a:gd name="connsiteX11" fmla="*/ 91051 w 6777564"/>
              <a:gd name="connsiteY11" fmla="*/ 527955 h 527955"/>
              <a:gd name="connsiteX12" fmla="*/ 3057 w 6777564"/>
              <a:gd name="connsiteY12" fmla="*/ 439961 h 527955"/>
              <a:gd name="connsiteX13" fmla="*/ 3057 w 6777564"/>
              <a:gd name="connsiteY13" fmla="*/ 87994 h 527955"/>
              <a:gd name="connsiteX0" fmla="*/ 3057 w 6777564"/>
              <a:gd name="connsiteY0" fmla="*/ 51418 h 527955"/>
              <a:gd name="connsiteX1" fmla="*/ 11004 w 6777564"/>
              <a:gd name="connsiteY1" fmla="*/ 45393 h 527955"/>
              <a:gd name="connsiteX2" fmla="*/ 121531 w 6777564"/>
              <a:gd name="connsiteY2" fmla="*/ 18288 h 527955"/>
              <a:gd name="connsiteX3" fmla="*/ 529164 w 6777564"/>
              <a:gd name="connsiteY3" fmla="*/ 203889 h 527955"/>
              <a:gd name="connsiteX4" fmla="*/ 1821516 w 6777564"/>
              <a:gd name="connsiteY4" fmla="*/ 191697 h 527955"/>
              <a:gd name="connsiteX5" fmla="*/ 2479884 w 6777564"/>
              <a:gd name="connsiteY5" fmla="*/ 350193 h 527955"/>
              <a:gd name="connsiteX6" fmla="*/ 3839292 w 6777564"/>
              <a:gd name="connsiteY6" fmla="*/ 331905 h 527955"/>
              <a:gd name="connsiteX7" fmla="*/ 6689570 w 6777564"/>
              <a:gd name="connsiteY7" fmla="*/ 0 h 527955"/>
              <a:gd name="connsiteX8" fmla="*/ 6777564 w 6777564"/>
              <a:gd name="connsiteY8" fmla="*/ 87994 h 527955"/>
              <a:gd name="connsiteX9" fmla="*/ 6777564 w 6777564"/>
              <a:gd name="connsiteY9" fmla="*/ 439961 h 527955"/>
              <a:gd name="connsiteX10" fmla="*/ 6689570 w 6777564"/>
              <a:gd name="connsiteY10" fmla="*/ 527955 h 527955"/>
              <a:gd name="connsiteX11" fmla="*/ 91051 w 6777564"/>
              <a:gd name="connsiteY11" fmla="*/ 527955 h 527955"/>
              <a:gd name="connsiteX12" fmla="*/ 3057 w 6777564"/>
              <a:gd name="connsiteY12" fmla="*/ 439961 h 527955"/>
              <a:gd name="connsiteX13" fmla="*/ 3057 w 6777564"/>
              <a:gd name="connsiteY13" fmla="*/ 51418 h 527955"/>
              <a:gd name="connsiteX0" fmla="*/ 2209 w 6776716"/>
              <a:gd name="connsiteY0" fmla="*/ 51418 h 527955"/>
              <a:gd name="connsiteX1" fmla="*/ 10156 w 6776716"/>
              <a:gd name="connsiteY1" fmla="*/ 45393 h 527955"/>
              <a:gd name="connsiteX2" fmla="*/ 120683 w 6776716"/>
              <a:gd name="connsiteY2" fmla="*/ 18288 h 527955"/>
              <a:gd name="connsiteX3" fmla="*/ 528316 w 6776716"/>
              <a:gd name="connsiteY3" fmla="*/ 203889 h 527955"/>
              <a:gd name="connsiteX4" fmla="*/ 1820668 w 6776716"/>
              <a:gd name="connsiteY4" fmla="*/ 191697 h 527955"/>
              <a:gd name="connsiteX5" fmla="*/ 2479036 w 6776716"/>
              <a:gd name="connsiteY5" fmla="*/ 350193 h 527955"/>
              <a:gd name="connsiteX6" fmla="*/ 3838444 w 6776716"/>
              <a:gd name="connsiteY6" fmla="*/ 331905 h 527955"/>
              <a:gd name="connsiteX7" fmla="*/ 6688722 w 6776716"/>
              <a:gd name="connsiteY7" fmla="*/ 0 h 527955"/>
              <a:gd name="connsiteX8" fmla="*/ 6776716 w 6776716"/>
              <a:gd name="connsiteY8" fmla="*/ 87994 h 527955"/>
              <a:gd name="connsiteX9" fmla="*/ 6776716 w 6776716"/>
              <a:gd name="connsiteY9" fmla="*/ 439961 h 527955"/>
              <a:gd name="connsiteX10" fmla="*/ 6688722 w 6776716"/>
              <a:gd name="connsiteY10" fmla="*/ 527955 h 527955"/>
              <a:gd name="connsiteX11" fmla="*/ 90203 w 6776716"/>
              <a:gd name="connsiteY11" fmla="*/ 527955 h 527955"/>
              <a:gd name="connsiteX12" fmla="*/ 2209 w 6776716"/>
              <a:gd name="connsiteY12" fmla="*/ 439961 h 527955"/>
              <a:gd name="connsiteX13" fmla="*/ 2209 w 6776716"/>
              <a:gd name="connsiteY13" fmla="*/ 51418 h 527955"/>
              <a:gd name="connsiteX0" fmla="*/ 0 w 6792795"/>
              <a:gd name="connsiteY0" fmla="*/ 51418 h 527955"/>
              <a:gd name="connsiteX1" fmla="*/ 26235 w 6792795"/>
              <a:gd name="connsiteY1" fmla="*/ 45393 h 527955"/>
              <a:gd name="connsiteX2" fmla="*/ 136762 w 6792795"/>
              <a:gd name="connsiteY2" fmla="*/ 18288 h 527955"/>
              <a:gd name="connsiteX3" fmla="*/ 544395 w 6792795"/>
              <a:gd name="connsiteY3" fmla="*/ 203889 h 527955"/>
              <a:gd name="connsiteX4" fmla="*/ 1836747 w 6792795"/>
              <a:gd name="connsiteY4" fmla="*/ 191697 h 527955"/>
              <a:gd name="connsiteX5" fmla="*/ 2495115 w 6792795"/>
              <a:gd name="connsiteY5" fmla="*/ 350193 h 527955"/>
              <a:gd name="connsiteX6" fmla="*/ 3854523 w 6792795"/>
              <a:gd name="connsiteY6" fmla="*/ 331905 h 527955"/>
              <a:gd name="connsiteX7" fmla="*/ 6704801 w 6792795"/>
              <a:gd name="connsiteY7" fmla="*/ 0 h 527955"/>
              <a:gd name="connsiteX8" fmla="*/ 6792795 w 6792795"/>
              <a:gd name="connsiteY8" fmla="*/ 87994 h 527955"/>
              <a:gd name="connsiteX9" fmla="*/ 6792795 w 6792795"/>
              <a:gd name="connsiteY9" fmla="*/ 439961 h 527955"/>
              <a:gd name="connsiteX10" fmla="*/ 6704801 w 6792795"/>
              <a:gd name="connsiteY10" fmla="*/ 527955 h 527955"/>
              <a:gd name="connsiteX11" fmla="*/ 106282 w 6792795"/>
              <a:gd name="connsiteY11" fmla="*/ 527955 h 527955"/>
              <a:gd name="connsiteX12" fmla="*/ 18288 w 6792795"/>
              <a:gd name="connsiteY12" fmla="*/ 439961 h 527955"/>
              <a:gd name="connsiteX13" fmla="*/ 0 w 6792795"/>
              <a:gd name="connsiteY13" fmla="*/ 51418 h 527955"/>
              <a:gd name="connsiteX0" fmla="*/ 465 w 6781068"/>
              <a:gd name="connsiteY0" fmla="*/ 23933 h 530950"/>
              <a:gd name="connsiteX1" fmla="*/ 14508 w 6781068"/>
              <a:gd name="connsiteY1" fmla="*/ 48388 h 530950"/>
              <a:gd name="connsiteX2" fmla="*/ 125035 w 6781068"/>
              <a:gd name="connsiteY2" fmla="*/ 21283 h 530950"/>
              <a:gd name="connsiteX3" fmla="*/ 532668 w 6781068"/>
              <a:gd name="connsiteY3" fmla="*/ 206884 h 530950"/>
              <a:gd name="connsiteX4" fmla="*/ 1825020 w 6781068"/>
              <a:gd name="connsiteY4" fmla="*/ 194692 h 530950"/>
              <a:gd name="connsiteX5" fmla="*/ 2483388 w 6781068"/>
              <a:gd name="connsiteY5" fmla="*/ 353188 h 530950"/>
              <a:gd name="connsiteX6" fmla="*/ 3842796 w 6781068"/>
              <a:gd name="connsiteY6" fmla="*/ 334900 h 530950"/>
              <a:gd name="connsiteX7" fmla="*/ 6693074 w 6781068"/>
              <a:gd name="connsiteY7" fmla="*/ 2995 h 530950"/>
              <a:gd name="connsiteX8" fmla="*/ 6781068 w 6781068"/>
              <a:gd name="connsiteY8" fmla="*/ 90989 h 530950"/>
              <a:gd name="connsiteX9" fmla="*/ 6781068 w 6781068"/>
              <a:gd name="connsiteY9" fmla="*/ 442956 h 530950"/>
              <a:gd name="connsiteX10" fmla="*/ 6693074 w 6781068"/>
              <a:gd name="connsiteY10" fmla="*/ 530950 h 530950"/>
              <a:gd name="connsiteX11" fmla="*/ 94555 w 6781068"/>
              <a:gd name="connsiteY11" fmla="*/ 530950 h 530950"/>
              <a:gd name="connsiteX12" fmla="*/ 6561 w 6781068"/>
              <a:gd name="connsiteY12" fmla="*/ 442956 h 530950"/>
              <a:gd name="connsiteX13" fmla="*/ 465 w 6781068"/>
              <a:gd name="connsiteY13" fmla="*/ 23933 h 530950"/>
              <a:gd name="connsiteX0" fmla="*/ 465 w 6781068"/>
              <a:gd name="connsiteY0" fmla="*/ 23933 h 530950"/>
              <a:gd name="connsiteX1" fmla="*/ 14508 w 6781068"/>
              <a:gd name="connsiteY1" fmla="*/ 48388 h 530950"/>
              <a:gd name="connsiteX2" fmla="*/ 125035 w 6781068"/>
              <a:gd name="connsiteY2" fmla="*/ 21283 h 530950"/>
              <a:gd name="connsiteX3" fmla="*/ 532668 w 6781068"/>
              <a:gd name="connsiteY3" fmla="*/ 206884 h 530950"/>
              <a:gd name="connsiteX4" fmla="*/ 1825020 w 6781068"/>
              <a:gd name="connsiteY4" fmla="*/ 194692 h 530950"/>
              <a:gd name="connsiteX5" fmla="*/ 2483388 w 6781068"/>
              <a:gd name="connsiteY5" fmla="*/ 353188 h 530950"/>
              <a:gd name="connsiteX6" fmla="*/ 3842796 w 6781068"/>
              <a:gd name="connsiteY6" fmla="*/ 334900 h 530950"/>
              <a:gd name="connsiteX7" fmla="*/ 6693074 w 6781068"/>
              <a:gd name="connsiteY7" fmla="*/ 2995 h 530950"/>
              <a:gd name="connsiteX8" fmla="*/ 6781068 w 6781068"/>
              <a:gd name="connsiteY8" fmla="*/ 90989 h 530950"/>
              <a:gd name="connsiteX9" fmla="*/ 6781068 w 6781068"/>
              <a:gd name="connsiteY9" fmla="*/ 442956 h 530950"/>
              <a:gd name="connsiteX10" fmla="*/ 6693074 w 6781068"/>
              <a:gd name="connsiteY10" fmla="*/ 530950 h 530950"/>
              <a:gd name="connsiteX11" fmla="*/ 94555 w 6781068"/>
              <a:gd name="connsiteY11" fmla="*/ 530950 h 530950"/>
              <a:gd name="connsiteX12" fmla="*/ 6561 w 6781068"/>
              <a:gd name="connsiteY12" fmla="*/ 442956 h 530950"/>
              <a:gd name="connsiteX13" fmla="*/ 465 w 6781068"/>
              <a:gd name="connsiteY13" fmla="*/ 23933 h 530950"/>
              <a:gd name="connsiteX0" fmla="*/ 0 w 6780603"/>
              <a:gd name="connsiteY0" fmla="*/ 40157 h 547174"/>
              <a:gd name="connsiteX1" fmla="*/ 124570 w 6780603"/>
              <a:gd name="connsiteY1" fmla="*/ 37507 h 547174"/>
              <a:gd name="connsiteX2" fmla="*/ 532203 w 6780603"/>
              <a:gd name="connsiteY2" fmla="*/ 223108 h 547174"/>
              <a:gd name="connsiteX3" fmla="*/ 1824555 w 6780603"/>
              <a:gd name="connsiteY3" fmla="*/ 210916 h 547174"/>
              <a:gd name="connsiteX4" fmla="*/ 2482923 w 6780603"/>
              <a:gd name="connsiteY4" fmla="*/ 369412 h 547174"/>
              <a:gd name="connsiteX5" fmla="*/ 3842331 w 6780603"/>
              <a:gd name="connsiteY5" fmla="*/ 351124 h 547174"/>
              <a:gd name="connsiteX6" fmla="*/ 6692609 w 6780603"/>
              <a:gd name="connsiteY6" fmla="*/ 19219 h 547174"/>
              <a:gd name="connsiteX7" fmla="*/ 6780603 w 6780603"/>
              <a:gd name="connsiteY7" fmla="*/ 107213 h 547174"/>
              <a:gd name="connsiteX8" fmla="*/ 6780603 w 6780603"/>
              <a:gd name="connsiteY8" fmla="*/ 459180 h 547174"/>
              <a:gd name="connsiteX9" fmla="*/ 6692609 w 6780603"/>
              <a:gd name="connsiteY9" fmla="*/ 547174 h 547174"/>
              <a:gd name="connsiteX10" fmla="*/ 94090 w 6780603"/>
              <a:gd name="connsiteY10" fmla="*/ 547174 h 547174"/>
              <a:gd name="connsiteX11" fmla="*/ 6096 w 6780603"/>
              <a:gd name="connsiteY11" fmla="*/ 459180 h 547174"/>
              <a:gd name="connsiteX12" fmla="*/ 0 w 6780603"/>
              <a:gd name="connsiteY12" fmla="*/ 40157 h 547174"/>
              <a:gd name="connsiteX0" fmla="*/ 0 w 6780603"/>
              <a:gd name="connsiteY0" fmla="*/ 20938 h 527955"/>
              <a:gd name="connsiteX1" fmla="*/ 124570 w 6780603"/>
              <a:gd name="connsiteY1" fmla="*/ 18288 h 527955"/>
              <a:gd name="connsiteX2" fmla="*/ 532203 w 6780603"/>
              <a:gd name="connsiteY2" fmla="*/ 203889 h 527955"/>
              <a:gd name="connsiteX3" fmla="*/ 1824555 w 6780603"/>
              <a:gd name="connsiteY3" fmla="*/ 191697 h 527955"/>
              <a:gd name="connsiteX4" fmla="*/ 2482923 w 6780603"/>
              <a:gd name="connsiteY4" fmla="*/ 350193 h 527955"/>
              <a:gd name="connsiteX5" fmla="*/ 3842331 w 6780603"/>
              <a:gd name="connsiteY5" fmla="*/ 331905 h 527955"/>
              <a:gd name="connsiteX6" fmla="*/ 6692609 w 6780603"/>
              <a:gd name="connsiteY6" fmla="*/ 0 h 527955"/>
              <a:gd name="connsiteX7" fmla="*/ 6780603 w 6780603"/>
              <a:gd name="connsiteY7" fmla="*/ 87994 h 527955"/>
              <a:gd name="connsiteX8" fmla="*/ 6780603 w 6780603"/>
              <a:gd name="connsiteY8" fmla="*/ 439961 h 527955"/>
              <a:gd name="connsiteX9" fmla="*/ 6692609 w 6780603"/>
              <a:gd name="connsiteY9" fmla="*/ 527955 h 527955"/>
              <a:gd name="connsiteX10" fmla="*/ 94090 w 6780603"/>
              <a:gd name="connsiteY10" fmla="*/ 527955 h 527955"/>
              <a:gd name="connsiteX11" fmla="*/ 6096 w 6780603"/>
              <a:gd name="connsiteY11" fmla="*/ 439961 h 527955"/>
              <a:gd name="connsiteX12" fmla="*/ 0 w 6780603"/>
              <a:gd name="connsiteY12" fmla="*/ 20938 h 527955"/>
              <a:gd name="connsiteX0" fmla="*/ 0 w 6780603"/>
              <a:gd name="connsiteY0" fmla="*/ 20938 h 527955"/>
              <a:gd name="connsiteX1" fmla="*/ 124570 w 6780603"/>
              <a:gd name="connsiteY1" fmla="*/ 18288 h 527955"/>
              <a:gd name="connsiteX2" fmla="*/ 532203 w 6780603"/>
              <a:gd name="connsiteY2" fmla="*/ 203889 h 527955"/>
              <a:gd name="connsiteX3" fmla="*/ 1824555 w 6780603"/>
              <a:gd name="connsiteY3" fmla="*/ 191697 h 527955"/>
              <a:gd name="connsiteX4" fmla="*/ 2482923 w 6780603"/>
              <a:gd name="connsiteY4" fmla="*/ 350193 h 527955"/>
              <a:gd name="connsiteX5" fmla="*/ 3842331 w 6780603"/>
              <a:gd name="connsiteY5" fmla="*/ 331905 h 527955"/>
              <a:gd name="connsiteX6" fmla="*/ 4305627 w 6780603"/>
              <a:gd name="connsiteY6" fmla="*/ 386769 h 527955"/>
              <a:gd name="connsiteX7" fmla="*/ 6692609 w 6780603"/>
              <a:gd name="connsiteY7" fmla="*/ 0 h 527955"/>
              <a:gd name="connsiteX8" fmla="*/ 6780603 w 6780603"/>
              <a:gd name="connsiteY8" fmla="*/ 87994 h 527955"/>
              <a:gd name="connsiteX9" fmla="*/ 6780603 w 6780603"/>
              <a:gd name="connsiteY9" fmla="*/ 439961 h 527955"/>
              <a:gd name="connsiteX10" fmla="*/ 6692609 w 6780603"/>
              <a:gd name="connsiteY10" fmla="*/ 527955 h 527955"/>
              <a:gd name="connsiteX11" fmla="*/ 94090 w 6780603"/>
              <a:gd name="connsiteY11" fmla="*/ 527955 h 527955"/>
              <a:gd name="connsiteX12" fmla="*/ 6096 w 6780603"/>
              <a:gd name="connsiteY12" fmla="*/ 439961 h 527955"/>
              <a:gd name="connsiteX13" fmla="*/ 0 w 6780603"/>
              <a:gd name="connsiteY13" fmla="*/ 20938 h 527955"/>
              <a:gd name="connsiteX0" fmla="*/ 0 w 6780603"/>
              <a:gd name="connsiteY0" fmla="*/ 20938 h 527955"/>
              <a:gd name="connsiteX1" fmla="*/ 124570 w 6780603"/>
              <a:gd name="connsiteY1" fmla="*/ 18288 h 527955"/>
              <a:gd name="connsiteX2" fmla="*/ 532203 w 6780603"/>
              <a:gd name="connsiteY2" fmla="*/ 203889 h 527955"/>
              <a:gd name="connsiteX3" fmla="*/ 1824555 w 6780603"/>
              <a:gd name="connsiteY3" fmla="*/ 191697 h 527955"/>
              <a:gd name="connsiteX4" fmla="*/ 2482923 w 6780603"/>
              <a:gd name="connsiteY4" fmla="*/ 350193 h 527955"/>
              <a:gd name="connsiteX5" fmla="*/ 3842331 w 6780603"/>
              <a:gd name="connsiteY5" fmla="*/ 331905 h 527955"/>
              <a:gd name="connsiteX6" fmla="*/ 4305627 w 6780603"/>
              <a:gd name="connsiteY6" fmla="*/ 386769 h 527955"/>
              <a:gd name="connsiteX7" fmla="*/ 5732091 w 6780603"/>
              <a:gd name="connsiteY7" fmla="*/ 368481 h 527955"/>
              <a:gd name="connsiteX8" fmla="*/ 6692609 w 6780603"/>
              <a:gd name="connsiteY8" fmla="*/ 0 h 527955"/>
              <a:gd name="connsiteX9" fmla="*/ 6780603 w 6780603"/>
              <a:gd name="connsiteY9" fmla="*/ 87994 h 527955"/>
              <a:gd name="connsiteX10" fmla="*/ 6780603 w 6780603"/>
              <a:gd name="connsiteY10" fmla="*/ 439961 h 527955"/>
              <a:gd name="connsiteX11" fmla="*/ 6692609 w 6780603"/>
              <a:gd name="connsiteY11" fmla="*/ 527955 h 527955"/>
              <a:gd name="connsiteX12" fmla="*/ 94090 w 6780603"/>
              <a:gd name="connsiteY12" fmla="*/ 527955 h 527955"/>
              <a:gd name="connsiteX13" fmla="*/ 6096 w 6780603"/>
              <a:gd name="connsiteY13" fmla="*/ 439961 h 527955"/>
              <a:gd name="connsiteX14" fmla="*/ 0 w 6780603"/>
              <a:gd name="connsiteY14" fmla="*/ 20938 h 527955"/>
              <a:gd name="connsiteX0" fmla="*/ 0 w 6780603"/>
              <a:gd name="connsiteY0" fmla="*/ 20938 h 527955"/>
              <a:gd name="connsiteX1" fmla="*/ 124570 w 6780603"/>
              <a:gd name="connsiteY1" fmla="*/ 18288 h 527955"/>
              <a:gd name="connsiteX2" fmla="*/ 532203 w 6780603"/>
              <a:gd name="connsiteY2" fmla="*/ 203889 h 527955"/>
              <a:gd name="connsiteX3" fmla="*/ 1824555 w 6780603"/>
              <a:gd name="connsiteY3" fmla="*/ 191697 h 527955"/>
              <a:gd name="connsiteX4" fmla="*/ 2482923 w 6780603"/>
              <a:gd name="connsiteY4" fmla="*/ 350193 h 527955"/>
              <a:gd name="connsiteX5" fmla="*/ 3842331 w 6780603"/>
              <a:gd name="connsiteY5" fmla="*/ 331905 h 527955"/>
              <a:gd name="connsiteX6" fmla="*/ 4305627 w 6780603"/>
              <a:gd name="connsiteY6" fmla="*/ 386769 h 527955"/>
              <a:gd name="connsiteX7" fmla="*/ 5732091 w 6780603"/>
              <a:gd name="connsiteY7" fmla="*/ 368481 h 527955"/>
              <a:gd name="connsiteX8" fmla="*/ 6692609 w 6780603"/>
              <a:gd name="connsiteY8" fmla="*/ 0 h 527955"/>
              <a:gd name="connsiteX9" fmla="*/ 6780603 w 6780603"/>
              <a:gd name="connsiteY9" fmla="*/ 87994 h 527955"/>
              <a:gd name="connsiteX10" fmla="*/ 6780603 w 6780603"/>
              <a:gd name="connsiteY10" fmla="*/ 439961 h 527955"/>
              <a:gd name="connsiteX11" fmla="*/ 6692609 w 6780603"/>
              <a:gd name="connsiteY11" fmla="*/ 527955 h 527955"/>
              <a:gd name="connsiteX12" fmla="*/ 94090 w 6780603"/>
              <a:gd name="connsiteY12" fmla="*/ 527955 h 527955"/>
              <a:gd name="connsiteX13" fmla="*/ 6096 w 6780603"/>
              <a:gd name="connsiteY13" fmla="*/ 439961 h 527955"/>
              <a:gd name="connsiteX14" fmla="*/ 0 w 6780603"/>
              <a:gd name="connsiteY14" fmla="*/ 20938 h 527955"/>
              <a:gd name="connsiteX0" fmla="*/ 0 w 6780603"/>
              <a:gd name="connsiteY0" fmla="*/ 2650 h 509667"/>
              <a:gd name="connsiteX1" fmla="*/ 124570 w 6780603"/>
              <a:gd name="connsiteY1" fmla="*/ 0 h 509667"/>
              <a:gd name="connsiteX2" fmla="*/ 532203 w 6780603"/>
              <a:gd name="connsiteY2" fmla="*/ 185601 h 509667"/>
              <a:gd name="connsiteX3" fmla="*/ 1824555 w 6780603"/>
              <a:gd name="connsiteY3" fmla="*/ 173409 h 509667"/>
              <a:gd name="connsiteX4" fmla="*/ 2482923 w 6780603"/>
              <a:gd name="connsiteY4" fmla="*/ 331905 h 509667"/>
              <a:gd name="connsiteX5" fmla="*/ 3842331 w 6780603"/>
              <a:gd name="connsiteY5" fmla="*/ 313617 h 509667"/>
              <a:gd name="connsiteX6" fmla="*/ 4305627 w 6780603"/>
              <a:gd name="connsiteY6" fmla="*/ 368481 h 509667"/>
              <a:gd name="connsiteX7" fmla="*/ 5732091 w 6780603"/>
              <a:gd name="connsiteY7" fmla="*/ 350193 h 509667"/>
              <a:gd name="connsiteX8" fmla="*/ 6637745 w 6780603"/>
              <a:gd name="connsiteY8" fmla="*/ 341376 h 509667"/>
              <a:gd name="connsiteX9" fmla="*/ 6780603 w 6780603"/>
              <a:gd name="connsiteY9" fmla="*/ 69706 h 509667"/>
              <a:gd name="connsiteX10" fmla="*/ 6780603 w 6780603"/>
              <a:gd name="connsiteY10" fmla="*/ 421673 h 509667"/>
              <a:gd name="connsiteX11" fmla="*/ 6692609 w 6780603"/>
              <a:gd name="connsiteY11" fmla="*/ 509667 h 509667"/>
              <a:gd name="connsiteX12" fmla="*/ 94090 w 6780603"/>
              <a:gd name="connsiteY12" fmla="*/ 509667 h 509667"/>
              <a:gd name="connsiteX13" fmla="*/ 6096 w 6780603"/>
              <a:gd name="connsiteY13" fmla="*/ 421673 h 509667"/>
              <a:gd name="connsiteX14" fmla="*/ 0 w 6780603"/>
              <a:gd name="connsiteY14" fmla="*/ 2650 h 509667"/>
              <a:gd name="connsiteX0" fmla="*/ 0 w 6780603"/>
              <a:gd name="connsiteY0" fmla="*/ 2650 h 509667"/>
              <a:gd name="connsiteX1" fmla="*/ 124570 w 6780603"/>
              <a:gd name="connsiteY1" fmla="*/ 0 h 509667"/>
              <a:gd name="connsiteX2" fmla="*/ 532203 w 6780603"/>
              <a:gd name="connsiteY2" fmla="*/ 185601 h 509667"/>
              <a:gd name="connsiteX3" fmla="*/ 1824555 w 6780603"/>
              <a:gd name="connsiteY3" fmla="*/ 173409 h 509667"/>
              <a:gd name="connsiteX4" fmla="*/ 2482923 w 6780603"/>
              <a:gd name="connsiteY4" fmla="*/ 331905 h 509667"/>
              <a:gd name="connsiteX5" fmla="*/ 3842331 w 6780603"/>
              <a:gd name="connsiteY5" fmla="*/ 313617 h 509667"/>
              <a:gd name="connsiteX6" fmla="*/ 4305627 w 6780603"/>
              <a:gd name="connsiteY6" fmla="*/ 368481 h 509667"/>
              <a:gd name="connsiteX7" fmla="*/ 5732091 w 6780603"/>
              <a:gd name="connsiteY7" fmla="*/ 350193 h 509667"/>
              <a:gd name="connsiteX8" fmla="*/ 6643841 w 6780603"/>
              <a:gd name="connsiteY8" fmla="*/ 347472 h 509667"/>
              <a:gd name="connsiteX9" fmla="*/ 6780603 w 6780603"/>
              <a:gd name="connsiteY9" fmla="*/ 69706 h 509667"/>
              <a:gd name="connsiteX10" fmla="*/ 6780603 w 6780603"/>
              <a:gd name="connsiteY10" fmla="*/ 421673 h 509667"/>
              <a:gd name="connsiteX11" fmla="*/ 6692609 w 6780603"/>
              <a:gd name="connsiteY11" fmla="*/ 509667 h 509667"/>
              <a:gd name="connsiteX12" fmla="*/ 94090 w 6780603"/>
              <a:gd name="connsiteY12" fmla="*/ 509667 h 509667"/>
              <a:gd name="connsiteX13" fmla="*/ 6096 w 6780603"/>
              <a:gd name="connsiteY13" fmla="*/ 421673 h 509667"/>
              <a:gd name="connsiteX14" fmla="*/ 0 w 6780603"/>
              <a:gd name="connsiteY14"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482923 w 6780603"/>
              <a:gd name="connsiteY5" fmla="*/ 331905 h 509667"/>
              <a:gd name="connsiteX6" fmla="*/ 3842331 w 6780603"/>
              <a:gd name="connsiteY6" fmla="*/ 313617 h 509667"/>
              <a:gd name="connsiteX7" fmla="*/ 4305627 w 6780603"/>
              <a:gd name="connsiteY7" fmla="*/ 368481 h 509667"/>
              <a:gd name="connsiteX8" fmla="*/ 5732091 w 6780603"/>
              <a:gd name="connsiteY8" fmla="*/ 350193 h 509667"/>
              <a:gd name="connsiteX9" fmla="*/ 6643841 w 6780603"/>
              <a:gd name="connsiteY9" fmla="*/ 347472 h 509667"/>
              <a:gd name="connsiteX10" fmla="*/ 6780603 w 6780603"/>
              <a:gd name="connsiteY10" fmla="*/ 69706 h 509667"/>
              <a:gd name="connsiteX11" fmla="*/ 6780603 w 6780603"/>
              <a:gd name="connsiteY11" fmla="*/ 421673 h 509667"/>
              <a:gd name="connsiteX12" fmla="*/ 6692609 w 6780603"/>
              <a:gd name="connsiteY12" fmla="*/ 509667 h 509667"/>
              <a:gd name="connsiteX13" fmla="*/ 94090 w 6780603"/>
              <a:gd name="connsiteY13" fmla="*/ 509667 h 509667"/>
              <a:gd name="connsiteX14" fmla="*/ 6096 w 6780603"/>
              <a:gd name="connsiteY14" fmla="*/ 421673 h 509667"/>
              <a:gd name="connsiteX15" fmla="*/ 0 w 6780603"/>
              <a:gd name="connsiteY15"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482923 w 6780603"/>
              <a:gd name="connsiteY5" fmla="*/ 331905 h 509667"/>
              <a:gd name="connsiteX6" fmla="*/ 3842331 w 6780603"/>
              <a:gd name="connsiteY6" fmla="*/ 313617 h 509667"/>
              <a:gd name="connsiteX7" fmla="*/ 4305627 w 6780603"/>
              <a:gd name="connsiteY7" fmla="*/ 368481 h 509667"/>
              <a:gd name="connsiteX8" fmla="*/ 5732091 w 6780603"/>
              <a:gd name="connsiteY8" fmla="*/ 350193 h 509667"/>
              <a:gd name="connsiteX9" fmla="*/ 6643841 w 6780603"/>
              <a:gd name="connsiteY9" fmla="*/ 347472 h 509667"/>
              <a:gd name="connsiteX10" fmla="*/ 6780603 w 6780603"/>
              <a:gd name="connsiteY10" fmla="*/ 69706 h 509667"/>
              <a:gd name="connsiteX11" fmla="*/ 6780603 w 6780603"/>
              <a:gd name="connsiteY11" fmla="*/ 421673 h 509667"/>
              <a:gd name="connsiteX12" fmla="*/ 6692609 w 6780603"/>
              <a:gd name="connsiteY12" fmla="*/ 509667 h 509667"/>
              <a:gd name="connsiteX13" fmla="*/ 94090 w 6780603"/>
              <a:gd name="connsiteY13" fmla="*/ 509667 h 509667"/>
              <a:gd name="connsiteX14" fmla="*/ 6096 w 6780603"/>
              <a:gd name="connsiteY14" fmla="*/ 421673 h 509667"/>
              <a:gd name="connsiteX15" fmla="*/ 0 w 6780603"/>
              <a:gd name="connsiteY15"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98875 w 6780603"/>
              <a:gd name="connsiteY5" fmla="*/ 209985 h 509667"/>
              <a:gd name="connsiteX6" fmla="*/ 2482923 w 6780603"/>
              <a:gd name="connsiteY6" fmla="*/ 331905 h 509667"/>
              <a:gd name="connsiteX7" fmla="*/ 3842331 w 6780603"/>
              <a:gd name="connsiteY7" fmla="*/ 313617 h 509667"/>
              <a:gd name="connsiteX8" fmla="*/ 4305627 w 6780603"/>
              <a:gd name="connsiteY8" fmla="*/ 368481 h 509667"/>
              <a:gd name="connsiteX9" fmla="*/ 5732091 w 6780603"/>
              <a:gd name="connsiteY9" fmla="*/ 350193 h 509667"/>
              <a:gd name="connsiteX10" fmla="*/ 6643841 w 6780603"/>
              <a:gd name="connsiteY10" fmla="*/ 347472 h 509667"/>
              <a:gd name="connsiteX11" fmla="*/ 6780603 w 6780603"/>
              <a:gd name="connsiteY11" fmla="*/ 69706 h 509667"/>
              <a:gd name="connsiteX12" fmla="*/ 6780603 w 6780603"/>
              <a:gd name="connsiteY12" fmla="*/ 421673 h 509667"/>
              <a:gd name="connsiteX13" fmla="*/ 6692609 w 6780603"/>
              <a:gd name="connsiteY13" fmla="*/ 509667 h 509667"/>
              <a:gd name="connsiteX14" fmla="*/ 94090 w 6780603"/>
              <a:gd name="connsiteY14" fmla="*/ 509667 h 509667"/>
              <a:gd name="connsiteX15" fmla="*/ 6096 w 6780603"/>
              <a:gd name="connsiteY15" fmla="*/ 421673 h 509667"/>
              <a:gd name="connsiteX16" fmla="*/ 0 w 6780603"/>
              <a:gd name="connsiteY16"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98875 w 6780603"/>
              <a:gd name="connsiteY5" fmla="*/ 209985 h 509667"/>
              <a:gd name="connsiteX6" fmla="*/ 2257371 w 6780603"/>
              <a:gd name="connsiteY6" fmla="*/ 295329 h 509667"/>
              <a:gd name="connsiteX7" fmla="*/ 2482923 w 6780603"/>
              <a:gd name="connsiteY7" fmla="*/ 331905 h 509667"/>
              <a:gd name="connsiteX8" fmla="*/ 3842331 w 6780603"/>
              <a:gd name="connsiteY8" fmla="*/ 313617 h 509667"/>
              <a:gd name="connsiteX9" fmla="*/ 4305627 w 6780603"/>
              <a:gd name="connsiteY9" fmla="*/ 368481 h 509667"/>
              <a:gd name="connsiteX10" fmla="*/ 5732091 w 6780603"/>
              <a:gd name="connsiteY10" fmla="*/ 350193 h 509667"/>
              <a:gd name="connsiteX11" fmla="*/ 6643841 w 6780603"/>
              <a:gd name="connsiteY11" fmla="*/ 347472 h 509667"/>
              <a:gd name="connsiteX12" fmla="*/ 6780603 w 6780603"/>
              <a:gd name="connsiteY12" fmla="*/ 69706 h 509667"/>
              <a:gd name="connsiteX13" fmla="*/ 6780603 w 6780603"/>
              <a:gd name="connsiteY13" fmla="*/ 421673 h 509667"/>
              <a:gd name="connsiteX14" fmla="*/ 6692609 w 6780603"/>
              <a:gd name="connsiteY14" fmla="*/ 509667 h 509667"/>
              <a:gd name="connsiteX15" fmla="*/ 94090 w 6780603"/>
              <a:gd name="connsiteY15" fmla="*/ 509667 h 509667"/>
              <a:gd name="connsiteX16" fmla="*/ 6096 w 6780603"/>
              <a:gd name="connsiteY16" fmla="*/ 421673 h 509667"/>
              <a:gd name="connsiteX17" fmla="*/ 0 w 6780603"/>
              <a:gd name="connsiteY17"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98875 w 6780603"/>
              <a:gd name="connsiteY5" fmla="*/ 209985 h 509667"/>
              <a:gd name="connsiteX6" fmla="*/ 2153739 w 6780603"/>
              <a:gd name="connsiteY6" fmla="*/ 313617 h 509667"/>
              <a:gd name="connsiteX7" fmla="*/ 2482923 w 6780603"/>
              <a:gd name="connsiteY7" fmla="*/ 331905 h 509667"/>
              <a:gd name="connsiteX8" fmla="*/ 3842331 w 6780603"/>
              <a:gd name="connsiteY8" fmla="*/ 313617 h 509667"/>
              <a:gd name="connsiteX9" fmla="*/ 4305627 w 6780603"/>
              <a:gd name="connsiteY9" fmla="*/ 368481 h 509667"/>
              <a:gd name="connsiteX10" fmla="*/ 5732091 w 6780603"/>
              <a:gd name="connsiteY10" fmla="*/ 350193 h 509667"/>
              <a:gd name="connsiteX11" fmla="*/ 6643841 w 6780603"/>
              <a:gd name="connsiteY11" fmla="*/ 347472 h 509667"/>
              <a:gd name="connsiteX12" fmla="*/ 6780603 w 6780603"/>
              <a:gd name="connsiteY12" fmla="*/ 69706 h 509667"/>
              <a:gd name="connsiteX13" fmla="*/ 6780603 w 6780603"/>
              <a:gd name="connsiteY13" fmla="*/ 421673 h 509667"/>
              <a:gd name="connsiteX14" fmla="*/ 6692609 w 6780603"/>
              <a:gd name="connsiteY14" fmla="*/ 509667 h 509667"/>
              <a:gd name="connsiteX15" fmla="*/ 94090 w 6780603"/>
              <a:gd name="connsiteY15" fmla="*/ 509667 h 509667"/>
              <a:gd name="connsiteX16" fmla="*/ 6096 w 6780603"/>
              <a:gd name="connsiteY16" fmla="*/ 421673 h 509667"/>
              <a:gd name="connsiteX17" fmla="*/ 0 w 6780603"/>
              <a:gd name="connsiteY17"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98875 w 6780603"/>
              <a:gd name="connsiteY5" fmla="*/ 209985 h 509667"/>
              <a:gd name="connsiteX6" fmla="*/ 2056203 w 6780603"/>
              <a:gd name="connsiteY6" fmla="*/ 307521 h 509667"/>
              <a:gd name="connsiteX7" fmla="*/ 2482923 w 6780603"/>
              <a:gd name="connsiteY7" fmla="*/ 331905 h 509667"/>
              <a:gd name="connsiteX8" fmla="*/ 3842331 w 6780603"/>
              <a:gd name="connsiteY8" fmla="*/ 313617 h 509667"/>
              <a:gd name="connsiteX9" fmla="*/ 4305627 w 6780603"/>
              <a:gd name="connsiteY9" fmla="*/ 368481 h 509667"/>
              <a:gd name="connsiteX10" fmla="*/ 5732091 w 6780603"/>
              <a:gd name="connsiteY10" fmla="*/ 350193 h 509667"/>
              <a:gd name="connsiteX11" fmla="*/ 6643841 w 6780603"/>
              <a:gd name="connsiteY11" fmla="*/ 347472 h 509667"/>
              <a:gd name="connsiteX12" fmla="*/ 6780603 w 6780603"/>
              <a:gd name="connsiteY12" fmla="*/ 69706 h 509667"/>
              <a:gd name="connsiteX13" fmla="*/ 6780603 w 6780603"/>
              <a:gd name="connsiteY13" fmla="*/ 421673 h 509667"/>
              <a:gd name="connsiteX14" fmla="*/ 6692609 w 6780603"/>
              <a:gd name="connsiteY14" fmla="*/ 509667 h 509667"/>
              <a:gd name="connsiteX15" fmla="*/ 94090 w 6780603"/>
              <a:gd name="connsiteY15" fmla="*/ 509667 h 509667"/>
              <a:gd name="connsiteX16" fmla="*/ 6096 w 6780603"/>
              <a:gd name="connsiteY16" fmla="*/ 421673 h 509667"/>
              <a:gd name="connsiteX17" fmla="*/ 0 w 6780603"/>
              <a:gd name="connsiteY17"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2331 w 6780603"/>
              <a:gd name="connsiteY8" fmla="*/ 313617 h 509667"/>
              <a:gd name="connsiteX9" fmla="*/ 4305627 w 6780603"/>
              <a:gd name="connsiteY9" fmla="*/ 368481 h 509667"/>
              <a:gd name="connsiteX10" fmla="*/ 5732091 w 6780603"/>
              <a:gd name="connsiteY10" fmla="*/ 350193 h 509667"/>
              <a:gd name="connsiteX11" fmla="*/ 6643841 w 6780603"/>
              <a:gd name="connsiteY11" fmla="*/ 347472 h 509667"/>
              <a:gd name="connsiteX12" fmla="*/ 6780603 w 6780603"/>
              <a:gd name="connsiteY12" fmla="*/ 69706 h 509667"/>
              <a:gd name="connsiteX13" fmla="*/ 6780603 w 6780603"/>
              <a:gd name="connsiteY13" fmla="*/ 421673 h 509667"/>
              <a:gd name="connsiteX14" fmla="*/ 6692609 w 6780603"/>
              <a:gd name="connsiteY14" fmla="*/ 509667 h 509667"/>
              <a:gd name="connsiteX15" fmla="*/ 94090 w 6780603"/>
              <a:gd name="connsiteY15" fmla="*/ 509667 h 509667"/>
              <a:gd name="connsiteX16" fmla="*/ 6096 w 6780603"/>
              <a:gd name="connsiteY16" fmla="*/ 421673 h 509667"/>
              <a:gd name="connsiteX17" fmla="*/ 0 w 6780603"/>
              <a:gd name="connsiteY17"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2331 w 6780603"/>
              <a:gd name="connsiteY8" fmla="*/ 313617 h 509667"/>
              <a:gd name="connsiteX9" fmla="*/ 4305627 w 6780603"/>
              <a:gd name="connsiteY9" fmla="*/ 368481 h 509667"/>
              <a:gd name="connsiteX10" fmla="*/ 5732091 w 6780603"/>
              <a:gd name="connsiteY10" fmla="*/ 350193 h 509667"/>
              <a:gd name="connsiteX11" fmla="*/ 6643841 w 6780603"/>
              <a:gd name="connsiteY11" fmla="*/ 347472 h 509667"/>
              <a:gd name="connsiteX12" fmla="*/ 6780603 w 6780603"/>
              <a:gd name="connsiteY12" fmla="*/ 69706 h 509667"/>
              <a:gd name="connsiteX13" fmla="*/ 6780603 w 6780603"/>
              <a:gd name="connsiteY13" fmla="*/ 421673 h 509667"/>
              <a:gd name="connsiteX14" fmla="*/ 6692609 w 6780603"/>
              <a:gd name="connsiteY14" fmla="*/ 509667 h 509667"/>
              <a:gd name="connsiteX15" fmla="*/ 94090 w 6780603"/>
              <a:gd name="connsiteY15" fmla="*/ 509667 h 509667"/>
              <a:gd name="connsiteX16" fmla="*/ 6096 w 6780603"/>
              <a:gd name="connsiteY16" fmla="*/ 421673 h 509667"/>
              <a:gd name="connsiteX17" fmla="*/ 0 w 6780603"/>
              <a:gd name="connsiteY17"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2331 w 6780603"/>
              <a:gd name="connsiteY8" fmla="*/ 313617 h 509667"/>
              <a:gd name="connsiteX9" fmla="*/ 4043880 w 6780603"/>
              <a:gd name="connsiteY9" fmla="*/ 329238 h 509667"/>
              <a:gd name="connsiteX10" fmla="*/ 4305627 w 6780603"/>
              <a:gd name="connsiteY10" fmla="*/ 368481 h 509667"/>
              <a:gd name="connsiteX11" fmla="*/ 5732091 w 6780603"/>
              <a:gd name="connsiteY11" fmla="*/ 350193 h 509667"/>
              <a:gd name="connsiteX12" fmla="*/ 6643841 w 6780603"/>
              <a:gd name="connsiteY12" fmla="*/ 347472 h 509667"/>
              <a:gd name="connsiteX13" fmla="*/ 6780603 w 6780603"/>
              <a:gd name="connsiteY13" fmla="*/ 69706 h 509667"/>
              <a:gd name="connsiteX14" fmla="*/ 6780603 w 6780603"/>
              <a:gd name="connsiteY14" fmla="*/ 421673 h 509667"/>
              <a:gd name="connsiteX15" fmla="*/ 6692609 w 6780603"/>
              <a:gd name="connsiteY15" fmla="*/ 509667 h 509667"/>
              <a:gd name="connsiteX16" fmla="*/ 94090 w 6780603"/>
              <a:gd name="connsiteY16" fmla="*/ 509667 h 509667"/>
              <a:gd name="connsiteX17" fmla="*/ 6096 w 6780603"/>
              <a:gd name="connsiteY17" fmla="*/ 421673 h 509667"/>
              <a:gd name="connsiteX18" fmla="*/ 0 w 6780603"/>
              <a:gd name="connsiteY18"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2331 w 6780603"/>
              <a:gd name="connsiteY8" fmla="*/ 313617 h 509667"/>
              <a:gd name="connsiteX9" fmla="*/ 4043880 w 6780603"/>
              <a:gd name="connsiteY9" fmla="*/ 329238 h 509667"/>
              <a:gd name="connsiteX10" fmla="*/ 4251525 w 6780603"/>
              <a:gd name="connsiteY10" fmla="*/ 361623 h 509667"/>
              <a:gd name="connsiteX11" fmla="*/ 4305627 w 6780603"/>
              <a:gd name="connsiteY11" fmla="*/ 368481 h 509667"/>
              <a:gd name="connsiteX12" fmla="*/ 5732091 w 6780603"/>
              <a:gd name="connsiteY12" fmla="*/ 350193 h 509667"/>
              <a:gd name="connsiteX13" fmla="*/ 6643841 w 6780603"/>
              <a:gd name="connsiteY13" fmla="*/ 347472 h 509667"/>
              <a:gd name="connsiteX14" fmla="*/ 6780603 w 6780603"/>
              <a:gd name="connsiteY14" fmla="*/ 69706 h 509667"/>
              <a:gd name="connsiteX15" fmla="*/ 6780603 w 6780603"/>
              <a:gd name="connsiteY15" fmla="*/ 421673 h 509667"/>
              <a:gd name="connsiteX16" fmla="*/ 6692609 w 6780603"/>
              <a:gd name="connsiteY16" fmla="*/ 509667 h 509667"/>
              <a:gd name="connsiteX17" fmla="*/ 94090 w 6780603"/>
              <a:gd name="connsiteY17" fmla="*/ 509667 h 509667"/>
              <a:gd name="connsiteX18" fmla="*/ 6096 w 6780603"/>
              <a:gd name="connsiteY18" fmla="*/ 421673 h 509667"/>
              <a:gd name="connsiteX19" fmla="*/ 0 w 6780603"/>
              <a:gd name="connsiteY19"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2331 w 6780603"/>
              <a:gd name="connsiteY8" fmla="*/ 313617 h 509667"/>
              <a:gd name="connsiteX9" fmla="*/ 4043880 w 6780603"/>
              <a:gd name="connsiteY9" fmla="*/ 329238 h 509667"/>
              <a:gd name="connsiteX10" fmla="*/ 4104840 w 6780603"/>
              <a:gd name="connsiteY10" fmla="*/ 418773 h 509667"/>
              <a:gd name="connsiteX11" fmla="*/ 4305627 w 6780603"/>
              <a:gd name="connsiteY11" fmla="*/ 368481 h 509667"/>
              <a:gd name="connsiteX12" fmla="*/ 5732091 w 6780603"/>
              <a:gd name="connsiteY12" fmla="*/ 350193 h 509667"/>
              <a:gd name="connsiteX13" fmla="*/ 6643841 w 6780603"/>
              <a:gd name="connsiteY13" fmla="*/ 347472 h 509667"/>
              <a:gd name="connsiteX14" fmla="*/ 6780603 w 6780603"/>
              <a:gd name="connsiteY14" fmla="*/ 69706 h 509667"/>
              <a:gd name="connsiteX15" fmla="*/ 6780603 w 6780603"/>
              <a:gd name="connsiteY15" fmla="*/ 421673 h 509667"/>
              <a:gd name="connsiteX16" fmla="*/ 6692609 w 6780603"/>
              <a:gd name="connsiteY16" fmla="*/ 509667 h 509667"/>
              <a:gd name="connsiteX17" fmla="*/ 94090 w 6780603"/>
              <a:gd name="connsiteY17" fmla="*/ 509667 h 509667"/>
              <a:gd name="connsiteX18" fmla="*/ 6096 w 6780603"/>
              <a:gd name="connsiteY18" fmla="*/ 421673 h 509667"/>
              <a:gd name="connsiteX19" fmla="*/ 0 w 6780603"/>
              <a:gd name="connsiteY19"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2331 w 6780603"/>
              <a:gd name="connsiteY8" fmla="*/ 313617 h 509667"/>
              <a:gd name="connsiteX9" fmla="*/ 4019115 w 6780603"/>
              <a:gd name="connsiteY9" fmla="*/ 315903 h 509667"/>
              <a:gd name="connsiteX10" fmla="*/ 4104840 w 6780603"/>
              <a:gd name="connsiteY10" fmla="*/ 418773 h 509667"/>
              <a:gd name="connsiteX11" fmla="*/ 4305627 w 6780603"/>
              <a:gd name="connsiteY11" fmla="*/ 368481 h 509667"/>
              <a:gd name="connsiteX12" fmla="*/ 5732091 w 6780603"/>
              <a:gd name="connsiteY12" fmla="*/ 350193 h 509667"/>
              <a:gd name="connsiteX13" fmla="*/ 6643841 w 6780603"/>
              <a:gd name="connsiteY13" fmla="*/ 347472 h 509667"/>
              <a:gd name="connsiteX14" fmla="*/ 6780603 w 6780603"/>
              <a:gd name="connsiteY14" fmla="*/ 69706 h 509667"/>
              <a:gd name="connsiteX15" fmla="*/ 6780603 w 6780603"/>
              <a:gd name="connsiteY15" fmla="*/ 421673 h 509667"/>
              <a:gd name="connsiteX16" fmla="*/ 6692609 w 6780603"/>
              <a:gd name="connsiteY16" fmla="*/ 509667 h 509667"/>
              <a:gd name="connsiteX17" fmla="*/ 94090 w 6780603"/>
              <a:gd name="connsiteY17" fmla="*/ 509667 h 509667"/>
              <a:gd name="connsiteX18" fmla="*/ 6096 w 6780603"/>
              <a:gd name="connsiteY18" fmla="*/ 421673 h 509667"/>
              <a:gd name="connsiteX19" fmla="*/ 0 w 6780603"/>
              <a:gd name="connsiteY19"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2331 w 6780603"/>
              <a:gd name="connsiteY8" fmla="*/ 313617 h 509667"/>
              <a:gd name="connsiteX9" fmla="*/ 4019115 w 6780603"/>
              <a:gd name="connsiteY9" fmla="*/ 315903 h 509667"/>
              <a:gd name="connsiteX10" fmla="*/ 4080075 w 6780603"/>
              <a:gd name="connsiteY10" fmla="*/ 418773 h 509667"/>
              <a:gd name="connsiteX11" fmla="*/ 4305627 w 6780603"/>
              <a:gd name="connsiteY11" fmla="*/ 368481 h 509667"/>
              <a:gd name="connsiteX12" fmla="*/ 5732091 w 6780603"/>
              <a:gd name="connsiteY12" fmla="*/ 350193 h 509667"/>
              <a:gd name="connsiteX13" fmla="*/ 6643841 w 6780603"/>
              <a:gd name="connsiteY13" fmla="*/ 347472 h 509667"/>
              <a:gd name="connsiteX14" fmla="*/ 6780603 w 6780603"/>
              <a:gd name="connsiteY14" fmla="*/ 69706 h 509667"/>
              <a:gd name="connsiteX15" fmla="*/ 6780603 w 6780603"/>
              <a:gd name="connsiteY15" fmla="*/ 421673 h 509667"/>
              <a:gd name="connsiteX16" fmla="*/ 6692609 w 6780603"/>
              <a:gd name="connsiteY16" fmla="*/ 509667 h 509667"/>
              <a:gd name="connsiteX17" fmla="*/ 94090 w 6780603"/>
              <a:gd name="connsiteY17" fmla="*/ 509667 h 509667"/>
              <a:gd name="connsiteX18" fmla="*/ 6096 w 6780603"/>
              <a:gd name="connsiteY18" fmla="*/ 421673 h 509667"/>
              <a:gd name="connsiteX19" fmla="*/ 0 w 6780603"/>
              <a:gd name="connsiteY19"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4019115 w 6780603"/>
              <a:gd name="connsiteY9" fmla="*/ 315903 h 509667"/>
              <a:gd name="connsiteX10" fmla="*/ 4080075 w 6780603"/>
              <a:gd name="connsiteY10" fmla="*/ 418773 h 509667"/>
              <a:gd name="connsiteX11" fmla="*/ 4305627 w 6780603"/>
              <a:gd name="connsiteY11" fmla="*/ 368481 h 509667"/>
              <a:gd name="connsiteX12" fmla="*/ 5732091 w 6780603"/>
              <a:gd name="connsiteY12" fmla="*/ 350193 h 509667"/>
              <a:gd name="connsiteX13" fmla="*/ 6643841 w 6780603"/>
              <a:gd name="connsiteY13" fmla="*/ 347472 h 509667"/>
              <a:gd name="connsiteX14" fmla="*/ 6780603 w 6780603"/>
              <a:gd name="connsiteY14" fmla="*/ 69706 h 509667"/>
              <a:gd name="connsiteX15" fmla="*/ 6780603 w 6780603"/>
              <a:gd name="connsiteY15" fmla="*/ 421673 h 509667"/>
              <a:gd name="connsiteX16" fmla="*/ 6692609 w 6780603"/>
              <a:gd name="connsiteY16" fmla="*/ 509667 h 509667"/>
              <a:gd name="connsiteX17" fmla="*/ 94090 w 6780603"/>
              <a:gd name="connsiteY17" fmla="*/ 509667 h 509667"/>
              <a:gd name="connsiteX18" fmla="*/ 6096 w 6780603"/>
              <a:gd name="connsiteY18" fmla="*/ 421673 h 509667"/>
              <a:gd name="connsiteX19" fmla="*/ 0 w 6780603"/>
              <a:gd name="connsiteY19"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305627 w 6780603"/>
              <a:gd name="connsiteY11" fmla="*/ 368481 h 509667"/>
              <a:gd name="connsiteX12" fmla="*/ 5732091 w 6780603"/>
              <a:gd name="connsiteY12" fmla="*/ 350193 h 509667"/>
              <a:gd name="connsiteX13" fmla="*/ 6643841 w 6780603"/>
              <a:gd name="connsiteY13" fmla="*/ 347472 h 509667"/>
              <a:gd name="connsiteX14" fmla="*/ 6780603 w 6780603"/>
              <a:gd name="connsiteY14" fmla="*/ 69706 h 509667"/>
              <a:gd name="connsiteX15" fmla="*/ 6780603 w 6780603"/>
              <a:gd name="connsiteY15" fmla="*/ 421673 h 509667"/>
              <a:gd name="connsiteX16" fmla="*/ 6692609 w 6780603"/>
              <a:gd name="connsiteY16" fmla="*/ 509667 h 509667"/>
              <a:gd name="connsiteX17" fmla="*/ 94090 w 6780603"/>
              <a:gd name="connsiteY17" fmla="*/ 509667 h 509667"/>
              <a:gd name="connsiteX18" fmla="*/ 6096 w 6780603"/>
              <a:gd name="connsiteY18" fmla="*/ 421673 h 509667"/>
              <a:gd name="connsiteX19" fmla="*/ 0 w 6780603"/>
              <a:gd name="connsiteY19"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6755 w 6780603"/>
              <a:gd name="connsiteY11" fmla="*/ 418773 h 509667"/>
              <a:gd name="connsiteX12" fmla="*/ 4305627 w 6780603"/>
              <a:gd name="connsiteY12" fmla="*/ 368481 h 509667"/>
              <a:gd name="connsiteX13" fmla="*/ 5732091 w 6780603"/>
              <a:gd name="connsiteY13" fmla="*/ 350193 h 509667"/>
              <a:gd name="connsiteX14" fmla="*/ 6643841 w 6780603"/>
              <a:gd name="connsiteY14" fmla="*/ 347472 h 509667"/>
              <a:gd name="connsiteX15" fmla="*/ 6780603 w 6780603"/>
              <a:gd name="connsiteY15" fmla="*/ 69706 h 509667"/>
              <a:gd name="connsiteX16" fmla="*/ 6780603 w 6780603"/>
              <a:gd name="connsiteY16" fmla="*/ 421673 h 509667"/>
              <a:gd name="connsiteX17" fmla="*/ 6692609 w 6780603"/>
              <a:gd name="connsiteY17" fmla="*/ 509667 h 509667"/>
              <a:gd name="connsiteX18" fmla="*/ 94090 w 6780603"/>
              <a:gd name="connsiteY18" fmla="*/ 509667 h 509667"/>
              <a:gd name="connsiteX19" fmla="*/ 6096 w 6780603"/>
              <a:gd name="connsiteY19" fmla="*/ 421673 h 509667"/>
              <a:gd name="connsiteX20" fmla="*/ 0 w 6780603"/>
              <a:gd name="connsiteY20"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6755 w 6780603"/>
              <a:gd name="connsiteY11" fmla="*/ 418773 h 509667"/>
              <a:gd name="connsiteX12" fmla="*/ 4305627 w 6780603"/>
              <a:gd name="connsiteY12" fmla="*/ 368481 h 509667"/>
              <a:gd name="connsiteX13" fmla="*/ 5732091 w 6780603"/>
              <a:gd name="connsiteY13" fmla="*/ 350193 h 509667"/>
              <a:gd name="connsiteX14" fmla="*/ 6643841 w 6780603"/>
              <a:gd name="connsiteY14" fmla="*/ 347472 h 509667"/>
              <a:gd name="connsiteX15" fmla="*/ 6780603 w 6780603"/>
              <a:gd name="connsiteY15" fmla="*/ 69706 h 509667"/>
              <a:gd name="connsiteX16" fmla="*/ 6780603 w 6780603"/>
              <a:gd name="connsiteY16" fmla="*/ 421673 h 509667"/>
              <a:gd name="connsiteX17" fmla="*/ 6692609 w 6780603"/>
              <a:gd name="connsiteY17" fmla="*/ 509667 h 509667"/>
              <a:gd name="connsiteX18" fmla="*/ 94090 w 6780603"/>
              <a:gd name="connsiteY18" fmla="*/ 509667 h 509667"/>
              <a:gd name="connsiteX19" fmla="*/ 6096 w 6780603"/>
              <a:gd name="connsiteY19" fmla="*/ 421673 h 509667"/>
              <a:gd name="connsiteX20" fmla="*/ 0 w 6780603"/>
              <a:gd name="connsiteY20"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6755 w 6780603"/>
              <a:gd name="connsiteY11" fmla="*/ 418773 h 509667"/>
              <a:gd name="connsiteX12" fmla="*/ 4364682 w 6780603"/>
              <a:gd name="connsiteY12" fmla="*/ 427536 h 509667"/>
              <a:gd name="connsiteX13" fmla="*/ 5732091 w 6780603"/>
              <a:gd name="connsiteY13" fmla="*/ 350193 h 509667"/>
              <a:gd name="connsiteX14" fmla="*/ 6643841 w 6780603"/>
              <a:gd name="connsiteY14" fmla="*/ 347472 h 509667"/>
              <a:gd name="connsiteX15" fmla="*/ 6780603 w 6780603"/>
              <a:gd name="connsiteY15" fmla="*/ 69706 h 509667"/>
              <a:gd name="connsiteX16" fmla="*/ 6780603 w 6780603"/>
              <a:gd name="connsiteY16" fmla="*/ 421673 h 509667"/>
              <a:gd name="connsiteX17" fmla="*/ 6692609 w 6780603"/>
              <a:gd name="connsiteY17" fmla="*/ 509667 h 509667"/>
              <a:gd name="connsiteX18" fmla="*/ 94090 w 6780603"/>
              <a:gd name="connsiteY18" fmla="*/ 509667 h 509667"/>
              <a:gd name="connsiteX19" fmla="*/ 6096 w 6780603"/>
              <a:gd name="connsiteY19" fmla="*/ 421673 h 509667"/>
              <a:gd name="connsiteX20" fmla="*/ 0 w 6780603"/>
              <a:gd name="connsiteY20"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4850 w 6780603"/>
              <a:gd name="connsiteY11" fmla="*/ 426393 h 509667"/>
              <a:gd name="connsiteX12" fmla="*/ 4364682 w 6780603"/>
              <a:gd name="connsiteY12" fmla="*/ 427536 h 509667"/>
              <a:gd name="connsiteX13" fmla="*/ 5732091 w 6780603"/>
              <a:gd name="connsiteY13" fmla="*/ 350193 h 509667"/>
              <a:gd name="connsiteX14" fmla="*/ 6643841 w 6780603"/>
              <a:gd name="connsiteY14" fmla="*/ 347472 h 509667"/>
              <a:gd name="connsiteX15" fmla="*/ 6780603 w 6780603"/>
              <a:gd name="connsiteY15" fmla="*/ 69706 h 509667"/>
              <a:gd name="connsiteX16" fmla="*/ 6780603 w 6780603"/>
              <a:gd name="connsiteY16" fmla="*/ 421673 h 509667"/>
              <a:gd name="connsiteX17" fmla="*/ 6692609 w 6780603"/>
              <a:gd name="connsiteY17" fmla="*/ 509667 h 509667"/>
              <a:gd name="connsiteX18" fmla="*/ 94090 w 6780603"/>
              <a:gd name="connsiteY18" fmla="*/ 509667 h 509667"/>
              <a:gd name="connsiteX19" fmla="*/ 6096 w 6780603"/>
              <a:gd name="connsiteY19" fmla="*/ 421673 h 509667"/>
              <a:gd name="connsiteX20" fmla="*/ 0 w 6780603"/>
              <a:gd name="connsiteY20"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4850 w 6780603"/>
              <a:gd name="connsiteY11" fmla="*/ 426393 h 509667"/>
              <a:gd name="connsiteX12" fmla="*/ 4364682 w 6780603"/>
              <a:gd name="connsiteY12" fmla="*/ 427536 h 509667"/>
              <a:gd name="connsiteX13" fmla="*/ 5789241 w 6780603"/>
              <a:gd name="connsiteY13" fmla="*/ 447348 h 509667"/>
              <a:gd name="connsiteX14" fmla="*/ 6643841 w 6780603"/>
              <a:gd name="connsiteY14" fmla="*/ 347472 h 509667"/>
              <a:gd name="connsiteX15" fmla="*/ 6780603 w 6780603"/>
              <a:gd name="connsiteY15" fmla="*/ 69706 h 509667"/>
              <a:gd name="connsiteX16" fmla="*/ 6780603 w 6780603"/>
              <a:gd name="connsiteY16" fmla="*/ 421673 h 509667"/>
              <a:gd name="connsiteX17" fmla="*/ 6692609 w 6780603"/>
              <a:gd name="connsiteY17" fmla="*/ 509667 h 509667"/>
              <a:gd name="connsiteX18" fmla="*/ 94090 w 6780603"/>
              <a:gd name="connsiteY18" fmla="*/ 509667 h 509667"/>
              <a:gd name="connsiteX19" fmla="*/ 6096 w 6780603"/>
              <a:gd name="connsiteY19" fmla="*/ 421673 h 509667"/>
              <a:gd name="connsiteX20" fmla="*/ 0 w 6780603"/>
              <a:gd name="connsiteY20"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4850 w 6780603"/>
              <a:gd name="connsiteY11" fmla="*/ 426393 h 509667"/>
              <a:gd name="connsiteX12" fmla="*/ 4364682 w 6780603"/>
              <a:gd name="connsiteY12" fmla="*/ 427536 h 509667"/>
              <a:gd name="connsiteX13" fmla="*/ 5789241 w 6780603"/>
              <a:gd name="connsiteY13" fmla="*/ 428298 h 509667"/>
              <a:gd name="connsiteX14" fmla="*/ 6643841 w 6780603"/>
              <a:gd name="connsiteY14" fmla="*/ 347472 h 509667"/>
              <a:gd name="connsiteX15" fmla="*/ 6780603 w 6780603"/>
              <a:gd name="connsiteY15" fmla="*/ 69706 h 509667"/>
              <a:gd name="connsiteX16" fmla="*/ 6780603 w 6780603"/>
              <a:gd name="connsiteY16" fmla="*/ 421673 h 509667"/>
              <a:gd name="connsiteX17" fmla="*/ 6692609 w 6780603"/>
              <a:gd name="connsiteY17" fmla="*/ 509667 h 509667"/>
              <a:gd name="connsiteX18" fmla="*/ 94090 w 6780603"/>
              <a:gd name="connsiteY18" fmla="*/ 509667 h 509667"/>
              <a:gd name="connsiteX19" fmla="*/ 6096 w 6780603"/>
              <a:gd name="connsiteY19" fmla="*/ 421673 h 509667"/>
              <a:gd name="connsiteX20" fmla="*/ 0 w 6780603"/>
              <a:gd name="connsiteY20"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4850 w 6780603"/>
              <a:gd name="connsiteY11" fmla="*/ 426393 h 509667"/>
              <a:gd name="connsiteX12" fmla="*/ 4364682 w 6780603"/>
              <a:gd name="connsiteY12" fmla="*/ 427536 h 509667"/>
              <a:gd name="connsiteX13" fmla="*/ 5789241 w 6780603"/>
              <a:gd name="connsiteY13" fmla="*/ 428298 h 509667"/>
              <a:gd name="connsiteX14" fmla="*/ 6643841 w 6780603"/>
              <a:gd name="connsiteY14" fmla="*/ 347472 h 509667"/>
              <a:gd name="connsiteX15" fmla="*/ 6780603 w 6780603"/>
              <a:gd name="connsiteY15" fmla="*/ 69706 h 509667"/>
              <a:gd name="connsiteX16" fmla="*/ 6780603 w 6780603"/>
              <a:gd name="connsiteY16" fmla="*/ 421673 h 509667"/>
              <a:gd name="connsiteX17" fmla="*/ 6692609 w 6780603"/>
              <a:gd name="connsiteY17" fmla="*/ 509667 h 509667"/>
              <a:gd name="connsiteX18" fmla="*/ 94090 w 6780603"/>
              <a:gd name="connsiteY18" fmla="*/ 509667 h 509667"/>
              <a:gd name="connsiteX19" fmla="*/ 6096 w 6780603"/>
              <a:gd name="connsiteY19" fmla="*/ 421673 h 509667"/>
              <a:gd name="connsiteX20" fmla="*/ 0 w 6780603"/>
              <a:gd name="connsiteY20"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4850 w 6780603"/>
              <a:gd name="connsiteY11" fmla="*/ 426393 h 509667"/>
              <a:gd name="connsiteX12" fmla="*/ 4364682 w 6780603"/>
              <a:gd name="connsiteY12" fmla="*/ 427536 h 509667"/>
              <a:gd name="connsiteX13" fmla="*/ 5789241 w 6780603"/>
              <a:gd name="connsiteY13" fmla="*/ 428298 h 509667"/>
              <a:gd name="connsiteX14" fmla="*/ 6044130 w 6780603"/>
              <a:gd name="connsiteY14" fmla="*/ 464493 h 509667"/>
              <a:gd name="connsiteX15" fmla="*/ 6643841 w 6780603"/>
              <a:gd name="connsiteY15" fmla="*/ 347472 h 509667"/>
              <a:gd name="connsiteX16" fmla="*/ 6780603 w 6780603"/>
              <a:gd name="connsiteY16" fmla="*/ 69706 h 509667"/>
              <a:gd name="connsiteX17" fmla="*/ 6780603 w 6780603"/>
              <a:gd name="connsiteY17" fmla="*/ 421673 h 509667"/>
              <a:gd name="connsiteX18" fmla="*/ 6692609 w 6780603"/>
              <a:gd name="connsiteY18" fmla="*/ 509667 h 509667"/>
              <a:gd name="connsiteX19" fmla="*/ 94090 w 6780603"/>
              <a:gd name="connsiteY19" fmla="*/ 509667 h 509667"/>
              <a:gd name="connsiteX20" fmla="*/ 6096 w 6780603"/>
              <a:gd name="connsiteY20" fmla="*/ 421673 h 509667"/>
              <a:gd name="connsiteX21" fmla="*/ 0 w 6780603"/>
              <a:gd name="connsiteY21"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4850 w 6780603"/>
              <a:gd name="connsiteY11" fmla="*/ 426393 h 509667"/>
              <a:gd name="connsiteX12" fmla="*/ 4364682 w 6780603"/>
              <a:gd name="connsiteY12" fmla="*/ 427536 h 509667"/>
              <a:gd name="connsiteX13" fmla="*/ 5789241 w 6780603"/>
              <a:gd name="connsiteY13" fmla="*/ 428298 h 509667"/>
              <a:gd name="connsiteX14" fmla="*/ 5950785 w 6780603"/>
              <a:gd name="connsiteY14" fmla="*/ 437823 h 509667"/>
              <a:gd name="connsiteX15" fmla="*/ 6044130 w 6780603"/>
              <a:gd name="connsiteY15" fmla="*/ 464493 h 509667"/>
              <a:gd name="connsiteX16" fmla="*/ 6643841 w 6780603"/>
              <a:gd name="connsiteY16" fmla="*/ 347472 h 509667"/>
              <a:gd name="connsiteX17" fmla="*/ 6780603 w 6780603"/>
              <a:gd name="connsiteY17" fmla="*/ 69706 h 509667"/>
              <a:gd name="connsiteX18" fmla="*/ 6780603 w 6780603"/>
              <a:gd name="connsiteY18" fmla="*/ 421673 h 509667"/>
              <a:gd name="connsiteX19" fmla="*/ 6692609 w 6780603"/>
              <a:gd name="connsiteY19" fmla="*/ 509667 h 509667"/>
              <a:gd name="connsiteX20" fmla="*/ 94090 w 6780603"/>
              <a:gd name="connsiteY20" fmla="*/ 509667 h 509667"/>
              <a:gd name="connsiteX21" fmla="*/ 6096 w 6780603"/>
              <a:gd name="connsiteY21" fmla="*/ 421673 h 509667"/>
              <a:gd name="connsiteX22" fmla="*/ 0 w 6780603"/>
              <a:gd name="connsiteY22"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4850 w 6780603"/>
              <a:gd name="connsiteY11" fmla="*/ 426393 h 509667"/>
              <a:gd name="connsiteX12" fmla="*/ 4364682 w 6780603"/>
              <a:gd name="connsiteY12" fmla="*/ 427536 h 509667"/>
              <a:gd name="connsiteX13" fmla="*/ 5789241 w 6780603"/>
              <a:gd name="connsiteY13" fmla="*/ 428298 h 509667"/>
              <a:gd name="connsiteX14" fmla="*/ 5950785 w 6780603"/>
              <a:gd name="connsiteY14" fmla="*/ 437823 h 509667"/>
              <a:gd name="connsiteX15" fmla="*/ 6044130 w 6780603"/>
              <a:gd name="connsiteY15" fmla="*/ 464493 h 509667"/>
              <a:gd name="connsiteX16" fmla="*/ 6666701 w 6780603"/>
              <a:gd name="connsiteY16" fmla="*/ 419862 h 509667"/>
              <a:gd name="connsiteX17" fmla="*/ 6780603 w 6780603"/>
              <a:gd name="connsiteY17" fmla="*/ 69706 h 509667"/>
              <a:gd name="connsiteX18" fmla="*/ 6780603 w 6780603"/>
              <a:gd name="connsiteY18" fmla="*/ 421673 h 509667"/>
              <a:gd name="connsiteX19" fmla="*/ 6692609 w 6780603"/>
              <a:gd name="connsiteY19" fmla="*/ 509667 h 509667"/>
              <a:gd name="connsiteX20" fmla="*/ 94090 w 6780603"/>
              <a:gd name="connsiteY20" fmla="*/ 509667 h 509667"/>
              <a:gd name="connsiteX21" fmla="*/ 6096 w 6780603"/>
              <a:gd name="connsiteY21" fmla="*/ 421673 h 509667"/>
              <a:gd name="connsiteX22" fmla="*/ 0 w 6780603"/>
              <a:gd name="connsiteY22"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6044130 w 6971103"/>
              <a:gd name="connsiteY15" fmla="*/ 464493 h 509667"/>
              <a:gd name="connsiteX16" fmla="*/ 6666701 w 6971103"/>
              <a:gd name="connsiteY16" fmla="*/ 419862 h 509667"/>
              <a:gd name="connsiteX17" fmla="*/ 6971103 w 6971103"/>
              <a:gd name="connsiteY17" fmla="*/ 425941 h 509667"/>
              <a:gd name="connsiteX18" fmla="*/ 6780603 w 6971103"/>
              <a:gd name="connsiteY18" fmla="*/ 421673 h 509667"/>
              <a:gd name="connsiteX19" fmla="*/ 6692609 w 6971103"/>
              <a:gd name="connsiteY19" fmla="*/ 509667 h 509667"/>
              <a:gd name="connsiteX20" fmla="*/ 94090 w 6971103"/>
              <a:gd name="connsiteY20" fmla="*/ 509667 h 509667"/>
              <a:gd name="connsiteX21" fmla="*/ 6096 w 6971103"/>
              <a:gd name="connsiteY21" fmla="*/ 421673 h 509667"/>
              <a:gd name="connsiteX22" fmla="*/ 0 w 6971103"/>
              <a:gd name="connsiteY22"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6044130 w 6971103"/>
              <a:gd name="connsiteY15" fmla="*/ 464493 h 509667"/>
              <a:gd name="connsiteX16" fmla="*/ 6666701 w 6971103"/>
              <a:gd name="connsiteY16" fmla="*/ 419862 h 509667"/>
              <a:gd name="connsiteX17" fmla="*/ 6971103 w 6971103"/>
              <a:gd name="connsiteY17" fmla="*/ 425941 h 509667"/>
              <a:gd name="connsiteX18" fmla="*/ 6692609 w 6971103"/>
              <a:gd name="connsiteY18" fmla="*/ 509667 h 509667"/>
              <a:gd name="connsiteX19" fmla="*/ 94090 w 6971103"/>
              <a:gd name="connsiteY19" fmla="*/ 509667 h 509667"/>
              <a:gd name="connsiteX20" fmla="*/ 6096 w 6971103"/>
              <a:gd name="connsiteY20" fmla="*/ 421673 h 509667"/>
              <a:gd name="connsiteX21" fmla="*/ 0 w 6971103"/>
              <a:gd name="connsiteY21"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6044130 w 6971103"/>
              <a:gd name="connsiteY15" fmla="*/ 464493 h 509667"/>
              <a:gd name="connsiteX16" fmla="*/ 6666701 w 6971103"/>
              <a:gd name="connsiteY16" fmla="*/ 419862 h 509667"/>
              <a:gd name="connsiteX17" fmla="*/ 6971103 w 6971103"/>
              <a:gd name="connsiteY17" fmla="*/ 425941 h 509667"/>
              <a:gd name="connsiteX18" fmla="*/ 6947879 w 6971103"/>
              <a:gd name="connsiteY18" fmla="*/ 502047 h 509667"/>
              <a:gd name="connsiteX19" fmla="*/ 94090 w 6971103"/>
              <a:gd name="connsiteY19" fmla="*/ 509667 h 509667"/>
              <a:gd name="connsiteX20" fmla="*/ 6096 w 6971103"/>
              <a:gd name="connsiteY20" fmla="*/ 421673 h 509667"/>
              <a:gd name="connsiteX21" fmla="*/ 0 w 6971103"/>
              <a:gd name="connsiteY21"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6044130 w 6971103"/>
              <a:gd name="connsiteY15" fmla="*/ 464493 h 509667"/>
              <a:gd name="connsiteX16" fmla="*/ 6666701 w 6971103"/>
              <a:gd name="connsiteY16" fmla="*/ 419862 h 509667"/>
              <a:gd name="connsiteX17" fmla="*/ 6971103 w 6971103"/>
              <a:gd name="connsiteY17" fmla="*/ 425941 h 509667"/>
              <a:gd name="connsiteX18" fmla="*/ 6947879 w 6971103"/>
              <a:gd name="connsiteY18" fmla="*/ 502047 h 509667"/>
              <a:gd name="connsiteX19" fmla="*/ 94090 w 6971103"/>
              <a:gd name="connsiteY19" fmla="*/ 509667 h 509667"/>
              <a:gd name="connsiteX20" fmla="*/ 6096 w 6971103"/>
              <a:gd name="connsiteY20" fmla="*/ 421673 h 509667"/>
              <a:gd name="connsiteX21" fmla="*/ 0 w 6971103"/>
              <a:gd name="connsiteY21"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6044130 w 6971103"/>
              <a:gd name="connsiteY15" fmla="*/ 464493 h 509667"/>
              <a:gd name="connsiteX16" fmla="*/ 6695276 w 6971103"/>
              <a:gd name="connsiteY16" fmla="*/ 438912 h 509667"/>
              <a:gd name="connsiteX17" fmla="*/ 6971103 w 6971103"/>
              <a:gd name="connsiteY17" fmla="*/ 425941 h 509667"/>
              <a:gd name="connsiteX18" fmla="*/ 6947879 w 6971103"/>
              <a:gd name="connsiteY18" fmla="*/ 502047 h 509667"/>
              <a:gd name="connsiteX19" fmla="*/ 94090 w 6971103"/>
              <a:gd name="connsiteY19" fmla="*/ 509667 h 509667"/>
              <a:gd name="connsiteX20" fmla="*/ 6096 w 6971103"/>
              <a:gd name="connsiteY20" fmla="*/ 421673 h 509667"/>
              <a:gd name="connsiteX21" fmla="*/ 0 w 6971103"/>
              <a:gd name="connsiteY21"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6044130 w 6971103"/>
              <a:gd name="connsiteY15" fmla="*/ 464493 h 509667"/>
              <a:gd name="connsiteX16" fmla="*/ 6695276 w 6971103"/>
              <a:gd name="connsiteY16" fmla="*/ 438912 h 509667"/>
              <a:gd name="connsiteX17" fmla="*/ 6971103 w 6971103"/>
              <a:gd name="connsiteY17" fmla="*/ 425941 h 509667"/>
              <a:gd name="connsiteX18" fmla="*/ 6947879 w 6971103"/>
              <a:gd name="connsiteY18" fmla="*/ 502047 h 509667"/>
              <a:gd name="connsiteX19" fmla="*/ 94090 w 6971103"/>
              <a:gd name="connsiteY19" fmla="*/ 509667 h 509667"/>
              <a:gd name="connsiteX20" fmla="*/ 6096 w 6971103"/>
              <a:gd name="connsiteY20" fmla="*/ 421673 h 509667"/>
              <a:gd name="connsiteX21" fmla="*/ 0 w 6971103"/>
              <a:gd name="connsiteY21"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5973645 w 6971103"/>
              <a:gd name="connsiteY15" fmla="*/ 466398 h 509667"/>
              <a:gd name="connsiteX16" fmla="*/ 6044130 w 6971103"/>
              <a:gd name="connsiteY16" fmla="*/ 464493 h 509667"/>
              <a:gd name="connsiteX17" fmla="*/ 6695276 w 6971103"/>
              <a:gd name="connsiteY17" fmla="*/ 438912 h 509667"/>
              <a:gd name="connsiteX18" fmla="*/ 6971103 w 6971103"/>
              <a:gd name="connsiteY18" fmla="*/ 425941 h 509667"/>
              <a:gd name="connsiteX19" fmla="*/ 6947879 w 6971103"/>
              <a:gd name="connsiteY19" fmla="*/ 502047 h 509667"/>
              <a:gd name="connsiteX20" fmla="*/ 94090 w 6971103"/>
              <a:gd name="connsiteY20" fmla="*/ 509667 h 509667"/>
              <a:gd name="connsiteX21" fmla="*/ 6096 w 6971103"/>
              <a:gd name="connsiteY21" fmla="*/ 421673 h 509667"/>
              <a:gd name="connsiteX22" fmla="*/ 0 w 6971103"/>
              <a:gd name="connsiteY22"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5960310 w 6971103"/>
              <a:gd name="connsiteY15" fmla="*/ 466398 h 509667"/>
              <a:gd name="connsiteX16" fmla="*/ 6044130 w 6971103"/>
              <a:gd name="connsiteY16" fmla="*/ 464493 h 509667"/>
              <a:gd name="connsiteX17" fmla="*/ 6695276 w 6971103"/>
              <a:gd name="connsiteY17" fmla="*/ 438912 h 509667"/>
              <a:gd name="connsiteX18" fmla="*/ 6971103 w 6971103"/>
              <a:gd name="connsiteY18" fmla="*/ 425941 h 509667"/>
              <a:gd name="connsiteX19" fmla="*/ 6947879 w 6971103"/>
              <a:gd name="connsiteY19" fmla="*/ 502047 h 509667"/>
              <a:gd name="connsiteX20" fmla="*/ 94090 w 6971103"/>
              <a:gd name="connsiteY20" fmla="*/ 509667 h 509667"/>
              <a:gd name="connsiteX21" fmla="*/ 6096 w 6971103"/>
              <a:gd name="connsiteY21" fmla="*/ 421673 h 509667"/>
              <a:gd name="connsiteX22" fmla="*/ 0 w 6971103"/>
              <a:gd name="connsiteY22"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5960310 w 6971103"/>
              <a:gd name="connsiteY15" fmla="*/ 466398 h 509667"/>
              <a:gd name="connsiteX16" fmla="*/ 6044130 w 6971103"/>
              <a:gd name="connsiteY16" fmla="*/ 464493 h 509667"/>
              <a:gd name="connsiteX17" fmla="*/ 6695276 w 6971103"/>
              <a:gd name="connsiteY17" fmla="*/ 438912 h 509667"/>
              <a:gd name="connsiteX18" fmla="*/ 6971103 w 6971103"/>
              <a:gd name="connsiteY18" fmla="*/ 425941 h 509667"/>
              <a:gd name="connsiteX19" fmla="*/ 6947879 w 6971103"/>
              <a:gd name="connsiteY19" fmla="*/ 502047 h 509667"/>
              <a:gd name="connsiteX20" fmla="*/ 94090 w 6971103"/>
              <a:gd name="connsiteY20" fmla="*/ 509667 h 509667"/>
              <a:gd name="connsiteX21" fmla="*/ 6096 w 6971103"/>
              <a:gd name="connsiteY21" fmla="*/ 421673 h 509667"/>
              <a:gd name="connsiteX22" fmla="*/ 0 w 6971103"/>
              <a:gd name="connsiteY22"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60310 w 6971103"/>
              <a:gd name="connsiteY14" fmla="*/ 435918 h 509667"/>
              <a:gd name="connsiteX15" fmla="*/ 5960310 w 6971103"/>
              <a:gd name="connsiteY15" fmla="*/ 466398 h 509667"/>
              <a:gd name="connsiteX16" fmla="*/ 6044130 w 6971103"/>
              <a:gd name="connsiteY16" fmla="*/ 464493 h 509667"/>
              <a:gd name="connsiteX17" fmla="*/ 6695276 w 6971103"/>
              <a:gd name="connsiteY17" fmla="*/ 438912 h 509667"/>
              <a:gd name="connsiteX18" fmla="*/ 6971103 w 6971103"/>
              <a:gd name="connsiteY18" fmla="*/ 425941 h 509667"/>
              <a:gd name="connsiteX19" fmla="*/ 6947879 w 6971103"/>
              <a:gd name="connsiteY19" fmla="*/ 502047 h 509667"/>
              <a:gd name="connsiteX20" fmla="*/ 94090 w 6971103"/>
              <a:gd name="connsiteY20" fmla="*/ 509667 h 509667"/>
              <a:gd name="connsiteX21" fmla="*/ 6096 w 6971103"/>
              <a:gd name="connsiteY21" fmla="*/ 421673 h 509667"/>
              <a:gd name="connsiteX22" fmla="*/ 0 w 6971103"/>
              <a:gd name="connsiteY22" fmla="*/ 2650 h 509667"/>
              <a:gd name="connsiteX0" fmla="*/ 0 w 6947879"/>
              <a:gd name="connsiteY0" fmla="*/ 2650 h 509667"/>
              <a:gd name="connsiteX1" fmla="*/ 124570 w 6947879"/>
              <a:gd name="connsiteY1" fmla="*/ 0 h 509667"/>
              <a:gd name="connsiteX2" fmla="*/ 209115 w 6947879"/>
              <a:gd name="connsiteY2" fmla="*/ 185601 h 509667"/>
              <a:gd name="connsiteX3" fmla="*/ 532203 w 6947879"/>
              <a:gd name="connsiteY3" fmla="*/ 185601 h 509667"/>
              <a:gd name="connsiteX4" fmla="*/ 1824555 w 6947879"/>
              <a:gd name="connsiteY4" fmla="*/ 173409 h 509667"/>
              <a:gd name="connsiteX5" fmla="*/ 2062299 w 6947879"/>
              <a:gd name="connsiteY5" fmla="*/ 203889 h 509667"/>
              <a:gd name="connsiteX6" fmla="*/ 2056203 w 6947879"/>
              <a:gd name="connsiteY6" fmla="*/ 307521 h 509667"/>
              <a:gd name="connsiteX7" fmla="*/ 2482923 w 6947879"/>
              <a:gd name="connsiteY7" fmla="*/ 331905 h 509667"/>
              <a:gd name="connsiteX8" fmla="*/ 3844236 w 6947879"/>
              <a:gd name="connsiteY8" fmla="*/ 328857 h 509667"/>
              <a:gd name="connsiteX9" fmla="*/ 3996255 w 6947879"/>
              <a:gd name="connsiteY9" fmla="*/ 334953 h 509667"/>
              <a:gd name="connsiteX10" fmla="*/ 4080075 w 6947879"/>
              <a:gd name="connsiteY10" fmla="*/ 418773 h 509667"/>
              <a:gd name="connsiteX11" fmla="*/ 4184850 w 6947879"/>
              <a:gd name="connsiteY11" fmla="*/ 426393 h 509667"/>
              <a:gd name="connsiteX12" fmla="*/ 4364682 w 6947879"/>
              <a:gd name="connsiteY12" fmla="*/ 427536 h 509667"/>
              <a:gd name="connsiteX13" fmla="*/ 5789241 w 6947879"/>
              <a:gd name="connsiteY13" fmla="*/ 428298 h 509667"/>
              <a:gd name="connsiteX14" fmla="*/ 5960310 w 6947879"/>
              <a:gd name="connsiteY14" fmla="*/ 435918 h 509667"/>
              <a:gd name="connsiteX15" fmla="*/ 5960310 w 6947879"/>
              <a:gd name="connsiteY15" fmla="*/ 466398 h 509667"/>
              <a:gd name="connsiteX16" fmla="*/ 6044130 w 6947879"/>
              <a:gd name="connsiteY16" fmla="*/ 464493 h 509667"/>
              <a:gd name="connsiteX17" fmla="*/ 6695276 w 6947879"/>
              <a:gd name="connsiteY17" fmla="*/ 438912 h 509667"/>
              <a:gd name="connsiteX18" fmla="*/ 6910143 w 6947879"/>
              <a:gd name="connsiteY18" fmla="*/ 422131 h 509667"/>
              <a:gd name="connsiteX19" fmla="*/ 6947879 w 6947879"/>
              <a:gd name="connsiteY19" fmla="*/ 502047 h 509667"/>
              <a:gd name="connsiteX20" fmla="*/ 94090 w 6947879"/>
              <a:gd name="connsiteY20" fmla="*/ 509667 h 509667"/>
              <a:gd name="connsiteX21" fmla="*/ 6096 w 6947879"/>
              <a:gd name="connsiteY21" fmla="*/ 421673 h 509667"/>
              <a:gd name="connsiteX22" fmla="*/ 0 w 6947879"/>
              <a:gd name="connsiteY22" fmla="*/ 2650 h 509667"/>
              <a:gd name="connsiteX0" fmla="*/ 0 w 6910143"/>
              <a:gd name="connsiteY0" fmla="*/ 2650 h 509667"/>
              <a:gd name="connsiteX1" fmla="*/ 124570 w 6910143"/>
              <a:gd name="connsiteY1" fmla="*/ 0 h 509667"/>
              <a:gd name="connsiteX2" fmla="*/ 209115 w 6910143"/>
              <a:gd name="connsiteY2" fmla="*/ 185601 h 509667"/>
              <a:gd name="connsiteX3" fmla="*/ 532203 w 6910143"/>
              <a:gd name="connsiteY3" fmla="*/ 185601 h 509667"/>
              <a:gd name="connsiteX4" fmla="*/ 1824555 w 6910143"/>
              <a:gd name="connsiteY4" fmla="*/ 173409 h 509667"/>
              <a:gd name="connsiteX5" fmla="*/ 2062299 w 6910143"/>
              <a:gd name="connsiteY5" fmla="*/ 203889 h 509667"/>
              <a:gd name="connsiteX6" fmla="*/ 2056203 w 6910143"/>
              <a:gd name="connsiteY6" fmla="*/ 307521 h 509667"/>
              <a:gd name="connsiteX7" fmla="*/ 2482923 w 6910143"/>
              <a:gd name="connsiteY7" fmla="*/ 331905 h 509667"/>
              <a:gd name="connsiteX8" fmla="*/ 3844236 w 6910143"/>
              <a:gd name="connsiteY8" fmla="*/ 328857 h 509667"/>
              <a:gd name="connsiteX9" fmla="*/ 3996255 w 6910143"/>
              <a:gd name="connsiteY9" fmla="*/ 334953 h 509667"/>
              <a:gd name="connsiteX10" fmla="*/ 4080075 w 6910143"/>
              <a:gd name="connsiteY10" fmla="*/ 418773 h 509667"/>
              <a:gd name="connsiteX11" fmla="*/ 4184850 w 6910143"/>
              <a:gd name="connsiteY11" fmla="*/ 426393 h 509667"/>
              <a:gd name="connsiteX12" fmla="*/ 4364682 w 6910143"/>
              <a:gd name="connsiteY12" fmla="*/ 427536 h 509667"/>
              <a:gd name="connsiteX13" fmla="*/ 5789241 w 6910143"/>
              <a:gd name="connsiteY13" fmla="*/ 428298 h 509667"/>
              <a:gd name="connsiteX14" fmla="*/ 5960310 w 6910143"/>
              <a:gd name="connsiteY14" fmla="*/ 435918 h 509667"/>
              <a:gd name="connsiteX15" fmla="*/ 5960310 w 6910143"/>
              <a:gd name="connsiteY15" fmla="*/ 466398 h 509667"/>
              <a:gd name="connsiteX16" fmla="*/ 6044130 w 6910143"/>
              <a:gd name="connsiteY16" fmla="*/ 464493 h 509667"/>
              <a:gd name="connsiteX17" fmla="*/ 6695276 w 6910143"/>
              <a:gd name="connsiteY17" fmla="*/ 438912 h 509667"/>
              <a:gd name="connsiteX18" fmla="*/ 6910143 w 6910143"/>
              <a:gd name="connsiteY18" fmla="*/ 422131 h 509667"/>
              <a:gd name="connsiteX19" fmla="*/ 6904064 w 6910143"/>
              <a:gd name="connsiteY19" fmla="*/ 500142 h 509667"/>
              <a:gd name="connsiteX20" fmla="*/ 94090 w 6910143"/>
              <a:gd name="connsiteY20" fmla="*/ 509667 h 509667"/>
              <a:gd name="connsiteX21" fmla="*/ 6096 w 6910143"/>
              <a:gd name="connsiteY21" fmla="*/ 421673 h 509667"/>
              <a:gd name="connsiteX22" fmla="*/ 0 w 6910143"/>
              <a:gd name="connsiteY22" fmla="*/ 2650 h 509667"/>
              <a:gd name="connsiteX0" fmla="*/ 0 w 6908238"/>
              <a:gd name="connsiteY0" fmla="*/ 2650 h 509667"/>
              <a:gd name="connsiteX1" fmla="*/ 124570 w 6908238"/>
              <a:gd name="connsiteY1" fmla="*/ 0 h 509667"/>
              <a:gd name="connsiteX2" fmla="*/ 209115 w 6908238"/>
              <a:gd name="connsiteY2" fmla="*/ 185601 h 509667"/>
              <a:gd name="connsiteX3" fmla="*/ 532203 w 6908238"/>
              <a:gd name="connsiteY3" fmla="*/ 185601 h 509667"/>
              <a:gd name="connsiteX4" fmla="*/ 1824555 w 6908238"/>
              <a:gd name="connsiteY4" fmla="*/ 173409 h 509667"/>
              <a:gd name="connsiteX5" fmla="*/ 2062299 w 6908238"/>
              <a:gd name="connsiteY5" fmla="*/ 203889 h 509667"/>
              <a:gd name="connsiteX6" fmla="*/ 2056203 w 6908238"/>
              <a:gd name="connsiteY6" fmla="*/ 307521 h 509667"/>
              <a:gd name="connsiteX7" fmla="*/ 2482923 w 6908238"/>
              <a:gd name="connsiteY7" fmla="*/ 331905 h 509667"/>
              <a:gd name="connsiteX8" fmla="*/ 3844236 w 6908238"/>
              <a:gd name="connsiteY8" fmla="*/ 328857 h 509667"/>
              <a:gd name="connsiteX9" fmla="*/ 3996255 w 6908238"/>
              <a:gd name="connsiteY9" fmla="*/ 334953 h 509667"/>
              <a:gd name="connsiteX10" fmla="*/ 4080075 w 6908238"/>
              <a:gd name="connsiteY10" fmla="*/ 418773 h 509667"/>
              <a:gd name="connsiteX11" fmla="*/ 4184850 w 6908238"/>
              <a:gd name="connsiteY11" fmla="*/ 426393 h 509667"/>
              <a:gd name="connsiteX12" fmla="*/ 4364682 w 6908238"/>
              <a:gd name="connsiteY12" fmla="*/ 427536 h 509667"/>
              <a:gd name="connsiteX13" fmla="*/ 5789241 w 6908238"/>
              <a:gd name="connsiteY13" fmla="*/ 428298 h 509667"/>
              <a:gd name="connsiteX14" fmla="*/ 5960310 w 6908238"/>
              <a:gd name="connsiteY14" fmla="*/ 435918 h 509667"/>
              <a:gd name="connsiteX15" fmla="*/ 5960310 w 6908238"/>
              <a:gd name="connsiteY15" fmla="*/ 466398 h 509667"/>
              <a:gd name="connsiteX16" fmla="*/ 6044130 w 6908238"/>
              <a:gd name="connsiteY16" fmla="*/ 464493 h 509667"/>
              <a:gd name="connsiteX17" fmla="*/ 6695276 w 6908238"/>
              <a:gd name="connsiteY17" fmla="*/ 438912 h 509667"/>
              <a:gd name="connsiteX18" fmla="*/ 6908238 w 6908238"/>
              <a:gd name="connsiteY18" fmla="*/ 444991 h 509667"/>
              <a:gd name="connsiteX19" fmla="*/ 6904064 w 6908238"/>
              <a:gd name="connsiteY19" fmla="*/ 500142 h 509667"/>
              <a:gd name="connsiteX20" fmla="*/ 94090 w 6908238"/>
              <a:gd name="connsiteY20" fmla="*/ 509667 h 509667"/>
              <a:gd name="connsiteX21" fmla="*/ 6096 w 6908238"/>
              <a:gd name="connsiteY21" fmla="*/ 421673 h 509667"/>
              <a:gd name="connsiteX22" fmla="*/ 0 w 6908238"/>
              <a:gd name="connsiteY22" fmla="*/ 2650 h 509667"/>
              <a:gd name="connsiteX0" fmla="*/ 0 w 6908238"/>
              <a:gd name="connsiteY0" fmla="*/ 2650 h 509667"/>
              <a:gd name="connsiteX1" fmla="*/ 124570 w 6908238"/>
              <a:gd name="connsiteY1" fmla="*/ 0 h 509667"/>
              <a:gd name="connsiteX2" fmla="*/ 209115 w 6908238"/>
              <a:gd name="connsiteY2" fmla="*/ 185601 h 509667"/>
              <a:gd name="connsiteX3" fmla="*/ 532203 w 6908238"/>
              <a:gd name="connsiteY3" fmla="*/ 185601 h 509667"/>
              <a:gd name="connsiteX4" fmla="*/ 1824555 w 6908238"/>
              <a:gd name="connsiteY4" fmla="*/ 173409 h 509667"/>
              <a:gd name="connsiteX5" fmla="*/ 2062299 w 6908238"/>
              <a:gd name="connsiteY5" fmla="*/ 203889 h 509667"/>
              <a:gd name="connsiteX6" fmla="*/ 2056203 w 6908238"/>
              <a:gd name="connsiteY6" fmla="*/ 307521 h 509667"/>
              <a:gd name="connsiteX7" fmla="*/ 2482923 w 6908238"/>
              <a:gd name="connsiteY7" fmla="*/ 331905 h 509667"/>
              <a:gd name="connsiteX8" fmla="*/ 3844236 w 6908238"/>
              <a:gd name="connsiteY8" fmla="*/ 328857 h 509667"/>
              <a:gd name="connsiteX9" fmla="*/ 3996255 w 6908238"/>
              <a:gd name="connsiteY9" fmla="*/ 334953 h 509667"/>
              <a:gd name="connsiteX10" fmla="*/ 4080075 w 6908238"/>
              <a:gd name="connsiteY10" fmla="*/ 418773 h 509667"/>
              <a:gd name="connsiteX11" fmla="*/ 4184850 w 6908238"/>
              <a:gd name="connsiteY11" fmla="*/ 426393 h 509667"/>
              <a:gd name="connsiteX12" fmla="*/ 4364682 w 6908238"/>
              <a:gd name="connsiteY12" fmla="*/ 427536 h 509667"/>
              <a:gd name="connsiteX13" fmla="*/ 5789241 w 6908238"/>
              <a:gd name="connsiteY13" fmla="*/ 428298 h 509667"/>
              <a:gd name="connsiteX14" fmla="*/ 5960310 w 6908238"/>
              <a:gd name="connsiteY14" fmla="*/ 435918 h 509667"/>
              <a:gd name="connsiteX15" fmla="*/ 5960310 w 6908238"/>
              <a:gd name="connsiteY15" fmla="*/ 466398 h 509667"/>
              <a:gd name="connsiteX16" fmla="*/ 6044130 w 6908238"/>
              <a:gd name="connsiteY16" fmla="*/ 464493 h 509667"/>
              <a:gd name="connsiteX17" fmla="*/ 6695276 w 6908238"/>
              <a:gd name="connsiteY17" fmla="*/ 459867 h 509667"/>
              <a:gd name="connsiteX18" fmla="*/ 6908238 w 6908238"/>
              <a:gd name="connsiteY18" fmla="*/ 444991 h 509667"/>
              <a:gd name="connsiteX19" fmla="*/ 6904064 w 6908238"/>
              <a:gd name="connsiteY19" fmla="*/ 500142 h 509667"/>
              <a:gd name="connsiteX20" fmla="*/ 94090 w 6908238"/>
              <a:gd name="connsiteY20" fmla="*/ 509667 h 509667"/>
              <a:gd name="connsiteX21" fmla="*/ 6096 w 6908238"/>
              <a:gd name="connsiteY21" fmla="*/ 421673 h 509667"/>
              <a:gd name="connsiteX22" fmla="*/ 0 w 6908238"/>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824555 w 6904064"/>
              <a:gd name="connsiteY4" fmla="*/ 173409 h 509667"/>
              <a:gd name="connsiteX5" fmla="*/ 2062299 w 6904064"/>
              <a:gd name="connsiteY5" fmla="*/ 20388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789241 w 6904064"/>
              <a:gd name="connsiteY13" fmla="*/ 428298 h 509667"/>
              <a:gd name="connsiteX14" fmla="*/ 5960310 w 6904064"/>
              <a:gd name="connsiteY14" fmla="*/ 43591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2062299 w 6904064"/>
              <a:gd name="connsiteY5" fmla="*/ 20388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789241 w 6904064"/>
              <a:gd name="connsiteY13" fmla="*/ 428298 h 509667"/>
              <a:gd name="connsiteX14" fmla="*/ 5960310 w 6904064"/>
              <a:gd name="connsiteY14" fmla="*/ 43591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74669 w 6904064"/>
              <a:gd name="connsiteY5" fmla="*/ 20388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789241 w 6904064"/>
              <a:gd name="connsiteY13" fmla="*/ 428298 h 509667"/>
              <a:gd name="connsiteX14" fmla="*/ 5960310 w 6904064"/>
              <a:gd name="connsiteY14" fmla="*/ 43591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74669 w 6904064"/>
              <a:gd name="connsiteY5" fmla="*/ 20388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789241 w 6904064"/>
              <a:gd name="connsiteY13" fmla="*/ 428298 h 509667"/>
              <a:gd name="connsiteX14" fmla="*/ 5960310 w 6904064"/>
              <a:gd name="connsiteY14" fmla="*/ 43591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74669 w 6904064"/>
              <a:gd name="connsiteY5" fmla="*/ 20388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789241 w 6904064"/>
              <a:gd name="connsiteY13" fmla="*/ 428298 h 509667"/>
              <a:gd name="connsiteX14" fmla="*/ 5960310 w 6904064"/>
              <a:gd name="connsiteY14" fmla="*/ 43591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789241 w 6904064"/>
              <a:gd name="connsiteY13" fmla="*/ 428298 h 509667"/>
              <a:gd name="connsiteX14" fmla="*/ 5960310 w 6904064"/>
              <a:gd name="connsiteY14" fmla="*/ 43591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960310 w 6904064"/>
              <a:gd name="connsiteY14" fmla="*/ 43591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826960 w 6904064"/>
              <a:gd name="connsiteY14" fmla="*/ 44734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834580 w 6904064"/>
              <a:gd name="connsiteY14" fmla="*/ 44353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834580 w 6904064"/>
              <a:gd name="connsiteY14" fmla="*/ 43210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834580 w 6904064"/>
              <a:gd name="connsiteY14" fmla="*/ 43210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727900 w 6904064"/>
              <a:gd name="connsiteY14" fmla="*/ 43210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727900 w 6904064"/>
              <a:gd name="connsiteY14" fmla="*/ 43210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727900 w 6904064"/>
              <a:gd name="connsiteY14" fmla="*/ 43210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727900 w 6904064"/>
              <a:gd name="connsiteY14" fmla="*/ 432108 h 509667"/>
              <a:gd name="connsiteX15" fmla="*/ 585363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727900 w 6904064"/>
              <a:gd name="connsiteY14" fmla="*/ 432108 h 509667"/>
              <a:gd name="connsiteX15" fmla="*/ 5853630 w 6904064"/>
              <a:gd name="connsiteY15" fmla="*/ 466398 h 509667"/>
              <a:gd name="connsiteX16" fmla="*/ 5964120 w 6904064"/>
              <a:gd name="connsiteY16" fmla="*/ 47211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853630 w 6904064"/>
              <a:gd name="connsiteY15" fmla="*/ 466398 h 509667"/>
              <a:gd name="connsiteX16" fmla="*/ 5964120 w 6904064"/>
              <a:gd name="connsiteY16" fmla="*/ 47211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811720 w 6904064"/>
              <a:gd name="connsiteY15" fmla="*/ 439728 h 509667"/>
              <a:gd name="connsiteX16" fmla="*/ 5964120 w 6904064"/>
              <a:gd name="connsiteY16" fmla="*/ 47211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811720 w 6904064"/>
              <a:gd name="connsiteY15" fmla="*/ 439728 h 509667"/>
              <a:gd name="connsiteX16" fmla="*/ 5870775 w 6904064"/>
              <a:gd name="connsiteY16" fmla="*/ 460683 h 509667"/>
              <a:gd name="connsiteX17" fmla="*/ 5964120 w 6904064"/>
              <a:gd name="connsiteY17" fmla="*/ 472113 h 509667"/>
              <a:gd name="connsiteX18" fmla="*/ 6695276 w 6904064"/>
              <a:gd name="connsiteY18" fmla="*/ 459867 h 509667"/>
              <a:gd name="connsiteX19" fmla="*/ 6902523 w 6904064"/>
              <a:gd name="connsiteY19" fmla="*/ 460231 h 509667"/>
              <a:gd name="connsiteX20" fmla="*/ 6904064 w 6904064"/>
              <a:gd name="connsiteY20" fmla="*/ 500142 h 509667"/>
              <a:gd name="connsiteX21" fmla="*/ 94090 w 6904064"/>
              <a:gd name="connsiteY21" fmla="*/ 509667 h 509667"/>
              <a:gd name="connsiteX22" fmla="*/ 6096 w 6904064"/>
              <a:gd name="connsiteY22" fmla="*/ 421673 h 509667"/>
              <a:gd name="connsiteX23" fmla="*/ 0 w 6904064"/>
              <a:gd name="connsiteY23"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773620 w 6904064"/>
              <a:gd name="connsiteY15" fmla="*/ 432108 h 509667"/>
              <a:gd name="connsiteX16" fmla="*/ 5870775 w 6904064"/>
              <a:gd name="connsiteY16" fmla="*/ 460683 h 509667"/>
              <a:gd name="connsiteX17" fmla="*/ 5964120 w 6904064"/>
              <a:gd name="connsiteY17" fmla="*/ 472113 h 509667"/>
              <a:gd name="connsiteX18" fmla="*/ 6695276 w 6904064"/>
              <a:gd name="connsiteY18" fmla="*/ 459867 h 509667"/>
              <a:gd name="connsiteX19" fmla="*/ 6902523 w 6904064"/>
              <a:gd name="connsiteY19" fmla="*/ 460231 h 509667"/>
              <a:gd name="connsiteX20" fmla="*/ 6904064 w 6904064"/>
              <a:gd name="connsiteY20" fmla="*/ 500142 h 509667"/>
              <a:gd name="connsiteX21" fmla="*/ 94090 w 6904064"/>
              <a:gd name="connsiteY21" fmla="*/ 509667 h 509667"/>
              <a:gd name="connsiteX22" fmla="*/ 6096 w 6904064"/>
              <a:gd name="connsiteY22" fmla="*/ 421673 h 509667"/>
              <a:gd name="connsiteX23" fmla="*/ 0 w 6904064"/>
              <a:gd name="connsiteY23"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773620 w 6904064"/>
              <a:gd name="connsiteY15" fmla="*/ 432108 h 509667"/>
              <a:gd name="connsiteX16" fmla="*/ 5870775 w 6904064"/>
              <a:gd name="connsiteY16" fmla="*/ 460683 h 509667"/>
              <a:gd name="connsiteX17" fmla="*/ 5964120 w 6904064"/>
              <a:gd name="connsiteY17" fmla="*/ 460683 h 509667"/>
              <a:gd name="connsiteX18" fmla="*/ 6695276 w 6904064"/>
              <a:gd name="connsiteY18" fmla="*/ 459867 h 509667"/>
              <a:gd name="connsiteX19" fmla="*/ 6902523 w 6904064"/>
              <a:gd name="connsiteY19" fmla="*/ 460231 h 509667"/>
              <a:gd name="connsiteX20" fmla="*/ 6904064 w 6904064"/>
              <a:gd name="connsiteY20" fmla="*/ 500142 h 509667"/>
              <a:gd name="connsiteX21" fmla="*/ 94090 w 6904064"/>
              <a:gd name="connsiteY21" fmla="*/ 509667 h 509667"/>
              <a:gd name="connsiteX22" fmla="*/ 6096 w 6904064"/>
              <a:gd name="connsiteY22" fmla="*/ 421673 h 509667"/>
              <a:gd name="connsiteX23" fmla="*/ 0 w 6904064"/>
              <a:gd name="connsiteY23"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773620 w 6904064"/>
              <a:gd name="connsiteY15" fmla="*/ 432108 h 509667"/>
              <a:gd name="connsiteX16" fmla="*/ 5859345 w 6904064"/>
              <a:gd name="connsiteY16" fmla="*/ 453063 h 509667"/>
              <a:gd name="connsiteX17" fmla="*/ 5964120 w 6904064"/>
              <a:gd name="connsiteY17" fmla="*/ 460683 h 509667"/>
              <a:gd name="connsiteX18" fmla="*/ 6695276 w 6904064"/>
              <a:gd name="connsiteY18" fmla="*/ 459867 h 509667"/>
              <a:gd name="connsiteX19" fmla="*/ 6902523 w 6904064"/>
              <a:gd name="connsiteY19" fmla="*/ 460231 h 509667"/>
              <a:gd name="connsiteX20" fmla="*/ 6904064 w 6904064"/>
              <a:gd name="connsiteY20" fmla="*/ 500142 h 509667"/>
              <a:gd name="connsiteX21" fmla="*/ 94090 w 6904064"/>
              <a:gd name="connsiteY21" fmla="*/ 509667 h 509667"/>
              <a:gd name="connsiteX22" fmla="*/ 6096 w 6904064"/>
              <a:gd name="connsiteY22" fmla="*/ 421673 h 509667"/>
              <a:gd name="connsiteX23" fmla="*/ 0 w 6904064"/>
              <a:gd name="connsiteY23" fmla="*/ 2650 h 509667"/>
              <a:gd name="connsiteX0" fmla="*/ 0 w 6904064"/>
              <a:gd name="connsiteY0" fmla="*/ 2650 h 509667"/>
              <a:gd name="connsiteX1" fmla="*/ 124570 w 6904064"/>
              <a:gd name="connsiteY1" fmla="*/ 0 h 509667"/>
              <a:gd name="connsiteX2" fmla="*/ 176763 w 6904064"/>
              <a:gd name="connsiteY2" fmla="*/ 137102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773620 w 6904064"/>
              <a:gd name="connsiteY15" fmla="*/ 432108 h 509667"/>
              <a:gd name="connsiteX16" fmla="*/ 5859345 w 6904064"/>
              <a:gd name="connsiteY16" fmla="*/ 453063 h 509667"/>
              <a:gd name="connsiteX17" fmla="*/ 5964120 w 6904064"/>
              <a:gd name="connsiteY17" fmla="*/ 460683 h 509667"/>
              <a:gd name="connsiteX18" fmla="*/ 6695276 w 6904064"/>
              <a:gd name="connsiteY18" fmla="*/ 459867 h 509667"/>
              <a:gd name="connsiteX19" fmla="*/ 6902523 w 6904064"/>
              <a:gd name="connsiteY19" fmla="*/ 460231 h 509667"/>
              <a:gd name="connsiteX20" fmla="*/ 6904064 w 6904064"/>
              <a:gd name="connsiteY20" fmla="*/ 500142 h 509667"/>
              <a:gd name="connsiteX21" fmla="*/ 94090 w 6904064"/>
              <a:gd name="connsiteY21" fmla="*/ 509667 h 509667"/>
              <a:gd name="connsiteX22" fmla="*/ 6096 w 6904064"/>
              <a:gd name="connsiteY22" fmla="*/ 421673 h 509667"/>
              <a:gd name="connsiteX23" fmla="*/ 0 w 6904064"/>
              <a:gd name="connsiteY23" fmla="*/ 2650 h 509667"/>
              <a:gd name="connsiteX0" fmla="*/ 0 w 6904064"/>
              <a:gd name="connsiteY0" fmla="*/ 2650 h 509667"/>
              <a:gd name="connsiteX1" fmla="*/ 124570 w 6904064"/>
              <a:gd name="connsiteY1" fmla="*/ 0 h 509667"/>
              <a:gd name="connsiteX2" fmla="*/ 176763 w 6904064"/>
              <a:gd name="connsiteY2" fmla="*/ 137102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601599 w 6904064"/>
              <a:gd name="connsiteY8" fmla="*/ 336939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773620 w 6904064"/>
              <a:gd name="connsiteY15" fmla="*/ 432108 h 509667"/>
              <a:gd name="connsiteX16" fmla="*/ 5859345 w 6904064"/>
              <a:gd name="connsiteY16" fmla="*/ 453063 h 509667"/>
              <a:gd name="connsiteX17" fmla="*/ 5964120 w 6904064"/>
              <a:gd name="connsiteY17" fmla="*/ 460683 h 509667"/>
              <a:gd name="connsiteX18" fmla="*/ 6695276 w 6904064"/>
              <a:gd name="connsiteY18" fmla="*/ 459867 h 509667"/>
              <a:gd name="connsiteX19" fmla="*/ 6902523 w 6904064"/>
              <a:gd name="connsiteY19" fmla="*/ 460231 h 509667"/>
              <a:gd name="connsiteX20" fmla="*/ 6904064 w 6904064"/>
              <a:gd name="connsiteY20" fmla="*/ 500142 h 509667"/>
              <a:gd name="connsiteX21" fmla="*/ 94090 w 6904064"/>
              <a:gd name="connsiteY21" fmla="*/ 509667 h 509667"/>
              <a:gd name="connsiteX22" fmla="*/ 6096 w 6904064"/>
              <a:gd name="connsiteY22" fmla="*/ 421673 h 509667"/>
              <a:gd name="connsiteX23" fmla="*/ 0 w 6904064"/>
              <a:gd name="connsiteY23" fmla="*/ 2650 h 509667"/>
              <a:gd name="connsiteX0" fmla="*/ 0 w 6904064"/>
              <a:gd name="connsiteY0" fmla="*/ 2650 h 509667"/>
              <a:gd name="connsiteX1" fmla="*/ 124570 w 6904064"/>
              <a:gd name="connsiteY1" fmla="*/ 0 h 509667"/>
              <a:gd name="connsiteX2" fmla="*/ 176763 w 6904064"/>
              <a:gd name="connsiteY2" fmla="*/ 137102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601599 w 6904064"/>
              <a:gd name="connsiteY8" fmla="*/ 336939 h 509667"/>
              <a:gd name="connsiteX9" fmla="*/ 3834497 w 6904064"/>
              <a:gd name="connsiteY9" fmla="*/ 326871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773620 w 6904064"/>
              <a:gd name="connsiteY15" fmla="*/ 432108 h 509667"/>
              <a:gd name="connsiteX16" fmla="*/ 5859345 w 6904064"/>
              <a:gd name="connsiteY16" fmla="*/ 453063 h 509667"/>
              <a:gd name="connsiteX17" fmla="*/ 5964120 w 6904064"/>
              <a:gd name="connsiteY17" fmla="*/ 460683 h 509667"/>
              <a:gd name="connsiteX18" fmla="*/ 6695276 w 6904064"/>
              <a:gd name="connsiteY18" fmla="*/ 459867 h 509667"/>
              <a:gd name="connsiteX19" fmla="*/ 6902523 w 6904064"/>
              <a:gd name="connsiteY19" fmla="*/ 460231 h 509667"/>
              <a:gd name="connsiteX20" fmla="*/ 6904064 w 6904064"/>
              <a:gd name="connsiteY20" fmla="*/ 500142 h 509667"/>
              <a:gd name="connsiteX21" fmla="*/ 94090 w 6904064"/>
              <a:gd name="connsiteY21" fmla="*/ 509667 h 509667"/>
              <a:gd name="connsiteX22" fmla="*/ 6096 w 6904064"/>
              <a:gd name="connsiteY22" fmla="*/ 421673 h 509667"/>
              <a:gd name="connsiteX23" fmla="*/ 0 w 6904064"/>
              <a:gd name="connsiteY23" fmla="*/ 2650 h 509667"/>
              <a:gd name="connsiteX0" fmla="*/ 0 w 6904064"/>
              <a:gd name="connsiteY0" fmla="*/ 2650 h 509667"/>
              <a:gd name="connsiteX1" fmla="*/ 124570 w 6904064"/>
              <a:gd name="connsiteY1" fmla="*/ 0 h 509667"/>
              <a:gd name="connsiteX2" fmla="*/ 176763 w 6904064"/>
              <a:gd name="connsiteY2" fmla="*/ 137102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601599 w 6904064"/>
              <a:gd name="connsiteY8" fmla="*/ 336939 h 509667"/>
              <a:gd name="connsiteX9" fmla="*/ 3834497 w 6904064"/>
              <a:gd name="connsiteY9" fmla="*/ 326871 h 509667"/>
              <a:gd name="connsiteX10" fmla="*/ 3999196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773620 w 6904064"/>
              <a:gd name="connsiteY15" fmla="*/ 432108 h 509667"/>
              <a:gd name="connsiteX16" fmla="*/ 5859345 w 6904064"/>
              <a:gd name="connsiteY16" fmla="*/ 453063 h 509667"/>
              <a:gd name="connsiteX17" fmla="*/ 5964120 w 6904064"/>
              <a:gd name="connsiteY17" fmla="*/ 460683 h 509667"/>
              <a:gd name="connsiteX18" fmla="*/ 6695276 w 6904064"/>
              <a:gd name="connsiteY18" fmla="*/ 459867 h 509667"/>
              <a:gd name="connsiteX19" fmla="*/ 6902523 w 6904064"/>
              <a:gd name="connsiteY19" fmla="*/ 460231 h 509667"/>
              <a:gd name="connsiteX20" fmla="*/ 6904064 w 6904064"/>
              <a:gd name="connsiteY20" fmla="*/ 500142 h 509667"/>
              <a:gd name="connsiteX21" fmla="*/ 94090 w 6904064"/>
              <a:gd name="connsiteY21" fmla="*/ 509667 h 509667"/>
              <a:gd name="connsiteX22" fmla="*/ 6096 w 6904064"/>
              <a:gd name="connsiteY22" fmla="*/ 421673 h 509667"/>
              <a:gd name="connsiteX23" fmla="*/ 0 w 6904064"/>
              <a:gd name="connsiteY23" fmla="*/ 2650 h 509667"/>
              <a:gd name="connsiteX0" fmla="*/ 0 w 6904064"/>
              <a:gd name="connsiteY0" fmla="*/ 2650 h 501227"/>
              <a:gd name="connsiteX1" fmla="*/ 124570 w 6904064"/>
              <a:gd name="connsiteY1" fmla="*/ 0 h 501227"/>
              <a:gd name="connsiteX2" fmla="*/ 176763 w 6904064"/>
              <a:gd name="connsiteY2" fmla="*/ 137102 h 501227"/>
              <a:gd name="connsiteX3" fmla="*/ 532203 w 6904064"/>
              <a:gd name="connsiteY3" fmla="*/ 185601 h 501227"/>
              <a:gd name="connsiteX4" fmla="*/ 1447365 w 6904064"/>
              <a:gd name="connsiteY4" fmla="*/ 188649 h 501227"/>
              <a:gd name="connsiteX5" fmla="*/ 1909899 w 6904064"/>
              <a:gd name="connsiteY5" fmla="*/ 200079 h 501227"/>
              <a:gd name="connsiteX6" fmla="*/ 2056203 w 6904064"/>
              <a:gd name="connsiteY6" fmla="*/ 307521 h 501227"/>
              <a:gd name="connsiteX7" fmla="*/ 2482923 w 6904064"/>
              <a:gd name="connsiteY7" fmla="*/ 331905 h 501227"/>
              <a:gd name="connsiteX8" fmla="*/ 3601599 w 6904064"/>
              <a:gd name="connsiteY8" fmla="*/ 336939 h 501227"/>
              <a:gd name="connsiteX9" fmla="*/ 3834497 w 6904064"/>
              <a:gd name="connsiteY9" fmla="*/ 326871 h 501227"/>
              <a:gd name="connsiteX10" fmla="*/ 3999196 w 6904064"/>
              <a:gd name="connsiteY10" fmla="*/ 418773 h 501227"/>
              <a:gd name="connsiteX11" fmla="*/ 4184850 w 6904064"/>
              <a:gd name="connsiteY11" fmla="*/ 426393 h 501227"/>
              <a:gd name="connsiteX12" fmla="*/ 4364682 w 6904064"/>
              <a:gd name="connsiteY12" fmla="*/ 427536 h 501227"/>
              <a:gd name="connsiteX13" fmla="*/ 5408241 w 6904064"/>
              <a:gd name="connsiteY13" fmla="*/ 428298 h 501227"/>
              <a:gd name="connsiteX14" fmla="*/ 5647890 w 6904064"/>
              <a:gd name="connsiteY14" fmla="*/ 428298 h 501227"/>
              <a:gd name="connsiteX15" fmla="*/ 5773620 w 6904064"/>
              <a:gd name="connsiteY15" fmla="*/ 432108 h 501227"/>
              <a:gd name="connsiteX16" fmla="*/ 5859345 w 6904064"/>
              <a:gd name="connsiteY16" fmla="*/ 453063 h 501227"/>
              <a:gd name="connsiteX17" fmla="*/ 5964120 w 6904064"/>
              <a:gd name="connsiteY17" fmla="*/ 460683 h 501227"/>
              <a:gd name="connsiteX18" fmla="*/ 6695276 w 6904064"/>
              <a:gd name="connsiteY18" fmla="*/ 459867 h 501227"/>
              <a:gd name="connsiteX19" fmla="*/ 6902523 w 6904064"/>
              <a:gd name="connsiteY19" fmla="*/ 460231 h 501227"/>
              <a:gd name="connsiteX20" fmla="*/ 6904064 w 6904064"/>
              <a:gd name="connsiteY20" fmla="*/ 500142 h 501227"/>
              <a:gd name="connsiteX21" fmla="*/ 111426 w 6904064"/>
              <a:gd name="connsiteY21" fmla="*/ 501227 h 501227"/>
              <a:gd name="connsiteX22" fmla="*/ 6096 w 6904064"/>
              <a:gd name="connsiteY22" fmla="*/ 421673 h 501227"/>
              <a:gd name="connsiteX23" fmla="*/ 0 w 6904064"/>
              <a:gd name="connsiteY23" fmla="*/ 2650 h 50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04064" h="501227">
                <a:moveTo>
                  <a:pt x="0" y="2650"/>
                </a:moveTo>
                <a:lnTo>
                  <a:pt x="124570" y="0"/>
                </a:lnTo>
                <a:cubicBezTo>
                  <a:pt x="176694" y="18300"/>
                  <a:pt x="108824" y="106169"/>
                  <a:pt x="176763" y="137102"/>
                </a:cubicBezTo>
                <a:lnTo>
                  <a:pt x="532203" y="185601"/>
                </a:lnTo>
                <a:cubicBezTo>
                  <a:pt x="784171" y="195761"/>
                  <a:pt x="1141549" y="187633"/>
                  <a:pt x="1447365" y="188649"/>
                </a:cubicBezTo>
                <a:cubicBezTo>
                  <a:pt x="1687776" y="191697"/>
                  <a:pt x="1808426" y="180267"/>
                  <a:pt x="1909899" y="200079"/>
                </a:cubicBezTo>
                <a:cubicBezTo>
                  <a:pt x="2011372" y="219891"/>
                  <a:pt x="1971494" y="286185"/>
                  <a:pt x="2056203" y="307521"/>
                </a:cubicBezTo>
                <a:cubicBezTo>
                  <a:pt x="2120211" y="327841"/>
                  <a:pt x="2218763" y="328857"/>
                  <a:pt x="2482923" y="331905"/>
                </a:cubicBezTo>
                <a:lnTo>
                  <a:pt x="3601599" y="336939"/>
                </a:lnTo>
                <a:cubicBezTo>
                  <a:pt x="3861758" y="336495"/>
                  <a:pt x="3757281" y="317727"/>
                  <a:pt x="3834497" y="326871"/>
                </a:cubicBezTo>
                <a:cubicBezTo>
                  <a:pt x="3902696" y="334872"/>
                  <a:pt x="3955572" y="412233"/>
                  <a:pt x="3999196" y="418773"/>
                </a:cubicBezTo>
                <a:cubicBezTo>
                  <a:pt x="4033486" y="425123"/>
                  <a:pt x="4147258" y="434775"/>
                  <a:pt x="4184850" y="426393"/>
                </a:cubicBezTo>
                <a:lnTo>
                  <a:pt x="4364682" y="427536"/>
                </a:lnTo>
                <a:lnTo>
                  <a:pt x="5408241" y="428298"/>
                </a:lnTo>
                <a:lnTo>
                  <a:pt x="5647890" y="428298"/>
                </a:lnTo>
                <a:cubicBezTo>
                  <a:pt x="5739901" y="434648"/>
                  <a:pt x="5720915" y="426711"/>
                  <a:pt x="5773620" y="432108"/>
                </a:cubicBezTo>
                <a:cubicBezTo>
                  <a:pt x="5810768" y="437506"/>
                  <a:pt x="5833945" y="447666"/>
                  <a:pt x="5859345" y="453063"/>
                </a:cubicBezTo>
                <a:cubicBezTo>
                  <a:pt x="5884745" y="458460"/>
                  <a:pt x="5826703" y="460819"/>
                  <a:pt x="5964120" y="460683"/>
                </a:cubicBezTo>
                <a:lnTo>
                  <a:pt x="6695276" y="459867"/>
                </a:lnTo>
                <a:lnTo>
                  <a:pt x="6902523" y="460231"/>
                </a:lnTo>
                <a:cubicBezTo>
                  <a:pt x="6903037" y="473535"/>
                  <a:pt x="6903550" y="486838"/>
                  <a:pt x="6904064" y="500142"/>
                </a:cubicBezTo>
                <a:lnTo>
                  <a:pt x="111426" y="501227"/>
                </a:lnTo>
                <a:cubicBezTo>
                  <a:pt x="62828" y="501227"/>
                  <a:pt x="6096" y="470271"/>
                  <a:pt x="6096" y="421673"/>
                </a:cubicBezTo>
                <a:lnTo>
                  <a:pt x="0" y="2650"/>
                </a:lnTo>
                <a:close/>
              </a:path>
            </a:pathLst>
          </a:custGeom>
          <a:gradFill flip="none" rotWithShape="1">
            <a:gsLst>
              <a:gs pos="0">
                <a:srgbClr val="0000FF"/>
              </a:gs>
              <a:gs pos="59000">
                <a:schemeClr val="accent1">
                  <a:lumMod val="95000"/>
                  <a:lumOff val="5000"/>
                </a:schemeClr>
              </a:gs>
              <a:gs pos="100000">
                <a:srgbClr val="00B0F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9537838" y="4079923"/>
            <a:ext cx="88483" cy="846673"/>
            <a:chOff x="9537838" y="4079923"/>
            <a:chExt cx="88483" cy="846673"/>
          </a:xfrm>
        </p:grpSpPr>
        <p:sp>
          <p:nvSpPr>
            <p:cNvPr id="24" name="Oval 23"/>
            <p:cNvSpPr/>
            <p:nvPr/>
          </p:nvSpPr>
          <p:spPr>
            <a:xfrm>
              <a:off x="9537838" y="4079923"/>
              <a:ext cx="88483" cy="188444"/>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3"/>
            <p:cNvSpPr>
              <a:spLocks noChangeAspect="1"/>
            </p:cNvSpPr>
            <p:nvPr/>
          </p:nvSpPr>
          <p:spPr>
            <a:xfrm>
              <a:off x="9537838" y="4425026"/>
              <a:ext cx="75843" cy="161528"/>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23"/>
            <p:cNvSpPr>
              <a:spLocks noChangeAspect="1"/>
            </p:cNvSpPr>
            <p:nvPr/>
          </p:nvSpPr>
          <p:spPr>
            <a:xfrm>
              <a:off x="9551111" y="4797374"/>
              <a:ext cx="60674" cy="129222"/>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a:grpSpLocks noChangeAspect="1"/>
          </p:cNvGrpSpPr>
          <p:nvPr/>
        </p:nvGrpSpPr>
        <p:grpSpPr>
          <a:xfrm>
            <a:off x="7263853" y="4079922"/>
            <a:ext cx="52947" cy="506631"/>
            <a:chOff x="7263854" y="4079923"/>
            <a:chExt cx="88483" cy="846673"/>
          </a:xfrm>
        </p:grpSpPr>
        <p:sp>
          <p:nvSpPr>
            <p:cNvPr id="25" name="Oval 23"/>
            <p:cNvSpPr/>
            <p:nvPr/>
          </p:nvSpPr>
          <p:spPr>
            <a:xfrm>
              <a:off x="7263854" y="4079923"/>
              <a:ext cx="88483" cy="188444"/>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3"/>
            <p:cNvSpPr>
              <a:spLocks noChangeAspect="1"/>
            </p:cNvSpPr>
            <p:nvPr/>
          </p:nvSpPr>
          <p:spPr>
            <a:xfrm>
              <a:off x="7263854" y="4425026"/>
              <a:ext cx="75843" cy="161528"/>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23"/>
            <p:cNvSpPr>
              <a:spLocks noChangeAspect="1"/>
            </p:cNvSpPr>
            <p:nvPr/>
          </p:nvSpPr>
          <p:spPr>
            <a:xfrm>
              <a:off x="7277128" y="4797374"/>
              <a:ext cx="60674" cy="129222"/>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298843" y="193452"/>
            <a:ext cx="11525261" cy="1077218"/>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rPr>
              <a:t>PLUGGING LEAKS IN THE GEOSCIENCE CAREER </a:t>
            </a:r>
          </a:p>
          <a:p>
            <a:pPr algn="ctr"/>
            <a:r>
              <a:rPr lang="en-US" sz="3200" b="1" dirty="0" smtClean="0">
                <a:effectLst>
                  <a:outerShdw blurRad="38100" dist="38100" dir="2700000" algn="tl">
                    <a:srgbClr val="000000">
                      <a:alpha val="43137"/>
                    </a:srgbClr>
                  </a:outerShdw>
                </a:effectLst>
              </a:rPr>
              <a:t>UNDERGRADUATE PIPELINE</a:t>
            </a:r>
            <a:endParaRPr lang="en-US" sz="3200" b="1" dirty="0">
              <a:effectLst>
                <a:outerShdw blurRad="38100" dist="38100" dir="2700000" algn="tl">
                  <a:srgbClr val="000000">
                    <a:alpha val="43137"/>
                  </a:srgbClr>
                </a:outerShdw>
              </a:effectLst>
            </a:endParaRPr>
          </a:p>
        </p:txBody>
      </p:sp>
      <p:sp>
        <p:nvSpPr>
          <p:cNvPr id="45" name="TextBox 44"/>
          <p:cNvSpPr txBox="1"/>
          <p:nvPr/>
        </p:nvSpPr>
        <p:spPr>
          <a:xfrm>
            <a:off x="309147" y="5584443"/>
            <a:ext cx="1387709" cy="369332"/>
          </a:xfrm>
          <a:prstGeom prst="rect">
            <a:avLst/>
          </a:prstGeom>
          <a:solidFill>
            <a:schemeClr val="accent6">
              <a:lumMod val="20000"/>
              <a:lumOff val="80000"/>
            </a:schemeClr>
          </a:solidFill>
        </p:spPr>
        <p:txBody>
          <a:bodyPr wrap="square" rtlCol="0">
            <a:spAutoFit/>
          </a:bodyPr>
          <a:lstStyle/>
          <a:p>
            <a:pPr algn="ctr"/>
            <a:r>
              <a:rPr lang="en-US" b="1" dirty="0" smtClean="0">
                <a:effectLst>
                  <a:outerShdw blurRad="38100" dist="38100" dir="2700000" algn="tl">
                    <a:srgbClr val="000000">
                      <a:alpha val="43137"/>
                    </a:srgbClr>
                  </a:outerShdw>
                </a:effectLst>
              </a:rPr>
              <a:t>Transition</a:t>
            </a:r>
            <a:endParaRPr lang="en-US" b="1" dirty="0">
              <a:effectLst>
                <a:outerShdw blurRad="38100" dist="38100" dir="2700000" algn="tl">
                  <a:srgbClr val="000000">
                    <a:alpha val="43137"/>
                  </a:srgbClr>
                </a:outerShdw>
              </a:effectLst>
            </a:endParaRPr>
          </a:p>
        </p:txBody>
      </p:sp>
      <p:sp>
        <p:nvSpPr>
          <p:cNvPr id="47" name="TextBox 46"/>
          <p:cNvSpPr txBox="1">
            <a:spLocks noChangeAspect="1"/>
          </p:cNvSpPr>
          <p:nvPr/>
        </p:nvSpPr>
        <p:spPr>
          <a:xfrm>
            <a:off x="7850457" y="5197783"/>
            <a:ext cx="3129608" cy="954107"/>
          </a:xfrm>
          <a:prstGeom prst="rect">
            <a:avLst/>
          </a:prstGeom>
          <a:solidFill>
            <a:schemeClr val="accent6">
              <a:lumMod val="20000"/>
              <a:lumOff val="80000"/>
            </a:schemeClr>
          </a:solidFill>
        </p:spPr>
        <p:txBody>
          <a:bodyPr wrap="square" rtlCol="0">
            <a:spAutoFit/>
          </a:bodyPr>
          <a:lstStyle/>
          <a:p>
            <a:pPr algn="ctr"/>
            <a:r>
              <a:rPr lang="en-US" sz="2800" b="1" dirty="0" smtClean="0">
                <a:sym typeface="Wingdings" panose="05000000000000000000" pitchFamily="2" charset="2"/>
              </a:rPr>
              <a:t>BA/BS institution Job or Grad School</a:t>
            </a:r>
            <a:endParaRPr lang="en-US" sz="2800" b="1" dirty="0"/>
          </a:p>
        </p:txBody>
      </p:sp>
      <p:sp>
        <p:nvSpPr>
          <p:cNvPr id="39" name="Rectangle 38"/>
          <p:cNvSpPr/>
          <p:nvPr/>
        </p:nvSpPr>
        <p:spPr>
          <a:xfrm>
            <a:off x="4609123" y="4013690"/>
            <a:ext cx="709126" cy="1905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490268" y="4018610"/>
            <a:ext cx="709126" cy="1905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9271757" y="4029118"/>
            <a:ext cx="709126" cy="1905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94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2000" fill="hold"/>
                                        <p:tgtEl>
                                          <p:spTgt spid="16"/>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900" y="561975"/>
            <a:ext cx="11135308" cy="8156079"/>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rPr>
              <a:t>TRANSITION 3: Bachelors degree to ??</a:t>
            </a:r>
          </a:p>
          <a:p>
            <a:r>
              <a:rPr lang="en-US" sz="2800" b="1" dirty="0" smtClean="0">
                <a:effectLst>
                  <a:outerShdw blurRad="38100" dist="38100" dir="2700000" algn="tl">
                    <a:srgbClr val="000000">
                      <a:alpha val="43137"/>
                    </a:srgbClr>
                  </a:outerShdw>
                </a:effectLst>
              </a:rPr>
              <a:t>For many of our students, just </a:t>
            </a:r>
            <a:r>
              <a:rPr lang="en-US" sz="2800" b="1" i="1" dirty="0" smtClean="0">
                <a:effectLst>
                  <a:outerShdw blurRad="38100" dist="38100" dir="2700000" algn="tl">
                    <a:srgbClr val="000000">
                      <a:alpha val="43137"/>
                    </a:srgbClr>
                  </a:outerShdw>
                </a:effectLst>
              </a:rPr>
              <a:t>graduating</a:t>
            </a:r>
            <a:r>
              <a:rPr lang="en-US" sz="2800" b="1" dirty="0" smtClean="0">
                <a:effectLst>
                  <a:outerShdw blurRad="38100" dist="38100" dir="2700000" algn="tl">
                    <a:srgbClr val="000000">
                      <a:alpha val="43137"/>
                    </a:srgbClr>
                  </a:outerShdw>
                </a:effectLst>
              </a:rPr>
              <a:t> is the goal and they don’t plan for what follows their undergraduate careers. </a:t>
            </a:r>
            <a:r>
              <a:rPr lang="en-US" sz="2800" b="1" dirty="0" smtClean="0">
                <a:ln w="6350">
                  <a:solidFill>
                    <a:schemeClr val="tx1"/>
                  </a:solidFill>
                </a:ln>
                <a:solidFill>
                  <a:schemeClr val="accent2">
                    <a:lumMod val="50000"/>
                  </a:schemeClr>
                </a:solidFill>
                <a:effectLst>
                  <a:outerShdw blurRad="38100" dist="38100" dir="2700000" algn="tl">
                    <a:srgbClr val="000000">
                      <a:alpha val="43137"/>
                    </a:srgbClr>
                  </a:outerShdw>
                </a:effectLst>
              </a:rPr>
              <a:t>Our strategies:</a:t>
            </a:r>
          </a:p>
          <a:p>
            <a:pPr marL="858838" indent="-514350">
              <a:spcAft>
                <a:spcPts val="1200"/>
              </a:spcAft>
              <a:buFont typeface="Wingdings" panose="05000000000000000000" pitchFamily="2" charset="2"/>
              <a:buChar char="v"/>
            </a:pPr>
            <a:r>
              <a:rPr lang="en-US" sz="2800" b="1" dirty="0" smtClean="0">
                <a:ln w="6350">
                  <a:solidFill>
                    <a:schemeClr val="tx1"/>
                  </a:solidFill>
                </a:ln>
                <a:solidFill>
                  <a:schemeClr val="accent2">
                    <a:lumMod val="50000"/>
                  </a:schemeClr>
                </a:solidFill>
                <a:effectLst>
                  <a:outerShdw blurRad="38100" dist="38100" dir="2700000" algn="tl">
                    <a:srgbClr val="000000">
                      <a:alpha val="43137"/>
                    </a:srgbClr>
                  </a:outerShdw>
                </a:effectLst>
              </a:rPr>
              <a:t>Scaffolded career guidance workshops and one-on-one counseling  </a:t>
            </a:r>
            <a:r>
              <a:rPr lang="en-US" sz="2800" b="1" dirty="0">
                <a:ln w="6350">
                  <a:solidFill>
                    <a:schemeClr val="tx1"/>
                  </a:solidFill>
                </a:ln>
                <a:solidFill>
                  <a:schemeClr val="accent2">
                    <a:lumMod val="50000"/>
                  </a:schemeClr>
                </a:solidFill>
                <a:effectLst>
                  <a:outerShdw blurRad="38100" dist="38100" dir="2700000" algn="tl">
                    <a:srgbClr val="000000">
                      <a:alpha val="43137"/>
                    </a:srgbClr>
                  </a:outerShdw>
                </a:effectLst>
              </a:rPr>
              <a:t>in collaboration with QC Office of Career Guidance and </a:t>
            </a:r>
            <a:r>
              <a:rPr lang="en-US" sz="2800" b="1" dirty="0" smtClean="0">
                <a:ln w="6350">
                  <a:solidFill>
                    <a:schemeClr val="tx1"/>
                  </a:solidFill>
                </a:ln>
                <a:solidFill>
                  <a:schemeClr val="accent2">
                    <a:lumMod val="50000"/>
                  </a:schemeClr>
                </a:solidFill>
                <a:effectLst>
                  <a:outerShdw blurRad="38100" dist="38100" dir="2700000" algn="tl">
                    <a:srgbClr val="000000">
                      <a:alpha val="43137"/>
                    </a:srgbClr>
                  </a:outerShdw>
                </a:effectLst>
              </a:rPr>
              <a:t>Internships </a:t>
            </a:r>
            <a:r>
              <a:rPr lang="en-US" sz="2800" b="1" i="1" dirty="0" smtClean="0">
                <a:ln w="6350">
                  <a:solidFill>
                    <a:schemeClr val="tx1"/>
                  </a:solidFill>
                </a:ln>
                <a:solidFill>
                  <a:srgbClr val="FF0000"/>
                </a:solidFill>
                <a:effectLst>
                  <a:outerShdw blurRad="38100" dist="38100" dir="2700000" algn="tl">
                    <a:srgbClr val="000000">
                      <a:alpha val="43137"/>
                    </a:srgbClr>
                  </a:outerShdw>
                </a:effectLst>
              </a:rPr>
              <a:t>as soon as (or even before) a student declares a major</a:t>
            </a:r>
            <a:endParaRPr lang="en-US" sz="2800" b="1" dirty="0" smtClean="0">
              <a:ln w="6350">
                <a:solidFill>
                  <a:schemeClr val="tx1"/>
                </a:solidFill>
              </a:ln>
              <a:solidFill>
                <a:srgbClr val="FF0000"/>
              </a:solidFill>
              <a:effectLst>
                <a:outerShdw blurRad="38100" dist="38100" dir="2700000" algn="tl">
                  <a:srgbClr val="000000">
                    <a:alpha val="43137"/>
                  </a:srgbClr>
                </a:outerShdw>
              </a:effectLst>
            </a:endParaRPr>
          </a:p>
          <a:p>
            <a:pPr marL="1316038" indent="-457200">
              <a:spcAft>
                <a:spcPts val="600"/>
              </a:spcAft>
              <a:buFont typeface="Wingdings" panose="05000000000000000000" pitchFamily="2" charset="2"/>
              <a:buChar char="Ø"/>
            </a:pPr>
            <a:r>
              <a:rPr lang="en-US" sz="2800" b="1" i="1" dirty="0" smtClean="0">
                <a:ln w="6350">
                  <a:solidFill>
                    <a:schemeClr val="tx1"/>
                  </a:solidFill>
                </a:ln>
                <a:solidFill>
                  <a:schemeClr val="accent2">
                    <a:lumMod val="50000"/>
                  </a:schemeClr>
                </a:solidFill>
                <a:effectLst>
                  <a:outerShdw blurRad="38100" dist="38100" dir="2700000" algn="tl">
                    <a:srgbClr val="000000">
                      <a:alpha val="43137"/>
                    </a:srgbClr>
                  </a:outerShdw>
                </a:effectLst>
              </a:rPr>
              <a:t>Career planning timeline: it’s never too early but it can be too late</a:t>
            </a:r>
          </a:p>
          <a:p>
            <a:pPr marL="1316038" indent="-457200">
              <a:spcAft>
                <a:spcPts val="600"/>
              </a:spcAft>
              <a:buFont typeface="Wingdings" panose="05000000000000000000" pitchFamily="2" charset="2"/>
              <a:buChar char="Ø"/>
            </a:pPr>
            <a:r>
              <a:rPr lang="en-US" sz="2800" b="1" i="1" dirty="0" smtClean="0">
                <a:ln w="6350">
                  <a:solidFill>
                    <a:schemeClr val="tx1"/>
                  </a:solidFill>
                </a:ln>
                <a:solidFill>
                  <a:schemeClr val="accent2">
                    <a:lumMod val="50000"/>
                  </a:schemeClr>
                </a:solidFill>
                <a:effectLst>
                  <a:outerShdw blurRad="38100" dist="38100" dir="2700000" algn="tl">
                    <a:srgbClr val="000000">
                      <a:alpha val="43137"/>
                    </a:srgbClr>
                  </a:outerShdw>
                </a:effectLst>
              </a:rPr>
              <a:t>Building a competitive transcript </a:t>
            </a:r>
          </a:p>
          <a:p>
            <a:pPr marL="1316038" indent="-457200">
              <a:spcAft>
                <a:spcPts val="600"/>
              </a:spcAft>
              <a:buFont typeface="Wingdings" panose="05000000000000000000" pitchFamily="2" charset="2"/>
              <a:buChar char="Ø"/>
            </a:pPr>
            <a:r>
              <a:rPr lang="en-US" sz="2800" b="1" i="1" dirty="0" smtClean="0">
                <a:ln w="6350">
                  <a:solidFill>
                    <a:schemeClr val="tx1"/>
                  </a:solidFill>
                </a:ln>
                <a:solidFill>
                  <a:schemeClr val="accent2">
                    <a:lumMod val="50000"/>
                  </a:schemeClr>
                </a:solidFill>
                <a:effectLst>
                  <a:outerShdw blurRad="38100" dist="38100" dir="2700000" algn="tl">
                    <a:srgbClr val="000000">
                      <a:alpha val="43137"/>
                    </a:srgbClr>
                  </a:outerShdw>
                </a:effectLst>
              </a:rPr>
              <a:t>Graduate school or employment?</a:t>
            </a:r>
          </a:p>
          <a:p>
            <a:pPr marL="1316038" indent="-457200">
              <a:spcAft>
                <a:spcPts val="600"/>
              </a:spcAft>
              <a:buFont typeface="Wingdings" panose="05000000000000000000" pitchFamily="2" charset="2"/>
              <a:buChar char="Ø"/>
            </a:pPr>
            <a:r>
              <a:rPr lang="en-US" sz="2800" b="1" i="1" dirty="0" smtClean="0">
                <a:ln w="6350">
                  <a:solidFill>
                    <a:schemeClr val="tx1"/>
                  </a:solidFill>
                </a:ln>
                <a:solidFill>
                  <a:schemeClr val="accent2">
                    <a:lumMod val="50000"/>
                  </a:schemeClr>
                </a:solidFill>
                <a:effectLst>
                  <a:outerShdw blurRad="38100" dist="38100" dir="2700000" algn="tl">
                    <a:srgbClr val="000000">
                      <a:alpha val="43137"/>
                    </a:srgbClr>
                  </a:outerShdw>
                </a:effectLst>
              </a:rPr>
              <a:t>Online research tools and campus resources</a:t>
            </a:r>
          </a:p>
          <a:p>
            <a:pPr marL="1316038" indent="-457200">
              <a:spcAft>
                <a:spcPts val="600"/>
              </a:spcAft>
              <a:buFont typeface="Wingdings" panose="05000000000000000000" pitchFamily="2" charset="2"/>
              <a:buChar char="Ø"/>
            </a:pPr>
            <a:r>
              <a:rPr lang="en-US" sz="2800" b="1" i="1" dirty="0" smtClean="0">
                <a:ln w="6350">
                  <a:solidFill>
                    <a:schemeClr val="tx1"/>
                  </a:solidFill>
                </a:ln>
                <a:solidFill>
                  <a:schemeClr val="accent2">
                    <a:lumMod val="50000"/>
                  </a:schemeClr>
                </a:solidFill>
                <a:effectLst>
                  <a:outerShdw blurRad="38100" dist="38100" dir="2700000" algn="tl">
                    <a:srgbClr val="000000">
                      <a:alpha val="43137"/>
                    </a:srgbClr>
                  </a:outerShdw>
                </a:effectLst>
              </a:rPr>
              <a:t>Writing effective résumés and application letters</a:t>
            </a:r>
          </a:p>
          <a:p>
            <a:pPr marL="1316038" indent="-457200">
              <a:spcAft>
                <a:spcPts val="600"/>
              </a:spcAft>
              <a:buFont typeface="Wingdings" panose="05000000000000000000" pitchFamily="2" charset="2"/>
              <a:buChar char="Ø"/>
            </a:pPr>
            <a:r>
              <a:rPr lang="en-US" sz="2800" b="1" i="1" dirty="0" smtClean="0">
                <a:ln w="6350">
                  <a:solidFill>
                    <a:schemeClr val="tx1"/>
                  </a:solidFill>
                </a:ln>
                <a:solidFill>
                  <a:schemeClr val="accent2">
                    <a:lumMod val="50000"/>
                  </a:schemeClr>
                </a:solidFill>
                <a:effectLst>
                  <a:outerShdw blurRad="38100" dist="38100" dir="2700000" algn="tl">
                    <a:srgbClr val="000000">
                      <a:alpha val="43137"/>
                    </a:srgbClr>
                  </a:outerShdw>
                </a:effectLst>
              </a:rPr>
              <a:t>Interview skills</a:t>
            </a:r>
          </a:p>
          <a:p>
            <a:pPr marL="858838" indent="-514350">
              <a:buAutoNum type="alphaLcPeriod"/>
            </a:pPr>
            <a:endParaRPr lang="en-US" sz="2800" b="1" i="1" dirty="0" smtClean="0">
              <a:effectLst>
                <a:outerShdw blurRad="38100" dist="38100" dir="2700000" algn="tl">
                  <a:srgbClr val="000000">
                    <a:alpha val="43137"/>
                  </a:srgbClr>
                </a:outerShdw>
              </a:effectLst>
            </a:endParaRPr>
          </a:p>
          <a:p>
            <a:pPr marL="344488"/>
            <a:endParaRPr lang="en-US" sz="2800" b="1" dirty="0">
              <a:effectLst>
                <a:outerShdw blurRad="38100" dist="38100" dir="2700000" algn="tl">
                  <a:srgbClr val="000000">
                    <a:alpha val="43137"/>
                  </a:srgbClr>
                </a:outerShdw>
              </a:effectLst>
            </a:endParaRPr>
          </a:p>
          <a:p>
            <a:r>
              <a:rPr lang="en-US" sz="2800" b="1" dirty="0" smtClean="0">
                <a:effectLst>
                  <a:outerShdw blurRad="38100" dist="38100" dir="2700000" algn="tl">
                    <a:srgbClr val="000000">
                      <a:alpha val="43137"/>
                    </a:srgbClr>
                  </a:outerShdw>
                </a:effectLst>
              </a:rPr>
              <a:t> </a:t>
            </a:r>
          </a:p>
          <a:p>
            <a:endParaRPr lang="en-US" sz="3200" b="1" dirty="0" smtClean="0"/>
          </a:p>
        </p:txBody>
      </p:sp>
    </p:spTree>
    <p:extLst>
      <p:ext uri="{BB962C8B-B14F-4D97-AF65-F5344CB8AC3E}">
        <p14:creationId xmlns:p14="http://schemas.microsoft.com/office/powerpoint/2010/main" val="2407509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977" y="561975"/>
            <a:ext cx="11793892" cy="5383012"/>
          </a:xfrm>
          <a:prstGeom prst="rect">
            <a:avLst/>
          </a:prstGeom>
          <a:noFill/>
        </p:spPr>
        <p:txBody>
          <a:bodyPr wrap="square" rtlCol="0">
            <a:spAutoFit/>
          </a:bodyPr>
          <a:lstStyle/>
          <a:p>
            <a:pPr algn="ctr">
              <a:spcAft>
                <a:spcPts val="1200"/>
              </a:spcAft>
            </a:pPr>
            <a:r>
              <a:rPr lang="en-US" sz="3600" b="1" dirty="0" smtClean="0">
                <a:effectLst>
                  <a:outerShdw blurRad="38100" dist="38100" dir="2700000" algn="tl">
                    <a:srgbClr val="000000">
                      <a:alpha val="43137"/>
                    </a:srgbClr>
                  </a:outerShdw>
                </a:effectLst>
              </a:rPr>
              <a:t>TRANSITION 3: Bachelors degree to ?? (ctd)</a:t>
            </a:r>
          </a:p>
          <a:p>
            <a:pPr marL="1317625" indent="-571500">
              <a:buFont typeface="Wingdings" panose="05000000000000000000" pitchFamily="2" charset="2"/>
              <a:buChar char="v"/>
            </a:pPr>
            <a:r>
              <a:rPr lang="en-US" sz="3600" b="1" dirty="0" smtClean="0">
                <a:ln w="6350">
                  <a:solidFill>
                    <a:schemeClr val="tx1"/>
                  </a:solidFill>
                </a:ln>
                <a:solidFill>
                  <a:schemeClr val="accent2">
                    <a:lumMod val="50000"/>
                  </a:schemeClr>
                </a:solidFill>
                <a:effectLst>
                  <a:outerShdw blurRad="38100" dist="38100" dir="2700000" algn="tl">
                    <a:srgbClr val="000000">
                      <a:alpha val="43137"/>
                    </a:srgbClr>
                  </a:outerShdw>
                </a:effectLst>
              </a:rPr>
              <a:t>Network with alumni/ae</a:t>
            </a:r>
          </a:p>
          <a:p>
            <a:pPr marL="1260475" indent="-6350">
              <a:lnSpc>
                <a:spcPct val="130000"/>
              </a:lnSpc>
              <a:buAutoNum type="alphaLcPeriod"/>
            </a:pPr>
            <a:r>
              <a:rPr lang="en-US" sz="3600" b="1" dirty="0" smtClean="0">
                <a:ln w="6350">
                  <a:solidFill>
                    <a:schemeClr val="tx1"/>
                  </a:solidFill>
                </a:ln>
                <a:solidFill>
                  <a:schemeClr val="accent2">
                    <a:lumMod val="50000"/>
                  </a:schemeClr>
                </a:solidFill>
                <a:effectLst>
                  <a:outerShdw blurRad="38100" dist="38100" dir="2700000" algn="tl">
                    <a:srgbClr val="000000">
                      <a:alpha val="43137"/>
                    </a:srgbClr>
                  </a:outerShdw>
                </a:effectLst>
              </a:rPr>
              <a:t> career panel discussions</a:t>
            </a:r>
          </a:p>
          <a:p>
            <a:pPr marL="1260475" indent="-6350">
              <a:lnSpc>
                <a:spcPct val="150000"/>
              </a:lnSpc>
              <a:spcAft>
                <a:spcPts val="1200"/>
              </a:spcAft>
              <a:buAutoNum type="alphaLcPeriod"/>
            </a:pPr>
            <a:r>
              <a:rPr lang="en-US" sz="3600" b="1" dirty="0">
                <a:ln w="6350">
                  <a:solidFill>
                    <a:schemeClr val="tx1"/>
                  </a:solidFill>
                </a:ln>
                <a:solidFill>
                  <a:schemeClr val="accent2">
                    <a:lumMod val="50000"/>
                  </a:schemeClr>
                </a:solidFill>
                <a:effectLst>
                  <a:outerShdw blurRad="38100" dist="38100" dir="2700000" algn="tl">
                    <a:srgbClr val="000000">
                      <a:alpha val="43137"/>
                    </a:srgbClr>
                  </a:outerShdw>
                </a:effectLst>
              </a:rPr>
              <a:t> </a:t>
            </a:r>
            <a:r>
              <a:rPr lang="en-US" sz="3600" b="1" dirty="0" smtClean="0">
                <a:ln w="6350">
                  <a:solidFill>
                    <a:schemeClr val="tx1"/>
                  </a:solidFill>
                </a:ln>
                <a:solidFill>
                  <a:schemeClr val="accent2">
                    <a:lumMod val="50000"/>
                  </a:schemeClr>
                </a:solidFill>
                <a:effectLst>
                  <a:outerShdw blurRad="38100" dist="38100" dir="2700000" algn="tl">
                    <a:srgbClr val="000000">
                      <a:alpha val="43137"/>
                    </a:srgbClr>
                  </a:outerShdw>
                </a:effectLst>
              </a:rPr>
              <a:t>alumni/ae-sponsored scholarships and internships</a:t>
            </a:r>
          </a:p>
          <a:p>
            <a:pPr marL="1371600" indent="-627063">
              <a:spcAft>
                <a:spcPts val="1800"/>
              </a:spcAft>
              <a:buFont typeface="Wingdings" panose="05000000000000000000" pitchFamily="2" charset="2"/>
              <a:buChar char="v"/>
            </a:pPr>
            <a:r>
              <a:rPr lang="en-US" sz="3600" b="1" dirty="0" smtClean="0">
                <a:ln w="6350">
                  <a:solidFill>
                    <a:schemeClr val="tx1"/>
                  </a:solidFill>
                </a:ln>
                <a:solidFill>
                  <a:schemeClr val="accent2">
                    <a:lumMod val="50000"/>
                  </a:schemeClr>
                </a:solidFill>
                <a:effectLst>
                  <a:outerShdw blurRad="38100" dist="38100" dir="2700000" algn="tl">
                    <a:srgbClr val="000000">
                      <a:alpha val="43137"/>
                    </a:srgbClr>
                  </a:outerShdw>
                </a:effectLst>
              </a:rPr>
              <a:t> </a:t>
            </a:r>
            <a:r>
              <a:rPr lang="en-US" sz="3600" b="1" dirty="0" smtClean="0">
                <a:ln w="6350">
                  <a:solidFill>
                    <a:schemeClr val="tx1"/>
                  </a:solidFill>
                </a:ln>
                <a:solidFill>
                  <a:schemeClr val="accent2">
                    <a:lumMod val="50000"/>
                  </a:schemeClr>
                </a:solidFill>
                <a:effectLst>
                  <a:outerShdw blurRad="38100" dist="38100" dir="2700000" algn="tl">
                    <a:srgbClr val="000000">
                      <a:alpha val="43137"/>
                    </a:srgbClr>
                  </a:outerShdw>
                </a:effectLst>
              </a:rPr>
              <a:t>Video library of alumni interviews inspired by </a:t>
            </a:r>
            <a:r>
              <a:rPr lang="en-US" sz="3600" b="1" dirty="0" err="1" smtClean="0">
                <a:ln w="6350">
                  <a:solidFill>
                    <a:schemeClr val="tx1"/>
                  </a:solidFill>
                </a:ln>
                <a:solidFill>
                  <a:schemeClr val="accent2">
                    <a:lumMod val="50000"/>
                  </a:schemeClr>
                </a:solidFill>
                <a:effectLst>
                  <a:outerShdw blurRad="38100" dist="38100" dir="2700000" algn="tl">
                    <a:srgbClr val="000000">
                      <a:alpha val="43137"/>
                    </a:srgbClr>
                  </a:outerShdw>
                </a:effectLst>
              </a:rPr>
              <a:t>UNAVCO</a:t>
            </a:r>
            <a:r>
              <a:rPr lang="en-US" sz="3600" b="1" dirty="0" smtClean="0">
                <a:ln w="6350">
                  <a:solidFill>
                    <a:schemeClr val="tx1"/>
                  </a:solidFill>
                </a:ln>
                <a:solidFill>
                  <a:schemeClr val="accent2">
                    <a:lumMod val="50000"/>
                  </a:schemeClr>
                </a:solidFill>
                <a:effectLst>
                  <a:outerShdw blurRad="38100" dist="38100" dir="2700000" algn="tl">
                    <a:srgbClr val="000000">
                      <a:alpha val="43137"/>
                    </a:srgbClr>
                  </a:outerShdw>
                </a:effectLst>
              </a:rPr>
              <a:t> </a:t>
            </a:r>
            <a:r>
              <a:rPr lang="en-US" sz="3600" b="1" i="1" dirty="0" smtClean="0">
                <a:ln w="6350">
                  <a:solidFill>
                    <a:schemeClr val="tx1"/>
                  </a:solidFill>
                </a:ln>
                <a:solidFill>
                  <a:schemeClr val="accent2">
                    <a:lumMod val="50000"/>
                  </a:schemeClr>
                </a:solidFill>
                <a:effectLst>
                  <a:outerShdw blurRad="38100" dist="38100" dir="2700000" algn="tl">
                    <a:srgbClr val="000000">
                      <a:alpha val="43137"/>
                    </a:srgbClr>
                  </a:outerShdw>
                </a:effectLst>
              </a:rPr>
              <a:t>Geoscience Career Spotlight </a:t>
            </a:r>
            <a:r>
              <a:rPr lang="en-US" sz="3600" b="1" dirty="0" smtClean="0">
                <a:ln w="6350">
                  <a:solidFill>
                    <a:schemeClr val="tx1"/>
                  </a:solidFill>
                </a:ln>
                <a:solidFill>
                  <a:schemeClr val="accent2">
                    <a:lumMod val="50000"/>
                  </a:schemeClr>
                </a:solidFill>
                <a:effectLst>
                  <a:outerShdw blurRad="38100" dist="38100" dir="2700000" algn="tl">
                    <a:srgbClr val="000000">
                      <a:alpha val="43137"/>
                    </a:srgbClr>
                  </a:outerShdw>
                </a:effectLst>
              </a:rPr>
              <a:t>videos </a:t>
            </a:r>
            <a:r>
              <a:rPr lang="en-US" sz="3600" b="1" i="1" dirty="0" smtClean="0">
                <a:ln w="6350">
                  <a:solidFill>
                    <a:schemeClr val="tx1"/>
                  </a:solidFill>
                </a:ln>
                <a:solidFill>
                  <a:srgbClr val="FF0000"/>
                </a:solidFill>
                <a:effectLst>
                  <a:outerShdw blurRad="38100" dist="38100" dir="2700000" algn="tl">
                    <a:srgbClr val="000000">
                      <a:alpha val="43137"/>
                    </a:srgbClr>
                  </a:outerShdw>
                </a:effectLst>
              </a:rPr>
              <a:t>but with a twist</a:t>
            </a:r>
            <a:endParaRPr lang="en-US" sz="3600" b="1" dirty="0" smtClean="0">
              <a:ln w="6350">
                <a:solidFill>
                  <a:schemeClr val="tx1"/>
                </a:solidFill>
              </a:ln>
              <a:solidFill>
                <a:srgbClr val="FF0000"/>
              </a:solidFill>
              <a:effectLst>
                <a:outerShdw blurRad="38100" dist="38100" dir="2700000" algn="tl">
                  <a:srgbClr val="000000">
                    <a:alpha val="43137"/>
                  </a:srgbClr>
                </a:outerShdw>
              </a:effectLst>
            </a:endParaRPr>
          </a:p>
          <a:p>
            <a:pPr marL="1316038" indent="-569913">
              <a:spcAft>
                <a:spcPts val="600"/>
              </a:spcAft>
            </a:pPr>
            <a:endParaRPr lang="en-US" sz="2800" b="1" dirty="0" smtClean="0">
              <a:ln w="6350">
                <a:solidFill>
                  <a:schemeClr val="tx1"/>
                </a:solidFill>
              </a:ln>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5985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282" y="47854"/>
            <a:ext cx="11709918" cy="790345"/>
          </a:xfrm>
          <a:prstGeom prst="rect">
            <a:avLst/>
          </a:prstGeom>
          <a:noFill/>
        </p:spPr>
        <p:txBody>
          <a:bodyPr wrap="square" rtlCol="0">
            <a:spAutoFit/>
          </a:bodyPr>
          <a:lstStyle/>
          <a:p>
            <a:pPr algn="ctr">
              <a:lnSpc>
                <a:spcPct val="80000"/>
              </a:lnSpc>
            </a:pPr>
            <a:r>
              <a:rPr lang="en-US" sz="2800" b="1" dirty="0" smtClean="0">
                <a:effectLst>
                  <a:outerShdw blurRad="38100" dist="38100" dir="2700000" algn="tl">
                    <a:srgbClr val="000000">
                      <a:alpha val="43137"/>
                    </a:srgbClr>
                  </a:outerShdw>
                </a:effectLst>
              </a:rPr>
              <a:t>3-4 minute interviews with alumni/ae representing a broad range of geoscience careers including individual career paths and information frames</a:t>
            </a:r>
            <a:endParaRPr lang="en-US" sz="28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1388804" y="1097319"/>
            <a:ext cx="9286875" cy="5391150"/>
          </a:xfrm>
          <a:prstGeom prst="rect">
            <a:avLst/>
          </a:prstGeom>
        </p:spPr>
      </p:pic>
    </p:spTree>
    <p:extLst>
      <p:ext uri="{BB962C8B-B14F-4D97-AF65-F5344CB8AC3E}">
        <p14:creationId xmlns:p14="http://schemas.microsoft.com/office/powerpoint/2010/main" val="1585106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412"/>
          <a:stretch/>
        </p:blipFill>
        <p:spPr>
          <a:xfrm>
            <a:off x="822066" y="838199"/>
            <a:ext cx="10420350" cy="5789683"/>
          </a:xfrm>
          <a:prstGeom prst="rect">
            <a:avLst/>
          </a:prstGeom>
        </p:spPr>
      </p:pic>
      <p:sp>
        <p:nvSpPr>
          <p:cNvPr id="2" name="TextBox 1"/>
          <p:cNvSpPr txBox="1"/>
          <p:nvPr/>
        </p:nvSpPr>
        <p:spPr>
          <a:xfrm>
            <a:off x="667625" y="313238"/>
            <a:ext cx="10729232" cy="437043"/>
          </a:xfrm>
          <a:prstGeom prst="rect">
            <a:avLst/>
          </a:prstGeom>
          <a:noFill/>
        </p:spPr>
        <p:txBody>
          <a:bodyPr wrap="square" rtlCol="0">
            <a:spAutoFit/>
          </a:bodyPr>
          <a:lstStyle/>
          <a:p>
            <a:pPr algn="ctr">
              <a:lnSpc>
                <a:spcPct val="80000"/>
              </a:lnSpc>
            </a:pPr>
            <a:r>
              <a:rPr lang="en-US" sz="2700" b="1" dirty="0" smtClean="0">
                <a:effectLst>
                  <a:outerShdw blurRad="38100" dist="38100" dir="2700000" algn="tl">
                    <a:srgbClr val="000000">
                      <a:alpha val="43137"/>
                    </a:srgbClr>
                  </a:outerShdw>
                </a:effectLst>
              </a:rPr>
              <a:t>Why I chose to be a high school Earth science teacher. Why I still like it.</a:t>
            </a:r>
            <a:endParaRPr lang="en-US" sz="27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6050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65898" y="603581"/>
            <a:ext cx="10745052" cy="6016293"/>
          </a:xfrm>
          <a:prstGeom prst="rect">
            <a:avLst/>
          </a:prstGeom>
        </p:spPr>
      </p:pic>
      <p:sp>
        <p:nvSpPr>
          <p:cNvPr id="3" name="TextBox 2"/>
          <p:cNvSpPr txBox="1"/>
          <p:nvPr/>
        </p:nvSpPr>
        <p:spPr>
          <a:xfrm>
            <a:off x="969129" y="80361"/>
            <a:ext cx="10363542"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How this career choice affected the rest of my life</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8360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5416"/>
          <a:stretch/>
        </p:blipFill>
        <p:spPr>
          <a:xfrm>
            <a:off x="44870" y="345231"/>
            <a:ext cx="12032938" cy="6232851"/>
          </a:xfrm>
          <a:prstGeom prst="rect">
            <a:avLst/>
          </a:prstGeom>
        </p:spPr>
      </p:pic>
    </p:spTree>
    <p:extLst>
      <p:ext uri="{BB962C8B-B14F-4D97-AF65-F5344CB8AC3E}">
        <p14:creationId xmlns:p14="http://schemas.microsoft.com/office/powerpoint/2010/main" val="2023178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499731" y="925103"/>
            <a:ext cx="3232438" cy="1460240"/>
            <a:chOff x="329184" y="1207008"/>
            <a:chExt cx="11850624" cy="4828036"/>
          </a:xfrm>
        </p:grpSpPr>
        <p:sp>
          <p:nvSpPr>
            <p:cNvPr id="4" name="Rectangle 3"/>
            <p:cNvSpPr/>
            <p:nvPr/>
          </p:nvSpPr>
          <p:spPr>
            <a:xfrm>
              <a:off x="329184" y="1207008"/>
              <a:ext cx="11850624" cy="4828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pic>
          <p:nvPicPr>
            <p:cNvPr id="1026" name="Picture 2" descr="https://upload.wikimedia.org/wikipedia/en/thumb/d/de/Queens_College_Logo.svg/1280px-Queens_College_Logo.sv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23" t="8794" r="3477" b="12863"/>
            <a:stretch/>
          </p:blipFill>
          <p:spPr bwMode="auto">
            <a:xfrm>
              <a:off x="841248" y="1207008"/>
              <a:ext cx="11338560" cy="4828036"/>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http://cdn2.hubspot.net/hub/281753/file-642645488-jpg/laguardi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8001"/>
          <a:stretch/>
        </p:blipFill>
        <p:spPr bwMode="auto">
          <a:xfrm>
            <a:off x="4305945" y="655098"/>
            <a:ext cx="175333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en/thumb/6/61/QueensboroughCC_seal.svg/1024px-QueensboroughCC_seal.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3051" y="586518"/>
            <a:ext cx="2137410" cy="21374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geemap.stat.uiowa.edu/sites/geemap.stat.uiowa.edu/files/nsf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44236" y="465789"/>
            <a:ext cx="2383631" cy="23788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6800" y="2752996"/>
            <a:ext cx="10076688" cy="3747180"/>
          </a:xfrm>
          <a:prstGeom prst="rect">
            <a:avLst/>
          </a:prstGeom>
          <a:noFill/>
        </p:spPr>
        <p:txBody>
          <a:bodyPr wrap="square" rtlCol="0">
            <a:spAutoFit/>
          </a:bodyPr>
          <a:lstStyle/>
          <a:p>
            <a:pPr algn="ctr"/>
            <a:r>
              <a:rPr lang="en-US" sz="625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FRESHMAN YEAR</a:t>
            </a:r>
          </a:p>
          <a:p>
            <a:pPr algn="ctr"/>
            <a:r>
              <a:rPr lang="en-US" sz="625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a:t>
            </a:r>
          </a:p>
          <a:p>
            <a:pPr algn="ctr"/>
            <a:r>
              <a:rPr lang="en-US" sz="625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GEOSCIENCE CAREER</a:t>
            </a:r>
          </a:p>
          <a:p>
            <a:pPr algn="ctr"/>
            <a:r>
              <a:rPr lang="en-US" sz="5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NSF IUSE-GEOPATHS </a:t>
            </a:r>
            <a:r>
              <a:rPr lang="en-US" sz="5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CUNY</a:t>
            </a:r>
          </a:p>
        </p:txBody>
      </p:sp>
    </p:spTree>
    <p:extLst>
      <p:ext uri="{BB962C8B-B14F-4D97-AF65-F5344CB8AC3E}">
        <p14:creationId xmlns:p14="http://schemas.microsoft.com/office/powerpoint/2010/main" val="4128720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55175" y="2269620"/>
            <a:ext cx="1559379" cy="923330"/>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Transfer from Community College</a:t>
            </a:r>
            <a:endParaRPr lang="en-US" b="1" dirty="0">
              <a:effectLst>
                <a:outerShdw blurRad="38100" dist="38100" dir="2700000" algn="tl">
                  <a:srgbClr val="000000">
                    <a:alpha val="43137"/>
                  </a:srgbClr>
                </a:outerShdw>
              </a:effectLst>
            </a:endParaRPr>
          </a:p>
        </p:txBody>
      </p:sp>
      <p:sp>
        <p:nvSpPr>
          <p:cNvPr id="13" name="Rectangle 12"/>
          <p:cNvSpPr/>
          <p:nvPr/>
        </p:nvSpPr>
        <p:spPr>
          <a:xfrm>
            <a:off x="2061532" y="2269620"/>
            <a:ext cx="1317990" cy="923330"/>
          </a:xfrm>
          <a:prstGeom prst="rect">
            <a:avLst/>
          </a:prstGeom>
        </p:spPr>
        <p:txBody>
          <a:bodyPr wrap="none">
            <a:spAutoFit/>
          </a:bodyPr>
          <a:lstStyle/>
          <a:p>
            <a:pPr algn="ctr"/>
            <a:r>
              <a:rPr lang="en-US" b="1" dirty="0" smtClean="0">
                <a:effectLst>
                  <a:outerShdw blurRad="38100" dist="38100" dir="2700000" algn="tl">
                    <a:srgbClr val="000000">
                      <a:alpha val="43137"/>
                    </a:srgbClr>
                  </a:outerShdw>
                </a:effectLst>
              </a:rPr>
              <a:t>Choose </a:t>
            </a:r>
          </a:p>
          <a:p>
            <a:pPr algn="ctr"/>
            <a:r>
              <a:rPr lang="en-US" b="1" dirty="0" smtClean="0">
                <a:effectLst>
                  <a:outerShdw blurRad="38100" dist="38100" dir="2700000" algn="tl">
                    <a:srgbClr val="000000">
                      <a:alpha val="43137"/>
                    </a:srgbClr>
                  </a:outerShdw>
                </a:effectLst>
              </a:rPr>
              <a:t>Geoscience </a:t>
            </a:r>
          </a:p>
          <a:p>
            <a:pPr algn="ctr"/>
            <a:r>
              <a:rPr lang="en-US" b="1" dirty="0" smtClean="0">
                <a:effectLst>
                  <a:outerShdw blurRad="38100" dist="38100" dir="2700000" algn="tl">
                    <a:srgbClr val="000000">
                      <a:alpha val="43137"/>
                    </a:srgbClr>
                  </a:outerShdw>
                </a:effectLst>
              </a:rPr>
              <a:t>major</a:t>
            </a:r>
            <a:endParaRPr lang="en-US" b="1" dirty="0">
              <a:effectLst>
                <a:outerShdw blurRad="38100" dist="38100" dir="2700000" algn="tl">
                  <a:srgbClr val="000000">
                    <a:alpha val="43137"/>
                  </a:srgbClr>
                </a:outerShdw>
              </a:effectLst>
            </a:endParaRPr>
          </a:p>
        </p:txBody>
      </p:sp>
      <p:sp>
        <p:nvSpPr>
          <p:cNvPr id="14" name="Rectangle 13"/>
          <p:cNvSpPr/>
          <p:nvPr/>
        </p:nvSpPr>
        <p:spPr>
          <a:xfrm>
            <a:off x="6559574" y="2269620"/>
            <a:ext cx="1370888" cy="923330"/>
          </a:xfrm>
          <a:prstGeom prst="rect">
            <a:avLst/>
          </a:prstGeom>
        </p:spPr>
        <p:txBody>
          <a:bodyPr wrap="none">
            <a:spAutoFit/>
          </a:bodyPr>
          <a:lstStyle/>
          <a:p>
            <a:pPr algn="ctr"/>
            <a:r>
              <a:rPr lang="en-US" b="1" dirty="0" smtClean="0">
                <a:effectLst>
                  <a:outerShdw blurRad="38100" dist="38100" dir="2700000" algn="tl">
                    <a:srgbClr val="000000">
                      <a:alpha val="43137"/>
                    </a:srgbClr>
                  </a:outerShdw>
                </a:effectLst>
              </a:rPr>
              <a:t>Complete</a:t>
            </a:r>
          </a:p>
          <a:p>
            <a:pPr algn="ctr"/>
            <a:r>
              <a:rPr lang="en-US" b="1" dirty="0" smtClean="0">
                <a:effectLst>
                  <a:outerShdw blurRad="38100" dist="38100" dir="2700000" algn="tl">
                    <a:srgbClr val="000000">
                      <a:alpha val="43137"/>
                    </a:srgbClr>
                  </a:outerShdw>
                </a:effectLst>
              </a:rPr>
              <a:t> Geoscience </a:t>
            </a:r>
          </a:p>
          <a:p>
            <a:pPr algn="ctr"/>
            <a:r>
              <a:rPr lang="en-US" b="1" dirty="0" smtClean="0">
                <a:effectLst>
                  <a:outerShdw blurRad="38100" dist="38100" dir="2700000" algn="tl">
                    <a:srgbClr val="000000">
                      <a:alpha val="43137"/>
                    </a:srgbClr>
                  </a:outerShdw>
                </a:effectLst>
              </a:rPr>
              <a:t>degree</a:t>
            </a:r>
            <a:endParaRPr lang="en-US" b="1" dirty="0">
              <a:effectLst>
                <a:outerShdw blurRad="38100" dist="38100" dir="2700000" algn="tl">
                  <a:srgbClr val="000000">
                    <a:alpha val="43137"/>
                  </a:srgbClr>
                </a:outerShdw>
              </a:effectLst>
            </a:endParaRPr>
          </a:p>
        </p:txBody>
      </p:sp>
      <p:sp>
        <p:nvSpPr>
          <p:cNvPr id="15" name="Rectangle 14"/>
          <p:cNvSpPr/>
          <p:nvPr/>
        </p:nvSpPr>
        <p:spPr>
          <a:xfrm>
            <a:off x="8569348" y="2275556"/>
            <a:ext cx="1702325" cy="923330"/>
          </a:xfrm>
          <a:prstGeom prst="rect">
            <a:avLst/>
          </a:prstGeom>
        </p:spPr>
        <p:txBody>
          <a:bodyPr wrap="none">
            <a:spAutoFit/>
          </a:bodyPr>
          <a:lstStyle/>
          <a:p>
            <a:pPr algn="ctr"/>
            <a:r>
              <a:rPr lang="en-US" b="1" dirty="0" smtClean="0">
                <a:effectLst>
                  <a:outerShdw blurRad="38100" dist="38100" dir="2700000" algn="tl">
                    <a:srgbClr val="000000">
                      <a:alpha val="43137"/>
                    </a:srgbClr>
                  </a:outerShdw>
                </a:effectLst>
              </a:rPr>
              <a:t>Geoscience </a:t>
            </a:r>
          </a:p>
          <a:p>
            <a:pPr algn="ctr"/>
            <a:r>
              <a:rPr lang="en-US" b="1" dirty="0" smtClean="0">
                <a:effectLst>
                  <a:outerShdw blurRad="38100" dist="38100" dir="2700000" algn="tl">
                    <a:srgbClr val="000000">
                      <a:alpha val="43137"/>
                    </a:srgbClr>
                  </a:outerShdw>
                </a:effectLst>
              </a:rPr>
              <a:t>Employment or</a:t>
            </a:r>
          </a:p>
          <a:p>
            <a:pPr algn="ctr"/>
            <a:r>
              <a:rPr lang="en-US" b="1" dirty="0" smtClean="0">
                <a:effectLst>
                  <a:outerShdw blurRad="38100" dist="38100" dir="2700000" algn="tl">
                    <a:srgbClr val="000000">
                      <a:alpha val="43137"/>
                    </a:srgbClr>
                  </a:outerShdw>
                </a:effectLst>
              </a:rPr>
              <a:t>graduate school</a:t>
            </a:r>
            <a:endParaRPr lang="en-US" b="1" dirty="0">
              <a:effectLst>
                <a:outerShdw blurRad="38100" dist="38100" dir="2700000" algn="tl">
                  <a:srgbClr val="000000">
                    <a:alpha val="43137"/>
                  </a:srgbClr>
                </a:outerShdw>
              </a:effectLst>
            </a:endParaRPr>
          </a:p>
        </p:txBody>
      </p:sp>
      <p:sp>
        <p:nvSpPr>
          <p:cNvPr id="9" name="Freeform 8"/>
          <p:cNvSpPr/>
          <p:nvPr/>
        </p:nvSpPr>
        <p:spPr>
          <a:xfrm>
            <a:off x="791815" y="2291655"/>
            <a:ext cx="881678" cy="2773147"/>
          </a:xfrm>
          <a:custGeom>
            <a:avLst/>
            <a:gdLst>
              <a:gd name="connsiteX0" fmla="*/ 0 w 759279"/>
              <a:gd name="connsiteY0" fmla="*/ 0 h 2326821"/>
              <a:gd name="connsiteX1" fmla="*/ 759279 w 759279"/>
              <a:gd name="connsiteY1" fmla="*/ 1224642 h 2326821"/>
              <a:gd name="connsiteX2" fmla="*/ 40822 w 759279"/>
              <a:gd name="connsiteY2" fmla="*/ 2326821 h 2326821"/>
            </a:gdLst>
            <a:ahLst/>
            <a:cxnLst>
              <a:cxn ang="0">
                <a:pos x="connsiteX0" y="connsiteY0"/>
              </a:cxn>
              <a:cxn ang="0">
                <a:pos x="connsiteX1" y="connsiteY1"/>
              </a:cxn>
              <a:cxn ang="0">
                <a:pos x="connsiteX2" y="connsiteY2"/>
              </a:cxn>
            </a:cxnLst>
            <a:rect l="l" t="t" r="r" b="b"/>
            <a:pathLst>
              <a:path w="759279" h="2326821">
                <a:moveTo>
                  <a:pt x="0" y="0"/>
                </a:moveTo>
                <a:lnTo>
                  <a:pt x="759279" y="1224642"/>
                </a:lnTo>
                <a:lnTo>
                  <a:pt x="40822" y="2326821"/>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9147" y="1385699"/>
            <a:ext cx="1297150" cy="646331"/>
          </a:xfrm>
          <a:prstGeom prst="rect">
            <a:avLst/>
          </a:prstGeom>
        </p:spPr>
        <p:txBody>
          <a:bodyPr wrap="none">
            <a:spAutoFit/>
          </a:bodyPr>
          <a:lstStyle/>
          <a:p>
            <a:pPr algn="ctr"/>
            <a:r>
              <a:rPr lang="en-US" b="1" dirty="0" smtClean="0">
                <a:solidFill>
                  <a:srgbClr val="0000FF"/>
                </a:solidFill>
                <a:effectLst>
                  <a:outerShdw blurRad="38100" dist="38100" dir="2700000" algn="tl">
                    <a:srgbClr val="000000">
                      <a:alpha val="43137"/>
                    </a:srgbClr>
                  </a:outerShdw>
                </a:effectLst>
              </a:rPr>
              <a:t>Community</a:t>
            </a:r>
          </a:p>
          <a:p>
            <a:pPr algn="ctr"/>
            <a:r>
              <a:rPr lang="en-US" b="1" dirty="0" smtClean="0">
                <a:solidFill>
                  <a:srgbClr val="0000FF"/>
                </a:solidFill>
                <a:effectLst>
                  <a:outerShdw blurRad="38100" dist="38100" dir="2700000" algn="tl">
                    <a:srgbClr val="000000">
                      <a:alpha val="43137"/>
                    </a:srgbClr>
                  </a:outerShdw>
                </a:effectLst>
              </a:rPr>
              <a:t> </a:t>
            </a:r>
            <a:r>
              <a:rPr lang="en-US" b="1" dirty="0">
                <a:solidFill>
                  <a:srgbClr val="0000FF"/>
                </a:solidFill>
                <a:effectLst>
                  <a:outerShdw blurRad="38100" dist="38100" dir="2700000" algn="tl">
                    <a:srgbClr val="000000">
                      <a:alpha val="43137"/>
                    </a:srgbClr>
                  </a:outerShdw>
                </a:effectLst>
              </a:rPr>
              <a:t>College</a:t>
            </a:r>
          </a:p>
        </p:txBody>
      </p:sp>
      <p:sp>
        <p:nvSpPr>
          <p:cNvPr id="12" name="Rectangle 11"/>
          <p:cNvSpPr/>
          <p:nvPr/>
        </p:nvSpPr>
        <p:spPr>
          <a:xfrm>
            <a:off x="475016" y="5197783"/>
            <a:ext cx="1303562" cy="369332"/>
          </a:xfrm>
          <a:prstGeom prst="rect">
            <a:avLst/>
          </a:prstGeom>
        </p:spPr>
        <p:txBody>
          <a:bodyPr wrap="none">
            <a:spAutoFit/>
          </a:bodyPr>
          <a:lstStyle/>
          <a:p>
            <a:pPr algn="ctr"/>
            <a:r>
              <a:rPr lang="en-US" b="1" dirty="0" smtClean="0">
                <a:solidFill>
                  <a:srgbClr val="3399FF"/>
                </a:solidFill>
                <a:effectLst>
                  <a:outerShdw blurRad="38100" dist="38100" dir="2700000" algn="tl">
                    <a:srgbClr val="000000">
                      <a:alpha val="43137"/>
                    </a:srgbClr>
                  </a:outerShdw>
                </a:effectLst>
              </a:rPr>
              <a:t>High School</a:t>
            </a:r>
            <a:endParaRPr lang="en-US" b="1" dirty="0">
              <a:solidFill>
                <a:srgbClr val="3399FF"/>
              </a:solidFill>
              <a:effectLst>
                <a:outerShdw blurRad="38100" dist="38100" dir="2700000" algn="tl">
                  <a:srgbClr val="000000">
                    <a:alpha val="43137"/>
                  </a:srgbClr>
                </a:outerShdw>
              </a:effectLst>
            </a:endParaRPr>
          </a:p>
        </p:txBody>
      </p:sp>
      <p:cxnSp>
        <p:nvCxnSpPr>
          <p:cNvPr id="17" name="Straight Connector 16"/>
          <p:cNvCxnSpPr/>
          <p:nvPr/>
        </p:nvCxnSpPr>
        <p:spPr>
          <a:xfrm>
            <a:off x="2668933" y="3998938"/>
            <a:ext cx="26545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1128556" y="2226664"/>
            <a:ext cx="1505198" cy="1343535"/>
          </a:xfrm>
          <a:custGeom>
            <a:avLst/>
            <a:gdLst>
              <a:gd name="connsiteX0" fmla="*/ 0 w 1306286"/>
              <a:gd name="connsiteY0" fmla="*/ 0 h 1200692"/>
              <a:gd name="connsiteX1" fmla="*/ 628650 w 1306286"/>
              <a:gd name="connsiteY1" fmla="*/ 1053193 h 1200692"/>
              <a:gd name="connsiteX2" fmla="*/ 1306286 w 1306286"/>
              <a:gd name="connsiteY2" fmla="*/ 1167493 h 1200692"/>
              <a:gd name="connsiteX0" fmla="*/ 0 w 1306286"/>
              <a:gd name="connsiteY0" fmla="*/ 0 h 1200692"/>
              <a:gd name="connsiteX1" fmla="*/ 628650 w 1306286"/>
              <a:gd name="connsiteY1" fmla="*/ 1053193 h 1200692"/>
              <a:gd name="connsiteX2" fmla="*/ 1306286 w 1306286"/>
              <a:gd name="connsiteY2" fmla="*/ 1167493 h 1200692"/>
              <a:gd name="connsiteX0" fmla="*/ 0 w 1306286"/>
              <a:gd name="connsiteY0" fmla="*/ 0 h 1167493"/>
              <a:gd name="connsiteX1" fmla="*/ 628650 w 1306286"/>
              <a:gd name="connsiteY1" fmla="*/ 1053193 h 1167493"/>
              <a:gd name="connsiteX2" fmla="*/ 1306286 w 1306286"/>
              <a:gd name="connsiteY2" fmla="*/ 1167493 h 1167493"/>
              <a:gd name="connsiteX0" fmla="*/ 0 w 1306286"/>
              <a:gd name="connsiteY0" fmla="*/ 0 h 1167493"/>
              <a:gd name="connsiteX1" fmla="*/ 628650 w 1306286"/>
              <a:gd name="connsiteY1" fmla="*/ 1053193 h 1167493"/>
              <a:gd name="connsiteX2" fmla="*/ 791936 w 1306286"/>
              <a:gd name="connsiteY2" fmla="*/ 1104064 h 1167493"/>
              <a:gd name="connsiteX3" fmla="*/ 1306286 w 1306286"/>
              <a:gd name="connsiteY3" fmla="*/ 1167493 h 1167493"/>
              <a:gd name="connsiteX0" fmla="*/ 0 w 1306286"/>
              <a:gd name="connsiteY0" fmla="*/ 0 h 1167493"/>
              <a:gd name="connsiteX1" fmla="*/ 490485 w 1306286"/>
              <a:gd name="connsiteY1" fmla="*/ 842806 h 1167493"/>
              <a:gd name="connsiteX2" fmla="*/ 628650 w 1306286"/>
              <a:gd name="connsiteY2" fmla="*/ 1053193 h 1167493"/>
              <a:gd name="connsiteX3" fmla="*/ 791936 w 1306286"/>
              <a:gd name="connsiteY3" fmla="*/ 1104064 h 1167493"/>
              <a:gd name="connsiteX4" fmla="*/ 1306286 w 1306286"/>
              <a:gd name="connsiteY4" fmla="*/ 1167493 h 1167493"/>
              <a:gd name="connsiteX0" fmla="*/ 0 w 1306286"/>
              <a:gd name="connsiteY0" fmla="*/ 0 h 1167493"/>
              <a:gd name="connsiteX1" fmla="*/ 490485 w 1306286"/>
              <a:gd name="connsiteY1" fmla="*/ 842806 h 1167493"/>
              <a:gd name="connsiteX2" fmla="*/ 578408 w 1306286"/>
              <a:gd name="connsiteY2" fmla="*/ 1012999 h 1167493"/>
              <a:gd name="connsiteX3" fmla="*/ 791936 w 1306286"/>
              <a:gd name="connsiteY3" fmla="*/ 1104064 h 1167493"/>
              <a:gd name="connsiteX4" fmla="*/ 1306286 w 1306286"/>
              <a:gd name="connsiteY4" fmla="*/ 1167493 h 1167493"/>
              <a:gd name="connsiteX0" fmla="*/ 0 w 1306286"/>
              <a:gd name="connsiteY0" fmla="*/ 0 h 1167493"/>
              <a:gd name="connsiteX1" fmla="*/ 490485 w 1306286"/>
              <a:gd name="connsiteY1" fmla="*/ 842806 h 1167493"/>
              <a:gd name="connsiteX2" fmla="*/ 578408 w 1306286"/>
              <a:gd name="connsiteY2" fmla="*/ 1012999 h 1167493"/>
              <a:gd name="connsiteX3" fmla="*/ 791936 w 1306286"/>
              <a:gd name="connsiteY3" fmla="*/ 1104064 h 1167493"/>
              <a:gd name="connsiteX4" fmla="*/ 1306286 w 1306286"/>
              <a:gd name="connsiteY4" fmla="*/ 1167493 h 1167493"/>
              <a:gd name="connsiteX0" fmla="*/ 0 w 1306286"/>
              <a:gd name="connsiteY0" fmla="*/ 0 h 1167493"/>
              <a:gd name="connsiteX1" fmla="*/ 490485 w 1306286"/>
              <a:gd name="connsiteY1" fmla="*/ 842806 h 1167493"/>
              <a:gd name="connsiteX2" fmla="*/ 578408 w 1306286"/>
              <a:gd name="connsiteY2" fmla="*/ 1012999 h 1167493"/>
              <a:gd name="connsiteX3" fmla="*/ 791936 w 1306286"/>
              <a:gd name="connsiteY3" fmla="*/ 1104064 h 1167493"/>
              <a:gd name="connsiteX4" fmla="*/ 1306286 w 1306286"/>
              <a:gd name="connsiteY4" fmla="*/ 1167493 h 1167493"/>
              <a:gd name="connsiteX0" fmla="*/ 0 w 1296238"/>
              <a:gd name="connsiteY0" fmla="*/ 0 h 1107203"/>
              <a:gd name="connsiteX1" fmla="*/ 490485 w 1296238"/>
              <a:gd name="connsiteY1" fmla="*/ 842806 h 1107203"/>
              <a:gd name="connsiteX2" fmla="*/ 578408 w 1296238"/>
              <a:gd name="connsiteY2" fmla="*/ 1012999 h 1107203"/>
              <a:gd name="connsiteX3" fmla="*/ 791936 w 1296238"/>
              <a:gd name="connsiteY3" fmla="*/ 1104064 h 1107203"/>
              <a:gd name="connsiteX4" fmla="*/ 1296238 w 1296238"/>
              <a:gd name="connsiteY4" fmla="*/ 1107203 h 1107203"/>
              <a:gd name="connsiteX0" fmla="*/ 0 w 1296238"/>
              <a:gd name="connsiteY0" fmla="*/ 0 h 1127299"/>
              <a:gd name="connsiteX1" fmla="*/ 490485 w 1296238"/>
              <a:gd name="connsiteY1" fmla="*/ 842806 h 1127299"/>
              <a:gd name="connsiteX2" fmla="*/ 578408 w 1296238"/>
              <a:gd name="connsiteY2" fmla="*/ 1012999 h 1127299"/>
              <a:gd name="connsiteX3" fmla="*/ 791936 w 1296238"/>
              <a:gd name="connsiteY3" fmla="*/ 1104064 h 1127299"/>
              <a:gd name="connsiteX4" fmla="*/ 1296238 w 1296238"/>
              <a:gd name="connsiteY4" fmla="*/ 1127299 h 1127299"/>
              <a:gd name="connsiteX0" fmla="*/ 0 w 1296238"/>
              <a:gd name="connsiteY0" fmla="*/ 0 h 1127299"/>
              <a:gd name="connsiteX1" fmla="*/ 466101 w 1296238"/>
              <a:gd name="connsiteY1" fmla="*/ 836710 h 1127299"/>
              <a:gd name="connsiteX2" fmla="*/ 578408 w 1296238"/>
              <a:gd name="connsiteY2" fmla="*/ 1012999 h 1127299"/>
              <a:gd name="connsiteX3" fmla="*/ 791936 w 1296238"/>
              <a:gd name="connsiteY3" fmla="*/ 1104064 h 1127299"/>
              <a:gd name="connsiteX4" fmla="*/ 1296238 w 1296238"/>
              <a:gd name="connsiteY4" fmla="*/ 1127299 h 1127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238" h="1127299">
                <a:moveTo>
                  <a:pt x="0" y="0"/>
                </a:moveTo>
                <a:lnTo>
                  <a:pt x="466101" y="836710"/>
                </a:lnTo>
                <a:cubicBezTo>
                  <a:pt x="562502" y="1005543"/>
                  <a:pt x="524102" y="968440"/>
                  <a:pt x="578408" y="1012999"/>
                </a:cubicBezTo>
                <a:cubicBezTo>
                  <a:pt x="632714" y="1057558"/>
                  <a:pt x="670623" y="1078315"/>
                  <a:pt x="791936" y="1104064"/>
                </a:cubicBezTo>
                <a:lnTo>
                  <a:pt x="1296238" y="1127299"/>
                </a:lnTo>
              </a:path>
            </a:pathLst>
          </a:custGeom>
          <a:noFill/>
          <a:ln w="76200">
            <a:solidFill>
              <a:srgbClr val="0000FF"/>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flipV="1">
            <a:off x="1129591" y="3780956"/>
            <a:ext cx="1505198" cy="1329005"/>
          </a:xfrm>
          <a:custGeom>
            <a:avLst/>
            <a:gdLst>
              <a:gd name="connsiteX0" fmla="*/ 0 w 1306286"/>
              <a:gd name="connsiteY0" fmla="*/ 0 h 1200692"/>
              <a:gd name="connsiteX1" fmla="*/ 628650 w 1306286"/>
              <a:gd name="connsiteY1" fmla="*/ 1053193 h 1200692"/>
              <a:gd name="connsiteX2" fmla="*/ 1306286 w 1306286"/>
              <a:gd name="connsiteY2" fmla="*/ 1167493 h 1200692"/>
              <a:gd name="connsiteX0" fmla="*/ 0 w 1306286"/>
              <a:gd name="connsiteY0" fmla="*/ 0 h 1200692"/>
              <a:gd name="connsiteX1" fmla="*/ 628650 w 1306286"/>
              <a:gd name="connsiteY1" fmla="*/ 1053193 h 1200692"/>
              <a:gd name="connsiteX2" fmla="*/ 1306286 w 1306286"/>
              <a:gd name="connsiteY2" fmla="*/ 1167493 h 1200692"/>
              <a:gd name="connsiteX0" fmla="*/ 0 w 1306286"/>
              <a:gd name="connsiteY0" fmla="*/ 0 h 1167493"/>
              <a:gd name="connsiteX1" fmla="*/ 628650 w 1306286"/>
              <a:gd name="connsiteY1" fmla="*/ 1053193 h 1167493"/>
              <a:gd name="connsiteX2" fmla="*/ 1306286 w 1306286"/>
              <a:gd name="connsiteY2" fmla="*/ 1167493 h 1167493"/>
              <a:gd name="connsiteX0" fmla="*/ 0 w 1306286"/>
              <a:gd name="connsiteY0" fmla="*/ 0 h 1167493"/>
              <a:gd name="connsiteX1" fmla="*/ 628650 w 1306286"/>
              <a:gd name="connsiteY1" fmla="*/ 1053193 h 1167493"/>
              <a:gd name="connsiteX2" fmla="*/ 791936 w 1306286"/>
              <a:gd name="connsiteY2" fmla="*/ 1104064 h 1167493"/>
              <a:gd name="connsiteX3" fmla="*/ 1306286 w 1306286"/>
              <a:gd name="connsiteY3" fmla="*/ 1167493 h 1167493"/>
              <a:gd name="connsiteX0" fmla="*/ 0 w 1306286"/>
              <a:gd name="connsiteY0" fmla="*/ 0 h 1167493"/>
              <a:gd name="connsiteX1" fmla="*/ 490485 w 1306286"/>
              <a:gd name="connsiteY1" fmla="*/ 842806 h 1167493"/>
              <a:gd name="connsiteX2" fmla="*/ 628650 w 1306286"/>
              <a:gd name="connsiteY2" fmla="*/ 1053193 h 1167493"/>
              <a:gd name="connsiteX3" fmla="*/ 791936 w 1306286"/>
              <a:gd name="connsiteY3" fmla="*/ 1104064 h 1167493"/>
              <a:gd name="connsiteX4" fmla="*/ 1306286 w 1306286"/>
              <a:gd name="connsiteY4" fmla="*/ 1167493 h 1167493"/>
              <a:gd name="connsiteX0" fmla="*/ 0 w 1306286"/>
              <a:gd name="connsiteY0" fmla="*/ 0 h 1167493"/>
              <a:gd name="connsiteX1" fmla="*/ 490485 w 1306286"/>
              <a:gd name="connsiteY1" fmla="*/ 842806 h 1167493"/>
              <a:gd name="connsiteX2" fmla="*/ 578408 w 1306286"/>
              <a:gd name="connsiteY2" fmla="*/ 1012999 h 1167493"/>
              <a:gd name="connsiteX3" fmla="*/ 791936 w 1306286"/>
              <a:gd name="connsiteY3" fmla="*/ 1104064 h 1167493"/>
              <a:gd name="connsiteX4" fmla="*/ 1306286 w 1306286"/>
              <a:gd name="connsiteY4" fmla="*/ 1167493 h 1167493"/>
              <a:gd name="connsiteX0" fmla="*/ 0 w 1306286"/>
              <a:gd name="connsiteY0" fmla="*/ 0 h 1167493"/>
              <a:gd name="connsiteX1" fmla="*/ 490485 w 1306286"/>
              <a:gd name="connsiteY1" fmla="*/ 842806 h 1167493"/>
              <a:gd name="connsiteX2" fmla="*/ 578408 w 1306286"/>
              <a:gd name="connsiteY2" fmla="*/ 1012999 h 1167493"/>
              <a:gd name="connsiteX3" fmla="*/ 791936 w 1306286"/>
              <a:gd name="connsiteY3" fmla="*/ 1104064 h 1167493"/>
              <a:gd name="connsiteX4" fmla="*/ 1306286 w 1306286"/>
              <a:gd name="connsiteY4" fmla="*/ 1167493 h 1167493"/>
              <a:gd name="connsiteX0" fmla="*/ 0 w 1306286"/>
              <a:gd name="connsiteY0" fmla="*/ 0 h 1167493"/>
              <a:gd name="connsiteX1" fmla="*/ 490485 w 1306286"/>
              <a:gd name="connsiteY1" fmla="*/ 842806 h 1167493"/>
              <a:gd name="connsiteX2" fmla="*/ 578408 w 1306286"/>
              <a:gd name="connsiteY2" fmla="*/ 1012999 h 1167493"/>
              <a:gd name="connsiteX3" fmla="*/ 791936 w 1306286"/>
              <a:gd name="connsiteY3" fmla="*/ 1104064 h 1167493"/>
              <a:gd name="connsiteX4" fmla="*/ 1306286 w 1306286"/>
              <a:gd name="connsiteY4" fmla="*/ 1167493 h 1167493"/>
              <a:gd name="connsiteX0" fmla="*/ 0 w 1296238"/>
              <a:gd name="connsiteY0" fmla="*/ 0 h 1107203"/>
              <a:gd name="connsiteX1" fmla="*/ 490485 w 1296238"/>
              <a:gd name="connsiteY1" fmla="*/ 842806 h 1107203"/>
              <a:gd name="connsiteX2" fmla="*/ 578408 w 1296238"/>
              <a:gd name="connsiteY2" fmla="*/ 1012999 h 1107203"/>
              <a:gd name="connsiteX3" fmla="*/ 791936 w 1296238"/>
              <a:gd name="connsiteY3" fmla="*/ 1104064 h 1107203"/>
              <a:gd name="connsiteX4" fmla="*/ 1296238 w 1296238"/>
              <a:gd name="connsiteY4" fmla="*/ 1107203 h 1107203"/>
              <a:gd name="connsiteX0" fmla="*/ 0 w 1296238"/>
              <a:gd name="connsiteY0" fmla="*/ 0 h 1127299"/>
              <a:gd name="connsiteX1" fmla="*/ 490485 w 1296238"/>
              <a:gd name="connsiteY1" fmla="*/ 842806 h 1127299"/>
              <a:gd name="connsiteX2" fmla="*/ 578408 w 1296238"/>
              <a:gd name="connsiteY2" fmla="*/ 1012999 h 1127299"/>
              <a:gd name="connsiteX3" fmla="*/ 791936 w 1296238"/>
              <a:gd name="connsiteY3" fmla="*/ 1104064 h 1127299"/>
              <a:gd name="connsiteX4" fmla="*/ 1296238 w 1296238"/>
              <a:gd name="connsiteY4" fmla="*/ 1127299 h 1127299"/>
              <a:gd name="connsiteX0" fmla="*/ 0 w 1296238"/>
              <a:gd name="connsiteY0" fmla="*/ 0 h 1127299"/>
              <a:gd name="connsiteX1" fmla="*/ 460005 w 1296238"/>
              <a:gd name="connsiteY1" fmla="*/ 787942 h 1127299"/>
              <a:gd name="connsiteX2" fmla="*/ 578408 w 1296238"/>
              <a:gd name="connsiteY2" fmla="*/ 1012999 h 1127299"/>
              <a:gd name="connsiteX3" fmla="*/ 791936 w 1296238"/>
              <a:gd name="connsiteY3" fmla="*/ 1104064 h 1127299"/>
              <a:gd name="connsiteX4" fmla="*/ 1296238 w 1296238"/>
              <a:gd name="connsiteY4" fmla="*/ 1127299 h 1127299"/>
              <a:gd name="connsiteX0" fmla="*/ 0 w 1296238"/>
              <a:gd name="connsiteY0" fmla="*/ 0 h 1127299"/>
              <a:gd name="connsiteX1" fmla="*/ 441717 w 1296238"/>
              <a:gd name="connsiteY1" fmla="*/ 800134 h 1127299"/>
              <a:gd name="connsiteX2" fmla="*/ 578408 w 1296238"/>
              <a:gd name="connsiteY2" fmla="*/ 1012999 h 1127299"/>
              <a:gd name="connsiteX3" fmla="*/ 791936 w 1296238"/>
              <a:gd name="connsiteY3" fmla="*/ 1104064 h 1127299"/>
              <a:gd name="connsiteX4" fmla="*/ 1296238 w 1296238"/>
              <a:gd name="connsiteY4" fmla="*/ 1127299 h 1127299"/>
              <a:gd name="connsiteX0" fmla="*/ 0 w 1296238"/>
              <a:gd name="connsiteY0" fmla="*/ 0 h 1115107"/>
              <a:gd name="connsiteX1" fmla="*/ 441717 w 1296238"/>
              <a:gd name="connsiteY1" fmla="*/ 800134 h 1115107"/>
              <a:gd name="connsiteX2" fmla="*/ 578408 w 1296238"/>
              <a:gd name="connsiteY2" fmla="*/ 1012999 h 1115107"/>
              <a:gd name="connsiteX3" fmla="*/ 791936 w 1296238"/>
              <a:gd name="connsiteY3" fmla="*/ 1104064 h 1115107"/>
              <a:gd name="connsiteX4" fmla="*/ 1296238 w 1296238"/>
              <a:gd name="connsiteY4" fmla="*/ 1115107 h 1115107"/>
              <a:gd name="connsiteX0" fmla="*/ 0 w 1296238"/>
              <a:gd name="connsiteY0" fmla="*/ 0 h 1115107"/>
              <a:gd name="connsiteX1" fmla="*/ 496581 w 1296238"/>
              <a:gd name="connsiteY1" fmla="*/ 769654 h 1115107"/>
              <a:gd name="connsiteX2" fmla="*/ 578408 w 1296238"/>
              <a:gd name="connsiteY2" fmla="*/ 1012999 h 1115107"/>
              <a:gd name="connsiteX3" fmla="*/ 791936 w 1296238"/>
              <a:gd name="connsiteY3" fmla="*/ 1104064 h 1115107"/>
              <a:gd name="connsiteX4" fmla="*/ 1296238 w 1296238"/>
              <a:gd name="connsiteY4" fmla="*/ 1115107 h 1115107"/>
              <a:gd name="connsiteX0" fmla="*/ 0 w 1296238"/>
              <a:gd name="connsiteY0" fmla="*/ 0 h 1115107"/>
              <a:gd name="connsiteX1" fmla="*/ 496581 w 1296238"/>
              <a:gd name="connsiteY1" fmla="*/ 769654 h 1115107"/>
              <a:gd name="connsiteX2" fmla="*/ 651560 w 1296238"/>
              <a:gd name="connsiteY2" fmla="*/ 1006903 h 1115107"/>
              <a:gd name="connsiteX3" fmla="*/ 791936 w 1296238"/>
              <a:gd name="connsiteY3" fmla="*/ 1104064 h 1115107"/>
              <a:gd name="connsiteX4" fmla="*/ 1296238 w 1296238"/>
              <a:gd name="connsiteY4" fmla="*/ 1115107 h 111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238" h="1115107">
                <a:moveTo>
                  <a:pt x="0" y="0"/>
                </a:moveTo>
                <a:lnTo>
                  <a:pt x="496581" y="769654"/>
                </a:lnTo>
                <a:cubicBezTo>
                  <a:pt x="592982" y="938487"/>
                  <a:pt x="602334" y="951168"/>
                  <a:pt x="651560" y="1006903"/>
                </a:cubicBezTo>
                <a:cubicBezTo>
                  <a:pt x="700786" y="1062638"/>
                  <a:pt x="670623" y="1078315"/>
                  <a:pt x="791936" y="1104064"/>
                </a:cubicBezTo>
                <a:lnTo>
                  <a:pt x="1296238" y="1115107"/>
                </a:lnTo>
              </a:path>
            </a:pathLst>
          </a:custGeom>
          <a:noFill/>
          <a:ln w="76200">
            <a:solidFill>
              <a:srgbClr val="3399FF"/>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537838" y="4079923"/>
            <a:ext cx="88483" cy="188444"/>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3"/>
          <p:cNvSpPr/>
          <p:nvPr/>
        </p:nvSpPr>
        <p:spPr>
          <a:xfrm>
            <a:off x="7263854" y="4079923"/>
            <a:ext cx="88483" cy="188444"/>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3"/>
          <p:cNvSpPr/>
          <p:nvPr/>
        </p:nvSpPr>
        <p:spPr>
          <a:xfrm>
            <a:off x="4972938" y="4079923"/>
            <a:ext cx="88483" cy="188444"/>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351157" y="2127861"/>
            <a:ext cx="9325564" cy="3100735"/>
            <a:chOff x="1191986" y="2008414"/>
            <a:chExt cx="8030939" cy="2601685"/>
          </a:xfrm>
        </p:grpSpPr>
        <p:sp>
          <p:nvSpPr>
            <p:cNvPr id="3" name="Freeform 2"/>
            <p:cNvSpPr/>
            <p:nvPr/>
          </p:nvSpPr>
          <p:spPr>
            <a:xfrm>
              <a:off x="1191986" y="2008414"/>
              <a:ext cx="7984671" cy="1036865"/>
            </a:xfrm>
            <a:custGeom>
              <a:avLst/>
              <a:gdLst>
                <a:gd name="connsiteX0" fmla="*/ 0 w 7984671"/>
                <a:gd name="connsiteY0" fmla="*/ 0 h 1036865"/>
                <a:gd name="connsiteX1" fmla="*/ 644978 w 7984671"/>
                <a:gd name="connsiteY1" fmla="*/ 1036865 h 1036865"/>
                <a:gd name="connsiteX2" fmla="*/ 7984671 w 7984671"/>
                <a:gd name="connsiteY2" fmla="*/ 1028700 h 1036865"/>
                <a:gd name="connsiteX3" fmla="*/ 7984671 w 7984671"/>
                <a:gd name="connsiteY3" fmla="*/ 1028700 h 1036865"/>
                <a:gd name="connsiteX4" fmla="*/ 7984671 w 7984671"/>
                <a:gd name="connsiteY4" fmla="*/ 1028700 h 103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4671" h="1036865">
                  <a:moveTo>
                    <a:pt x="0" y="0"/>
                  </a:moveTo>
                  <a:lnTo>
                    <a:pt x="644978" y="1036865"/>
                  </a:lnTo>
                  <a:lnTo>
                    <a:pt x="7984671" y="1028700"/>
                  </a:lnTo>
                  <a:lnTo>
                    <a:pt x="7984671" y="1028700"/>
                  </a:lnTo>
                  <a:lnTo>
                    <a:pt x="7984671" y="102870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flipV="1">
              <a:off x="1238254" y="3573234"/>
              <a:ext cx="7984671" cy="1036865"/>
            </a:xfrm>
            <a:custGeom>
              <a:avLst/>
              <a:gdLst>
                <a:gd name="connsiteX0" fmla="*/ 0 w 7984671"/>
                <a:gd name="connsiteY0" fmla="*/ 0 h 1036865"/>
                <a:gd name="connsiteX1" fmla="*/ 644978 w 7984671"/>
                <a:gd name="connsiteY1" fmla="*/ 1036865 h 1036865"/>
                <a:gd name="connsiteX2" fmla="*/ 7984671 w 7984671"/>
                <a:gd name="connsiteY2" fmla="*/ 1028700 h 1036865"/>
                <a:gd name="connsiteX3" fmla="*/ 7984671 w 7984671"/>
                <a:gd name="connsiteY3" fmla="*/ 1028700 h 1036865"/>
                <a:gd name="connsiteX4" fmla="*/ 7984671 w 7984671"/>
                <a:gd name="connsiteY4" fmla="*/ 1028700 h 103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4671" h="1036865">
                  <a:moveTo>
                    <a:pt x="0" y="0"/>
                  </a:moveTo>
                  <a:lnTo>
                    <a:pt x="644978" y="1036865"/>
                  </a:lnTo>
                  <a:lnTo>
                    <a:pt x="7984671" y="1028700"/>
                  </a:lnTo>
                  <a:lnTo>
                    <a:pt x="7984671" y="1028700"/>
                  </a:lnTo>
                  <a:lnTo>
                    <a:pt x="7984671" y="102870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Connector 19"/>
          <p:cNvCxnSpPr/>
          <p:nvPr/>
        </p:nvCxnSpPr>
        <p:spPr>
          <a:xfrm>
            <a:off x="4884454" y="3989856"/>
            <a:ext cx="265451"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213890" y="3992883"/>
            <a:ext cx="265451"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493595" y="3998938"/>
            <a:ext cx="265451"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94075" y="3989856"/>
            <a:ext cx="265451"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2586138" y="3385411"/>
            <a:ext cx="8092747" cy="603367"/>
          </a:xfrm>
          <a:custGeom>
            <a:avLst/>
            <a:gdLst>
              <a:gd name="connsiteX0" fmla="*/ 0 w 6774507"/>
              <a:gd name="connsiteY0" fmla="*/ 87994 h 527955"/>
              <a:gd name="connsiteX1" fmla="*/ 87994 w 6774507"/>
              <a:gd name="connsiteY1" fmla="*/ 0 h 527955"/>
              <a:gd name="connsiteX2" fmla="*/ 6686513 w 6774507"/>
              <a:gd name="connsiteY2" fmla="*/ 0 h 527955"/>
              <a:gd name="connsiteX3" fmla="*/ 6774507 w 6774507"/>
              <a:gd name="connsiteY3" fmla="*/ 87994 h 527955"/>
              <a:gd name="connsiteX4" fmla="*/ 6774507 w 6774507"/>
              <a:gd name="connsiteY4" fmla="*/ 439961 h 527955"/>
              <a:gd name="connsiteX5" fmla="*/ 6686513 w 6774507"/>
              <a:gd name="connsiteY5" fmla="*/ 527955 h 527955"/>
              <a:gd name="connsiteX6" fmla="*/ 87994 w 6774507"/>
              <a:gd name="connsiteY6" fmla="*/ 527955 h 527955"/>
              <a:gd name="connsiteX7" fmla="*/ 0 w 6774507"/>
              <a:gd name="connsiteY7" fmla="*/ 439961 h 527955"/>
              <a:gd name="connsiteX8" fmla="*/ 0 w 6774507"/>
              <a:gd name="connsiteY8" fmla="*/ 87994 h 527955"/>
              <a:gd name="connsiteX0" fmla="*/ 0 w 6774507"/>
              <a:gd name="connsiteY0" fmla="*/ 88011 h 527972"/>
              <a:gd name="connsiteX1" fmla="*/ 87994 w 6774507"/>
              <a:gd name="connsiteY1" fmla="*/ 17 h 527972"/>
              <a:gd name="connsiteX2" fmla="*/ 1178379 w 6774507"/>
              <a:gd name="connsiteY2" fmla="*/ 51506 h 527972"/>
              <a:gd name="connsiteX3" fmla="*/ 6686513 w 6774507"/>
              <a:gd name="connsiteY3" fmla="*/ 17 h 527972"/>
              <a:gd name="connsiteX4" fmla="*/ 6774507 w 6774507"/>
              <a:gd name="connsiteY4" fmla="*/ 88011 h 527972"/>
              <a:gd name="connsiteX5" fmla="*/ 6774507 w 6774507"/>
              <a:gd name="connsiteY5" fmla="*/ 439978 h 527972"/>
              <a:gd name="connsiteX6" fmla="*/ 6686513 w 6774507"/>
              <a:gd name="connsiteY6" fmla="*/ 527972 h 527972"/>
              <a:gd name="connsiteX7" fmla="*/ 87994 w 6774507"/>
              <a:gd name="connsiteY7" fmla="*/ 527972 h 527972"/>
              <a:gd name="connsiteX8" fmla="*/ 0 w 6774507"/>
              <a:gd name="connsiteY8" fmla="*/ 439978 h 527972"/>
              <a:gd name="connsiteX9" fmla="*/ 0 w 6774507"/>
              <a:gd name="connsiteY9" fmla="*/ 88011 h 527972"/>
              <a:gd name="connsiteX0" fmla="*/ 0 w 6774507"/>
              <a:gd name="connsiteY0" fmla="*/ 88011 h 527972"/>
              <a:gd name="connsiteX1" fmla="*/ 87994 w 6774507"/>
              <a:gd name="connsiteY1" fmla="*/ 17 h 527972"/>
              <a:gd name="connsiteX2" fmla="*/ 1178379 w 6774507"/>
              <a:gd name="connsiteY2" fmla="*/ 51506 h 527972"/>
              <a:gd name="connsiteX3" fmla="*/ 2647515 w 6774507"/>
              <a:gd name="connsiteY3" fmla="*/ 210002 h 527972"/>
              <a:gd name="connsiteX4" fmla="*/ 6686513 w 6774507"/>
              <a:gd name="connsiteY4" fmla="*/ 17 h 527972"/>
              <a:gd name="connsiteX5" fmla="*/ 6774507 w 6774507"/>
              <a:gd name="connsiteY5" fmla="*/ 88011 h 527972"/>
              <a:gd name="connsiteX6" fmla="*/ 6774507 w 6774507"/>
              <a:gd name="connsiteY6" fmla="*/ 439978 h 527972"/>
              <a:gd name="connsiteX7" fmla="*/ 6686513 w 6774507"/>
              <a:gd name="connsiteY7" fmla="*/ 527972 h 527972"/>
              <a:gd name="connsiteX8" fmla="*/ 87994 w 6774507"/>
              <a:gd name="connsiteY8" fmla="*/ 527972 h 527972"/>
              <a:gd name="connsiteX9" fmla="*/ 0 w 6774507"/>
              <a:gd name="connsiteY9" fmla="*/ 439978 h 527972"/>
              <a:gd name="connsiteX10" fmla="*/ 0 w 6774507"/>
              <a:gd name="connsiteY10" fmla="*/ 88011 h 527972"/>
              <a:gd name="connsiteX0" fmla="*/ 0 w 6774507"/>
              <a:gd name="connsiteY0" fmla="*/ 87994 h 527955"/>
              <a:gd name="connsiteX1" fmla="*/ 118474 w 6774507"/>
              <a:gd name="connsiteY1" fmla="*/ 18288 h 527955"/>
              <a:gd name="connsiteX2" fmla="*/ 1178379 w 6774507"/>
              <a:gd name="connsiteY2" fmla="*/ 51489 h 527955"/>
              <a:gd name="connsiteX3" fmla="*/ 2647515 w 6774507"/>
              <a:gd name="connsiteY3" fmla="*/ 209985 h 527955"/>
              <a:gd name="connsiteX4" fmla="*/ 6686513 w 6774507"/>
              <a:gd name="connsiteY4" fmla="*/ 0 h 527955"/>
              <a:gd name="connsiteX5" fmla="*/ 6774507 w 6774507"/>
              <a:gd name="connsiteY5" fmla="*/ 87994 h 527955"/>
              <a:gd name="connsiteX6" fmla="*/ 6774507 w 6774507"/>
              <a:gd name="connsiteY6" fmla="*/ 439961 h 527955"/>
              <a:gd name="connsiteX7" fmla="*/ 6686513 w 6774507"/>
              <a:gd name="connsiteY7" fmla="*/ 527955 h 527955"/>
              <a:gd name="connsiteX8" fmla="*/ 87994 w 6774507"/>
              <a:gd name="connsiteY8" fmla="*/ 527955 h 527955"/>
              <a:gd name="connsiteX9" fmla="*/ 0 w 6774507"/>
              <a:gd name="connsiteY9" fmla="*/ 439961 h 527955"/>
              <a:gd name="connsiteX10" fmla="*/ 0 w 6774507"/>
              <a:gd name="connsiteY10" fmla="*/ 87994 h 527955"/>
              <a:gd name="connsiteX0" fmla="*/ 0 w 6774507"/>
              <a:gd name="connsiteY0" fmla="*/ 87994 h 527955"/>
              <a:gd name="connsiteX1" fmla="*/ 118474 w 6774507"/>
              <a:gd name="connsiteY1" fmla="*/ 18288 h 527955"/>
              <a:gd name="connsiteX2" fmla="*/ 477339 w 6774507"/>
              <a:gd name="connsiteY2" fmla="*/ 94161 h 527955"/>
              <a:gd name="connsiteX3" fmla="*/ 1178379 w 6774507"/>
              <a:gd name="connsiteY3" fmla="*/ 51489 h 527955"/>
              <a:gd name="connsiteX4" fmla="*/ 2647515 w 6774507"/>
              <a:gd name="connsiteY4" fmla="*/ 209985 h 527955"/>
              <a:gd name="connsiteX5" fmla="*/ 6686513 w 6774507"/>
              <a:gd name="connsiteY5" fmla="*/ 0 h 527955"/>
              <a:gd name="connsiteX6" fmla="*/ 6774507 w 6774507"/>
              <a:gd name="connsiteY6" fmla="*/ 87994 h 527955"/>
              <a:gd name="connsiteX7" fmla="*/ 6774507 w 6774507"/>
              <a:gd name="connsiteY7" fmla="*/ 439961 h 527955"/>
              <a:gd name="connsiteX8" fmla="*/ 6686513 w 6774507"/>
              <a:gd name="connsiteY8" fmla="*/ 527955 h 527955"/>
              <a:gd name="connsiteX9" fmla="*/ 87994 w 6774507"/>
              <a:gd name="connsiteY9" fmla="*/ 527955 h 527955"/>
              <a:gd name="connsiteX10" fmla="*/ 0 w 6774507"/>
              <a:gd name="connsiteY10" fmla="*/ 439961 h 527955"/>
              <a:gd name="connsiteX11" fmla="*/ 0 w 6774507"/>
              <a:gd name="connsiteY11" fmla="*/ 87994 h 527955"/>
              <a:gd name="connsiteX0" fmla="*/ 0 w 6774507"/>
              <a:gd name="connsiteY0" fmla="*/ 87994 h 527955"/>
              <a:gd name="connsiteX1" fmla="*/ 118474 w 6774507"/>
              <a:gd name="connsiteY1" fmla="*/ 18288 h 527955"/>
              <a:gd name="connsiteX2" fmla="*/ 477339 w 6774507"/>
              <a:gd name="connsiteY2" fmla="*/ 94161 h 527955"/>
              <a:gd name="connsiteX3" fmla="*/ 1848939 w 6774507"/>
              <a:gd name="connsiteY3" fmla="*/ 94161 h 527955"/>
              <a:gd name="connsiteX4" fmla="*/ 2647515 w 6774507"/>
              <a:gd name="connsiteY4" fmla="*/ 209985 h 527955"/>
              <a:gd name="connsiteX5" fmla="*/ 6686513 w 6774507"/>
              <a:gd name="connsiteY5" fmla="*/ 0 h 527955"/>
              <a:gd name="connsiteX6" fmla="*/ 6774507 w 6774507"/>
              <a:gd name="connsiteY6" fmla="*/ 87994 h 527955"/>
              <a:gd name="connsiteX7" fmla="*/ 6774507 w 6774507"/>
              <a:gd name="connsiteY7" fmla="*/ 439961 h 527955"/>
              <a:gd name="connsiteX8" fmla="*/ 6686513 w 6774507"/>
              <a:gd name="connsiteY8" fmla="*/ 527955 h 527955"/>
              <a:gd name="connsiteX9" fmla="*/ 87994 w 6774507"/>
              <a:gd name="connsiteY9" fmla="*/ 527955 h 527955"/>
              <a:gd name="connsiteX10" fmla="*/ 0 w 6774507"/>
              <a:gd name="connsiteY10" fmla="*/ 439961 h 527955"/>
              <a:gd name="connsiteX11" fmla="*/ 0 w 6774507"/>
              <a:gd name="connsiteY11" fmla="*/ 87994 h 527955"/>
              <a:gd name="connsiteX0" fmla="*/ 0 w 6774507"/>
              <a:gd name="connsiteY0" fmla="*/ 87994 h 527955"/>
              <a:gd name="connsiteX1" fmla="*/ 118474 w 6774507"/>
              <a:gd name="connsiteY1" fmla="*/ 18288 h 527955"/>
              <a:gd name="connsiteX2" fmla="*/ 507819 w 6774507"/>
              <a:gd name="connsiteY2" fmla="*/ 161217 h 527955"/>
              <a:gd name="connsiteX3" fmla="*/ 1848939 w 6774507"/>
              <a:gd name="connsiteY3" fmla="*/ 94161 h 527955"/>
              <a:gd name="connsiteX4" fmla="*/ 2647515 w 6774507"/>
              <a:gd name="connsiteY4" fmla="*/ 209985 h 527955"/>
              <a:gd name="connsiteX5" fmla="*/ 6686513 w 6774507"/>
              <a:gd name="connsiteY5" fmla="*/ 0 h 527955"/>
              <a:gd name="connsiteX6" fmla="*/ 6774507 w 6774507"/>
              <a:gd name="connsiteY6" fmla="*/ 87994 h 527955"/>
              <a:gd name="connsiteX7" fmla="*/ 6774507 w 6774507"/>
              <a:gd name="connsiteY7" fmla="*/ 439961 h 527955"/>
              <a:gd name="connsiteX8" fmla="*/ 6686513 w 6774507"/>
              <a:gd name="connsiteY8" fmla="*/ 527955 h 527955"/>
              <a:gd name="connsiteX9" fmla="*/ 87994 w 6774507"/>
              <a:gd name="connsiteY9" fmla="*/ 527955 h 527955"/>
              <a:gd name="connsiteX10" fmla="*/ 0 w 6774507"/>
              <a:gd name="connsiteY10" fmla="*/ 439961 h 527955"/>
              <a:gd name="connsiteX11" fmla="*/ 0 w 6774507"/>
              <a:gd name="connsiteY11" fmla="*/ 87994 h 527955"/>
              <a:gd name="connsiteX0" fmla="*/ 0 w 6774507"/>
              <a:gd name="connsiteY0" fmla="*/ 87994 h 527955"/>
              <a:gd name="connsiteX1" fmla="*/ 118474 w 6774507"/>
              <a:gd name="connsiteY1" fmla="*/ 18288 h 527955"/>
              <a:gd name="connsiteX2" fmla="*/ 507819 w 6774507"/>
              <a:gd name="connsiteY2" fmla="*/ 161217 h 527955"/>
              <a:gd name="connsiteX3" fmla="*/ 1818459 w 6774507"/>
              <a:gd name="connsiteY3" fmla="*/ 191697 h 527955"/>
              <a:gd name="connsiteX4" fmla="*/ 2647515 w 6774507"/>
              <a:gd name="connsiteY4" fmla="*/ 209985 h 527955"/>
              <a:gd name="connsiteX5" fmla="*/ 6686513 w 6774507"/>
              <a:gd name="connsiteY5" fmla="*/ 0 h 527955"/>
              <a:gd name="connsiteX6" fmla="*/ 6774507 w 6774507"/>
              <a:gd name="connsiteY6" fmla="*/ 87994 h 527955"/>
              <a:gd name="connsiteX7" fmla="*/ 6774507 w 6774507"/>
              <a:gd name="connsiteY7" fmla="*/ 439961 h 527955"/>
              <a:gd name="connsiteX8" fmla="*/ 6686513 w 6774507"/>
              <a:gd name="connsiteY8" fmla="*/ 527955 h 527955"/>
              <a:gd name="connsiteX9" fmla="*/ 87994 w 6774507"/>
              <a:gd name="connsiteY9" fmla="*/ 527955 h 527955"/>
              <a:gd name="connsiteX10" fmla="*/ 0 w 6774507"/>
              <a:gd name="connsiteY10" fmla="*/ 439961 h 527955"/>
              <a:gd name="connsiteX11" fmla="*/ 0 w 6774507"/>
              <a:gd name="connsiteY11" fmla="*/ 87994 h 527955"/>
              <a:gd name="connsiteX0" fmla="*/ 0 w 6774507"/>
              <a:gd name="connsiteY0" fmla="*/ 87994 h 527955"/>
              <a:gd name="connsiteX1" fmla="*/ 118474 w 6774507"/>
              <a:gd name="connsiteY1" fmla="*/ 18288 h 527955"/>
              <a:gd name="connsiteX2" fmla="*/ 526107 w 6774507"/>
              <a:gd name="connsiteY2" fmla="*/ 203889 h 527955"/>
              <a:gd name="connsiteX3" fmla="*/ 1818459 w 6774507"/>
              <a:gd name="connsiteY3" fmla="*/ 191697 h 527955"/>
              <a:gd name="connsiteX4" fmla="*/ 2647515 w 6774507"/>
              <a:gd name="connsiteY4" fmla="*/ 209985 h 527955"/>
              <a:gd name="connsiteX5" fmla="*/ 6686513 w 6774507"/>
              <a:gd name="connsiteY5" fmla="*/ 0 h 527955"/>
              <a:gd name="connsiteX6" fmla="*/ 6774507 w 6774507"/>
              <a:gd name="connsiteY6" fmla="*/ 87994 h 527955"/>
              <a:gd name="connsiteX7" fmla="*/ 6774507 w 6774507"/>
              <a:gd name="connsiteY7" fmla="*/ 439961 h 527955"/>
              <a:gd name="connsiteX8" fmla="*/ 6686513 w 6774507"/>
              <a:gd name="connsiteY8" fmla="*/ 527955 h 527955"/>
              <a:gd name="connsiteX9" fmla="*/ 87994 w 6774507"/>
              <a:gd name="connsiteY9" fmla="*/ 527955 h 527955"/>
              <a:gd name="connsiteX10" fmla="*/ 0 w 6774507"/>
              <a:gd name="connsiteY10" fmla="*/ 439961 h 527955"/>
              <a:gd name="connsiteX11" fmla="*/ 0 w 6774507"/>
              <a:gd name="connsiteY11" fmla="*/ 87994 h 527955"/>
              <a:gd name="connsiteX0" fmla="*/ 0 w 6774507"/>
              <a:gd name="connsiteY0" fmla="*/ 87994 h 527955"/>
              <a:gd name="connsiteX1" fmla="*/ 118474 w 6774507"/>
              <a:gd name="connsiteY1" fmla="*/ 18288 h 527955"/>
              <a:gd name="connsiteX2" fmla="*/ 526107 w 6774507"/>
              <a:gd name="connsiteY2" fmla="*/ 203889 h 527955"/>
              <a:gd name="connsiteX3" fmla="*/ 1818459 w 6774507"/>
              <a:gd name="connsiteY3" fmla="*/ 191697 h 527955"/>
              <a:gd name="connsiteX4" fmla="*/ 2476827 w 6774507"/>
              <a:gd name="connsiteY4" fmla="*/ 350193 h 527955"/>
              <a:gd name="connsiteX5" fmla="*/ 2647515 w 6774507"/>
              <a:gd name="connsiteY5" fmla="*/ 209985 h 527955"/>
              <a:gd name="connsiteX6" fmla="*/ 6686513 w 6774507"/>
              <a:gd name="connsiteY6" fmla="*/ 0 h 527955"/>
              <a:gd name="connsiteX7" fmla="*/ 6774507 w 6774507"/>
              <a:gd name="connsiteY7" fmla="*/ 87994 h 527955"/>
              <a:gd name="connsiteX8" fmla="*/ 6774507 w 6774507"/>
              <a:gd name="connsiteY8" fmla="*/ 439961 h 527955"/>
              <a:gd name="connsiteX9" fmla="*/ 6686513 w 6774507"/>
              <a:gd name="connsiteY9" fmla="*/ 527955 h 527955"/>
              <a:gd name="connsiteX10" fmla="*/ 87994 w 6774507"/>
              <a:gd name="connsiteY10" fmla="*/ 527955 h 527955"/>
              <a:gd name="connsiteX11" fmla="*/ 0 w 6774507"/>
              <a:gd name="connsiteY11" fmla="*/ 439961 h 527955"/>
              <a:gd name="connsiteX12" fmla="*/ 0 w 6774507"/>
              <a:gd name="connsiteY12" fmla="*/ 87994 h 527955"/>
              <a:gd name="connsiteX0" fmla="*/ 0 w 6774507"/>
              <a:gd name="connsiteY0" fmla="*/ 87994 h 527955"/>
              <a:gd name="connsiteX1" fmla="*/ 118474 w 6774507"/>
              <a:gd name="connsiteY1" fmla="*/ 18288 h 527955"/>
              <a:gd name="connsiteX2" fmla="*/ 526107 w 6774507"/>
              <a:gd name="connsiteY2" fmla="*/ 203889 h 527955"/>
              <a:gd name="connsiteX3" fmla="*/ 1818459 w 6774507"/>
              <a:gd name="connsiteY3" fmla="*/ 191697 h 527955"/>
              <a:gd name="connsiteX4" fmla="*/ 2476827 w 6774507"/>
              <a:gd name="connsiteY4" fmla="*/ 350193 h 527955"/>
              <a:gd name="connsiteX5" fmla="*/ 3836235 w 6774507"/>
              <a:gd name="connsiteY5" fmla="*/ 331905 h 527955"/>
              <a:gd name="connsiteX6" fmla="*/ 6686513 w 6774507"/>
              <a:gd name="connsiteY6" fmla="*/ 0 h 527955"/>
              <a:gd name="connsiteX7" fmla="*/ 6774507 w 6774507"/>
              <a:gd name="connsiteY7" fmla="*/ 87994 h 527955"/>
              <a:gd name="connsiteX8" fmla="*/ 6774507 w 6774507"/>
              <a:gd name="connsiteY8" fmla="*/ 439961 h 527955"/>
              <a:gd name="connsiteX9" fmla="*/ 6686513 w 6774507"/>
              <a:gd name="connsiteY9" fmla="*/ 527955 h 527955"/>
              <a:gd name="connsiteX10" fmla="*/ 87994 w 6774507"/>
              <a:gd name="connsiteY10" fmla="*/ 527955 h 527955"/>
              <a:gd name="connsiteX11" fmla="*/ 0 w 6774507"/>
              <a:gd name="connsiteY11" fmla="*/ 439961 h 527955"/>
              <a:gd name="connsiteX12" fmla="*/ 0 w 6774507"/>
              <a:gd name="connsiteY12" fmla="*/ 87994 h 527955"/>
              <a:gd name="connsiteX0" fmla="*/ 3057 w 6777564"/>
              <a:gd name="connsiteY0" fmla="*/ 87994 h 527955"/>
              <a:gd name="connsiteX1" fmla="*/ 11004 w 6777564"/>
              <a:gd name="connsiteY1" fmla="*/ 45393 h 527955"/>
              <a:gd name="connsiteX2" fmla="*/ 121531 w 6777564"/>
              <a:gd name="connsiteY2" fmla="*/ 18288 h 527955"/>
              <a:gd name="connsiteX3" fmla="*/ 529164 w 6777564"/>
              <a:gd name="connsiteY3" fmla="*/ 203889 h 527955"/>
              <a:gd name="connsiteX4" fmla="*/ 1821516 w 6777564"/>
              <a:gd name="connsiteY4" fmla="*/ 191697 h 527955"/>
              <a:gd name="connsiteX5" fmla="*/ 2479884 w 6777564"/>
              <a:gd name="connsiteY5" fmla="*/ 350193 h 527955"/>
              <a:gd name="connsiteX6" fmla="*/ 3839292 w 6777564"/>
              <a:gd name="connsiteY6" fmla="*/ 331905 h 527955"/>
              <a:gd name="connsiteX7" fmla="*/ 6689570 w 6777564"/>
              <a:gd name="connsiteY7" fmla="*/ 0 h 527955"/>
              <a:gd name="connsiteX8" fmla="*/ 6777564 w 6777564"/>
              <a:gd name="connsiteY8" fmla="*/ 87994 h 527955"/>
              <a:gd name="connsiteX9" fmla="*/ 6777564 w 6777564"/>
              <a:gd name="connsiteY9" fmla="*/ 439961 h 527955"/>
              <a:gd name="connsiteX10" fmla="*/ 6689570 w 6777564"/>
              <a:gd name="connsiteY10" fmla="*/ 527955 h 527955"/>
              <a:gd name="connsiteX11" fmla="*/ 91051 w 6777564"/>
              <a:gd name="connsiteY11" fmla="*/ 527955 h 527955"/>
              <a:gd name="connsiteX12" fmla="*/ 3057 w 6777564"/>
              <a:gd name="connsiteY12" fmla="*/ 439961 h 527955"/>
              <a:gd name="connsiteX13" fmla="*/ 3057 w 6777564"/>
              <a:gd name="connsiteY13" fmla="*/ 87994 h 527955"/>
              <a:gd name="connsiteX0" fmla="*/ 3057 w 6777564"/>
              <a:gd name="connsiteY0" fmla="*/ 51418 h 527955"/>
              <a:gd name="connsiteX1" fmla="*/ 11004 w 6777564"/>
              <a:gd name="connsiteY1" fmla="*/ 45393 h 527955"/>
              <a:gd name="connsiteX2" fmla="*/ 121531 w 6777564"/>
              <a:gd name="connsiteY2" fmla="*/ 18288 h 527955"/>
              <a:gd name="connsiteX3" fmla="*/ 529164 w 6777564"/>
              <a:gd name="connsiteY3" fmla="*/ 203889 h 527955"/>
              <a:gd name="connsiteX4" fmla="*/ 1821516 w 6777564"/>
              <a:gd name="connsiteY4" fmla="*/ 191697 h 527955"/>
              <a:gd name="connsiteX5" fmla="*/ 2479884 w 6777564"/>
              <a:gd name="connsiteY5" fmla="*/ 350193 h 527955"/>
              <a:gd name="connsiteX6" fmla="*/ 3839292 w 6777564"/>
              <a:gd name="connsiteY6" fmla="*/ 331905 h 527955"/>
              <a:gd name="connsiteX7" fmla="*/ 6689570 w 6777564"/>
              <a:gd name="connsiteY7" fmla="*/ 0 h 527955"/>
              <a:gd name="connsiteX8" fmla="*/ 6777564 w 6777564"/>
              <a:gd name="connsiteY8" fmla="*/ 87994 h 527955"/>
              <a:gd name="connsiteX9" fmla="*/ 6777564 w 6777564"/>
              <a:gd name="connsiteY9" fmla="*/ 439961 h 527955"/>
              <a:gd name="connsiteX10" fmla="*/ 6689570 w 6777564"/>
              <a:gd name="connsiteY10" fmla="*/ 527955 h 527955"/>
              <a:gd name="connsiteX11" fmla="*/ 91051 w 6777564"/>
              <a:gd name="connsiteY11" fmla="*/ 527955 h 527955"/>
              <a:gd name="connsiteX12" fmla="*/ 3057 w 6777564"/>
              <a:gd name="connsiteY12" fmla="*/ 439961 h 527955"/>
              <a:gd name="connsiteX13" fmla="*/ 3057 w 6777564"/>
              <a:gd name="connsiteY13" fmla="*/ 51418 h 527955"/>
              <a:gd name="connsiteX0" fmla="*/ 2209 w 6776716"/>
              <a:gd name="connsiteY0" fmla="*/ 51418 h 527955"/>
              <a:gd name="connsiteX1" fmla="*/ 10156 w 6776716"/>
              <a:gd name="connsiteY1" fmla="*/ 45393 h 527955"/>
              <a:gd name="connsiteX2" fmla="*/ 120683 w 6776716"/>
              <a:gd name="connsiteY2" fmla="*/ 18288 h 527955"/>
              <a:gd name="connsiteX3" fmla="*/ 528316 w 6776716"/>
              <a:gd name="connsiteY3" fmla="*/ 203889 h 527955"/>
              <a:gd name="connsiteX4" fmla="*/ 1820668 w 6776716"/>
              <a:gd name="connsiteY4" fmla="*/ 191697 h 527955"/>
              <a:gd name="connsiteX5" fmla="*/ 2479036 w 6776716"/>
              <a:gd name="connsiteY5" fmla="*/ 350193 h 527955"/>
              <a:gd name="connsiteX6" fmla="*/ 3838444 w 6776716"/>
              <a:gd name="connsiteY6" fmla="*/ 331905 h 527955"/>
              <a:gd name="connsiteX7" fmla="*/ 6688722 w 6776716"/>
              <a:gd name="connsiteY7" fmla="*/ 0 h 527955"/>
              <a:gd name="connsiteX8" fmla="*/ 6776716 w 6776716"/>
              <a:gd name="connsiteY8" fmla="*/ 87994 h 527955"/>
              <a:gd name="connsiteX9" fmla="*/ 6776716 w 6776716"/>
              <a:gd name="connsiteY9" fmla="*/ 439961 h 527955"/>
              <a:gd name="connsiteX10" fmla="*/ 6688722 w 6776716"/>
              <a:gd name="connsiteY10" fmla="*/ 527955 h 527955"/>
              <a:gd name="connsiteX11" fmla="*/ 90203 w 6776716"/>
              <a:gd name="connsiteY11" fmla="*/ 527955 h 527955"/>
              <a:gd name="connsiteX12" fmla="*/ 2209 w 6776716"/>
              <a:gd name="connsiteY12" fmla="*/ 439961 h 527955"/>
              <a:gd name="connsiteX13" fmla="*/ 2209 w 6776716"/>
              <a:gd name="connsiteY13" fmla="*/ 51418 h 527955"/>
              <a:gd name="connsiteX0" fmla="*/ 0 w 6792795"/>
              <a:gd name="connsiteY0" fmla="*/ 51418 h 527955"/>
              <a:gd name="connsiteX1" fmla="*/ 26235 w 6792795"/>
              <a:gd name="connsiteY1" fmla="*/ 45393 h 527955"/>
              <a:gd name="connsiteX2" fmla="*/ 136762 w 6792795"/>
              <a:gd name="connsiteY2" fmla="*/ 18288 h 527955"/>
              <a:gd name="connsiteX3" fmla="*/ 544395 w 6792795"/>
              <a:gd name="connsiteY3" fmla="*/ 203889 h 527955"/>
              <a:gd name="connsiteX4" fmla="*/ 1836747 w 6792795"/>
              <a:gd name="connsiteY4" fmla="*/ 191697 h 527955"/>
              <a:gd name="connsiteX5" fmla="*/ 2495115 w 6792795"/>
              <a:gd name="connsiteY5" fmla="*/ 350193 h 527955"/>
              <a:gd name="connsiteX6" fmla="*/ 3854523 w 6792795"/>
              <a:gd name="connsiteY6" fmla="*/ 331905 h 527955"/>
              <a:gd name="connsiteX7" fmla="*/ 6704801 w 6792795"/>
              <a:gd name="connsiteY7" fmla="*/ 0 h 527955"/>
              <a:gd name="connsiteX8" fmla="*/ 6792795 w 6792795"/>
              <a:gd name="connsiteY8" fmla="*/ 87994 h 527955"/>
              <a:gd name="connsiteX9" fmla="*/ 6792795 w 6792795"/>
              <a:gd name="connsiteY9" fmla="*/ 439961 h 527955"/>
              <a:gd name="connsiteX10" fmla="*/ 6704801 w 6792795"/>
              <a:gd name="connsiteY10" fmla="*/ 527955 h 527955"/>
              <a:gd name="connsiteX11" fmla="*/ 106282 w 6792795"/>
              <a:gd name="connsiteY11" fmla="*/ 527955 h 527955"/>
              <a:gd name="connsiteX12" fmla="*/ 18288 w 6792795"/>
              <a:gd name="connsiteY12" fmla="*/ 439961 h 527955"/>
              <a:gd name="connsiteX13" fmla="*/ 0 w 6792795"/>
              <a:gd name="connsiteY13" fmla="*/ 51418 h 527955"/>
              <a:gd name="connsiteX0" fmla="*/ 465 w 6781068"/>
              <a:gd name="connsiteY0" fmla="*/ 23933 h 530950"/>
              <a:gd name="connsiteX1" fmla="*/ 14508 w 6781068"/>
              <a:gd name="connsiteY1" fmla="*/ 48388 h 530950"/>
              <a:gd name="connsiteX2" fmla="*/ 125035 w 6781068"/>
              <a:gd name="connsiteY2" fmla="*/ 21283 h 530950"/>
              <a:gd name="connsiteX3" fmla="*/ 532668 w 6781068"/>
              <a:gd name="connsiteY3" fmla="*/ 206884 h 530950"/>
              <a:gd name="connsiteX4" fmla="*/ 1825020 w 6781068"/>
              <a:gd name="connsiteY4" fmla="*/ 194692 h 530950"/>
              <a:gd name="connsiteX5" fmla="*/ 2483388 w 6781068"/>
              <a:gd name="connsiteY5" fmla="*/ 353188 h 530950"/>
              <a:gd name="connsiteX6" fmla="*/ 3842796 w 6781068"/>
              <a:gd name="connsiteY6" fmla="*/ 334900 h 530950"/>
              <a:gd name="connsiteX7" fmla="*/ 6693074 w 6781068"/>
              <a:gd name="connsiteY7" fmla="*/ 2995 h 530950"/>
              <a:gd name="connsiteX8" fmla="*/ 6781068 w 6781068"/>
              <a:gd name="connsiteY8" fmla="*/ 90989 h 530950"/>
              <a:gd name="connsiteX9" fmla="*/ 6781068 w 6781068"/>
              <a:gd name="connsiteY9" fmla="*/ 442956 h 530950"/>
              <a:gd name="connsiteX10" fmla="*/ 6693074 w 6781068"/>
              <a:gd name="connsiteY10" fmla="*/ 530950 h 530950"/>
              <a:gd name="connsiteX11" fmla="*/ 94555 w 6781068"/>
              <a:gd name="connsiteY11" fmla="*/ 530950 h 530950"/>
              <a:gd name="connsiteX12" fmla="*/ 6561 w 6781068"/>
              <a:gd name="connsiteY12" fmla="*/ 442956 h 530950"/>
              <a:gd name="connsiteX13" fmla="*/ 465 w 6781068"/>
              <a:gd name="connsiteY13" fmla="*/ 23933 h 530950"/>
              <a:gd name="connsiteX0" fmla="*/ 465 w 6781068"/>
              <a:gd name="connsiteY0" fmla="*/ 23933 h 530950"/>
              <a:gd name="connsiteX1" fmla="*/ 14508 w 6781068"/>
              <a:gd name="connsiteY1" fmla="*/ 48388 h 530950"/>
              <a:gd name="connsiteX2" fmla="*/ 125035 w 6781068"/>
              <a:gd name="connsiteY2" fmla="*/ 21283 h 530950"/>
              <a:gd name="connsiteX3" fmla="*/ 532668 w 6781068"/>
              <a:gd name="connsiteY3" fmla="*/ 206884 h 530950"/>
              <a:gd name="connsiteX4" fmla="*/ 1825020 w 6781068"/>
              <a:gd name="connsiteY4" fmla="*/ 194692 h 530950"/>
              <a:gd name="connsiteX5" fmla="*/ 2483388 w 6781068"/>
              <a:gd name="connsiteY5" fmla="*/ 353188 h 530950"/>
              <a:gd name="connsiteX6" fmla="*/ 3842796 w 6781068"/>
              <a:gd name="connsiteY6" fmla="*/ 334900 h 530950"/>
              <a:gd name="connsiteX7" fmla="*/ 6693074 w 6781068"/>
              <a:gd name="connsiteY7" fmla="*/ 2995 h 530950"/>
              <a:gd name="connsiteX8" fmla="*/ 6781068 w 6781068"/>
              <a:gd name="connsiteY8" fmla="*/ 90989 h 530950"/>
              <a:gd name="connsiteX9" fmla="*/ 6781068 w 6781068"/>
              <a:gd name="connsiteY9" fmla="*/ 442956 h 530950"/>
              <a:gd name="connsiteX10" fmla="*/ 6693074 w 6781068"/>
              <a:gd name="connsiteY10" fmla="*/ 530950 h 530950"/>
              <a:gd name="connsiteX11" fmla="*/ 94555 w 6781068"/>
              <a:gd name="connsiteY11" fmla="*/ 530950 h 530950"/>
              <a:gd name="connsiteX12" fmla="*/ 6561 w 6781068"/>
              <a:gd name="connsiteY12" fmla="*/ 442956 h 530950"/>
              <a:gd name="connsiteX13" fmla="*/ 465 w 6781068"/>
              <a:gd name="connsiteY13" fmla="*/ 23933 h 530950"/>
              <a:gd name="connsiteX0" fmla="*/ 0 w 6780603"/>
              <a:gd name="connsiteY0" fmla="*/ 40157 h 547174"/>
              <a:gd name="connsiteX1" fmla="*/ 124570 w 6780603"/>
              <a:gd name="connsiteY1" fmla="*/ 37507 h 547174"/>
              <a:gd name="connsiteX2" fmla="*/ 532203 w 6780603"/>
              <a:gd name="connsiteY2" fmla="*/ 223108 h 547174"/>
              <a:gd name="connsiteX3" fmla="*/ 1824555 w 6780603"/>
              <a:gd name="connsiteY3" fmla="*/ 210916 h 547174"/>
              <a:gd name="connsiteX4" fmla="*/ 2482923 w 6780603"/>
              <a:gd name="connsiteY4" fmla="*/ 369412 h 547174"/>
              <a:gd name="connsiteX5" fmla="*/ 3842331 w 6780603"/>
              <a:gd name="connsiteY5" fmla="*/ 351124 h 547174"/>
              <a:gd name="connsiteX6" fmla="*/ 6692609 w 6780603"/>
              <a:gd name="connsiteY6" fmla="*/ 19219 h 547174"/>
              <a:gd name="connsiteX7" fmla="*/ 6780603 w 6780603"/>
              <a:gd name="connsiteY7" fmla="*/ 107213 h 547174"/>
              <a:gd name="connsiteX8" fmla="*/ 6780603 w 6780603"/>
              <a:gd name="connsiteY8" fmla="*/ 459180 h 547174"/>
              <a:gd name="connsiteX9" fmla="*/ 6692609 w 6780603"/>
              <a:gd name="connsiteY9" fmla="*/ 547174 h 547174"/>
              <a:gd name="connsiteX10" fmla="*/ 94090 w 6780603"/>
              <a:gd name="connsiteY10" fmla="*/ 547174 h 547174"/>
              <a:gd name="connsiteX11" fmla="*/ 6096 w 6780603"/>
              <a:gd name="connsiteY11" fmla="*/ 459180 h 547174"/>
              <a:gd name="connsiteX12" fmla="*/ 0 w 6780603"/>
              <a:gd name="connsiteY12" fmla="*/ 40157 h 547174"/>
              <a:gd name="connsiteX0" fmla="*/ 0 w 6780603"/>
              <a:gd name="connsiteY0" fmla="*/ 20938 h 527955"/>
              <a:gd name="connsiteX1" fmla="*/ 124570 w 6780603"/>
              <a:gd name="connsiteY1" fmla="*/ 18288 h 527955"/>
              <a:gd name="connsiteX2" fmla="*/ 532203 w 6780603"/>
              <a:gd name="connsiteY2" fmla="*/ 203889 h 527955"/>
              <a:gd name="connsiteX3" fmla="*/ 1824555 w 6780603"/>
              <a:gd name="connsiteY3" fmla="*/ 191697 h 527955"/>
              <a:gd name="connsiteX4" fmla="*/ 2482923 w 6780603"/>
              <a:gd name="connsiteY4" fmla="*/ 350193 h 527955"/>
              <a:gd name="connsiteX5" fmla="*/ 3842331 w 6780603"/>
              <a:gd name="connsiteY5" fmla="*/ 331905 h 527955"/>
              <a:gd name="connsiteX6" fmla="*/ 6692609 w 6780603"/>
              <a:gd name="connsiteY6" fmla="*/ 0 h 527955"/>
              <a:gd name="connsiteX7" fmla="*/ 6780603 w 6780603"/>
              <a:gd name="connsiteY7" fmla="*/ 87994 h 527955"/>
              <a:gd name="connsiteX8" fmla="*/ 6780603 w 6780603"/>
              <a:gd name="connsiteY8" fmla="*/ 439961 h 527955"/>
              <a:gd name="connsiteX9" fmla="*/ 6692609 w 6780603"/>
              <a:gd name="connsiteY9" fmla="*/ 527955 h 527955"/>
              <a:gd name="connsiteX10" fmla="*/ 94090 w 6780603"/>
              <a:gd name="connsiteY10" fmla="*/ 527955 h 527955"/>
              <a:gd name="connsiteX11" fmla="*/ 6096 w 6780603"/>
              <a:gd name="connsiteY11" fmla="*/ 439961 h 527955"/>
              <a:gd name="connsiteX12" fmla="*/ 0 w 6780603"/>
              <a:gd name="connsiteY12" fmla="*/ 20938 h 527955"/>
              <a:gd name="connsiteX0" fmla="*/ 0 w 6780603"/>
              <a:gd name="connsiteY0" fmla="*/ 20938 h 527955"/>
              <a:gd name="connsiteX1" fmla="*/ 124570 w 6780603"/>
              <a:gd name="connsiteY1" fmla="*/ 18288 h 527955"/>
              <a:gd name="connsiteX2" fmla="*/ 532203 w 6780603"/>
              <a:gd name="connsiteY2" fmla="*/ 203889 h 527955"/>
              <a:gd name="connsiteX3" fmla="*/ 1824555 w 6780603"/>
              <a:gd name="connsiteY3" fmla="*/ 191697 h 527955"/>
              <a:gd name="connsiteX4" fmla="*/ 2482923 w 6780603"/>
              <a:gd name="connsiteY4" fmla="*/ 350193 h 527955"/>
              <a:gd name="connsiteX5" fmla="*/ 3842331 w 6780603"/>
              <a:gd name="connsiteY5" fmla="*/ 331905 h 527955"/>
              <a:gd name="connsiteX6" fmla="*/ 4305627 w 6780603"/>
              <a:gd name="connsiteY6" fmla="*/ 386769 h 527955"/>
              <a:gd name="connsiteX7" fmla="*/ 6692609 w 6780603"/>
              <a:gd name="connsiteY7" fmla="*/ 0 h 527955"/>
              <a:gd name="connsiteX8" fmla="*/ 6780603 w 6780603"/>
              <a:gd name="connsiteY8" fmla="*/ 87994 h 527955"/>
              <a:gd name="connsiteX9" fmla="*/ 6780603 w 6780603"/>
              <a:gd name="connsiteY9" fmla="*/ 439961 h 527955"/>
              <a:gd name="connsiteX10" fmla="*/ 6692609 w 6780603"/>
              <a:gd name="connsiteY10" fmla="*/ 527955 h 527955"/>
              <a:gd name="connsiteX11" fmla="*/ 94090 w 6780603"/>
              <a:gd name="connsiteY11" fmla="*/ 527955 h 527955"/>
              <a:gd name="connsiteX12" fmla="*/ 6096 w 6780603"/>
              <a:gd name="connsiteY12" fmla="*/ 439961 h 527955"/>
              <a:gd name="connsiteX13" fmla="*/ 0 w 6780603"/>
              <a:gd name="connsiteY13" fmla="*/ 20938 h 527955"/>
              <a:gd name="connsiteX0" fmla="*/ 0 w 6780603"/>
              <a:gd name="connsiteY0" fmla="*/ 20938 h 527955"/>
              <a:gd name="connsiteX1" fmla="*/ 124570 w 6780603"/>
              <a:gd name="connsiteY1" fmla="*/ 18288 h 527955"/>
              <a:gd name="connsiteX2" fmla="*/ 532203 w 6780603"/>
              <a:gd name="connsiteY2" fmla="*/ 203889 h 527955"/>
              <a:gd name="connsiteX3" fmla="*/ 1824555 w 6780603"/>
              <a:gd name="connsiteY3" fmla="*/ 191697 h 527955"/>
              <a:gd name="connsiteX4" fmla="*/ 2482923 w 6780603"/>
              <a:gd name="connsiteY4" fmla="*/ 350193 h 527955"/>
              <a:gd name="connsiteX5" fmla="*/ 3842331 w 6780603"/>
              <a:gd name="connsiteY5" fmla="*/ 331905 h 527955"/>
              <a:gd name="connsiteX6" fmla="*/ 4305627 w 6780603"/>
              <a:gd name="connsiteY6" fmla="*/ 386769 h 527955"/>
              <a:gd name="connsiteX7" fmla="*/ 5732091 w 6780603"/>
              <a:gd name="connsiteY7" fmla="*/ 368481 h 527955"/>
              <a:gd name="connsiteX8" fmla="*/ 6692609 w 6780603"/>
              <a:gd name="connsiteY8" fmla="*/ 0 h 527955"/>
              <a:gd name="connsiteX9" fmla="*/ 6780603 w 6780603"/>
              <a:gd name="connsiteY9" fmla="*/ 87994 h 527955"/>
              <a:gd name="connsiteX10" fmla="*/ 6780603 w 6780603"/>
              <a:gd name="connsiteY10" fmla="*/ 439961 h 527955"/>
              <a:gd name="connsiteX11" fmla="*/ 6692609 w 6780603"/>
              <a:gd name="connsiteY11" fmla="*/ 527955 h 527955"/>
              <a:gd name="connsiteX12" fmla="*/ 94090 w 6780603"/>
              <a:gd name="connsiteY12" fmla="*/ 527955 h 527955"/>
              <a:gd name="connsiteX13" fmla="*/ 6096 w 6780603"/>
              <a:gd name="connsiteY13" fmla="*/ 439961 h 527955"/>
              <a:gd name="connsiteX14" fmla="*/ 0 w 6780603"/>
              <a:gd name="connsiteY14" fmla="*/ 20938 h 527955"/>
              <a:gd name="connsiteX0" fmla="*/ 0 w 6780603"/>
              <a:gd name="connsiteY0" fmla="*/ 20938 h 527955"/>
              <a:gd name="connsiteX1" fmla="*/ 124570 w 6780603"/>
              <a:gd name="connsiteY1" fmla="*/ 18288 h 527955"/>
              <a:gd name="connsiteX2" fmla="*/ 532203 w 6780603"/>
              <a:gd name="connsiteY2" fmla="*/ 203889 h 527955"/>
              <a:gd name="connsiteX3" fmla="*/ 1824555 w 6780603"/>
              <a:gd name="connsiteY3" fmla="*/ 191697 h 527955"/>
              <a:gd name="connsiteX4" fmla="*/ 2482923 w 6780603"/>
              <a:gd name="connsiteY4" fmla="*/ 350193 h 527955"/>
              <a:gd name="connsiteX5" fmla="*/ 3842331 w 6780603"/>
              <a:gd name="connsiteY5" fmla="*/ 331905 h 527955"/>
              <a:gd name="connsiteX6" fmla="*/ 4305627 w 6780603"/>
              <a:gd name="connsiteY6" fmla="*/ 386769 h 527955"/>
              <a:gd name="connsiteX7" fmla="*/ 5732091 w 6780603"/>
              <a:gd name="connsiteY7" fmla="*/ 368481 h 527955"/>
              <a:gd name="connsiteX8" fmla="*/ 6692609 w 6780603"/>
              <a:gd name="connsiteY8" fmla="*/ 0 h 527955"/>
              <a:gd name="connsiteX9" fmla="*/ 6780603 w 6780603"/>
              <a:gd name="connsiteY9" fmla="*/ 87994 h 527955"/>
              <a:gd name="connsiteX10" fmla="*/ 6780603 w 6780603"/>
              <a:gd name="connsiteY10" fmla="*/ 439961 h 527955"/>
              <a:gd name="connsiteX11" fmla="*/ 6692609 w 6780603"/>
              <a:gd name="connsiteY11" fmla="*/ 527955 h 527955"/>
              <a:gd name="connsiteX12" fmla="*/ 94090 w 6780603"/>
              <a:gd name="connsiteY12" fmla="*/ 527955 h 527955"/>
              <a:gd name="connsiteX13" fmla="*/ 6096 w 6780603"/>
              <a:gd name="connsiteY13" fmla="*/ 439961 h 527955"/>
              <a:gd name="connsiteX14" fmla="*/ 0 w 6780603"/>
              <a:gd name="connsiteY14" fmla="*/ 20938 h 527955"/>
              <a:gd name="connsiteX0" fmla="*/ 0 w 6780603"/>
              <a:gd name="connsiteY0" fmla="*/ 2650 h 509667"/>
              <a:gd name="connsiteX1" fmla="*/ 124570 w 6780603"/>
              <a:gd name="connsiteY1" fmla="*/ 0 h 509667"/>
              <a:gd name="connsiteX2" fmla="*/ 532203 w 6780603"/>
              <a:gd name="connsiteY2" fmla="*/ 185601 h 509667"/>
              <a:gd name="connsiteX3" fmla="*/ 1824555 w 6780603"/>
              <a:gd name="connsiteY3" fmla="*/ 173409 h 509667"/>
              <a:gd name="connsiteX4" fmla="*/ 2482923 w 6780603"/>
              <a:gd name="connsiteY4" fmla="*/ 331905 h 509667"/>
              <a:gd name="connsiteX5" fmla="*/ 3842331 w 6780603"/>
              <a:gd name="connsiteY5" fmla="*/ 313617 h 509667"/>
              <a:gd name="connsiteX6" fmla="*/ 4305627 w 6780603"/>
              <a:gd name="connsiteY6" fmla="*/ 368481 h 509667"/>
              <a:gd name="connsiteX7" fmla="*/ 5732091 w 6780603"/>
              <a:gd name="connsiteY7" fmla="*/ 350193 h 509667"/>
              <a:gd name="connsiteX8" fmla="*/ 6637745 w 6780603"/>
              <a:gd name="connsiteY8" fmla="*/ 341376 h 509667"/>
              <a:gd name="connsiteX9" fmla="*/ 6780603 w 6780603"/>
              <a:gd name="connsiteY9" fmla="*/ 69706 h 509667"/>
              <a:gd name="connsiteX10" fmla="*/ 6780603 w 6780603"/>
              <a:gd name="connsiteY10" fmla="*/ 421673 h 509667"/>
              <a:gd name="connsiteX11" fmla="*/ 6692609 w 6780603"/>
              <a:gd name="connsiteY11" fmla="*/ 509667 h 509667"/>
              <a:gd name="connsiteX12" fmla="*/ 94090 w 6780603"/>
              <a:gd name="connsiteY12" fmla="*/ 509667 h 509667"/>
              <a:gd name="connsiteX13" fmla="*/ 6096 w 6780603"/>
              <a:gd name="connsiteY13" fmla="*/ 421673 h 509667"/>
              <a:gd name="connsiteX14" fmla="*/ 0 w 6780603"/>
              <a:gd name="connsiteY14" fmla="*/ 2650 h 509667"/>
              <a:gd name="connsiteX0" fmla="*/ 0 w 6780603"/>
              <a:gd name="connsiteY0" fmla="*/ 2650 h 509667"/>
              <a:gd name="connsiteX1" fmla="*/ 124570 w 6780603"/>
              <a:gd name="connsiteY1" fmla="*/ 0 h 509667"/>
              <a:gd name="connsiteX2" fmla="*/ 532203 w 6780603"/>
              <a:gd name="connsiteY2" fmla="*/ 185601 h 509667"/>
              <a:gd name="connsiteX3" fmla="*/ 1824555 w 6780603"/>
              <a:gd name="connsiteY3" fmla="*/ 173409 h 509667"/>
              <a:gd name="connsiteX4" fmla="*/ 2482923 w 6780603"/>
              <a:gd name="connsiteY4" fmla="*/ 331905 h 509667"/>
              <a:gd name="connsiteX5" fmla="*/ 3842331 w 6780603"/>
              <a:gd name="connsiteY5" fmla="*/ 313617 h 509667"/>
              <a:gd name="connsiteX6" fmla="*/ 4305627 w 6780603"/>
              <a:gd name="connsiteY6" fmla="*/ 368481 h 509667"/>
              <a:gd name="connsiteX7" fmla="*/ 5732091 w 6780603"/>
              <a:gd name="connsiteY7" fmla="*/ 350193 h 509667"/>
              <a:gd name="connsiteX8" fmla="*/ 6643841 w 6780603"/>
              <a:gd name="connsiteY8" fmla="*/ 347472 h 509667"/>
              <a:gd name="connsiteX9" fmla="*/ 6780603 w 6780603"/>
              <a:gd name="connsiteY9" fmla="*/ 69706 h 509667"/>
              <a:gd name="connsiteX10" fmla="*/ 6780603 w 6780603"/>
              <a:gd name="connsiteY10" fmla="*/ 421673 h 509667"/>
              <a:gd name="connsiteX11" fmla="*/ 6692609 w 6780603"/>
              <a:gd name="connsiteY11" fmla="*/ 509667 h 509667"/>
              <a:gd name="connsiteX12" fmla="*/ 94090 w 6780603"/>
              <a:gd name="connsiteY12" fmla="*/ 509667 h 509667"/>
              <a:gd name="connsiteX13" fmla="*/ 6096 w 6780603"/>
              <a:gd name="connsiteY13" fmla="*/ 421673 h 509667"/>
              <a:gd name="connsiteX14" fmla="*/ 0 w 6780603"/>
              <a:gd name="connsiteY14"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482923 w 6780603"/>
              <a:gd name="connsiteY5" fmla="*/ 331905 h 509667"/>
              <a:gd name="connsiteX6" fmla="*/ 3842331 w 6780603"/>
              <a:gd name="connsiteY6" fmla="*/ 313617 h 509667"/>
              <a:gd name="connsiteX7" fmla="*/ 4305627 w 6780603"/>
              <a:gd name="connsiteY7" fmla="*/ 368481 h 509667"/>
              <a:gd name="connsiteX8" fmla="*/ 5732091 w 6780603"/>
              <a:gd name="connsiteY8" fmla="*/ 350193 h 509667"/>
              <a:gd name="connsiteX9" fmla="*/ 6643841 w 6780603"/>
              <a:gd name="connsiteY9" fmla="*/ 347472 h 509667"/>
              <a:gd name="connsiteX10" fmla="*/ 6780603 w 6780603"/>
              <a:gd name="connsiteY10" fmla="*/ 69706 h 509667"/>
              <a:gd name="connsiteX11" fmla="*/ 6780603 w 6780603"/>
              <a:gd name="connsiteY11" fmla="*/ 421673 h 509667"/>
              <a:gd name="connsiteX12" fmla="*/ 6692609 w 6780603"/>
              <a:gd name="connsiteY12" fmla="*/ 509667 h 509667"/>
              <a:gd name="connsiteX13" fmla="*/ 94090 w 6780603"/>
              <a:gd name="connsiteY13" fmla="*/ 509667 h 509667"/>
              <a:gd name="connsiteX14" fmla="*/ 6096 w 6780603"/>
              <a:gd name="connsiteY14" fmla="*/ 421673 h 509667"/>
              <a:gd name="connsiteX15" fmla="*/ 0 w 6780603"/>
              <a:gd name="connsiteY15"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482923 w 6780603"/>
              <a:gd name="connsiteY5" fmla="*/ 331905 h 509667"/>
              <a:gd name="connsiteX6" fmla="*/ 3842331 w 6780603"/>
              <a:gd name="connsiteY6" fmla="*/ 313617 h 509667"/>
              <a:gd name="connsiteX7" fmla="*/ 4305627 w 6780603"/>
              <a:gd name="connsiteY7" fmla="*/ 368481 h 509667"/>
              <a:gd name="connsiteX8" fmla="*/ 5732091 w 6780603"/>
              <a:gd name="connsiteY8" fmla="*/ 350193 h 509667"/>
              <a:gd name="connsiteX9" fmla="*/ 6643841 w 6780603"/>
              <a:gd name="connsiteY9" fmla="*/ 347472 h 509667"/>
              <a:gd name="connsiteX10" fmla="*/ 6780603 w 6780603"/>
              <a:gd name="connsiteY10" fmla="*/ 69706 h 509667"/>
              <a:gd name="connsiteX11" fmla="*/ 6780603 w 6780603"/>
              <a:gd name="connsiteY11" fmla="*/ 421673 h 509667"/>
              <a:gd name="connsiteX12" fmla="*/ 6692609 w 6780603"/>
              <a:gd name="connsiteY12" fmla="*/ 509667 h 509667"/>
              <a:gd name="connsiteX13" fmla="*/ 94090 w 6780603"/>
              <a:gd name="connsiteY13" fmla="*/ 509667 h 509667"/>
              <a:gd name="connsiteX14" fmla="*/ 6096 w 6780603"/>
              <a:gd name="connsiteY14" fmla="*/ 421673 h 509667"/>
              <a:gd name="connsiteX15" fmla="*/ 0 w 6780603"/>
              <a:gd name="connsiteY15"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98875 w 6780603"/>
              <a:gd name="connsiteY5" fmla="*/ 209985 h 509667"/>
              <a:gd name="connsiteX6" fmla="*/ 2482923 w 6780603"/>
              <a:gd name="connsiteY6" fmla="*/ 331905 h 509667"/>
              <a:gd name="connsiteX7" fmla="*/ 3842331 w 6780603"/>
              <a:gd name="connsiteY7" fmla="*/ 313617 h 509667"/>
              <a:gd name="connsiteX8" fmla="*/ 4305627 w 6780603"/>
              <a:gd name="connsiteY8" fmla="*/ 368481 h 509667"/>
              <a:gd name="connsiteX9" fmla="*/ 5732091 w 6780603"/>
              <a:gd name="connsiteY9" fmla="*/ 350193 h 509667"/>
              <a:gd name="connsiteX10" fmla="*/ 6643841 w 6780603"/>
              <a:gd name="connsiteY10" fmla="*/ 347472 h 509667"/>
              <a:gd name="connsiteX11" fmla="*/ 6780603 w 6780603"/>
              <a:gd name="connsiteY11" fmla="*/ 69706 h 509667"/>
              <a:gd name="connsiteX12" fmla="*/ 6780603 w 6780603"/>
              <a:gd name="connsiteY12" fmla="*/ 421673 h 509667"/>
              <a:gd name="connsiteX13" fmla="*/ 6692609 w 6780603"/>
              <a:gd name="connsiteY13" fmla="*/ 509667 h 509667"/>
              <a:gd name="connsiteX14" fmla="*/ 94090 w 6780603"/>
              <a:gd name="connsiteY14" fmla="*/ 509667 h 509667"/>
              <a:gd name="connsiteX15" fmla="*/ 6096 w 6780603"/>
              <a:gd name="connsiteY15" fmla="*/ 421673 h 509667"/>
              <a:gd name="connsiteX16" fmla="*/ 0 w 6780603"/>
              <a:gd name="connsiteY16"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98875 w 6780603"/>
              <a:gd name="connsiteY5" fmla="*/ 209985 h 509667"/>
              <a:gd name="connsiteX6" fmla="*/ 2257371 w 6780603"/>
              <a:gd name="connsiteY6" fmla="*/ 295329 h 509667"/>
              <a:gd name="connsiteX7" fmla="*/ 2482923 w 6780603"/>
              <a:gd name="connsiteY7" fmla="*/ 331905 h 509667"/>
              <a:gd name="connsiteX8" fmla="*/ 3842331 w 6780603"/>
              <a:gd name="connsiteY8" fmla="*/ 313617 h 509667"/>
              <a:gd name="connsiteX9" fmla="*/ 4305627 w 6780603"/>
              <a:gd name="connsiteY9" fmla="*/ 368481 h 509667"/>
              <a:gd name="connsiteX10" fmla="*/ 5732091 w 6780603"/>
              <a:gd name="connsiteY10" fmla="*/ 350193 h 509667"/>
              <a:gd name="connsiteX11" fmla="*/ 6643841 w 6780603"/>
              <a:gd name="connsiteY11" fmla="*/ 347472 h 509667"/>
              <a:gd name="connsiteX12" fmla="*/ 6780603 w 6780603"/>
              <a:gd name="connsiteY12" fmla="*/ 69706 h 509667"/>
              <a:gd name="connsiteX13" fmla="*/ 6780603 w 6780603"/>
              <a:gd name="connsiteY13" fmla="*/ 421673 h 509667"/>
              <a:gd name="connsiteX14" fmla="*/ 6692609 w 6780603"/>
              <a:gd name="connsiteY14" fmla="*/ 509667 h 509667"/>
              <a:gd name="connsiteX15" fmla="*/ 94090 w 6780603"/>
              <a:gd name="connsiteY15" fmla="*/ 509667 h 509667"/>
              <a:gd name="connsiteX16" fmla="*/ 6096 w 6780603"/>
              <a:gd name="connsiteY16" fmla="*/ 421673 h 509667"/>
              <a:gd name="connsiteX17" fmla="*/ 0 w 6780603"/>
              <a:gd name="connsiteY17"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98875 w 6780603"/>
              <a:gd name="connsiteY5" fmla="*/ 209985 h 509667"/>
              <a:gd name="connsiteX6" fmla="*/ 2153739 w 6780603"/>
              <a:gd name="connsiteY6" fmla="*/ 313617 h 509667"/>
              <a:gd name="connsiteX7" fmla="*/ 2482923 w 6780603"/>
              <a:gd name="connsiteY7" fmla="*/ 331905 h 509667"/>
              <a:gd name="connsiteX8" fmla="*/ 3842331 w 6780603"/>
              <a:gd name="connsiteY8" fmla="*/ 313617 h 509667"/>
              <a:gd name="connsiteX9" fmla="*/ 4305627 w 6780603"/>
              <a:gd name="connsiteY9" fmla="*/ 368481 h 509667"/>
              <a:gd name="connsiteX10" fmla="*/ 5732091 w 6780603"/>
              <a:gd name="connsiteY10" fmla="*/ 350193 h 509667"/>
              <a:gd name="connsiteX11" fmla="*/ 6643841 w 6780603"/>
              <a:gd name="connsiteY11" fmla="*/ 347472 h 509667"/>
              <a:gd name="connsiteX12" fmla="*/ 6780603 w 6780603"/>
              <a:gd name="connsiteY12" fmla="*/ 69706 h 509667"/>
              <a:gd name="connsiteX13" fmla="*/ 6780603 w 6780603"/>
              <a:gd name="connsiteY13" fmla="*/ 421673 h 509667"/>
              <a:gd name="connsiteX14" fmla="*/ 6692609 w 6780603"/>
              <a:gd name="connsiteY14" fmla="*/ 509667 h 509667"/>
              <a:gd name="connsiteX15" fmla="*/ 94090 w 6780603"/>
              <a:gd name="connsiteY15" fmla="*/ 509667 h 509667"/>
              <a:gd name="connsiteX16" fmla="*/ 6096 w 6780603"/>
              <a:gd name="connsiteY16" fmla="*/ 421673 h 509667"/>
              <a:gd name="connsiteX17" fmla="*/ 0 w 6780603"/>
              <a:gd name="connsiteY17"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98875 w 6780603"/>
              <a:gd name="connsiteY5" fmla="*/ 209985 h 509667"/>
              <a:gd name="connsiteX6" fmla="*/ 2056203 w 6780603"/>
              <a:gd name="connsiteY6" fmla="*/ 307521 h 509667"/>
              <a:gd name="connsiteX7" fmla="*/ 2482923 w 6780603"/>
              <a:gd name="connsiteY7" fmla="*/ 331905 h 509667"/>
              <a:gd name="connsiteX8" fmla="*/ 3842331 w 6780603"/>
              <a:gd name="connsiteY8" fmla="*/ 313617 h 509667"/>
              <a:gd name="connsiteX9" fmla="*/ 4305627 w 6780603"/>
              <a:gd name="connsiteY9" fmla="*/ 368481 h 509667"/>
              <a:gd name="connsiteX10" fmla="*/ 5732091 w 6780603"/>
              <a:gd name="connsiteY10" fmla="*/ 350193 h 509667"/>
              <a:gd name="connsiteX11" fmla="*/ 6643841 w 6780603"/>
              <a:gd name="connsiteY11" fmla="*/ 347472 h 509667"/>
              <a:gd name="connsiteX12" fmla="*/ 6780603 w 6780603"/>
              <a:gd name="connsiteY12" fmla="*/ 69706 h 509667"/>
              <a:gd name="connsiteX13" fmla="*/ 6780603 w 6780603"/>
              <a:gd name="connsiteY13" fmla="*/ 421673 h 509667"/>
              <a:gd name="connsiteX14" fmla="*/ 6692609 w 6780603"/>
              <a:gd name="connsiteY14" fmla="*/ 509667 h 509667"/>
              <a:gd name="connsiteX15" fmla="*/ 94090 w 6780603"/>
              <a:gd name="connsiteY15" fmla="*/ 509667 h 509667"/>
              <a:gd name="connsiteX16" fmla="*/ 6096 w 6780603"/>
              <a:gd name="connsiteY16" fmla="*/ 421673 h 509667"/>
              <a:gd name="connsiteX17" fmla="*/ 0 w 6780603"/>
              <a:gd name="connsiteY17"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2331 w 6780603"/>
              <a:gd name="connsiteY8" fmla="*/ 313617 h 509667"/>
              <a:gd name="connsiteX9" fmla="*/ 4305627 w 6780603"/>
              <a:gd name="connsiteY9" fmla="*/ 368481 h 509667"/>
              <a:gd name="connsiteX10" fmla="*/ 5732091 w 6780603"/>
              <a:gd name="connsiteY10" fmla="*/ 350193 h 509667"/>
              <a:gd name="connsiteX11" fmla="*/ 6643841 w 6780603"/>
              <a:gd name="connsiteY11" fmla="*/ 347472 h 509667"/>
              <a:gd name="connsiteX12" fmla="*/ 6780603 w 6780603"/>
              <a:gd name="connsiteY12" fmla="*/ 69706 h 509667"/>
              <a:gd name="connsiteX13" fmla="*/ 6780603 w 6780603"/>
              <a:gd name="connsiteY13" fmla="*/ 421673 h 509667"/>
              <a:gd name="connsiteX14" fmla="*/ 6692609 w 6780603"/>
              <a:gd name="connsiteY14" fmla="*/ 509667 h 509667"/>
              <a:gd name="connsiteX15" fmla="*/ 94090 w 6780603"/>
              <a:gd name="connsiteY15" fmla="*/ 509667 h 509667"/>
              <a:gd name="connsiteX16" fmla="*/ 6096 w 6780603"/>
              <a:gd name="connsiteY16" fmla="*/ 421673 h 509667"/>
              <a:gd name="connsiteX17" fmla="*/ 0 w 6780603"/>
              <a:gd name="connsiteY17"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2331 w 6780603"/>
              <a:gd name="connsiteY8" fmla="*/ 313617 h 509667"/>
              <a:gd name="connsiteX9" fmla="*/ 4305627 w 6780603"/>
              <a:gd name="connsiteY9" fmla="*/ 368481 h 509667"/>
              <a:gd name="connsiteX10" fmla="*/ 5732091 w 6780603"/>
              <a:gd name="connsiteY10" fmla="*/ 350193 h 509667"/>
              <a:gd name="connsiteX11" fmla="*/ 6643841 w 6780603"/>
              <a:gd name="connsiteY11" fmla="*/ 347472 h 509667"/>
              <a:gd name="connsiteX12" fmla="*/ 6780603 w 6780603"/>
              <a:gd name="connsiteY12" fmla="*/ 69706 h 509667"/>
              <a:gd name="connsiteX13" fmla="*/ 6780603 w 6780603"/>
              <a:gd name="connsiteY13" fmla="*/ 421673 h 509667"/>
              <a:gd name="connsiteX14" fmla="*/ 6692609 w 6780603"/>
              <a:gd name="connsiteY14" fmla="*/ 509667 h 509667"/>
              <a:gd name="connsiteX15" fmla="*/ 94090 w 6780603"/>
              <a:gd name="connsiteY15" fmla="*/ 509667 h 509667"/>
              <a:gd name="connsiteX16" fmla="*/ 6096 w 6780603"/>
              <a:gd name="connsiteY16" fmla="*/ 421673 h 509667"/>
              <a:gd name="connsiteX17" fmla="*/ 0 w 6780603"/>
              <a:gd name="connsiteY17"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2331 w 6780603"/>
              <a:gd name="connsiteY8" fmla="*/ 313617 h 509667"/>
              <a:gd name="connsiteX9" fmla="*/ 4043880 w 6780603"/>
              <a:gd name="connsiteY9" fmla="*/ 329238 h 509667"/>
              <a:gd name="connsiteX10" fmla="*/ 4305627 w 6780603"/>
              <a:gd name="connsiteY10" fmla="*/ 368481 h 509667"/>
              <a:gd name="connsiteX11" fmla="*/ 5732091 w 6780603"/>
              <a:gd name="connsiteY11" fmla="*/ 350193 h 509667"/>
              <a:gd name="connsiteX12" fmla="*/ 6643841 w 6780603"/>
              <a:gd name="connsiteY12" fmla="*/ 347472 h 509667"/>
              <a:gd name="connsiteX13" fmla="*/ 6780603 w 6780603"/>
              <a:gd name="connsiteY13" fmla="*/ 69706 h 509667"/>
              <a:gd name="connsiteX14" fmla="*/ 6780603 w 6780603"/>
              <a:gd name="connsiteY14" fmla="*/ 421673 h 509667"/>
              <a:gd name="connsiteX15" fmla="*/ 6692609 w 6780603"/>
              <a:gd name="connsiteY15" fmla="*/ 509667 h 509667"/>
              <a:gd name="connsiteX16" fmla="*/ 94090 w 6780603"/>
              <a:gd name="connsiteY16" fmla="*/ 509667 h 509667"/>
              <a:gd name="connsiteX17" fmla="*/ 6096 w 6780603"/>
              <a:gd name="connsiteY17" fmla="*/ 421673 h 509667"/>
              <a:gd name="connsiteX18" fmla="*/ 0 w 6780603"/>
              <a:gd name="connsiteY18"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2331 w 6780603"/>
              <a:gd name="connsiteY8" fmla="*/ 313617 h 509667"/>
              <a:gd name="connsiteX9" fmla="*/ 4043880 w 6780603"/>
              <a:gd name="connsiteY9" fmla="*/ 329238 h 509667"/>
              <a:gd name="connsiteX10" fmla="*/ 4251525 w 6780603"/>
              <a:gd name="connsiteY10" fmla="*/ 361623 h 509667"/>
              <a:gd name="connsiteX11" fmla="*/ 4305627 w 6780603"/>
              <a:gd name="connsiteY11" fmla="*/ 368481 h 509667"/>
              <a:gd name="connsiteX12" fmla="*/ 5732091 w 6780603"/>
              <a:gd name="connsiteY12" fmla="*/ 350193 h 509667"/>
              <a:gd name="connsiteX13" fmla="*/ 6643841 w 6780603"/>
              <a:gd name="connsiteY13" fmla="*/ 347472 h 509667"/>
              <a:gd name="connsiteX14" fmla="*/ 6780603 w 6780603"/>
              <a:gd name="connsiteY14" fmla="*/ 69706 h 509667"/>
              <a:gd name="connsiteX15" fmla="*/ 6780603 w 6780603"/>
              <a:gd name="connsiteY15" fmla="*/ 421673 h 509667"/>
              <a:gd name="connsiteX16" fmla="*/ 6692609 w 6780603"/>
              <a:gd name="connsiteY16" fmla="*/ 509667 h 509667"/>
              <a:gd name="connsiteX17" fmla="*/ 94090 w 6780603"/>
              <a:gd name="connsiteY17" fmla="*/ 509667 h 509667"/>
              <a:gd name="connsiteX18" fmla="*/ 6096 w 6780603"/>
              <a:gd name="connsiteY18" fmla="*/ 421673 h 509667"/>
              <a:gd name="connsiteX19" fmla="*/ 0 w 6780603"/>
              <a:gd name="connsiteY19"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2331 w 6780603"/>
              <a:gd name="connsiteY8" fmla="*/ 313617 h 509667"/>
              <a:gd name="connsiteX9" fmla="*/ 4043880 w 6780603"/>
              <a:gd name="connsiteY9" fmla="*/ 329238 h 509667"/>
              <a:gd name="connsiteX10" fmla="*/ 4104840 w 6780603"/>
              <a:gd name="connsiteY10" fmla="*/ 418773 h 509667"/>
              <a:gd name="connsiteX11" fmla="*/ 4305627 w 6780603"/>
              <a:gd name="connsiteY11" fmla="*/ 368481 h 509667"/>
              <a:gd name="connsiteX12" fmla="*/ 5732091 w 6780603"/>
              <a:gd name="connsiteY12" fmla="*/ 350193 h 509667"/>
              <a:gd name="connsiteX13" fmla="*/ 6643841 w 6780603"/>
              <a:gd name="connsiteY13" fmla="*/ 347472 h 509667"/>
              <a:gd name="connsiteX14" fmla="*/ 6780603 w 6780603"/>
              <a:gd name="connsiteY14" fmla="*/ 69706 h 509667"/>
              <a:gd name="connsiteX15" fmla="*/ 6780603 w 6780603"/>
              <a:gd name="connsiteY15" fmla="*/ 421673 h 509667"/>
              <a:gd name="connsiteX16" fmla="*/ 6692609 w 6780603"/>
              <a:gd name="connsiteY16" fmla="*/ 509667 h 509667"/>
              <a:gd name="connsiteX17" fmla="*/ 94090 w 6780603"/>
              <a:gd name="connsiteY17" fmla="*/ 509667 h 509667"/>
              <a:gd name="connsiteX18" fmla="*/ 6096 w 6780603"/>
              <a:gd name="connsiteY18" fmla="*/ 421673 h 509667"/>
              <a:gd name="connsiteX19" fmla="*/ 0 w 6780603"/>
              <a:gd name="connsiteY19"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2331 w 6780603"/>
              <a:gd name="connsiteY8" fmla="*/ 313617 h 509667"/>
              <a:gd name="connsiteX9" fmla="*/ 4019115 w 6780603"/>
              <a:gd name="connsiteY9" fmla="*/ 315903 h 509667"/>
              <a:gd name="connsiteX10" fmla="*/ 4104840 w 6780603"/>
              <a:gd name="connsiteY10" fmla="*/ 418773 h 509667"/>
              <a:gd name="connsiteX11" fmla="*/ 4305627 w 6780603"/>
              <a:gd name="connsiteY11" fmla="*/ 368481 h 509667"/>
              <a:gd name="connsiteX12" fmla="*/ 5732091 w 6780603"/>
              <a:gd name="connsiteY12" fmla="*/ 350193 h 509667"/>
              <a:gd name="connsiteX13" fmla="*/ 6643841 w 6780603"/>
              <a:gd name="connsiteY13" fmla="*/ 347472 h 509667"/>
              <a:gd name="connsiteX14" fmla="*/ 6780603 w 6780603"/>
              <a:gd name="connsiteY14" fmla="*/ 69706 h 509667"/>
              <a:gd name="connsiteX15" fmla="*/ 6780603 w 6780603"/>
              <a:gd name="connsiteY15" fmla="*/ 421673 h 509667"/>
              <a:gd name="connsiteX16" fmla="*/ 6692609 w 6780603"/>
              <a:gd name="connsiteY16" fmla="*/ 509667 h 509667"/>
              <a:gd name="connsiteX17" fmla="*/ 94090 w 6780603"/>
              <a:gd name="connsiteY17" fmla="*/ 509667 h 509667"/>
              <a:gd name="connsiteX18" fmla="*/ 6096 w 6780603"/>
              <a:gd name="connsiteY18" fmla="*/ 421673 h 509667"/>
              <a:gd name="connsiteX19" fmla="*/ 0 w 6780603"/>
              <a:gd name="connsiteY19"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2331 w 6780603"/>
              <a:gd name="connsiteY8" fmla="*/ 313617 h 509667"/>
              <a:gd name="connsiteX9" fmla="*/ 4019115 w 6780603"/>
              <a:gd name="connsiteY9" fmla="*/ 315903 h 509667"/>
              <a:gd name="connsiteX10" fmla="*/ 4080075 w 6780603"/>
              <a:gd name="connsiteY10" fmla="*/ 418773 h 509667"/>
              <a:gd name="connsiteX11" fmla="*/ 4305627 w 6780603"/>
              <a:gd name="connsiteY11" fmla="*/ 368481 h 509667"/>
              <a:gd name="connsiteX12" fmla="*/ 5732091 w 6780603"/>
              <a:gd name="connsiteY12" fmla="*/ 350193 h 509667"/>
              <a:gd name="connsiteX13" fmla="*/ 6643841 w 6780603"/>
              <a:gd name="connsiteY13" fmla="*/ 347472 h 509667"/>
              <a:gd name="connsiteX14" fmla="*/ 6780603 w 6780603"/>
              <a:gd name="connsiteY14" fmla="*/ 69706 h 509667"/>
              <a:gd name="connsiteX15" fmla="*/ 6780603 w 6780603"/>
              <a:gd name="connsiteY15" fmla="*/ 421673 h 509667"/>
              <a:gd name="connsiteX16" fmla="*/ 6692609 w 6780603"/>
              <a:gd name="connsiteY16" fmla="*/ 509667 h 509667"/>
              <a:gd name="connsiteX17" fmla="*/ 94090 w 6780603"/>
              <a:gd name="connsiteY17" fmla="*/ 509667 h 509667"/>
              <a:gd name="connsiteX18" fmla="*/ 6096 w 6780603"/>
              <a:gd name="connsiteY18" fmla="*/ 421673 h 509667"/>
              <a:gd name="connsiteX19" fmla="*/ 0 w 6780603"/>
              <a:gd name="connsiteY19"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4019115 w 6780603"/>
              <a:gd name="connsiteY9" fmla="*/ 315903 h 509667"/>
              <a:gd name="connsiteX10" fmla="*/ 4080075 w 6780603"/>
              <a:gd name="connsiteY10" fmla="*/ 418773 h 509667"/>
              <a:gd name="connsiteX11" fmla="*/ 4305627 w 6780603"/>
              <a:gd name="connsiteY11" fmla="*/ 368481 h 509667"/>
              <a:gd name="connsiteX12" fmla="*/ 5732091 w 6780603"/>
              <a:gd name="connsiteY12" fmla="*/ 350193 h 509667"/>
              <a:gd name="connsiteX13" fmla="*/ 6643841 w 6780603"/>
              <a:gd name="connsiteY13" fmla="*/ 347472 h 509667"/>
              <a:gd name="connsiteX14" fmla="*/ 6780603 w 6780603"/>
              <a:gd name="connsiteY14" fmla="*/ 69706 h 509667"/>
              <a:gd name="connsiteX15" fmla="*/ 6780603 w 6780603"/>
              <a:gd name="connsiteY15" fmla="*/ 421673 h 509667"/>
              <a:gd name="connsiteX16" fmla="*/ 6692609 w 6780603"/>
              <a:gd name="connsiteY16" fmla="*/ 509667 h 509667"/>
              <a:gd name="connsiteX17" fmla="*/ 94090 w 6780603"/>
              <a:gd name="connsiteY17" fmla="*/ 509667 h 509667"/>
              <a:gd name="connsiteX18" fmla="*/ 6096 w 6780603"/>
              <a:gd name="connsiteY18" fmla="*/ 421673 h 509667"/>
              <a:gd name="connsiteX19" fmla="*/ 0 w 6780603"/>
              <a:gd name="connsiteY19"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305627 w 6780603"/>
              <a:gd name="connsiteY11" fmla="*/ 368481 h 509667"/>
              <a:gd name="connsiteX12" fmla="*/ 5732091 w 6780603"/>
              <a:gd name="connsiteY12" fmla="*/ 350193 h 509667"/>
              <a:gd name="connsiteX13" fmla="*/ 6643841 w 6780603"/>
              <a:gd name="connsiteY13" fmla="*/ 347472 h 509667"/>
              <a:gd name="connsiteX14" fmla="*/ 6780603 w 6780603"/>
              <a:gd name="connsiteY14" fmla="*/ 69706 h 509667"/>
              <a:gd name="connsiteX15" fmla="*/ 6780603 w 6780603"/>
              <a:gd name="connsiteY15" fmla="*/ 421673 h 509667"/>
              <a:gd name="connsiteX16" fmla="*/ 6692609 w 6780603"/>
              <a:gd name="connsiteY16" fmla="*/ 509667 h 509667"/>
              <a:gd name="connsiteX17" fmla="*/ 94090 w 6780603"/>
              <a:gd name="connsiteY17" fmla="*/ 509667 h 509667"/>
              <a:gd name="connsiteX18" fmla="*/ 6096 w 6780603"/>
              <a:gd name="connsiteY18" fmla="*/ 421673 h 509667"/>
              <a:gd name="connsiteX19" fmla="*/ 0 w 6780603"/>
              <a:gd name="connsiteY19"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6755 w 6780603"/>
              <a:gd name="connsiteY11" fmla="*/ 418773 h 509667"/>
              <a:gd name="connsiteX12" fmla="*/ 4305627 w 6780603"/>
              <a:gd name="connsiteY12" fmla="*/ 368481 h 509667"/>
              <a:gd name="connsiteX13" fmla="*/ 5732091 w 6780603"/>
              <a:gd name="connsiteY13" fmla="*/ 350193 h 509667"/>
              <a:gd name="connsiteX14" fmla="*/ 6643841 w 6780603"/>
              <a:gd name="connsiteY14" fmla="*/ 347472 h 509667"/>
              <a:gd name="connsiteX15" fmla="*/ 6780603 w 6780603"/>
              <a:gd name="connsiteY15" fmla="*/ 69706 h 509667"/>
              <a:gd name="connsiteX16" fmla="*/ 6780603 w 6780603"/>
              <a:gd name="connsiteY16" fmla="*/ 421673 h 509667"/>
              <a:gd name="connsiteX17" fmla="*/ 6692609 w 6780603"/>
              <a:gd name="connsiteY17" fmla="*/ 509667 h 509667"/>
              <a:gd name="connsiteX18" fmla="*/ 94090 w 6780603"/>
              <a:gd name="connsiteY18" fmla="*/ 509667 h 509667"/>
              <a:gd name="connsiteX19" fmla="*/ 6096 w 6780603"/>
              <a:gd name="connsiteY19" fmla="*/ 421673 h 509667"/>
              <a:gd name="connsiteX20" fmla="*/ 0 w 6780603"/>
              <a:gd name="connsiteY20"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6755 w 6780603"/>
              <a:gd name="connsiteY11" fmla="*/ 418773 h 509667"/>
              <a:gd name="connsiteX12" fmla="*/ 4305627 w 6780603"/>
              <a:gd name="connsiteY12" fmla="*/ 368481 h 509667"/>
              <a:gd name="connsiteX13" fmla="*/ 5732091 w 6780603"/>
              <a:gd name="connsiteY13" fmla="*/ 350193 h 509667"/>
              <a:gd name="connsiteX14" fmla="*/ 6643841 w 6780603"/>
              <a:gd name="connsiteY14" fmla="*/ 347472 h 509667"/>
              <a:gd name="connsiteX15" fmla="*/ 6780603 w 6780603"/>
              <a:gd name="connsiteY15" fmla="*/ 69706 h 509667"/>
              <a:gd name="connsiteX16" fmla="*/ 6780603 w 6780603"/>
              <a:gd name="connsiteY16" fmla="*/ 421673 h 509667"/>
              <a:gd name="connsiteX17" fmla="*/ 6692609 w 6780603"/>
              <a:gd name="connsiteY17" fmla="*/ 509667 h 509667"/>
              <a:gd name="connsiteX18" fmla="*/ 94090 w 6780603"/>
              <a:gd name="connsiteY18" fmla="*/ 509667 h 509667"/>
              <a:gd name="connsiteX19" fmla="*/ 6096 w 6780603"/>
              <a:gd name="connsiteY19" fmla="*/ 421673 h 509667"/>
              <a:gd name="connsiteX20" fmla="*/ 0 w 6780603"/>
              <a:gd name="connsiteY20"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6755 w 6780603"/>
              <a:gd name="connsiteY11" fmla="*/ 418773 h 509667"/>
              <a:gd name="connsiteX12" fmla="*/ 4364682 w 6780603"/>
              <a:gd name="connsiteY12" fmla="*/ 427536 h 509667"/>
              <a:gd name="connsiteX13" fmla="*/ 5732091 w 6780603"/>
              <a:gd name="connsiteY13" fmla="*/ 350193 h 509667"/>
              <a:gd name="connsiteX14" fmla="*/ 6643841 w 6780603"/>
              <a:gd name="connsiteY14" fmla="*/ 347472 h 509667"/>
              <a:gd name="connsiteX15" fmla="*/ 6780603 w 6780603"/>
              <a:gd name="connsiteY15" fmla="*/ 69706 h 509667"/>
              <a:gd name="connsiteX16" fmla="*/ 6780603 w 6780603"/>
              <a:gd name="connsiteY16" fmla="*/ 421673 h 509667"/>
              <a:gd name="connsiteX17" fmla="*/ 6692609 w 6780603"/>
              <a:gd name="connsiteY17" fmla="*/ 509667 h 509667"/>
              <a:gd name="connsiteX18" fmla="*/ 94090 w 6780603"/>
              <a:gd name="connsiteY18" fmla="*/ 509667 h 509667"/>
              <a:gd name="connsiteX19" fmla="*/ 6096 w 6780603"/>
              <a:gd name="connsiteY19" fmla="*/ 421673 h 509667"/>
              <a:gd name="connsiteX20" fmla="*/ 0 w 6780603"/>
              <a:gd name="connsiteY20"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4850 w 6780603"/>
              <a:gd name="connsiteY11" fmla="*/ 426393 h 509667"/>
              <a:gd name="connsiteX12" fmla="*/ 4364682 w 6780603"/>
              <a:gd name="connsiteY12" fmla="*/ 427536 h 509667"/>
              <a:gd name="connsiteX13" fmla="*/ 5732091 w 6780603"/>
              <a:gd name="connsiteY13" fmla="*/ 350193 h 509667"/>
              <a:gd name="connsiteX14" fmla="*/ 6643841 w 6780603"/>
              <a:gd name="connsiteY14" fmla="*/ 347472 h 509667"/>
              <a:gd name="connsiteX15" fmla="*/ 6780603 w 6780603"/>
              <a:gd name="connsiteY15" fmla="*/ 69706 h 509667"/>
              <a:gd name="connsiteX16" fmla="*/ 6780603 w 6780603"/>
              <a:gd name="connsiteY16" fmla="*/ 421673 h 509667"/>
              <a:gd name="connsiteX17" fmla="*/ 6692609 w 6780603"/>
              <a:gd name="connsiteY17" fmla="*/ 509667 h 509667"/>
              <a:gd name="connsiteX18" fmla="*/ 94090 w 6780603"/>
              <a:gd name="connsiteY18" fmla="*/ 509667 h 509667"/>
              <a:gd name="connsiteX19" fmla="*/ 6096 w 6780603"/>
              <a:gd name="connsiteY19" fmla="*/ 421673 h 509667"/>
              <a:gd name="connsiteX20" fmla="*/ 0 w 6780603"/>
              <a:gd name="connsiteY20"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4850 w 6780603"/>
              <a:gd name="connsiteY11" fmla="*/ 426393 h 509667"/>
              <a:gd name="connsiteX12" fmla="*/ 4364682 w 6780603"/>
              <a:gd name="connsiteY12" fmla="*/ 427536 h 509667"/>
              <a:gd name="connsiteX13" fmla="*/ 5789241 w 6780603"/>
              <a:gd name="connsiteY13" fmla="*/ 447348 h 509667"/>
              <a:gd name="connsiteX14" fmla="*/ 6643841 w 6780603"/>
              <a:gd name="connsiteY14" fmla="*/ 347472 h 509667"/>
              <a:gd name="connsiteX15" fmla="*/ 6780603 w 6780603"/>
              <a:gd name="connsiteY15" fmla="*/ 69706 h 509667"/>
              <a:gd name="connsiteX16" fmla="*/ 6780603 w 6780603"/>
              <a:gd name="connsiteY16" fmla="*/ 421673 h 509667"/>
              <a:gd name="connsiteX17" fmla="*/ 6692609 w 6780603"/>
              <a:gd name="connsiteY17" fmla="*/ 509667 h 509667"/>
              <a:gd name="connsiteX18" fmla="*/ 94090 w 6780603"/>
              <a:gd name="connsiteY18" fmla="*/ 509667 h 509667"/>
              <a:gd name="connsiteX19" fmla="*/ 6096 w 6780603"/>
              <a:gd name="connsiteY19" fmla="*/ 421673 h 509667"/>
              <a:gd name="connsiteX20" fmla="*/ 0 w 6780603"/>
              <a:gd name="connsiteY20"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4850 w 6780603"/>
              <a:gd name="connsiteY11" fmla="*/ 426393 h 509667"/>
              <a:gd name="connsiteX12" fmla="*/ 4364682 w 6780603"/>
              <a:gd name="connsiteY12" fmla="*/ 427536 h 509667"/>
              <a:gd name="connsiteX13" fmla="*/ 5789241 w 6780603"/>
              <a:gd name="connsiteY13" fmla="*/ 428298 h 509667"/>
              <a:gd name="connsiteX14" fmla="*/ 6643841 w 6780603"/>
              <a:gd name="connsiteY14" fmla="*/ 347472 h 509667"/>
              <a:gd name="connsiteX15" fmla="*/ 6780603 w 6780603"/>
              <a:gd name="connsiteY15" fmla="*/ 69706 h 509667"/>
              <a:gd name="connsiteX16" fmla="*/ 6780603 w 6780603"/>
              <a:gd name="connsiteY16" fmla="*/ 421673 h 509667"/>
              <a:gd name="connsiteX17" fmla="*/ 6692609 w 6780603"/>
              <a:gd name="connsiteY17" fmla="*/ 509667 h 509667"/>
              <a:gd name="connsiteX18" fmla="*/ 94090 w 6780603"/>
              <a:gd name="connsiteY18" fmla="*/ 509667 h 509667"/>
              <a:gd name="connsiteX19" fmla="*/ 6096 w 6780603"/>
              <a:gd name="connsiteY19" fmla="*/ 421673 h 509667"/>
              <a:gd name="connsiteX20" fmla="*/ 0 w 6780603"/>
              <a:gd name="connsiteY20"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4850 w 6780603"/>
              <a:gd name="connsiteY11" fmla="*/ 426393 h 509667"/>
              <a:gd name="connsiteX12" fmla="*/ 4364682 w 6780603"/>
              <a:gd name="connsiteY12" fmla="*/ 427536 h 509667"/>
              <a:gd name="connsiteX13" fmla="*/ 5789241 w 6780603"/>
              <a:gd name="connsiteY13" fmla="*/ 428298 h 509667"/>
              <a:gd name="connsiteX14" fmla="*/ 6643841 w 6780603"/>
              <a:gd name="connsiteY14" fmla="*/ 347472 h 509667"/>
              <a:gd name="connsiteX15" fmla="*/ 6780603 w 6780603"/>
              <a:gd name="connsiteY15" fmla="*/ 69706 h 509667"/>
              <a:gd name="connsiteX16" fmla="*/ 6780603 w 6780603"/>
              <a:gd name="connsiteY16" fmla="*/ 421673 h 509667"/>
              <a:gd name="connsiteX17" fmla="*/ 6692609 w 6780603"/>
              <a:gd name="connsiteY17" fmla="*/ 509667 h 509667"/>
              <a:gd name="connsiteX18" fmla="*/ 94090 w 6780603"/>
              <a:gd name="connsiteY18" fmla="*/ 509667 h 509667"/>
              <a:gd name="connsiteX19" fmla="*/ 6096 w 6780603"/>
              <a:gd name="connsiteY19" fmla="*/ 421673 h 509667"/>
              <a:gd name="connsiteX20" fmla="*/ 0 w 6780603"/>
              <a:gd name="connsiteY20"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4850 w 6780603"/>
              <a:gd name="connsiteY11" fmla="*/ 426393 h 509667"/>
              <a:gd name="connsiteX12" fmla="*/ 4364682 w 6780603"/>
              <a:gd name="connsiteY12" fmla="*/ 427536 h 509667"/>
              <a:gd name="connsiteX13" fmla="*/ 5789241 w 6780603"/>
              <a:gd name="connsiteY13" fmla="*/ 428298 h 509667"/>
              <a:gd name="connsiteX14" fmla="*/ 6044130 w 6780603"/>
              <a:gd name="connsiteY14" fmla="*/ 464493 h 509667"/>
              <a:gd name="connsiteX15" fmla="*/ 6643841 w 6780603"/>
              <a:gd name="connsiteY15" fmla="*/ 347472 h 509667"/>
              <a:gd name="connsiteX16" fmla="*/ 6780603 w 6780603"/>
              <a:gd name="connsiteY16" fmla="*/ 69706 h 509667"/>
              <a:gd name="connsiteX17" fmla="*/ 6780603 w 6780603"/>
              <a:gd name="connsiteY17" fmla="*/ 421673 h 509667"/>
              <a:gd name="connsiteX18" fmla="*/ 6692609 w 6780603"/>
              <a:gd name="connsiteY18" fmla="*/ 509667 h 509667"/>
              <a:gd name="connsiteX19" fmla="*/ 94090 w 6780603"/>
              <a:gd name="connsiteY19" fmla="*/ 509667 h 509667"/>
              <a:gd name="connsiteX20" fmla="*/ 6096 w 6780603"/>
              <a:gd name="connsiteY20" fmla="*/ 421673 h 509667"/>
              <a:gd name="connsiteX21" fmla="*/ 0 w 6780603"/>
              <a:gd name="connsiteY21"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4850 w 6780603"/>
              <a:gd name="connsiteY11" fmla="*/ 426393 h 509667"/>
              <a:gd name="connsiteX12" fmla="*/ 4364682 w 6780603"/>
              <a:gd name="connsiteY12" fmla="*/ 427536 h 509667"/>
              <a:gd name="connsiteX13" fmla="*/ 5789241 w 6780603"/>
              <a:gd name="connsiteY13" fmla="*/ 428298 h 509667"/>
              <a:gd name="connsiteX14" fmla="*/ 5950785 w 6780603"/>
              <a:gd name="connsiteY14" fmla="*/ 437823 h 509667"/>
              <a:gd name="connsiteX15" fmla="*/ 6044130 w 6780603"/>
              <a:gd name="connsiteY15" fmla="*/ 464493 h 509667"/>
              <a:gd name="connsiteX16" fmla="*/ 6643841 w 6780603"/>
              <a:gd name="connsiteY16" fmla="*/ 347472 h 509667"/>
              <a:gd name="connsiteX17" fmla="*/ 6780603 w 6780603"/>
              <a:gd name="connsiteY17" fmla="*/ 69706 h 509667"/>
              <a:gd name="connsiteX18" fmla="*/ 6780603 w 6780603"/>
              <a:gd name="connsiteY18" fmla="*/ 421673 h 509667"/>
              <a:gd name="connsiteX19" fmla="*/ 6692609 w 6780603"/>
              <a:gd name="connsiteY19" fmla="*/ 509667 h 509667"/>
              <a:gd name="connsiteX20" fmla="*/ 94090 w 6780603"/>
              <a:gd name="connsiteY20" fmla="*/ 509667 h 509667"/>
              <a:gd name="connsiteX21" fmla="*/ 6096 w 6780603"/>
              <a:gd name="connsiteY21" fmla="*/ 421673 h 509667"/>
              <a:gd name="connsiteX22" fmla="*/ 0 w 6780603"/>
              <a:gd name="connsiteY22"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4850 w 6780603"/>
              <a:gd name="connsiteY11" fmla="*/ 426393 h 509667"/>
              <a:gd name="connsiteX12" fmla="*/ 4364682 w 6780603"/>
              <a:gd name="connsiteY12" fmla="*/ 427536 h 509667"/>
              <a:gd name="connsiteX13" fmla="*/ 5789241 w 6780603"/>
              <a:gd name="connsiteY13" fmla="*/ 428298 h 509667"/>
              <a:gd name="connsiteX14" fmla="*/ 5950785 w 6780603"/>
              <a:gd name="connsiteY14" fmla="*/ 437823 h 509667"/>
              <a:gd name="connsiteX15" fmla="*/ 6044130 w 6780603"/>
              <a:gd name="connsiteY15" fmla="*/ 464493 h 509667"/>
              <a:gd name="connsiteX16" fmla="*/ 6666701 w 6780603"/>
              <a:gd name="connsiteY16" fmla="*/ 419862 h 509667"/>
              <a:gd name="connsiteX17" fmla="*/ 6780603 w 6780603"/>
              <a:gd name="connsiteY17" fmla="*/ 69706 h 509667"/>
              <a:gd name="connsiteX18" fmla="*/ 6780603 w 6780603"/>
              <a:gd name="connsiteY18" fmla="*/ 421673 h 509667"/>
              <a:gd name="connsiteX19" fmla="*/ 6692609 w 6780603"/>
              <a:gd name="connsiteY19" fmla="*/ 509667 h 509667"/>
              <a:gd name="connsiteX20" fmla="*/ 94090 w 6780603"/>
              <a:gd name="connsiteY20" fmla="*/ 509667 h 509667"/>
              <a:gd name="connsiteX21" fmla="*/ 6096 w 6780603"/>
              <a:gd name="connsiteY21" fmla="*/ 421673 h 509667"/>
              <a:gd name="connsiteX22" fmla="*/ 0 w 6780603"/>
              <a:gd name="connsiteY22"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6044130 w 6971103"/>
              <a:gd name="connsiteY15" fmla="*/ 464493 h 509667"/>
              <a:gd name="connsiteX16" fmla="*/ 6666701 w 6971103"/>
              <a:gd name="connsiteY16" fmla="*/ 419862 h 509667"/>
              <a:gd name="connsiteX17" fmla="*/ 6971103 w 6971103"/>
              <a:gd name="connsiteY17" fmla="*/ 425941 h 509667"/>
              <a:gd name="connsiteX18" fmla="*/ 6780603 w 6971103"/>
              <a:gd name="connsiteY18" fmla="*/ 421673 h 509667"/>
              <a:gd name="connsiteX19" fmla="*/ 6692609 w 6971103"/>
              <a:gd name="connsiteY19" fmla="*/ 509667 h 509667"/>
              <a:gd name="connsiteX20" fmla="*/ 94090 w 6971103"/>
              <a:gd name="connsiteY20" fmla="*/ 509667 h 509667"/>
              <a:gd name="connsiteX21" fmla="*/ 6096 w 6971103"/>
              <a:gd name="connsiteY21" fmla="*/ 421673 h 509667"/>
              <a:gd name="connsiteX22" fmla="*/ 0 w 6971103"/>
              <a:gd name="connsiteY22"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6044130 w 6971103"/>
              <a:gd name="connsiteY15" fmla="*/ 464493 h 509667"/>
              <a:gd name="connsiteX16" fmla="*/ 6666701 w 6971103"/>
              <a:gd name="connsiteY16" fmla="*/ 419862 h 509667"/>
              <a:gd name="connsiteX17" fmla="*/ 6971103 w 6971103"/>
              <a:gd name="connsiteY17" fmla="*/ 425941 h 509667"/>
              <a:gd name="connsiteX18" fmla="*/ 6692609 w 6971103"/>
              <a:gd name="connsiteY18" fmla="*/ 509667 h 509667"/>
              <a:gd name="connsiteX19" fmla="*/ 94090 w 6971103"/>
              <a:gd name="connsiteY19" fmla="*/ 509667 h 509667"/>
              <a:gd name="connsiteX20" fmla="*/ 6096 w 6971103"/>
              <a:gd name="connsiteY20" fmla="*/ 421673 h 509667"/>
              <a:gd name="connsiteX21" fmla="*/ 0 w 6971103"/>
              <a:gd name="connsiteY21"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6044130 w 6971103"/>
              <a:gd name="connsiteY15" fmla="*/ 464493 h 509667"/>
              <a:gd name="connsiteX16" fmla="*/ 6666701 w 6971103"/>
              <a:gd name="connsiteY16" fmla="*/ 419862 h 509667"/>
              <a:gd name="connsiteX17" fmla="*/ 6971103 w 6971103"/>
              <a:gd name="connsiteY17" fmla="*/ 425941 h 509667"/>
              <a:gd name="connsiteX18" fmla="*/ 6947879 w 6971103"/>
              <a:gd name="connsiteY18" fmla="*/ 502047 h 509667"/>
              <a:gd name="connsiteX19" fmla="*/ 94090 w 6971103"/>
              <a:gd name="connsiteY19" fmla="*/ 509667 h 509667"/>
              <a:gd name="connsiteX20" fmla="*/ 6096 w 6971103"/>
              <a:gd name="connsiteY20" fmla="*/ 421673 h 509667"/>
              <a:gd name="connsiteX21" fmla="*/ 0 w 6971103"/>
              <a:gd name="connsiteY21"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6044130 w 6971103"/>
              <a:gd name="connsiteY15" fmla="*/ 464493 h 509667"/>
              <a:gd name="connsiteX16" fmla="*/ 6666701 w 6971103"/>
              <a:gd name="connsiteY16" fmla="*/ 419862 h 509667"/>
              <a:gd name="connsiteX17" fmla="*/ 6971103 w 6971103"/>
              <a:gd name="connsiteY17" fmla="*/ 425941 h 509667"/>
              <a:gd name="connsiteX18" fmla="*/ 6947879 w 6971103"/>
              <a:gd name="connsiteY18" fmla="*/ 502047 h 509667"/>
              <a:gd name="connsiteX19" fmla="*/ 94090 w 6971103"/>
              <a:gd name="connsiteY19" fmla="*/ 509667 h 509667"/>
              <a:gd name="connsiteX20" fmla="*/ 6096 w 6971103"/>
              <a:gd name="connsiteY20" fmla="*/ 421673 h 509667"/>
              <a:gd name="connsiteX21" fmla="*/ 0 w 6971103"/>
              <a:gd name="connsiteY21"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6044130 w 6971103"/>
              <a:gd name="connsiteY15" fmla="*/ 464493 h 509667"/>
              <a:gd name="connsiteX16" fmla="*/ 6695276 w 6971103"/>
              <a:gd name="connsiteY16" fmla="*/ 438912 h 509667"/>
              <a:gd name="connsiteX17" fmla="*/ 6971103 w 6971103"/>
              <a:gd name="connsiteY17" fmla="*/ 425941 h 509667"/>
              <a:gd name="connsiteX18" fmla="*/ 6947879 w 6971103"/>
              <a:gd name="connsiteY18" fmla="*/ 502047 h 509667"/>
              <a:gd name="connsiteX19" fmla="*/ 94090 w 6971103"/>
              <a:gd name="connsiteY19" fmla="*/ 509667 h 509667"/>
              <a:gd name="connsiteX20" fmla="*/ 6096 w 6971103"/>
              <a:gd name="connsiteY20" fmla="*/ 421673 h 509667"/>
              <a:gd name="connsiteX21" fmla="*/ 0 w 6971103"/>
              <a:gd name="connsiteY21"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6044130 w 6971103"/>
              <a:gd name="connsiteY15" fmla="*/ 464493 h 509667"/>
              <a:gd name="connsiteX16" fmla="*/ 6695276 w 6971103"/>
              <a:gd name="connsiteY16" fmla="*/ 438912 h 509667"/>
              <a:gd name="connsiteX17" fmla="*/ 6971103 w 6971103"/>
              <a:gd name="connsiteY17" fmla="*/ 425941 h 509667"/>
              <a:gd name="connsiteX18" fmla="*/ 6947879 w 6971103"/>
              <a:gd name="connsiteY18" fmla="*/ 502047 h 509667"/>
              <a:gd name="connsiteX19" fmla="*/ 94090 w 6971103"/>
              <a:gd name="connsiteY19" fmla="*/ 509667 h 509667"/>
              <a:gd name="connsiteX20" fmla="*/ 6096 w 6971103"/>
              <a:gd name="connsiteY20" fmla="*/ 421673 h 509667"/>
              <a:gd name="connsiteX21" fmla="*/ 0 w 6971103"/>
              <a:gd name="connsiteY21"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5973645 w 6971103"/>
              <a:gd name="connsiteY15" fmla="*/ 466398 h 509667"/>
              <a:gd name="connsiteX16" fmla="*/ 6044130 w 6971103"/>
              <a:gd name="connsiteY16" fmla="*/ 464493 h 509667"/>
              <a:gd name="connsiteX17" fmla="*/ 6695276 w 6971103"/>
              <a:gd name="connsiteY17" fmla="*/ 438912 h 509667"/>
              <a:gd name="connsiteX18" fmla="*/ 6971103 w 6971103"/>
              <a:gd name="connsiteY18" fmla="*/ 425941 h 509667"/>
              <a:gd name="connsiteX19" fmla="*/ 6947879 w 6971103"/>
              <a:gd name="connsiteY19" fmla="*/ 502047 h 509667"/>
              <a:gd name="connsiteX20" fmla="*/ 94090 w 6971103"/>
              <a:gd name="connsiteY20" fmla="*/ 509667 h 509667"/>
              <a:gd name="connsiteX21" fmla="*/ 6096 w 6971103"/>
              <a:gd name="connsiteY21" fmla="*/ 421673 h 509667"/>
              <a:gd name="connsiteX22" fmla="*/ 0 w 6971103"/>
              <a:gd name="connsiteY22"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5960310 w 6971103"/>
              <a:gd name="connsiteY15" fmla="*/ 466398 h 509667"/>
              <a:gd name="connsiteX16" fmla="*/ 6044130 w 6971103"/>
              <a:gd name="connsiteY16" fmla="*/ 464493 h 509667"/>
              <a:gd name="connsiteX17" fmla="*/ 6695276 w 6971103"/>
              <a:gd name="connsiteY17" fmla="*/ 438912 h 509667"/>
              <a:gd name="connsiteX18" fmla="*/ 6971103 w 6971103"/>
              <a:gd name="connsiteY18" fmla="*/ 425941 h 509667"/>
              <a:gd name="connsiteX19" fmla="*/ 6947879 w 6971103"/>
              <a:gd name="connsiteY19" fmla="*/ 502047 h 509667"/>
              <a:gd name="connsiteX20" fmla="*/ 94090 w 6971103"/>
              <a:gd name="connsiteY20" fmla="*/ 509667 h 509667"/>
              <a:gd name="connsiteX21" fmla="*/ 6096 w 6971103"/>
              <a:gd name="connsiteY21" fmla="*/ 421673 h 509667"/>
              <a:gd name="connsiteX22" fmla="*/ 0 w 6971103"/>
              <a:gd name="connsiteY22"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5960310 w 6971103"/>
              <a:gd name="connsiteY15" fmla="*/ 466398 h 509667"/>
              <a:gd name="connsiteX16" fmla="*/ 6044130 w 6971103"/>
              <a:gd name="connsiteY16" fmla="*/ 464493 h 509667"/>
              <a:gd name="connsiteX17" fmla="*/ 6695276 w 6971103"/>
              <a:gd name="connsiteY17" fmla="*/ 438912 h 509667"/>
              <a:gd name="connsiteX18" fmla="*/ 6971103 w 6971103"/>
              <a:gd name="connsiteY18" fmla="*/ 425941 h 509667"/>
              <a:gd name="connsiteX19" fmla="*/ 6947879 w 6971103"/>
              <a:gd name="connsiteY19" fmla="*/ 502047 h 509667"/>
              <a:gd name="connsiteX20" fmla="*/ 94090 w 6971103"/>
              <a:gd name="connsiteY20" fmla="*/ 509667 h 509667"/>
              <a:gd name="connsiteX21" fmla="*/ 6096 w 6971103"/>
              <a:gd name="connsiteY21" fmla="*/ 421673 h 509667"/>
              <a:gd name="connsiteX22" fmla="*/ 0 w 6971103"/>
              <a:gd name="connsiteY22"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60310 w 6971103"/>
              <a:gd name="connsiteY14" fmla="*/ 435918 h 509667"/>
              <a:gd name="connsiteX15" fmla="*/ 5960310 w 6971103"/>
              <a:gd name="connsiteY15" fmla="*/ 466398 h 509667"/>
              <a:gd name="connsiteX16" fmla="*/ 6044130 w 6971103"/>
              <a:gd name="connsiteY16" fmla="*/ 464493 h 509667"/>
              <a:gd name="connsiteX17" fmla="*/ 6695276 w 6971103"/>
              <a:gd name="connsiteY17" fmla="*/ 438912 h 509667"/>
              <a:gd name="connsiteX18" fmla="*/ 6971103 w 6971103"/>
              <a:gd name="connsiteY18" fmla="*/ 425941 h 509667"/>
              <a:gd name="connsiteX19" fmla="*/ 6947879 w 6971103"/>
              <a:gd name="connsiteY19" fmla="*/ 502047 h 509667"/>
              <a:gd name="connsiteX20" fmla="*/ 94090 w 6971103"/>
              <a:gd name="connsiteY20" fmla="*/ 509667 h 509667"/>
              <a:gd name="connsiteX21" fmla="*/ 6096 w 6971103"/>
              <a:gd name="connsiteY21" fmla="*/ 421673 h 509667"/>
              <a:gd name="connsiteX22" fmla="*/ 0 w 6971103"/>
              <a:gd name="connsiteY22" fmla="*/ 2650 h 509667"/>
              <a:gd name="connsiteX0" fmla="*/ 0 w 6947879"/>
              <a:gd name="connsiteY0" fmla="*/ 2650 h 509667"/>
              <a:gd name="connsiteX1" fmla="*/ 124570 w 6947879"/>
              <a:gd name="connsiteY1" fmla="*/ 0 h 509667"/>
              <a:gd name="connsiteX2" fmla="*/ 209115 w 6947879"/>
              <a:gd name="connsiteY2" fmla="*/ 185601 h 509667"/>
              <a:gd name="connsiteX3" fmla="*/ 532203 w 6947879"/>
              <a:gd name="connsiteY3" fmla="*/ 185601 h 509667"/>
              <a:gd name="connsiteX4" fmla="*/ 1824555 w 6947879"/>
              <a:gd name="connsiteY4" fmla="*/ 173409 h 509667"/>
              <a:gd name="connsiteX5" fmla="*/ 2062299 w 6947879"/>
              <a:gd name="connsiteY5" fmla="*/ 203889 h 509667"/>
              <a:gd name="connsiteX6" fmla="*/ 2056203 w 6947879"/>
              <a:gd name="connsiteY6" fmla="*/ 307521 h 509667"/>
              <a:gd name="connsiteX7" fmla="*/ 2482923 w 6947879"/>
              <a:gd name="connsiteY7" fmla="*/ 331905 h 509667"/>
              <a:gd name="connsiteX8" fmla="*/ 3844236 w 6947879"/>
              <a:gd name="connsiteY8" fmla="*/ 328857 h 509667"/>
              <a:gd name="connsiteX9" fmla="*/ 3996255 w 6947879"/>
              <a:gd name="connsiteY9" fmla="*/ 334953 h 509667"/>
              <a:gd name="connsiteX10" fmla="*/ 4080075 w 6947879"/>
              <a:gd name="connsiteY10" fmla="*/ 418773 h 509667"/>
              <a:gd name="connsiteX11" fmla="*/ 4184850 w 6947879"/>
              <a:gd name="connsiteY11" fmla="*/ 426393 h 509667"/>
              <a:gd name="connsiteX12" fmla="*/ 4364682 w 6947879"/>
              <a:gd name="connsiteY12" fmla="*/ 427536 h 509667"/>
              <a:gd name="connsiteX13" fmla="*/ 5789241 w 6947879"/>
              <a:gd name="connsiteY13" fmla="*/ 428298 h 509667"/>
              <a:gd name="connsiteX14" fmla="*/ 5960310 w 6947879"/>
              <a:gd name="connsiteY14" fmla="*/ 435918 h 509667"/>
              <a:gd name="connsiteX15" fmla="*/ 5960310 w 6947879"/>
              <a:gd name="connsiteY15" fmla="*/ 466398 h 509667"/>
              <a:gd name="connsiteX16" fmla="*/ 6044130 w 6947879"/>
              <a:gd name="connsiteY16" fmla="*/ 464493 h 509667"/>
              <a:gd name="connsiteX17" fmla="*/ 6695276 w 6947879"/>
              <a:gd name="connsiteY17" fmla="*/ 438912 h 509667"/>
              <a:gd name="connsiteX18" fmla="*/ 6910143 w 6947879"/>
              <a:gd name="connsiteY18" fmla="*/ 422131 h 509667"/>
              <a:gd name="connsiteX19" fmla="*/ 6947879 w 6947879"/>
              <a:gd name="connsiteY19" fmla="*/ 502047 h 509667"/>
              <a:gd name="connsiteX20" fmla="*/ 94090 w 6947879"/>
              <a:gd name="connsiteY20" fmla="*/ 509667 h 509667"/>
              <a:gd name="connsiteX21" fmla="*/ 6096 w 6947879"/>
              <a:gd name="connsiteY21" fmla="*/ 421673 h 509667"/>
              <a:gd name="connsiteX22" fmla="*/ 0 w 6947879"/>
              <a:gd name="connsiteY22" fmla="*/ 2650 h 509667"/>
              <a:gd name="connsiteX0" fmla="*/ 0 w 6910143"/>
              <a:gd name="connsiteY0" fmla="*/ 2650 h 509667"/>
              <a:gd name="connsiteX1" fmla="*/ 124570 w 6910143"/>
              <a:gd name="connsiteY1" fmla="*/ 0 h 509667"/>
              <a:gd name="connsiteX2" fmla="*/ 209115 w 6910143"/>
              <a:gd name="connsiteY2" fmla="*/ 185601 h 509667"/>
              <a:gd name="connsiteX3" fmla="*/ 532203 w 6910143"/>
              <a:gd name="connsiteY3" fmla="*/ 185601 h 509667"/>
              <a:gd name="connsiteX4" fmla="*/ 1824555 w 6910143"/>
              <a:gd name="connsiteY4" fmla="*/ 173409 h 509667"/>
              <a:gd name="connsiteX5" fmla="*/ 2062299 w 6910143"/>
              <a:gd name="connsiteY5" fmla="*/ 203889 h 509667"/>
              <a:gd name="connsiteX6" fmla="*/ 2056203 w 6910143"/>
              <a:gd name="connsiteY6" fmla="*/ 307521 h 509667"/>
              <a:gd name="connsiteX7" fmla="*/ 2482923 w 6910143"/>
              <a:gd name="connsiteY7" fmla="*/ 331905 h 509667"/>
              <a:gd name="connsiteX8" fmla="*/ 3844236 w 6910143"/>
              <a:gd name="connsiteY8" fmla="*/ 328857 h 509667"/>
              <a:gd name="connsiteX9" fmla="*/ 3996255 w 6910143"/>
              <a:gd name="connsiteY9" fmla="*/ 334953 h 509667"/>
              <a:gd name="connsiteX10" fmla="*/ 4080075 w 6910143"/>
              <a:gd name="connsiteY10" fmla="*/ 418773 h 509667"/>
              <a:gd name="connsiteX11" fmla="*/ 4184850 w 6910143"/>
              <a:gd name="connsiteY11" fmla="*/ 426393 h 509667"/>
              <a:gd name="connsiteX12" fmla="*/ 4364682 w 6910143"/>
              <a:gd name="connsiteY12" fmla="*/ 427536 h 509667"/>
              <a:gd name="connsiteX13" fmla="*/ 5789241 w 6910143"/>
              <a:gd name="connsiteY13" fmla="*/ 428298 h 509667"/>
              <a:gd name="connsiteX14" fmla="*/ 5960310 w 6910143"/>
              <a:gd name="connsiteY14" fmla="*/ 435918 h 509667"/>
              <a:gd name="connsiteX15" fmla="*/ 5960310 w 6910143"/>
              <a:gd name="connsiteY15" fmla="*/ 466398 h 509667"/>
              <a:gd name="connsiteX16" fmla="*/ 6044130 w 6910143"/>
              <a:gd name="connsiteY16" fmla="*/ 464493 h 509667"/>
              <a:gd name="connsiteX17" fmla="*/ 6695276 w 6910143"/>
              <a:gd name="connsiteY17" fmla="*/ 438912 h 509667"/>
              <a:gd name="connsiteX18" fmla="*/ 6910143 w 6910143"/>
              <a:gd name="connsiteY18" fmla="*/ 422131 h 509667"/>
              <a:gd name="connsiteX19" fmla="*/ 6904064 w 6910143"/>
              <a:gd name="connsiteY19" fmla="*/ 500142 h 509667"/>
              <a:gd name="connsiteX20" fmla="*/ 94090 w 6910143"/>
              <a:gd name="connsiteY20" fmla="*/ 509667 h 509667"/>
              <a:gd name="connsiteX21" fmla="*/ 6096 w 6910143"/>
              <a:gd name="connsiteY21" fmla="*/ 421673 h 509667"/>
              <a:gd name="connsiteX22" fmla="*/ 0 w 6910143"/>
              <a:gd name="connsiteY22" fmla="*/ 2650 h 509667"/>
              <a:gd name="connsiteX0" fmla="*/ 0 w 6908238"/>
              <a:gd name="connsiteY0" fmla="*/ 2650 h 509667"/>
              <a:gd name="connsiteX1" fmla="*/ 124570 w 6908238"/>
              <a:gd name="connsiteY1" fmla="*/ 0 h 509667"/>
              <a:gd name="connsiteX2" fmla="*/ 209115 w 6908238"/>
              <a:gd name="connsiteY2" fmla="*/ 185601 h 509667"/>
              <a:gd name="connsiteX3" fmla="*/ 532203 w 6908238"/>
              <a:gd name="connsiteY3" fmla="*/ 185601 h 509667"/>
              <a:gd name="connsiteX4" fmla="*/ 1824555 w 6908238"/>
              <a:gd name="connsiteY4" fmla="*/ 173409 h 509667"/>
              <a:gd name="connsiteX5" fmla="*/ 2062299 w 6908238"/>
              <a:gd name="connsiteY5" fmla="*/ 203889 h 509667"/>
              <a:gd name="connsiteX6" fmla="*/ 2056203 w 6908238"/>
              <a:gd name="connsiteY6" fmla="*/ 307521 h 509667"/>
              <a:gd name="connsiteX7" fmla="*/ 2482923 w 6908238"/>
              <a:gd name="connsiteY7" fmla="*/ 331905 h 509667"/>
              <a:gd name="connsiteX8" fmla="*/ 3844236 w 6908238"/>
              <a:gd name="connsiteY8" fmla="*/ 328857 h 509667"/>
              <a:gd name="connsiteX9" fmla="*/ 3996255 w 6908238"/>
              <a:gd name="connsiteY9" fmla="*/ 334953 h 509667"/>
              <a:gd name="connsiteX10" fmla="*/ 4080075 w 6908238"/>
              <a:gd name="connsiteY10" fmla="*/ 418773 h 509667"/>
              <a:gd name="connsiteX11" fmla="*/ 4184850 w 6908238"/>
              <a:gd name="connsiteY11" fmla="*/ 426393 h 509667"/>
              <a:gd name="connsiteX12" fmla="*/ 4364682 w 6908238"/>
              <a:gd name="connsiteY12" fmla="*/ 427536 h 509667"/>
              <a:gd name="connsiteX13" fmla="*/ 5789241 w 6908238"/>
              <a:gd name="connsiteY13" fmla="*/ 428298 h 509667"/>
              <a:gd name="connsiteX14" fmla="*/ 5960310 w 6908238"/>
              <a:gd name="connsiteY14" fmla="*/ 435918 h 509667"/>
              <a:gd name="connsiteX15" fmla="*/ 5960310 w 6908238"/>
              <a:gd name="connsiteY15" fmla="*/ 466398 h 509667"/>
              <a:gd name="connsiteX16" fmla="*/ 6044130 w 6908238"/>
              <a:gd name="connsiteY16" fmla="*/ 464493 h 509667"/>
              <a:gd name="connsiteX17" fmla="*/ 6695276 w 6908238"/>
              <a:gd name="connsiteY17" fmla="*/ 438912 h 509667"/>
              <a:gd name="connsiteX18" fmla="*/ 6908238 w 6908238"/>
              <a:gd name="connsiteY18" fmla="*/ 444991 h 509667"/>
              <a:gd name="connsiteX19" fmla="*/ 6904064 w 6908238"/>
              <a:gd name="connsiteY19" fmla="*/ 500142 h 509667"/>
              <a:gd name="connsiteX20" fmla="*/ 94090 w 6908238"/>
              <a:gd name="connsiteY20" fmla="*/ 509667 h 509667"/>
              <a:gd name="connsiteX21" fmla="*/ 6096 w 6908238"/>
              <a:gd name="connsiteY21" fmla="*/ 421673 h 509667"/>
              <a:gd name="connsiteX22" fmla="*/ 0 w 6908238"/>
              <a:gd name="connsiteY22" fmla="*/ 2650 h 509667"/>
              <a:gd name="connsiteX0" fmla="*/ 0 w 6908238"/>
              <a:gd name="connsiteY0" fmla="*/ 2650 h 509667"/>
              <a:gd name="connsiteX1" fmla="*/ 124570 w 6908238"/>
              <a:gd name="connsiteY1" fmla="*/ 0 h 509667"/>
              <a:gd name="connsiteX2" fmla="*/ 209115 w 6908238"/>
              <a:gd name="connsiteY2" fmla="*/ 185601 h 509667"/>
              <a:gd name="connsiteX3" fmla="*/ 532203 w 6908238"/>
              <a:gd name="connsiteY3" fmla="*/ 185601 h 509667"/>
              <a:gd name="connsiteX4" fmla="*/ 1824555 w 6908238"/>
              <a:gd name="connsiteY4" fmla="*/ 173409 h 509667"/>
              <a:gd name="connsiteX5" fmla="*/ 2062299 w 6908238"/>
              <a:gd name="connsiteY5" fmla="*/ 203889 h 509667"/>
              <a:gd name="connsiteX6" fmla="*/ 2056203 w 6908238"/>
              <a:gd name="connsiteY6" fmla="*/ 307521 h 509667"/>
              <a:gd name="connsiteX7" fmla="*/ 2482923 w 6908238"/>
              <a:gd name="connsiteY7" fmla="*/ 331905 h 509667"/>
              <a:gd name="connsiteX8" fmla="*/ 3844236 w 6908238"/>
              <a:gd name="connsiteY8" fmla="*/ 328857 h 509667"/>
              <a:gd name="connsiteX9" fmla="*/ 3996255 w 6908238"/>
              <a:gd name="connsiteY9" fmla="*/ 334953 h 509667"/>
              <a:gd name="connsiteX10" fmla="*/ 4080075 w 6908238"/>
              <a:gd name="connsiteY10" fmla="*/ 418773 h 509667"/>
              <a:gd name="connsiteX11" fmla="*/ 4184850 w 6908238"/>
              <a:gd name="connsiteY11" fmla="*/ 426393 h 509667"/>
              <a:gd name="connsiteX12" fmla="*/ 4364682 w 6908238"/>
              <a:gd name="connsiteY12" fmla="*/ 427536 h 509667"/>
              <a:gd name="connsiteX13" fmla="*/ 5789241 w 6908238"/>
              <a:gd name="connsiteY13" fmla="*/ 428298 h 509667"/>
              <a:gd name="connsiteX14" fmla="*/ 5960310 w 6908238"/>
              <a:gd name="connsiteY14" fmla="*/ 435918 h 509667"/>
              <a:gd name="connsiteX15" fmla="*/ 5960310 w 6908238"/>
              <a:gd name="connsiteY15" fmla="*/ 466398 h 509667"/>
              <a:gd name="connsiteX16" fmla="*/ 6044130 w 6908238"/>
              <a:gd name="connsiteY16" fmla="*/ 464493 h 509667"/>
              <a:gd name="connsiteX17" fmla="*/ 6695276 w 6908238"/>
              <a:gd name="connsiteY17" fmla="*/ 459867 h 509667"/>
              <a:gd name="connsiteX18" fmla="*/ 6908238 w 6908238"/>
              <a:gd name="connsiteY18" fmla="*/ 444991 h 509667"/>
              <a:gd name="connsiteX19" fmla="*/ 6904064 w 6908238"/>
              <a:gd name="connsiteY19" fmla="*/ 500142 h 509667"/>
              <a:gd name="connsiteX20" fmla="*/ 94090 w 6908238"/>
              <a:gd name="connsiteY20" fmla="*/ 509667 h 509667"/>
              <a:gd name="connsiteX21" fmla="*/ 6096 w 6908238"/>
              <a:gd name="connsiteY21" fmla="*/ 421673 h 509667"/>
              <a:gd name="connsiteX22" fmla="*/ 0 w 6908238"/>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824555 w 6904064"/>
              <a:gd name="connsiteY4" fmla="*/ 173409 h 509667"/>
              <a:gd name="connsiteX5" fmla="*/ 2062299 w 6904064"/>
              <a:gd name="connsiteY5" fmla="*/ 20388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789241 w 6904064"/>
              <a:gd name="connsiteY13" fmla="*/ 428298 h 509667"/>
              <a:gd name="connsiteX14" fmla="*/ 5960310 w 6904064"/>
              <a:gd name="connsiteY14" fmla="*/ 43591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2062299 w 6904064"/>
              <a:gd name="connsiteY5" fmla="*/ 20388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789241 w 6904064"/>
              <a:gd name="connsiteY13" fmla="*/ 428298 h 509667"/>
              <a:gd name="connsiteX14" fmla="*/ 5960310 w 6904064"/>
              <a:gd name="connsiteY14" fmla="*/ 43591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74669 w 6904064"/>
              <a:gd name="connsiteY5" fmla="*/ 20388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789241 w 6904064"/>
              <a:gd name="connsiteY13" fmla="*/ 428298 h 509667"/>
              <a:gd name="connsiteX14" fmla="*/ 5960310 w 6904064"/>
              <a:gd name="connsiteY14" fmla="*/ 43591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74669 w 6904064"/>
              <a:gd name="connsiteY5" fmla="*/ 20388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789241 w 6904064"/>
              <a:gd name="connsiteY13" fmla="*/ 428298 h 509667"/>
              <a:gd name="connsiteX14" fmla="*/ 5960310 w 6904064"/>
              <a:gd name="connsiteY14" fmla="*/ 43591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74669 w 6904064"/>
              <a:gd name="connsiteY5" fmla="*/ 20388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789241 w 6904064"/>
              <a:gd name="connsiteY13" fmla="*/ 428298 h 509667"/>
              <a:gd name="connsiteX14" fmla="*/ 5960310 w 6904064"/>
              <a:gd name="connsiteY14" fmla="*/ 43591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789241 w 6904064"/>
              <a:gd name="connsiteY13" fmla="*/ 428298 h 509667"/>
              <a:gd name="connsiteX14" fmla="*/ 5960310 w 6904064"/>
              <a:gd name="connsiteY14" fmla="*/ 43591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960310 w 6904064"/>
              <a:gd name="connsiteY14" fmla="*/ 43591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826960 w 6904064"/>
              <a:gd name="connsiteY14" fmla="*/ 44734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834580 w 6904064"/>
              <a:gd name="connsiteY14" fmla="*/ 44353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834580 w 6904064"/>
              <a:gd name="connsiteY14" fmla="*/ 43210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834580 w 6904064"/>
              <a:gd name="connsiteY14" fmla="*/ 43210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727900 w 6904064"/>
              <a:gd name="connsiteY14" fmla="*/ 43210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727900 w 6904064"/>
              <a:gd name="connsiteY14" fmla="*/ 43210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727900 w 6904064"/>
              <a:gd name="connsiteY14" fmla="*/ 43210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727900 w 6904064"/>
              <a:gd name="connsiteY14" fmla="*/ 432108 h 509667"/>
              <a:gd name="connsiteX15" fmla="*/ 585363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727900 w 6904064"/>
              <a:gd name="connsiteY14" fmla="*/ 432108 h 509667"/>
              <a:gd name="connsiteX15" fmla="*/ 5853630 w 6904064"/>
              <a:gd name="connsiteY15" fmla="*/ 466398 h 509667"/>
              <a:gd name="connsiteX16" fmla="*/ 5964120 w 6904064"/>
              <a:gd name="connsiteY16" fmla="*/ 47211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853630 w 6904064"/>
              <a:gd name="connsiteY15" fmla="*/ 466398 h 509667"/>
              <a:gd name="connsiteX16" fmla="*/ 5964120 w 6904064"/>
              <a:gd name="connsiteY16" fmla="*/ 47211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811720 w 6904064"/>
              <a:gd name="connsiteY15" fmla="*/ 439728 h 509667"/>
              <a:gd name="connsiteX16" fmla="*/ 5964120 w 6904064"/>
              <a:gd name="connsiteY16" fmla="*/ 47211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811720 w 6904064"/>
              <a:gd name="connsiteY15" fmla="*/ 439728 h 509667"/>
              <a:gd name="connsiteX16" fmla="*/ 5870775 w 6904064"/>
              <a:gd name="connsiteY16" fmla="*/ 460683 h 509667"/>
              <a:gd name="connsiteX17" fmla="*/ 5964120 w 6904064"/>
              <a:gd name="connsiteY17" fmla="*/ 472113 h 509667"/>
              <a:gd name="connsiteX18" fmla="*/ 6695276 w 6904064"/>
              <a:gd name="connsiteY18" fmla="*/ 459867 h 509667"/>
              <a:gd name="connsiteX19" fmla="*/ 6902523 w 6904064"/>
              <a:gd name="connsiteY19" fmla="*/ 460231 h 509667"/>
              <a:gd name="connsiteX20" fmla="*/ 6904064 w 6904064"/>
              <a:gd name="connsiteY20" fmla="*/ 500142 h 509667"/>
              <a:gd name="connsiteX21" fmla="*/ 94090 w 6904064"/>
              <a:gd name="connsiteY21" fmla="*/ 509667 h 509667"/>
              <a:gd name="connsiteX22" fmla="*/ 6096 w 6904064"/>
              <a:gd name="connsiteY22" fmla="*/ 421673 h 509667"/>
              <a:gd name="connsiteX23" fmla="*/ 0 w 6904064"/>
              <a:gd name="connsiteY23"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773620 w 6904064"/>
              <a:gd name="connsiteY15" fmla="*/ 432108 h 509667"/>
              <a:gd name="connsiteX16" fmla="*/ 5870775 w 6904064"/>
              <a:gd name="connsiteY16" fmla="*/ 460683 h 509667"/>
              <a:gd name="connsiteX17" fmla="*/ 5964120 w 6904064"/>
              <a:gd name="connsiteY17" fmla="*/ 472113 h 509667"/>
              <a:gd name="connsiteX18" fmla="*/ 6695276 w 6904064"/>
              <a:gd name="connsiteY18" fmla="*/ 459867 h 509667"/>
              <a:gd name="connsiteX19" fmla="*/ 6902523 w 6904064"/>
              <a:gd name="connsiteY19" fmla="*/ 460231 h 509667"/>
              <a:gd name="connsiteX20" fmla="*/ 6904064 w 6904064"/>
              <a:gd name="connsiteY20" fmla="*/ 500142 h 509667"/>
              <a:gd name="connsiteX21" fmla="*/ 94090 w 6904064"/>
              <a:gd name="connsiteY21" fmla="*/ 509667 h 509667"/>
              <a:gd name="connsiteX22" fmla="*/ 6096 w 6904064"/>
              <a:gd name="connsiteY22" fmla="*/ 421673 h 509667"/>
              <a:gd name="connsiteX23" fmla="*/ 0 w 6904064"/>
              <a:gd name="connsiteY23"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773620 w 6904064"/>
              <a:gd name="connsiteY15" fmla="*/ 432108 h 509667"/>
              <a:gd name="connsiteX16" fmla="*/ 5870775 w 6904064"/>
              <a:gd name="connsiteY16" fmla="*/ 460683 h 509667"/>
              <a:gd name="connsiteX17" fmla="*/ 5964120 w 6904064"/>
              <a:gd name="connsiteY17" fmla="*/ 460683 h 509667"/>
              <a:gd name="connsiteX18" fmla="*/ 6695276 w 6904064"/>
              <a:gd name="connsiteY18" fmla="*/ 459867 h 509667"/>
              <a:gd name="connsiteX19" fmla="*/ 6902523 w 6904064"/>
              <a:gd name="connsiteY19" fmla="*/ 460231 h 509667"/>
              <a:gd name="connsiteX20" fmla="*/ 6904064 w 6904064"/>
              <a:gd name="connsiteY20" fmla="*/ 500142 h 509667"/>
              <a:gd name="connsiteX21" fmla="*/ 94090 w 6904064"/>
              <a:gd name="connsiteY21" fmla="*/ 509667 h 509667"/>
              <a:gd name="connsiteX22" fmla="*/ 6096 w 6904064"/>
              <a:gd name="connsiteY22" fmla="*/ 421673 h 509667"/>
              <a:gd name="connsiteX23" fmla="*/ 0 w 6904064"/>
              <a:gd name="connsiteY23"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773620 w 6904064"/>
              <a:gd name="connsiteY15" fmla="*/ 432108 h 509667"/>
              <a:gd name="connsiteX16" fmla="*/ 5859345 w 6904064"/>
              <a:gd name="connsiteY16" fmla="*/ 453063 h 509667"/>
              <a:gd name="connsiteX17" fmla="*/ 5964120 w 6904064"/>
              <a:gd name="connsiteY17" fmla="*/ 460683 h 509667"/>
              <a:gd name="connsiteX18" fmla="*/ 6695276 w 6904064"/>
              <a:gd name="connsiteY18" fmla="*/ 459867 h 509667"/>
              <a:gd name="connsiteX19" fmla="*/ 6902523 w 6904064"/>
              <a:gd name="connsiteY19" fmla="*/ 460231 h 509667"/>
              <a:gd name="connsiteX20" fmla="*/ 6904064 w 6904064"/>
              <a:gd name="connsiteY20" fmla="*/ 500142 h 509667"/>
              <a:gd name="connsiteX21" fmla="*/ 94090 w 6904064"/>
              <a:gd name="connsiteY21" fmla="*/ 509667 h 509667"/>
              <a:gd name="connsiteX22" fmla="*/ 6096 w 6904064"/>
              <a:gd name="connsiteY22" fmla="*/ 421673 h 509667"/>
              <a:gd name="connsiteX23" fmla="*/ 0 w 6904064"/>
              <a:gd name="connsiteY23" fmla="*/ 2650 h 509667"/>
              <a:gd name="connsiteX0" fmla="*/ 0 w 6904064"/>
              <a:gd name="connsiteY0" fmla="*/ 2650 h 509667"/>
              <a:gd name="connsiteX1" fmla="*/ 124570 w 6904064"/>
              <a:gd name="connsiteY1" fmla="*/ 0 h 509667"/>
              <a:gd name="connsiteX2" fmla="*/ 176763 w 6904064"/>
              <a:gd name="connsiteY2" fmla="*/ 137102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773620 w 6904064"/>
              <a:gd name="connsiteY15" fmla="*/ 432108 h 509667"/>
              <a:gd name="connsiteX16" fmla="*/ 5859345 w 6904064"/>
              <a:gd name="connsiteY16" fmla="*/ 453063 h 509667"/>
              <a:gd name="connsiteX17" fmla="*/ 5964120 w 6904064"/>
              <a:gd name="connsiteY17" fmla="*/ 460683 h 509667"/>
              <a:gd name="connsiteX18" fmla="*/ 6695276 w 6904064"/>
              <a:gd name="connsiteY18" fmla="*/ 459867 h 509667"/>
              <a:gd name="connsiteX19" fmla="*/ 6902523 w 6904064"/>
              <a:gd name="connsiteY19" fmla="*/ 460231 h 509667"/>
              <a:gd name="connsiteX20" fmla="*/ 6904064 w 6904064"/>
              <a:gd name="connsiteY20" fmla="*/ 500142 h 509667"/>
              <a:gd name="connsiteX21" fmla="*/ 94090 w 6904064"/>
              <a:gd name="connsiteY21" fmla="*/ 509667 h 509667"/>
              <a:gd name="connsiteX22" fmla="*/ 6096 w 6904064"/>
              <a:gd name="connsiteY22" fmla="*/ 421673 h 509667"/>
              <a:gd name="connsiteX23" fmla="*/ 0 w 6904064"/>
              <a:gd name="connsiteY23" fmla="*/ 2650 h 509667"/>
              <a:gd name="connsiteX0" fmla="*/ 0 w 6904064"/>
              <a:gd name="connsiteY0" fmla="*/ 2650 h 509667"/>
              <a:gd name="connsiteX1" fmla="*/ 124570 w 6904064"/>
              <a:gd name="connsiteY1" fmla="*/ 0 h 509667"/>
              <a:gd name="connsiteX2" fmla="*/ 176763 w 6904064"/>
              <a:gd name="connsiteY2" fmla="*/ 137102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601599 w 6904064"/>
              <a:gd name="connsiteY8" fmla="*/ 336939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773620 w 6904064"/>
              <a:gd name="connsiteY15" fmla="*/ 432108 h 509667"/>
              <a:gd name="connsiteX16" fmla="*/ 5859345 w 6904064"/>
              <a:gd name="connsiteY16" fmla="*/ 453063 h 509667"/>
              <a:gd name="connsiteX17" fmla="*/ 5964120 w 6904064"/>
              <a:gd name="connsiteY17" fmla="*/ 460683 h 509667"/>
              <a:gd name="connsiteX18" fmla="*/ 6695276 w 6904064"/>
              <a:gd name="connsiteY18" fmla="*/ 459867 h 509667"/>
              <a:gd name="connsiteX19" fmla="*/ 6902523 w 6904064"/>
              <a:gd name="connsiteY19" fmla="*/ 460231 h 509667"/>
              <a:gd name="connsiteX20" fmla="*/ 6904064 w 6904064"/>
              <a:gd name="connsiteY20" fmla="*/ 500142 h 509667"/>
              <a:gd name="connsiteX21" fmla="*/ 94090 w 6904064"/>
              <a:gd name="connsiteY21" fmla="*/ 509667 h 509667"/>
              <a:gd name="connsiteX22" fmla="*/ 6096 w 6904064"/>
              <a:gd name="connsiteY22" fmla="*/ 421673 h 509667"/>
              <a:gd name="connsiteX23" fmla="*/ 0 w 6904064"/>
              <a:gd name="connsiteY23" fmla="*/ 2650 h 509667"/>
              <a:gd name="connsiteX0" fmla="*/ 0 w 6904064"/>
              <a:gd name="connsiteY0" fmla="*/ 2650 h 509667"/>
              <a:gd name="connsiteX1" fmla="*/ 124570 w 6904064"/>
              <a:gd name="connsiteY1" fmla="*/ 0 h 509667"/>
              <a:gd name="connsiteX2" fmla="*/ 176763 w 6904064"/>
              <a:gd name="connsiteY2" fmla="*/ 137102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601599 w 6904064"/>
              <a:gd name="connsiteY8" fmla="*/ 336939 h 509667"/>
              <a:gd name="connsiteX9" fmla="*/ 3834497 w 6904064"/>
              <a:gd name="connsiteY9" fmla="*/ 326871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773620 w 6904064"/>
              <a:gd name="connsiteY15" fmla="*/ 432108 h 509667"/>
              <a:gd name="connsiteX16" fmla="*/ 5859345 w 6904064"/>
              <a:gd name="connsiteY16" fmla="*/ 453063 h 509667"/>
              <a:gd name="connsiteX17" fmla="*/ 5964120 w 6904064"/>
              <a:gd name="connsiteY17" fmla="*/ 460683 h 509667"/>
              <a:gd name="connsiteX18" fmla="*/ 6695276 w 6904064"/>
              <a:gd name="connsiteY18" fmla="*/ 459867 h 509667"/>
              <a:gd name="connsiteX19" fmla="*/ 6902523 w 6904064"/>
              <a:gd name="connsiteY19" fmla="*/ 460231 h 509667"/>
              <a:gd name="connsiteX20" fmla="*/ 6904064 w 6904064"/>
              <a:gd name="connsiteY20" fmla="*/ 500142 h 509667"/>
              <a:gd name="connsiteX21" fmla="*/ 94090 w 6904064"/>
              <a:gd name="connsiteY21" fmla="*/ 509667 h 509667"/>
              <a:gd name="connsiteX22" fmla="*/ 6096 w 6904064"/>
              <a:gd name="connsiteY22" fmla="*/ 421673 h 509667"/>
              <a:gd name="connsiteX23" fmla="*/ 0 w 6904064"/>
              <a:gd name="connsiteY23" fmla="*/ 2650 h 509667"/>
              <a:gd name="connsiteX0" fmla="*/ 0 w 6904064"/>
              <a:gd name="connsiteY0" fmla="*/ 2650 h 509667"/>
              <a:gd name="connsiteX1" fmla="*/ 124570 w 6904064"/>
              <a:gd name="connsiteY1" fmla="*/ 0 h 509667"/>
              <a:gd name="connsiteX2" fmla="*/ 176763 w 6904064"/>
              <a:gd name="connsiteY2" fmla="*/ 137102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601599 w 6904064"/>
              <a:gd name="connsiteY8" fmla="*/ 336939 h 509667"/>
              <a:gd name="connsiteX9" fmla="*/ 3834497 w 6904064"/>
              <a:gd name="connsiteY9" fmla="*/ 326871 h 509667"/>
              <a:gd name="connsiteX10" fmla="*/ 3999196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773620 w 6904064"/>
              <a:gd name="connsiteY15" fmla="*/ 432108 h 509667"/>
              <a:gd name="connsiteX16" fmla="*/ 5859345 w 6904064"/>
              <a:gd name="connsiteY16" fmla="*/ 453063 h 509667"/>
              <a:gd name="connsiteX17" fmla="*/ 5964120 w 6904064"/>
              <a:gd name="connsiteY17" fmla="*/ 460683 h 509667"/>
              <a:gd name="connsiteX18" fmla="*/ 6695276 w 6904064"/>
              <a:gd name="connsiteY18" fmla="*/ 459867 h 509667"/>
              <a:gd name="connsiteX19" fmla="*/ 6902523 w 6904064"/>
              <a:gd name="connsiteY19" fmla="*/ 460231 h 509667"/>
              <a:gd name="connsiteX20" fmla="*/ 6904064 w 6904064"/>
              <a:gd name="connsiteY20" fmla="*/ 500142 h 509667"/>
              <a:gd name="connsiteX21" fmla="*/ 94090 w 6904064"/>
              <a:gd name="connsiteY21" fmla="*/ 509667 h 509667"/>
              <a:gd name="connsiteX22" fmla="*/ 6096 w 6904064"/>
              <a:gd name="connsiteY22" fmla="*/ 421673 h 509667"/>
              <a:gd name="connsiteX23" fmla="*/ 0 w 6904064"/>
              <a:gd name="connsiteY23" fmla="*/ 2650 h 509667"/>
              <a:gd name="connsiteX0" fmla="*/ 0 w 6904064"/>
              <a:gd name="connsiteY0" fmla="*/ 2650 h 501227"/>
              <a:gd name="connsiteX1" fmla="*/ 124570 w 6904064"/>
              <a:gd name="connsiteY1" fmla="*/ 0 h 501227"/>
              <a:gd name="connsiteX2" fmla="*/ 176763 w 6904064"/>
              <a:gd name="connsiteY2" fmla="*/ 137102 h 501227"/>
              <a:gd name="connsiteX3" fmla="*/ 532203 w 6904064"/>
              <a:gd name="connsiteY3" fmla="*/ 185601 h 501227"/>
              <a:gd name="connsiteX4" fmla="*/ 1447365 w 6904064"/>
              <a:gd name="connsiteY4" fmla="*/ 188649 h 501227"/>
              <a:gd name="connsiteX5" fmla="*/ 1909899 w 6904064"/>
              <a:gd name="connsiteY5" fmla="*/ 200079 h 501227"/>
              <a:gd name="connsiteX6" fmla="*/ 2056203 w 6904064"/>
              <a:gd name="connsiteY6" fmla="*/ 307521 h 501227"/>
              <a:gd name="connsiteX7" fmla="*/ 2482923 w 6904064"/>
              <a:gd name="connsiteY7" fmla="*/ 331905 h 501227"/>
              <a:gd name="connsiteX8" fmla="*/ 3601599 w 6904064"/>
              <a:gd name="connsiteY8" fmla="*/ 336939 h 501227"/>
              <a:gd name="connsiteX9" fmla="*/ 3834497 w 6904064"/>
              <a:gd name="connsiteY9" fmla="*/ 326871 h 501227"/>
              <a:gd name="connsiteX10" fmla="*/ 3999196 w 6904064"/>
              <a:gd name="connsiteY10" fmla="*/ 418773 h 501227"/>
              <a:gd name="connsiteX11" fmla="*/ 4184850 w 6904064"/>
              <a:gd name="connsiteY11" fmla="*/ 426393 h 501227"/>
              <a:gd name="connsiteX12" fmla="*/ 4364682 w 6904064"/>
              <a:gd name="connsiteY12" fmla="*/ 427536 h 501227"/>
              <a:gd name="connsiteX13" fmla="*/ 5408241 w 6904064"/>
              <a:gd name="connsiteY13" fmla="*/ 428298 h 501227"/>
              <a:gd name="connsiteX14" fmla="*/ 5647890 w 6904064"/>
              <a:gd name="connsiteY14" fmla="*/ 428298 h 501227"/>
              <a:gd name="connsiteX15" fmla="*/ 5773620 w 6904064"/>
              <a:gd name="connsiteY15" fmla="*/ 432108 h 501227"/>
              <a:gd name="connsiteX16" fmla="*/ 5859345 w 6904064"/>
              <a:gd name="connsiteY16" fmla="*/ 453063 h 501227"/>
              <a:gd name="connsiteX17" fmla="*/ 5964120 w 6904064"/>
              <a:gd name="connsiteY17" fmla="*/ 460683 h 501227"/>
              <a:gd name="connsiteX18" fmla="*/ 6695276 w 6904064"/>
              <a:gd name="connsiteY18" fmla="*/ 459867 h 501227"/>
              <a:gd name="connsiteX19" fmla="*/ 6902523 w 6904064"/>
              <a:gd name="connsiteY19" fmla="*/ 460231 h 501227"/>
              <a:gd name="connsiteX20" fmla="*/ 6904064 w 6904064"/>
              <a:gd name="connsiteY20" fmla="*/ 500142 h 501227"/>
              <a:gd name="connsiteX21" fmla="*/ 111426 w 6904064"/>
              <a:gd name="connsiteY21" fmla="*/ 501227 h 501227"/>
              <a:gd name="connsiteX22" fmla="*/ 6096 w 6904064"/>
              <a:gd name="connsiteY22" fmla="*/ 421673 h 501227"/>
              <a:gd name="connsiteX23" fmla="*/ 0 w 6904064"/>
              <a:gd name="connsiteY23" fmla="*/ 2650 h 50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04064" h="501227">
                <a:moveTo>
                  <a:pt x="0" y="2650"/>
                </a:moveTo>
                <a:lnTo>
                  <a:pt x="124570" y="0"/>
                </a:lnTo>
                <a:cubicBezTo>
                  <a:pt x="176694" y="18300"/>
                  <a:pt x="108824" y="106169"/>
                  <a:pt x="176763" y="137102"/>
                </a:cubicBezTo>
                <a:lnTo>
                  <a:pt x="532203" y="185601"/>
                </a:lnTo>
                <a:cubicBezTo>
                  <a:pt x="784171" y="195761"/>
                  <a:pt x="1141549" y="187633"/>
                  <a:pt x="1447365" y="188649"/>
                </a:cubicBezTo>
                <a:cubicBezTo>
                  <a:pt x="1687776" y="191697"/>
                  <a:pt x="1808426" y="180267"/>
                  <a:pt x="1909899" y="200079"/>
                </a:cubicBezTo>
                <a:cubicBezTo>
                  <a:pt x="2011372" y="219891"/>
                  <a:pt x="1971494" y="286185"/>
                  <a:pt x="2056203" y="307521"/>
                </a:cubicBezTo>
                <a:cubicBezTo>
                  <a:pt x="2120211" y="327841"/>
                  <a:pt x="2218763" y="328857"/>
                  <a:pt x="2482923" y="331905"/>
                </a:cubicBezTo>
                <a:lnTo>
                  <a:pt x="3601599" y="336939"/>
                </a:lnTo>
                <a:cubicBezTo>
                  <a:pt x="3861758" y="336495"/>
                  <a:pt x="3757281" y="317727"/>
                  <a:pt x="3834497" y="326871"/>
                </a:cubicBezTo>
                <a:cubicBezTo>
                  <a:pt x="3902696" y="334872"/>
                  <a:pt x="3955572" y="412233"/>
                  <a:pt x="3999196" y="418773"/>
                </a:cubicBezTo>
                <a:cubicBezTo>
                  <a:pt x="4033486" y="425123"/>
                  <a:pt x="4147258" y="434775"/>
                  <a:pt x="4184850" y="426393"/>
                </a:cubicBezTo>
                <a:lnTo>
                  <a:pt x="4364682" y="427536"/>
                </a:lnTo>
                <a:lnTo>
                  <a:pt x="5408241" y="428298"/>
                </a:lnTo>
                <a:lnTo>
                  <a:pt x="5647890" y="428298"/>
                </a:lnTo>
                <a:cubicBezTo>
                  <a:pt x="5739901" y="434648"/>
                  <a:pt x="5720915" y="426711"/>
                  <a:pt x="5773620" y="432108"/>
                </a:cubicBezTo>
                <a:cubicBezTo>
                  <a:pt x="5810768" y="437506"/>
                  <a:pt x="5833945" y="447666"/>
                  <a:pt x="5859345" y="453063"/>
                </a:cubicBezTo>
                <a:cubicBezTo>
                  <a:pt x="5884745" y="458460"/>
                  <a:pt x="5826703" y="460819"/>
                  <a:pt x="5964120" y="460683"/>
                </a:cubicBezTo>
                <a:lnTo>
                  <a:pt x="6695276" y="459867"/>
                </a:lnTo>
                <a:lnTo>
                  <a:pt x="6902523" y="460231"/>
                </a:lnTo>
                <a:cubicBezTo>
                  <a:pt x="6903037" y="473535"/>
                  <a:pt x="6903550" y="486838"/>
                  <a:pt x="6904064" y="500142"/>
                </a:cubicBezTo>
                <a:lnTo>
                  <a:pt x="111426" y="501227"/>
                </a:lnTo>
                <a:cubicBezTo>
                  <a:pt x="62828" y="501227"/>
                  <a:pt x="6096" y="470271"/>
                  <a:pt x="6096" y="421673"/>
                </a:cubicBezTo>
                <a:lnTo>
                  <a:pt x="0" y="2650"/>
                </a:lnTo>
                <a:close/>
              </a:path>
            </a:pathLst>
          </a:custGeom>
          <a:gradFill flip="none" rotWithShape="1">
            <a:gsLst>
              <a:gs pos="0">
                <a:srgbClr val="0000FF"/>
              </a:gs>
              <a:gs pos="59000">
                <a:schemeClr val="accent1">
                  <a:lumMod val="95000"/>
                  <a:lumOff val="5000"/>
                </a:schemeClr>
              </a:gs>
              <a:gs pos="100000">
                <a:srgbClr val="00B0F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3"/>
          <p:cNvSpPr/>
          <p:nvPr/>
        </p:nvSpPr>
        <p:spPr>
          <a:xfrm>
            <a:off x="2797216" y="4079923"/>
            <a:ext cx="88483" cy="188444"/>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3"/>
          <p:cNvSpPr>
            <a:spLocks noChangeAspect="1"/>
          </p:cNvSpPr>
          <p:nvPr/>
        </p:nvSpPr>
        <p:spPr>
          <a:xfrm>
            <a:off x="9537838" y="4425026"/>
            <a:ext cx="75843" cy="161528"/>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3"/>
          <p:cNvSpPr>
            <a:spLocks noChangeAspect="1"/>
          </p:cNvSpPr>
          <p:nvPr/>
        </p:nvSpPr>
        <p:spPr>
          <a:xfrm>
            <a:off x="7263854" y="4425026"/>
            <a:ext cx="75843" cy="161528"/>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23"/>
          <p:cNvSpPr>
            <a:spLocks noChangeAspect="1"/>
          </p:cNvSpPr>
          <p:nvPr/>
        </p:nvSpPr>
        <p:spPr>
          <a:xfrm>
            <a:off x="4972938" y="4425026"/>
            <a:ext cx="75843" cy="161528"/>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23"/>
          <p:cNvSpPr>
            <a:spLocks noChangeAspect="1"/>
          </p:cNvSpPr>
          <p:nvPr/>
        </p:nvSpPr>
        <p:spPr>
          <a:xfrm>
            <a:off x="2797216" y="4425026"/>
            <a:ext cx="75843" cy="161528"/>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23"/>
          <p:cNvSpPr>
            <a:spLocks noChangeAspect="1"/>
          </p:cNvSpPr>
          <p:nvPr/>
        </p:nvSpPr>
        <p:spPr>
          <a:xfrm>
            <a:off x="9551111" y="4797374"/>
            <a:ext cx="60674" cy="129222"/>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23"/>
          <p:cNvSpPr>
            <a:spLocks noChangeAspect="1"/>
          </p:cNvSpPr>
          <p:nvPr/>
        </p:nvSpPr>
        <p:spPr>
          <a:xfrm>
            <a:off x="7277128" y="4797374"/>
            <a:ext cx="60674" cy="129222"/>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23"/>
          <p:cNvSpPr>
            <a:spLocks noChangeAspect="1"/>
          </p:cNvSpPr>
          <p:nvPr/>
        </p:nvSpPr>
        <p:spPr>
          <a:xfrm>
            <a:off x="4986212" y="4797374"/>
            <a:ext cx="60674" cy="129222"/>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23"/>
          <p:cNvSpPr>
            <a:spLocks noChangeAspect="1"/>
          </p:cNvSpPr>
          <p:nvPr/>
        </p:nvSpPr>
        <p:spPr>
          <a:xfrm>
            <a:off x="2810489" y="4797374"/>
            <a:ext cx="60674" cy="129222"/>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98843" y="193452"/>
            <a:ext cx="11525261" cy="1077218"/>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rPr>
              <a:t>PLUGGING LEAKS IN THE GEOSCIENCE CAREER </a:t>
            </a:r>
          </a:p>
          <a:p>
            <a:pPr algn="ctr"/>
            <a:r>
              <a:rPr lang="en-US" sz="3200" b="1" dirty="0" smtClean="0">
                <a:effectLst>
                  <a:outerShdw blurRad="38100" dist="38100" dir="2700000" algn="tl">
                    <a:srgbClr val="000000">
                      <a:alpha val="43137"/>
                    </a:srgbClr>
                  </a:outerShdw>
                </a:effectLst>
              </a:rPr>
              <a:t>UNDERGRADUATE PIPELINE</a:t>
            </a:r>
            <a:endParaRPr lang="en-US" sz="3200" b="1" dirty="0">
              <a:effectLst>
                <a:outerShdw blurRad="38100" dist="38100" dir="2700000" algn="tl">
                  <a:srgbClr val="000000">
                    <a:alpha val="43137"/>
                  </a:srgbClr>
                </a:outerShdw>
              </a:effectLst>
            </a:endParaRPr>
          </a:p>
        </p:txBody>
      </p:sp>
      <p:sp>
        <p:nvSpPr>
          <p:cNvPr id="2" name="TextBox 1"/>
          <p:cNvSpPr txBox="1"/>
          <p:nvPr/>
        </p:nvSpPr>
        <p:spPr>
          <a:xfrm>
            <a:off x="1871420" y="5445944"/>
            <a:ext cx="1776855" cy="646331"/>
          </a:xfrm>
          <a:prstGeom prst="rect">
            <a:avLst/>
          </a:prstGeom>
          <a:solidFill>
            <a:schemeClr val="accent6">
              <a:lumMod val="20000"/>
              <a:lumOff val="80000"/>
            </a:schemeClr>
          </a:solidFill>
        </p:spPr>
        <p:txBody>
          <a:bodyPr wrap="square" rtlCol="0">
            <a:spAutoFit/>
          </a:bodyPr>
          <a:lstStyle/>
          <a:p>
            <a:pPr algn="ctr"/>
            <a:r>
              <a:rPr lang="en-US" b="1" dirty="0" err="1" smtClean="0"/>
              <a:t>HS</a:t>
            </a:r>
            <a:r>
              <a:rPr lang="en-US" b="1" dirty="0" err="1" smtClean="0">
                <a:sym typeface="Wingdings" panose="05000000000000000000" pitchFamily="2" charset="2"/>
              </a:rPr>
              <a:t>Geoscience</a:t>
            </a:r>
            <a:r>
              <a:rPr lang="en-US" b="1" dirty="0" smtClean="0">
                <a:sym typeface="Wingdings" panose="05000000000000000000" pitchFamily="2" charset="2"/>
              </a:rPr>
              <a:t> major</a:t>
            </a:r>
            <a:endParaRPr lang="en-US" b="1" dirty="0"/>
          </a:p>
        </p:txBody>
      </p:sp>
      <p:sp>
        <p:nvSpPr>
          <p:cNvPr id="45" name="TextBox 44"/>
          <p:cNvSpPr txBox="1"/>
          <p:nvPr/>
        </p:nvSpPr>
        <p:spPr>
          <a:xfrm>
            <a:off x="200995" y="5584443"/>
            <a:ext cx="1387709" cy="369332"/>
          </a:xfrm>
          <a:prstGeom prst="rect">
            <a:avLst/>
          </a:prstGeom>
          <a:solidFill>
            <a:schemeClr val="accent6">
              <a:lumMod val="20000"/>
              <a:lumOff val="80000"/>
            </a:schemeClr>
          </a:solidFill>
        </p:spPr>
        <p:txBody>
          <a:bodyPr wrap="square" rtlCol="0">
            <a:spAutoFit/>
          </a:bodyPr>
          <a:lstStyle/>
          <a:p>
            <a:pPr algn="ctr"/>
            <a:r>
              <a:rPr lang="en-US" b="1" dirty="0" smtClean="0">
                <a:effectLst>
                  <a:outerShdw blurRad="38100" dist="38100" dir="2700000" algn="tl">
                    <a:srgbClr val="000000">
                      <a:alpha val="43137"/>
                    </a:srgbClr>
                  </a:outerShdw>
                </a:effectLst>
              </a:rPr>
              <a:t>Transitions</a:t>
            </a:r>
            <a:endParaRPr lang="en-US" b="1" dirty="0">
              <a:effectLst>
                <a:outerShdw blurRad="38100" dist="38100" dir="2700000" algn="tl">
                  <a:srgbClr val="000000">
                    <a:alpha val="43137"/>
                  </a:srgbClr>
                </a:outerShdw>
              </a:effectLst>
            </a:endParaRPr>
          </a:p>
        </p:txBody>
      </p:sp>
      <p:sp>
        <p:nvSpPr>
          <p:cNvPr id="46" name="TextBox 45"/>
          <p:cNvSpPr txBox="1"/>
          <p:nvPr/>
        </p:nvSpPr>
        <p:spPr>
          <a:xfrm>
            <a:off x="3996026" y="5445944"/>
            <a:ext cx="1818528" cy="646331"/>
          </a:xfrm>
          <a:prstGeom prst="rect">
            <a:avLst/>
          </a:prstGeom>
          <a:solidFill>
            <a:schemeClr val="accent6">
              <a:lumMod val="20000"/>
              <a:lumOff val="80000"/>
            </a:schemeClr>
          </a:solidFill>
        </p:spPr>
        <p:txBody>
          <a:bodyPr wrap="square" rtlCol="0">
            <a:spAutoFit/>
          </a:bodyPr>
          <a:lstStyle/>
          <a:p>
            <a:pPr algn="ctr"/>
            <a:r>
              <a:rPr lang="en-US" b="1" dirty="0" smtClean="0"/>
              <a:t>Associates </a:t>
            </a:r>
            <a:r>
              <a:rPr lang="en-US" b="1" dirty="0" smtClean="0">
                <a:sym typeface="Wingdings" panose="05000000000000000000" pitchFamily="2" charset="2"/>
              </a:rPr>
              <a:t></a:t>
            </a:r>
          </a:p>
          <a:p>
            <a:pPr algn="ctr"/>
            <a:r>
              <a:rPr lang="en-US" b="1" dirty="0" smtClean="0">
                <a:sym typeface="Wingdings" panose="05000000000000000000" pitchFamily="2" charset="2"/>
              </a:rPr>
              <a:t>BA/BS institution</a:t>
            </a:r>
            <a:endParaRPr lang="en-US" b="1" dirty="0"/>
          </a:p>
        </p:txBody>
      </p:sp>
      <p:sp>
        <p:nvSpPr>
          <p:cNvPr id="47" name="TextBox 46"/>
          <p:cNvSpPr txBox="1"/>
          <p:nvPr/>
        </p:nvSpPr>
        <p:spPr>
          <a:xfrm>
            <a:off x="8639512" y="5445944"/>
            <a:ext cx="2055096" cy="646331"/>
          </a:xfrm>
          <a:prstGeom prst="rect">
            <a:avLst/>
          </a:prstGeom>
          <a:solidFill>
            <a:schemeClr val="accent6">
              <a:lumMod val="20000"/>
              <a:lumOff val="80000"/>
            </a:schemeClr>
          </a:solidFill>
        </p:spPr>
        <p:txBody>
          <a:bodyPr wrap="square" rtlCol="0">
            <a:spAutoFit/>
          </a:bodyPr>
          <a:lstStyle/>
          <a:p>
            <a:pPr algn="ctr"/>
            <a:r>
              <a:rPr lang="en-US" b="1" dirty="0" smtClean="0">
                <a:sym typeface="Wingdings" panose="05000000000000000000" pitchFamily="2" charset="2"/>
              </a:rPr>
              <a:t>BA/BS institution Job or Grad School</a:t>
            </a:r>
            <a:endParaRPr lang="en-US" b="1" dirty="0"/>
          </a:p>
        </p:txBody>
      </p:sp>
      <p:sp>
        <p:nvSpPr>
          <p:cNvPr id="7" name="Rectangle 6"/>
          <p:cNvSpPr/>
          <p:nvPr/>
        </p:nvSpPr>
        <p:spPr>
          <a:xfrm>
            <a:off x="2509935" y="3998938"/>
            <a:ext cx="709126" cy="1905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796222" y="4268869"/>
            <a:ext cx="9044885" cy="781752"/>
            <a:chOff x="1578108" y="4757973"/>
            <a:chExt cx="9044885" cy="781752"/>
          </a:xfrm>
        </p:grpSpPr>
        <p:sp>
          <p:nvSpPr>
            <p:cNvPr id="40" name="TextBox 39"/>
            <p:cNvSpPr txBox="1"/>
            <p:nvPr/>
          </p:nvSpPr>
          <p:spPr>
            <a:xfrm>
              <a:off x="1578108" y="4887239"/>
              <a:ext cx="1966037"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 RECRUIT</a:t>
              </a:r>
              <a:endParaRPr lang="en-US" sz="2800" b="1" dirty="0">
                <a:effectLst>
                  <a:outerShdw blurRad="38100" dist="38100" dir="2700000" algn="tl">
                    <a:srgbClr val="000000">
                      <a:alpha val="43137"/>
                    </a:srgbClr>
                  </a:outerShdw>
                </a:effectLst>
              </a:endParaRPr>
            </a:p>
          </p:txBody>
        </p:sp>
        <p:sp>
          <p:nvSpPr>
            <p:cNvPr id="41" name="TextBox 40"/>
            <p:cNvSpPr txBox="1"/>
            <p:nvPr/>
          </p:nvSpPr>
          <p:spPr>
            <a:xfrm>
              <a:off x="4082687" y="4886643"/>
              <a:ext cx="1563936"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ADVISE</a:t>
              </a:r>
              <a:endParaRPr lang="en-US" sz="2400" b="1" dirty="0">
                <a:effectLst>
                  <a:outerShdw blurRad="38100" dist="38100" dir="2700000" algn="tl">
                    <a:srgbClr val="000000">
                      <a:alpha val="43137"/>
                    </a:srgbClr>
                  </a:outerShdw>
                </a:effectLst>
              </a:endParaRPr>
            </a:p>
          </p:txBody>
        </p:sp>
        <p:sp>
          <p:nvSpPr>
            <p:cNvPr id="42" name="TextBox 41"/>
            <p:cNvSpPr txBox="1"/>
            <p:nvPr/>
          </p:nvSpPr>
          <p:spPr>
            <a:xfrm>
              <a:off x="6392636" y="4886643"/>
              <a:ext cx="15613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ENGAGE</a:t>
              </a:r>
            </a:p>
          </p:txBody>
        </p:sp>
        <p:sp>
          <p:nvSpPr>
            <p:cNvPr id="43" name="TextBox 42"/>
            <p:cNvSpPr txBox="1"/>
            <p:nvPr/>
          </p:nvSpPr>
          <p:spPr>
            <a:xfrm>
              <a:off x="8351234" y="4757973"/>
              <a:ext cx="2271759" cy="781752"/>
            </a:xfrm>
            <a:prstGeom prst="rect">
              <a:avLst/>
            </a:prstGeom>
            <a:noFill/>
          </p:spPr>
          <p:txBody>
            <a:bodyPr wrap="square" rtlCol="0">
              <a:spAutoFit/>
            </a:bodyPr>
            <a:lstStyle/>
            <a:p>
              <a:pPr algn="ctr">
                <a:lnSpc>
                  <a:spcPct val="80000"/>
                </a:lnSpc>
              </a:pPr>
              <a:r>
                <a:rPr lang="en-US" sz="2800" b="1" dirty="0" smtClean="0">
                  <a:effectLst>
                    <a:outerShdw blurRad="38100" dist="38100" dir="2700000" algn="tl">
                      <a:srgbClr val="000000">
                        <a:alpha val="43137"/>
                      </a:srgbClr>
                    </a:outerShdw>
                  </a:effectLst>
                </a:rPr>
                <a:t>CAREER COUNSELING</a:t>
              </a:r>
              <a:endParaRPr lang="en-US" sz="2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426785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par>
                                <p:cTn id="7" presetID="1" presetClass="exit"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hidden"/>
                                      </p:to>
                                    </p:set>
                                  </p:childTnLst>
                                </p:cTn>
                              </p:par>
                              <p:par>
                                <p:cTn id="11" presetID="6" presetClass="emph" presetSubtype="0" fill="hold" grpId="0" nodeType="withEffect">
                                  <p:stCondLst>
                                    <p:cond delay="0"/>
                                  </p:stCondLst>
                                  <p:childTnLst>
                                    <p:animScale>
                                      <p:cBhvr>
                                        <p:cTn id="12" dur="2000" fill="hold"/>
                                        <p:tgtEl>
                                          <p:spTgt spid="36"/>
                                        </p:tgtEl>
                                      </p:cBhvr>
                                      <p:by x="50000" y="50000"/>
                                    </p:animScale>
                                  </p:childTnLst>
                                </p:cTn>
                              </p:par>
                              <p:par>
                                <p:cTn id="13" presetID="6" presetClass="emph" presetSubtype="0" fill="hold" grpId="0" nodeType="withEffect">
                                  <p:stCondLst>
                                    <p:cond delay="0"/>
                                  </p:stCondLst>
                                  <p:childTnLst>
                                    <p:animScale>
                                      <p:cBhvr>
                                        <p:cTn id="14" dur="2000" fill="hold"/>
                                        <p:tgtEl>
                                          <p:spTgt spid="32"/>
                                        </p:tgtEl>
                                      </p:cBhvr>
                                      <p:by x="50000" y="50000"/>
                                    </p:animScale>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6" presetClass="emph" presetSubtype="0" fill="hold" grpId="0" nodeType="withEffect">
                                  <p:stCondLst>
                                    <p:cond delay="0"/>
                                  </p:stCondLst>
                                  <p:childTnLst>
                                    <p:animScale>
                                      <p:cBhvr>
                                        <p:cTn id="18" dur="2000" fill="hold"/>
                                        <p:tgtEl>
                                          <p:spTgt spid="28"/>
                                        </p:tgtEl>
                                      </p:cBhvr>
                                      <p:by x="50000" y="50000"/>
                                    </p:animScale>
                                  </p:childTnLst>
                                </p:cTn>
                              </p:par>
                              <p:par>
                                <p:cTn id="19" presetID="1" presetClass="exit" presetSubtype="0" fill="hold" nodeType="withEffect">
                                  <p:stCondLst>
                                    <p:cond delay="0"/>
                                  </p:stCondLst>
                                  <p:childTnLst>
                                    <p:set>
                                      <p:cBhvr>
                                        <p:cTn id="20"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animBg="1"/>
      <p:bldP spid="36" grpId="0" animBg="1"/>
      <p:bldP spid="2" grpId="0" animBg="1"/>
      <p:bldP spid="46" grpId="0" animBg="1"/>
      <p:bldP spid="47"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951" y="52099"/>
            <a:ext cx="11925725" cy="6786473"/>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rPr>
              <a:t>TRANSITION 1. HIGH SCHOOL SENIOR </a:t>
            </a:r>
            <a:r>
              <a:rPr lang="en-US" sz="3200" b="1" dirty="0" smtClean="0">
                <a:effectLst>
                  <a:outerShdw blurRad="38100" dist="38100" dir="2700000" algn="tl">
                    <a:srgbClr val="000000">
                      <a:alpha val="43137"/>
                    </a:srgbClr>
                  </a:outerShdw>
                </a:effectLst>
                <a:sym typeface="Wingdings" panose="05000000000000000000" pitchFamily="2" charset="2"/>
              </a:rPr>
              <a:t>GEOSCIENCE MAJOR</a:t>
            </a:r>
          </a:p>
          <a:p>
            <a:pPr marL="457200" indent="-457200">
              <a:lnSpc>
                <a:spcPct val="90000"/>
              </a:lnSpc>
              <a:buFont typeface="Wingdings" panose="05000000000000000000" pitchFamily="2" charset="2"/>
              <a:buChar char="Ø"/>
            </a:pPr>
            <a:r>
              <a:rPr lang="en-US" sz="2800" b="1" dirty="0" smtClean="0">
                <a:sym typeface="Wingdings" panose="05000000000000000000" pitchFamily="2" charset="2"/>
              </a:rPr>
              <a:t>QC traditional approach: capture students in large-enrollment general education courses </a:t>
            </a:r>
          </a:p>
          <a:p>
            <a:pPr marL="457200" indent="-457200">
              <a:lnSpc>
                <a:spcPct val="90000"/>
              </a:lnSpc>
              <a:buFont typeface="Wingdings" panose="05000000000000000000" pitchFamily="2" charset="2"/>
              <a:buChar char="Ø"/>
            </a:pPr>
            <a:r>
              <a:rPr lang="en-US" sz="2800" b="1" dirty="0" smtClean="0"/>
              <a:t>Freshman Year Initiative (FYI) approach targets students </a:t>
            </a:r>
            <a:r>
              <a:rPr lang="en-US" sz="2800" b="1" dirty="0" smtClean="0">
                <a:solidFill>
                  <a:srgbClr val="C00000"/>
                </a:solidFill>
                <a:effectLst>
                  <a:outerShdw blurRad="38100" dist="38100" dir="2700000" algn="tl">
                    <a:srgbClr val="000000">
                      <a:alpha val="43137"/>
                    </a:srgbClr>
                  </a:outerShdw>
                </a:effectLst>
              </a:rPr>
              <a:t>who expressed interest in Geology or Environmental Science during the admissions process or orientation</a:t>
            </a:r>
          </a:p>
          <a:p>
            <a:pPr marL="914400" indent="-457200">
              <a:spcAft>
                <a:spcPts val="600"/>
              </a:spcAft>
              <a:buFont typeface="Wingdings" panose="05000000000000000000" pitchFamily="2" charset="2"/>
              <a:buChar char="v"/>
            </a:pPr>
            <a:r>
              <a:rPr lang="en-US" sz="2800" b="1" dirty="0" smtClean="0">
                <a:ln>
                  <a:solidFill>
                    <a:sysClr val="windowText" lastClr="000000"/>
                  </a:solidFill>
                </a:ln>
                <a:solidFill>
                  <a:schemeClr val="accent2">
                    <a:lumMod val="75000"/>
                  </a:schemeClr>
                </a:solidFill>
              </a:rPr>
              <a:t>  Queens College’s award-winning FYI Learning Community program eases the </a:t>
            </a:r>
            <a:r>
              <a:rPr lang="en-US" sz="2800" b="1" dirty="0">
                <a:ln>
                  <a:solidFill>
                    <a:sysClr val="windowText" lastClr="000000"/>
                  </a:solidFill>
                </a:ln>
                <a:solidFill>
                  <a:schemeClr val="accent2">
                    <a:lumMod val="75000"/>
                  </a:schemeClr>
                </a:solidFill>
              </a:rPr>
              <a:t>high </a:t>
            </a:r>
            <a:r>
              <a:rPr lang="en-US" sz="2800" b="1" dirty="0" smtClean="0">
                <a:ln>
                  <a:solidFill>
                    <a:sysClr val="windowText" lastClr="000000"/>
                  </a:solidFill>
                </a:ln>
                <a:solidFill>
                  <a:schemeClr val="accent2">
                    <a:lumMod val="75000"/>
                  </a:schemeClr>
                </a:solidFill>
              </a:rPr>
              <a:t>school - college transition for &gt;90% of freshmen.</a:t>
            </a:r>
          </a:p>
          <a:p>
            <a:pPr marL="914400" indent="-457200">
              <a:spcAft>
                <a:spcPts val="600"/>
              </a:spcAft>
              <a:buFont typeface="Wingdings" panose="05000000000000000000" pitchFamily="2" charset="2"/>
              <a:buChar char="v"/>
            </a:pPr>
            <a:r>
              <a:rPr lang="en-US" sz="2800" b="1" dirty="0" smtClean="0">
                <a:ln>
                  <a:solidFill>
                    <a:sysClr val="windowText" lastClr="000000"/>
                  </a:solidFill>
                </a:ln>
                <a:solidFill>
                  <a:schemeClr val="accent2">
                    <a:lumMod val="75000"/>
                  </a:schemeClr>
                </a:solidFill>
              </a:rPr>
              <a:t>Our learning community consists of 40 freshmen: </a:t>
            </a:r>
          </a:p>
          <a:p>
            <a:pPr marL="457200" indent="623888">
              <a:spcAft>
                <a:spcPts val="600"/>
              </a:spcAft>
            </a:pPr>
            <a:r>
              <a:rPr lang="en-US" sz="2800" b="1" dirty="0" smtClean="0">
                <a:ln>
                  <a:solidFill>
                    <a:sysClr val="windowText" lastClr="000000"/>
                  </a:solidFill>
                </a:ln>
                <a:solidFill>
                  <a:schemeClr val="accent2">
                    <a:lumMod val="75000"/>
                  </a:schemeClr>
                </a:solidFill>
              </a:rPr>
              <a:t>20 scheduled in Geol 101 &amp; a linked freshman composition section	  </a:t>
            </a:r>
          </a:p>
          <a:p>
            <a:pPr marL="457200" indent="623888">
              <a:spcAft>
                <a:spcPts val="600"/>
              </a:spcAft>
            </a:pPr>
            <a:r>
              <a:rPr lang="en-US" sz="2800" b="1" dirty="0" smtClean="0">
                <a:ln>
                  <a:solidFill>
                    <a:sysClr val="windowText" lastClr="000000"/>
                  </a:solidFill>
                </a:ln>
                <a:solidFill>
                  <a:schemeClr val="accent2">
                    <a:lumMod val="75000"/>
                  </a:schemeClr>
                </a:solidFill>
              </a:rPr>
              <a:t>20 in </a:t>
            </a:r>
            <a:r>
              <a:rPr lang="en-US" sz="2800" b="1" dirty="0" err="1" smtClean="0">
                <a:ln>
                  <a:solidFill>
                    <a:sysClr val="windowText" lastClr="000000"/>
                  </a:solidFill>
                </a:ln>
                <a:solidFill>
                  <a:schemeClr val="accent2">
                    <a:lumMod val="75000"/>
                  </a:schemeClr>
                </a:solidFill>
              </a:rPr>
              <a:t>EnSci</a:t>
            </a:r>
            <a:r>
              <a:rPr lang="en-US" sz="2800" b="1" dirty="0" smtClean="0">
                <a:ln>
                  <a:solidFill>
                    <a:sysClr val="windowText" lastClr="000000"/>
                  </a:solidFill>
                </a:ln>
                <a:solidFill>
                  <a:schemeClr val="accent2">
                    <a:lumMod val="75000"/>
                  </a:schemeClr>
                </a:solidFill>
              </a:rPr>
              <a:t> 100 &amp; a linked freshman composition section</a:t>
            </a:r>
          </a:p>
          <a:p>
            <a:pPr marL="914400" indent="-457200">
              <a:spcAft>
                <a:spcPts val="600"/>
              </a:spcAft>
              <a:buFont typeface="Wingdings" panose="05000000000000000000" pitchFamily="2" charset="2"/>
              <a:buChar char="v"/>
            </a:pPr>
            <a:r>
              <a:rPr lang="en-US" sz="2800" b="1" dirty="0" smtClean="0">
                <a:ln>
                  <a:solidFill>
                    <a:sysClr val="windowText" lastClr="000000"/>
                  </a:solidFill>
                </a:ln>
                <a:solidFill>
                  <a:schemeClr val="accent2">
                    <a:lumMod val="75000"/>
                  </a:schemeClr>
                </a:solidFill>
              </a:rPr>
              <a:t>Writing course hones college-level skills and coordinates with Geoscience courses for academic and social activities</a:t>
            </a:r>
          </a:p>
          <a:p>
            <a:pPr marL="914400" indent="-457200">
              <a:spcAft>
                <a:spcPts val="600"/>
              </a:spcAft>
              <a:buFont typeface="Wingdings" panose="05000000000000000000" pitchFamily="2" charset="2"/>
              <a:buChar char="v"/>
            </a:pPr>
            <a:r>
              <a:rPr lang="en-US" sz="2800" b="1" dirty="0" smtClean="0">
                <a:ln>
                  <a:solidFill>
                    <a:sysClr val="windowText" lastClr="000000"/>
                  </a:solidFill>
                </a:ln>
                <a:solidFill>
                  <a:schemeClr val="accent2">
                    <a:lumMod val="75000"/>
                  </a:schemeClr>
                </a:solidFill>
              </a:rPr>
              <a:t>FYI students required to participate in some GEOPATHS events and invited to career counseling workshops</a:t>
            </a:r>
            <a:endParaRPr lang="en-US" sz="2800" b="1" dirty="0">
              <a:ln>
                <a:solidFill>
                  <a:sysClr val="windowText" lastClr="000000"/>
                </a:solidFill>
              </a:ln>
              <a:solidFill>
                <a:schemeClr val="accent2">
                  <a:lumMod val="75000"/>
                </a:schemeClr>
              </a:solidFill>
            </a:endParaRPr>
          </a:p>
        </p:txBody>
      </p:sp>
    </p:spTree>
    <p:extLst>
      <p:ext uri="{BB962C8B-B14F-4D97-AF65-F5344CB8AC3E}">
        <p14:creationId xmlns:p14="http://schemas.microsoft.com/office/powerpoint/2010/main" val="763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55175" y="2269620"/>
            <a:ext cx="1559379" cy="923330"/>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Transfer from Community College</a:t>
            </a:r>
            <a:endParaRPr lang="en-US" b="1" dirty="0">
              <a:effectLst>
                <a:outerShdw blurRad="38100" dist="38100" dir="2700000" algn="tl">
                  <a:srgbClr val="000000">
                    <a:alpha val="43137"/>
                  </a:srgbClr>
                </a:outerShdw>
              </a:effectLst>
            </a:endParaRPr>
          </a:p>
        </p:txBody>
      </p:sp>
      <p:sp>
        <p:nvSpPr>
          <p:cNvPr id="13" name="Rectangle 12"/>
          <p:cNvSpPr/>
          <p:nvPr/>
        </p:nvSpPr>
        <p:spPr>
          <a:xfrm>
            <a:off x="2061532" y="2269620"/>
            <a:ext cx="1317990" cy="923330"/>
          </a:xfrm>
          <a:prstGeom prst="rect">
            <a:avLst/>
          </a:prstGeom>
        </p:spPr>
        <p:txBody>
          <a:bodyPr wrap="none">
            <a:spAutoFit/>
          </a:bodyPr>
          <a:lstStyle/>
          <a:p>
            <a:pPr algn="ctr"/>
            <a:r>
              <a:rPr lang="en-US" b="1" dirty="0" smtClean="0">
                <a:effectLst>
                  <a:outerShdw blurRad="38100" dist="38100" dir="2700000" algn="tl">
                    <a:srgbClr val="000000">
                      <a:alpha val="43137"/>
                    </a:srgbClr>
                  </a:outerShdw>
                </a:effectLst>
              </a:rPr>
              <a:t>Choose </a:t>
            </a:r>
          </a:p>
          <a:p>
            <a:pPr algn="ctr"/>
            <a:r>
              <a:rPr lang="en-US" b="1" dirty="0" smtClean="0">
                <a:effectLst>
                  <a:outerShdw blurRad="38100" dist="38100" dir="2700000" algn="tl">
                    <a:srgbClr val="000000">
                      <a:alpha val="43137"/>
                    </a:srgbClr>
                  </a:outerShdw>
                </a:effectLst>
              </a:rPr>
              <a:t>Geoscience </a:t>
            </a:r>
          </a:p>
          <a:p>
            <a:pPr algn="ctr"/>
            <a:r>
              <a:rPr lang="en-US" b="1" dirty="0" smtClean="0">
                <a:effectLst>
                  <a:outerShdw blurRad="38100" dist="38100" dir="2700000" algn="tl">
                    <a:srgbClr val="000000">
                      <a:alpha val="43137"/>
                    </a:srgbClr>
                  </a:outerShdw>
                </a:effectLst>
              </a:rPr>
              <a:t>major</a:t>
            </a:r>
            <a:endParaRPr lang="en-US" b="1" dirty="0">
              <a:effectLst>
                <a:outerShdw blurRad="38100" dist="38100" dir="2700000" algn="tl">
                  <a:srgbClr val="000000">
                    <a:alpha val="43137"/>
                  </a:srgbClr>
                </a:outerShdw>
              </a:effectLst>
            </a:endParaRPr>
          </a:p>
        </p:txBody>
      </p:sp>
      <p:sp>
        <p:nvSpPr>
          <p:cNvPr id="14" name="Rectangle 13"/>
          <p:cNvSpPr/>
          <p:nvPr/>
        </p:nvSpPr>
        <p:spPr>
          <a:xfrm>
            <a:off x="6559574" y="2269620"/>
            <a:ext cx="1370888" cy="923330"/>
          </a:xfrm>
          <a:prstGeom prst="rect">
            <a:avLst/>
          </a:prstGeom>
        </p:spPr>
        <p:txBody>
          <a:bodyPr wrap="none">
            <a:spAutoFit/>
          </a:bodyPr>
          <a:lstStyle/>
          <a:p>
            <a:pPr algn="ctr"/>
            <a:r>
              <a:rPr lang="en-US" b="1" dirty="0" smtClean="0">
                <a:effectLst>
                  <a:outerShdw blurRad="38100" dist="38100" dir="2700000" algn="tl">
                    <a:srgbClr val="000000">
                      <a:alpha val="43137"/>
                    </a:srgbClr>
                  </a:outerShdw>
                </a:effectLst>
              </a:rPr>
              <a:t>Complete</a:t>
            </a:r>
          </a:p>
          <a:p>
            <a:pPr algn="ctr"/>
            <a:r>
              <a:rPr lang="en-US" b="1" dirty="0" smtClean="0">
                <a:effectLst>
                  <a:outerShdw blurRad="38100" dist="38100" dir="2700000" algn="tl">
                    <a:srgbClr val="000000">
                      <a:alpha val="43137"/>
                    </a:srgbClr>
                  </a:outerShdw>
                </a:effectLst>
              </a:rPr>
              <a:t> Geoscience </a:t>
            </a:r>
          </a:p>
          <a:p>
            <a:pPr algn="ctr"/>
            <a:r>
              <a:rPr lang="en-US" b="1" dirty="0" smtClean="0">
                <a:effectLst>
                  <a:outerShdw blurRad="38100" dist="38100" dir="2700000" algn="tl">
                    <a:srgbClr val="000000">
                      <a:alpha val="43137"/>
                    </a:srgbClr>
                  </a:outerShdw>
                </a:effectLst>
              </a:rPr>
              <a:t>degree</a:t>
            </a:r>
            <a:endParaRPr lang="en-US" b="1" dirty="0">
              <a:effectLst>
                <a:outerShdw blurRad="38100" dist="38100" dir="2700000" algn="tl">
                  <a:srgbClr val="000000">
                    <a:alpha val="43137"/>
                  </a:srgbClr>
                </a:outerShdw>
              </a:effectLst>
            </a:endParaRPr>
          </a:p>
        </p:txBody>
      </p:sp>
      <p:sp>
        <p:nvSpPr>
          <p:cNvPr id="15" name="Rectangle 14"/>
          <p:cNvSpPr/>
          <p:nvPr/>
        </p:nvSpPr>
        <p:spPr>
          <a:xfrm>
            <a:off x="8569348" y="2275556"/>
            <a:ext cx="1702325" cy="923330"/>
          </a:xfrm>
          <a:prstGeom prst="rect">
            <a:avLst/>
          </a:prstGeom>
        </p:spPr>
        <p:txBody>
          <a:bodyPr wrap="none">
            <a:spAutoFit/>
          </a:bodyPr>
          <a:lstStyle/>
          <a:p>
            <a:pPr algn="ctr"/>
            <a:r>
              <a:rPr lang="en-US" b="1" dirty="0" smtClean="0">
                <a:effectLst>
                  <a:outerShdw blurRad="38100" dist="38100" dir="2700000" algn="tl">
                    <a:srgbClr val="000000">
                      <a:alpha val="43137"/>
                    </a:srgbClr>
                  </a:outerShdw>
                </a:effectLst>
              </a:rPr>
              <a:t>Geoscience </a:t>
            </a:r>
          </a:p>
          <a:p>
            <a:pPr algn="ctr"/>
            <a:r>
              <a:rPr lang="en-US" b="1" dirty="0" smtClean="0">
                <a:effectLst>
                  <a:outerShdw blurRad="38100" dist="38100" dir="2700000" algn="tl">
                    <a:srgbClr val="000000">
                      <a:alpha val="43137"/>
                    </a:srgbClr>
                  </a:outerShdw>
                </a:effectLst>
              </a:rPr>
              <a:t>Employment or</a:t>
            </a:r>
          </a:p>
          <a:p>
            <a:pPr algn="ctr"/>
            <a:r>
              <a:rPr lang="en-US" b="1" dirty="0" smtClean="0">
                <a:effectLst>
                  <a:outerShdw blurRad="38100" dist="38100" dir="2700000" algn="tl">
                    <a:srgbClr val="000000">
                      <a:alpha val="43137"/>
                    </a:srgbClr>
                  </a:outerShdw>
                </a:effectLst>
              </a:rPr>
              <a:t>graduate school</a:t>
            </a:r>
            <a:endParaRPr lang="en-US" b="1" dirty="0">
              <a:effectLst>
                <a:outerShdw blurRad="38100" dist="38100" dir="2700000" algn="tl">
                  <a:srgbClr val="000000">
                    <a:alpha val="43137"/>
                  </a:srgbClr>
                </a:outerShdw>
              </a:effectLst>
            </a:endParaRPr>
          </a:p>
        </p:txBody>
      </p:sp>
      <p:sp>
        <p:nvSpPr>
          <p:cNvPr id="9" name="Freeform 8"/>
          <p:cNvSpPr/>
          <p:nvPr/>
        </p:nvSpPr>
        <p:spPr>
          <a:xfrm>
            <a:off x="791815" y="2291655"/>
            <a:ext cx="881678" cy="2773147"/>
          </a:xfrm>
          <a:custGeom>
            <a:avLst/>
            <a:gdLst>
              <a:gd name="connsiteX0" fmla="*/ 0 w 759279"/>
              <a:gd name="connsiteY0" fmla="*/ 0 h 2326821"/>
              <a:gd name="connsiteX1" fmla="*/ 759279 w 759279"/>
              <a:gd name="connsiteY1" fmla="*/ 1224642 h 2326821"/>
              <a:gd name="connsiteX2" fmla="*/ 40822 w 759279"/>
              <a:gd name="connsiteY2" fmla="*/ 2326821 h 2326821"/>
            </a:gdLst>
            <a:ahLst/>
            <a:cxnLst>
              <a:cxn ang="0">
                <a:pos x="connsiteX0" y="connsiteY0"/>
              </a:cxn>
              <a:cxn ang="0">
                <a:pos x="connsiteX1" y="connsiteY1"/>
              </a:cxn>
              <a:cxn ang="0">
                <a:pos x="connsiteX2" y="connsiteY2"/>
              </a:cxn>
            </a:cxnLst>
            <a:rect l="l" t="t" r="r" b="b"/>
            <a:pathLst>
              <a:path w="759279" h="2326821">
                <a:moveTo>
                  <a:pt x="0" y="0"/>
                </a:moveTo>
                <a:lnTo>
                  <a:pt x="759279" y="1224642"/>
                </a:lnTo>
                <a:lnTo>
                  <a:pt x="40822" y="2326821"/>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9147" y="1385699"/>
            <a:ext cx="1297150" cy="646331"/>
          </a:xfrm>
          <a:prstGeom prst="rect">
            <a:avLst/>
          </a:prstGeom>
        </p:spPr>
        <p:txBody>
          <a:bodyPr wrap="none">
            <a:spAutoFit/>
          </a:bodyPr>
          <a:lstStyle/>
          <a:p>
            <a:pPr algn="ctr"/>
            <a:r>
              <a:rPr lang="en-US" b="1" dirty="0" smtClean="0">
                <a:solidFill>
                  <a:srgbClr val="0000FF"/>
                </a:solidFill>
                <a:effectLst>
                  <a:outerShdw blurRad="38100" dist="38100" dir="2700000" algn="tl">
                    <a:srgbClr val="000000">
                      <a:alpha val="43137"/>
                    </a:srgbClr>
                  </a:outerShdw>
                </a:effectLst>
              </a:rPr>
              <a:t>Community</a:t>
            </a:r>
          </a:p>
          <a:p>
            <a:pPr algn="ctr"/>
            <a:r>
              <a:rPr lang="en-US" b="1" dirty="0" smtClean="0">
                <a:solidFill>
                  <a:srgbClr val="0000FF"/>
                </a:solidFill>
                <a:effectLst>
                  <a:outerShdw blurRad="38100" dist="38100" dir="2700000" algn="tl">
                    <a:srgbClr val="000000">
                      <a:alpha val="43137"/>
                    </a:srgbClr>
                  </a:outerShdw>
                </a:effectLst>
              </a:rPr>
              <a:t> </a:t>
            </a:r>
            <a:r>
              <a:rPr lang="en-US" b="1" dirty="0">
                <a:solidFill>
                  <a:srgbClr val="0000FF"/>
                </a:solidFill>
                <a:effectLst>
                  <a:outerShdw blurRad="38100" dist="38100" dir="2700000" algn="tl">
                    <a:srgbClr val="000000">
                      <a:alpha val="43137"/>
                    </a:srgbClr>
                  </a:outerShdw>
                </a:effectLst>
              </a:rPr>
              <a:t>College</a:t>
            </a:r>
          </a:p>
        </p:txBody>
      </p:sp>
      <p:sp>
        <p:nvSpPr>
          <p:cNvPr id="12" name="Rectangle 11"/>
          <p:cNvSpPr/>
          <p:nvPr/>
        </p:nvSpPr>
        <p:spPr>
          <a:xfrm>
            <a:off x="475016" y="5197783"/>
            <a:ext cx="1303562" cy="369332"/>
          </a:xfrm>
          <a:prstGeom prst="rect">
            <a:avLst/>
          </a:prstGeom>
        </p:spPr>
        <p:txBody>
          <a:bodyPr wrap="none">
            <a:spAutoFit/>
          </a:bodyPr>
          <a:lstStyle/>
          <a:p>
            <a:pPr algn="ctr"/>
            <a:r>
              <a:rPr lang="en-US" b="1" dirty="0" smtClean="0">
                <a:solidFill>
                  <a:srgbClr val="3399FF"/>
                </a:solidFill>
                <a:effectLst>
                  <a:outerShdw blurRad="38100" dist="38100" dir="2700000" algn="tl">
                    <a:srgbClr val="000000">
                      <a:alpha val="43137"/>
                    </a:srgbClr>
                  </a:outerShdw>
                </a:effectLst>
              </a:rPr>
              <a:t>High School</a:t>
            </a:r>
            <a:endParaRPr lang="en-US" b="1" dirty="0">
              <a:solidFill>
                <a:srgbClr val="3399FF"/>
              </a:solidFill>
              <a:effectLst>
                <a:outerShdw blurRad="38100" dist="38100" dir="2700000" algn="tl">
                  <a:srgbClr val="000000">
                    <a:alpha val="43137"/>
                  </a:srgbClr>
                </a:outerShdw>
              </a:effectLst>
            </a:endParaRPr>
          </a:p>
        </p:txBody>
      </p:sp>
      <p:cxnSp>
        <p:nvCxnSpPr>
          <p:cNvPr id="17" name="Straight Connector 16"/>
          <p:cNvCxnSpPr/>
          <p:nvPr/>
        </p:nvCxnSpPr>
        <p:spPr>
          <a:xfrm>
            <a:off x="2668933" y="3998938"/>
            <a:ext cx="26545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1128556" y="2226664"/>
            <a:ext cx="1505198" cy="1343535"/>
          </a:xfrm>
          <a:custGeom>
            <a:avLst/>
            <a:gdLst>
              <a:gd name="connsiteX0" fmla="*/ 0 w 1306286"/>
              <a:gd name="connsiteY0" fmla="*/ 0 h 1200692"/>
              <a:gd name="connsiteX1" fmla="*/ 628650 w 1306286"/>
              <a:gd name="connsiteY1" fmla="*/ 1053193 h 1200692"/>
              <a:gd name="connsiteX2" fmla="*/ 1306286 w 1306286"/>
              <a:gd name="connsiteY2" fmla="*/ 1167493 h 1200692"/>
              <a:gd name="connsiteX0" fmla="*/ 0 w 1306286"/>
              <a:gd name="connsiteY0" fmla="*/ 0 h 1200692"/>
              <a:gd name="connsiteX1" fmla="*/ 628650 w 1306286"/>
              <a:gd name="connsiteY1" fmla="*/ 1053193 h 1200692"/>
              <a:gd name="connsiteX2" fmla="*/ 1306286 w 1306286"/>
              <a:gd name="connsiteY2" fmla="*/ 1167493 h 1200692"/>
              <a:gd name="connsiteX0" fmla="*/ 0 w 1306286"/>
              <a:gd name="connsiteY0" fmla="*/ 0 h 1167493"/>
              <a:gd name="connsiteX1" fmla="*/ 628650 w 1306286"/>
              <a:gd name="connsiteY1" fmla="*/ 1053193 h 1167493"/>
              <a:gd name="connsiteX2" fmla="*/ 1306286 w 1306286"/>
              <a:gd name="connsiteY2" fmla="*/ 1167493 h 1167493"/>
              <a:gd name="connsiteX0" fmla="*/ 0 w 1306286"/>
              <a:gd name="connsiteY0" fmla="*/ 0 h 1167493"/>
              <a:gd name="connsiteX1" fmla="*/ 628650 w 1306286"/>
              <a:gd name="connsiteY1" fmla="*/ 1053193 h 1167493"/>
              <a:gd name="connsiteX2" fmla="*/ 791936 w 1306286"/>
              <a:gd name="connsiteY2" fmla="*/ 1104064 h 1167493"/>
              <a:gd name="connsiteX3" fmla="*/ 1306286 w 1306286"/>
              <a:gd name="connsiteY3" fmla="*/ 1167493 h 1167493"/>
              <a:gd name="connsiteX0" fmla="*/ 0 w 1306286"/>
              <a:gd name="connsiteY0" fmla="*/ 0 h 1167493"/>
              <a:gd name="connsiteX1" fmla="*/ 490485 w 1306286"/>
              <a:gd name="connsiteY1" fmla="*/ 842806 h 1167493"/>
              <a:gd name="connsiteX2" fmla="*/ 628650 w 1306286"/>
              <a:gd name="connsiteY2" fmla="*/ 1053193 h 1167493"/>
              <a:gd name="connsiteX3" fmla="*/ 791936 w 1306286"/>
              <a:gd name="connsiteY3" fmla="*/ 1104064 h 1167493"/>
              <a:gd name="connsiteX4" fmla="*/ 1306286 w 1306286"/>
              <a:gd name="connsiteY4" fmla="*/ 1167493 h 1167493"/>
              <a:gd name="connsiteX0" fmla="*/ 0 w 1306286"/>
              <a:gd name="connsiteY0" fmla="*/ 0 h 1167493"/>
              <a:gd name="connsiteX1" fmla="*/ 490485 w 1306286"/>
              <a:gd name="connsiteY1" fmla="*/ 842806 h 1167493"/>
              <a:gd name="connsiteX2" fmla="*/ 578408 w 1306286"/>
              <a:gd name="connsiteY2" fmla="*/ 1012999 h 1167493"/>
              <a:gd name="connsiteX3" fmla="*/ 791936 w 1306286"/>
              <a:gd name="connsiteY3" fmla="*/ 1104064 h 1167493"/>
              <a:gd name="connsiteX4" fmla="*/ 1306286 w 1306286"/>
              <a:gd name="connsiteY4" fmla="*/ 1167493 h 1167493"/>
              <a:gd name="connsiteX0" fmla="*/ 0 w 1306286"/>
              <a:gd name="connsiteY0" fmla="*/ 0 h 1167493"/>
              <a:gd name="connsiteX1" fmla="*/ 490485 w 1306286"/>
              <a:gd name="connsiteY1" fmla="*/ 842806 h 1167493"/>
              <a:gd name="connsiteX2" fmla="*/ 578408 w 1306286"/>
              <a:gd name="connsiteY2" fmla="*/ 1012999 h 1167493"/>
              <a:gd name="connsiteX3" fmla="*/ 791936 w 1306286"/>
              <a:gd name="connsiteY3" fmla="*/ 1104064 h 1167493"/>
              <a:gd name="connsiteX4" fmla="*/ 1306286 w 1306286"/>
              <a:gd name="connsiteY4" fmla="*/ 1167493 h 1167493"/>
              <a:gd name="connsiteX0" fmla="*/ 0 w 1306286"/>
              <a:gd name="connsiteY0" fmla="*/ 0 h 1167493"/>
              <a:gd name="connsiteX1" fmla="*/ 490485 w 1306286"/>
              <a:gd name="connsiteY1" fmla="*/ 842806 h 1167493"/>
              <a:gd name="connsiteX2" fmla="*/ 578408 w 1306286"/>
              <a:gd name="connsiteY2" fmla="*/ 1012999 h 1167493"/>
              <a:gd name="connsiteX3" fmla="*/ 791936 w 1306286"/>
              <a:gd name="connsiteY3" fmla="*/ 1104064 h 1167493"/>
              <a:gd name="connsiteX4" fmla="*/ 1306286 w 1306286"/>
              <a:gd name="connsiteY4" fmla="*/ 1167493 h 1167493"/>
              <a:gd name="connsiteX0" fmla="*/ 0 w 1296238"/>
              <a:gd name="connsiteY0" fmla="*/ 0 h 1107203"/>
              <a:gd name="connsiteX1" fmla="*/ 490485 w 1296238"/>
              <a:gd name="connsiteY1" fmla="*/ 842806 h 1107203"/>
              <a:gd name="connsiteX2" fmla="*/ 578408 w 1296238"/>
              <a:gd name="connsiteY2" fmla="*/ 1012999 h 1107203"/>
              <a:gd name="connsiteX3" fmla="*/ 791936 w 1296238"/>
              <a:gd name="connsiteY3" fmla="*/ 1104064 h 1107203"/>
              <a:gd name="connsiteX4" fmla="*/ 1296238 w 1296238"/>
              <a:gd name="connsiteY4" fmla="*/ 1107203 h 1107203"/>
              <a:gd name="connsiteX0" fmla="*/ 0 w 1296238"/>
              <a:gd name="connsiteY0" fmla="*/ 0 h 1127299"/>
              <a:gd name="connsiteX1" fmla="*/ 490485 w 1296238"/>
              <a:gd name="connsiteY1" fmla="*/ 842806 h 1127299"/>
              <a:gd name="connsiteX2" fmla="*/ 578408 w 1296238"/>
              <a:gd name="connsiteY2" fmla="*/ 1012999 h 1127299"/>
              <a:gd name="connsiteX3" fmla="*/ 791936 w 1296238"/>
              <a:gd name="connsiteY3" fmla="*/ 1104064 h 1127299"/>
              <a:gd name="connsiteX4" fmla="*/ 1296238 w 1296238"/>
              <a:gd name="connsiteY4" fmla="*/ 1127299 h 1127299"/>
              <a:gd name="connsiteX0" fmla="*/ 0 w 1296238"/>
              <a:gd name="connsiteY0" fmla="*/ 0 h 1127299"/>
              <a:gd name="connsiteX1" fmla="*/ 466101 w 1296238"/>
              <a:gd name="connsiteY1" fmla="*/ 836710 h 1127299"/>
              <a:gd name="connsiteX2" fmla="*/ 578408 w 1296238"/>
              <a:gd name="connsiteY2" fmla="*/ 1012999 h 1127299"/>
              <a:gd name="connsiteX3" fmla="*/ 791936 w 1296238"/>
              <a:gd name="connsiteY3" fmla="*/ 1104064 h 1127299"/>
              <a:gd name="connsiteX4" fmla="*/ 1296238 w 1296238"/>
              <a:gd name="connsiteY4" fmla="*/ 1127299 h 1127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238" h="1127299">
                <a:moveTo>
                  <a:pt x="0" y="0"/>
                </a:moveTo>
                <a:lnTo>
                  <a:pt x="466101" y="836710"/>
                </a:lnTo>
                <a:cubicBezTo>
                  <a:pt x="562502" y="1005543"/>
                  <a:pt x="524102" y="968440"/>
                  <a:pt x="578408" y="1012999"/>
                </a:cubicBezTo>
                <a:cubicBezTo>
                  <a:pt x="632714" y="1057558"/>
                  <a:pt x="670623" y="1078315"/>
                  <a:pt x="791936" y="1104064"/>
                </a:cubicBezTo>
                <a:lnTo>
                  <a:pt x="1296238" y="1127299"/>
                </a:lnTo>
              </a:path>
            </a:pathLst>
          </a:custGeom>
          <a:noFill/>
          <a:ln w="76200">
            <a:solidFill>
              <a:srgbClr val="0000FF"/>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flipV="1">
            <a:off x="1129591" y="3780956"/>
            <a:ext cx="1505198" cy="1329005"/>
          </a:xfrm>
          <a:custGeom>
            <a:avLst/>
            <a:gdLst>
              <a:gd name="connsiteX0" fmla="*/ 0 w 1306286"/>
              <a:gd name="connsiteY0" fmla="*/ 0 h 1200692"/>
              <a:gd name="connsiteX1" fmla="*/ 628650 w 1306286"/>
              <a:gd name="connsiteY1" fmla="*/ 1053193 h 1200692"/>
              <a:gd name="connsiteX2" fmla="*/ 1306286 w 1306286"/>
              <a:gd name="connsiteY2" fmla="*/ 1167493 h 1200692"/>
              <a:gd name="connsiteX0" fmla="*/ 0 w 1306286"/>
              <a:gd name="connsiteY0" fmla="*/ 0 h 1200692"/>
              <a:gd name="connsiteX1" fmla="*/ 628650 w 1306286"/>
              <a:gd name="connsiteY1" fmla="*/ 1053193 h 1200692"/>
              <a:gd name="connsiteX2" fmla="*/ 1306286 w 1306286"/>
              <a:gd name="connsiteY2" fmla="*/ 1167493 h 1200692"/>
              <a:gd name="connsiteX0" fmla="*/ 0 w 1306286"/>
              <a:gd name="connsiteY0" fmla="*/ 0 h 1167493"/>
              <a:gd name="connsiteX1" fmla="*/ 628650 w 1306286"/>
              <a:gd name="connsiteY1" fmla="*/ 1053193 h 1167493"/>
              <a:gd name="connsiteX2" fmla="*/ 1306286 w 1306286"/>
              <a:gd name="connsiteY2" fmla="*/ 1167493 h 1167493"/>
              <a:gd name="connsiteX0" fmla="*/ 0 w 1306286"/>
              <a:gd name="connsiteY0" fmla="*/ 0 h 1167493"/>
              <a:gd name="connsiteX1" fmla="*/ 628650 w 1306286"/>
              <a:gd name="connsiteY1" fmla="*/ 1053193 h 1167493"/>
              <a:gd name="connsiteX2" fmla="*/ 791936 w 1306286"/>
              <a:gd name="connsiteY2" fmla="*/ 1104064 h 1167493"/>
              <a:gd name="connsiteX3" fmla="*/ 1306286 w 1306286"/>
              <a:gd name="connsiteY3" fmla="*/ 1167493 h 1167493"/>
              <a:gd name="connsiteX0" fmla="*/ 0 w 1306286"/>
              <a:gd name="connsiteY0" fmla="*/ 0 h 1167493"/>
              <a:gd name="connsiteX1" fmla="*/ 490485 w 1306286"/>
              <a:gd name="connsiteY1" fmla="*/ 842806 h 1167493"/>
              <a:gd name="connsiteX2" fmla="*/ 628650 w 1306286"/>
              <a:gd name="connsiteY2" fmla="*/ 1053193 h 1167493"/>
              <a:gd name="connsiteX3" fmla="*/ 791936 w 1306286"/>
              <a:gd name="connsiteY3" fmla="*/ 1104064 h 1167493"/>
              <a:gd name="connsiteX4" fmla="*/ 1306286 w 1306286"/>
              <a:gd name="connsiteY4" fmla="*/ 1167493 h 1167493"/>
              <a:gd name="connsiteX0" fmla="*/ 0 w 1306286"/>
              <a:gd name="connsiteY0" fmla="*/ 0 h 1167493"/>
              <a:gd name="connsiteX1" fmla="*/ 490485 w 1306286"/>
              <a:gd name="connsiteY1" fmla="*/ 842806 h 1167493"/>
              <a:gd name="connsiteX2" fmla="*/ 578408 w 1306286"/>
              <a:gd name="connsiteY2" fmla="*/ 1012999 h 1167493"/>
              <a:gd name="connsiteX3" fmla="*/ 791936 w 1306286"/>
              <a:gd name="connsiteY3" fmla="*/ 1104064 h 1167493"/>
              <a:gd name="connsiteX4" fmla="*/ 1306286 w 1306286"/>
              <a:gd name="connsiteY4" fmla="*/ 1167493 h 1167493"/>
              <a:gd name="connsiteX0" fmla="*/ 0 w 1306286"/>
              <a:gd name="connsiteY0" fmla="*/ 0 h 1167493"/>
              <a:gd name="connsiteX1" fmla="*/ 490485 w 1306286"/>
              <a:gd name="connsiteY1" fmla="*/ 842806 h 1167493"/>
              <a:gd name="connsiteX2" fmla="*/ 578408 w 1306286"/>
              <a:gd name="connsiteY2" fmla="*/ 1012999 h 1167493"/>
              <a:gd name="connsiteX3" fmla="*/ 791936 w 1306286"/>
              <a:gd name="connsiteY3" fmla="*/ 1104064 h 1167493"/>
              <a:gd name="connsiteX4" fmla="*/ 1306286 w 1306286"/>
              <a:gd name="connsiteY4" fmla="*/ 1167493 h 1167493"/>
              <a:gd name="connsiteX0" fmla="*/ 0 w 1306286"/>
              <a:gd name="connsiteY0" fmla="*/ 0 h 1167493"/>
              <a:gd name="connsiteX1" fmla="*/ 490485 w 1306286"/>
              <a:gd name="connsiteY1" fmla="*/ 842806 h 1167493"/>
              <a:gd name="connsiteX2" fmla="*/ 578408 w 1306286"/>
              <a:gd name="connsiteY2" fmla="*/ 1012999 h 1167493"/>
              <a:gd name="connsiteX3" fmla="*/ 791936 w 1306286"/>
              <a:gd name="connsiteY3" fmla="*/ 1104064 h 1167493"/>
              <a:gd name="connsiteX4" fmla="*/ 1306286 w 1306286"/>
              <a:gd name="connsiteY4" fmla="*/ 1167493 h 1167493"/>
              <a:gd name="connsiteX0" fmla="*/ 0 w 1296238"/>
              <a:gd name="connsiteY0" fmla="*/ 0 h 1107203"/>
              <a:gd name="connsiteX1" fmla="*/ 490485 w 1296238"/>
              <a:gd name="connsiteY1" fmla="*/ 842806 h 1107203"/>
              <a:gd name="connsiteX2" fmla="*/ 578408 w 1296238"/>
              <a:gd name="connsiteY2" fmla="*/ 1012999 h 1107203"/>
              <a:gd name="connsiteX3" fmla="*/ 791936 w 1296238"/>
              <a:gd name="connsiteY3" fmla="*/ 1104064 h 1107203"/>
              <a:gd name="connsiteX4" fmla="*/ 1296238 w 1296238"/>
              <a:gd name="connsiteY4" fmla="*/ 1107203 h 1107203"/>
              <a:gd name="connsiteX0" fmla="*/ 0 w 1296238"/>
              <a:gd name="connsiteY0" fmla="*/ 0 h 1127299"/>
              <a:gd name="connsiteX1" fmla="*/ 490485 w 1296238"/>
              <a:gd name="connsiteY1" fmla="*/ 842806 h 1127299"/>
              <a:gd name="connsiteX2" fmla="*/ 578408 w 1296238"/>
              <a:gd name="connsiteY2" fmla="*/ 1012999 h 1127299"/>
              <a:gd name="connsiteX3" fmla="*/ 791936 w 1296238"/>
              <a:gd name="connsiteY3" fmla="*/ 1104064 h 1127299"/>
              <a:gd name="connsiteX4" fmla="*/ 1296238 w 1296238"/>
              <a:gd name="connsiteY4" fmla="*/ 1127299 h 1127299"/>
              <a:gd name="connsiteX0" fmla="*/ 0 w 1296238"/>
              <a:gd name="connsiteY0" fmla="*/ 0 h 1127299"/>
              <a:gd name="connsiteX1" fmla="*/ 460005 w 1296238"/>
              <a:gd name="connsiteY1" fmla="*/ 787942 h 1127299"/>
              <a:gd name="connsiteX2" fmla="*/ 578408 w 1296238"/>
              <a:gd name="connsiteY2" fmla="*/ 1012999 h 1127299"/>
              <a:gd name="connsiteX3" fmla="*/ 791936 w 1296238"/>
              <a:gd name="connsiteY3" fmla="*/ 1104064 h 1127299"/>
              <a:gd name="connsiteX4" fmla="*/ 1296238 w 1296238"/>
              <a:gd name="connsiteY4" fmla="*/ 1127299 h 1127299"/>
              <a:gd name="connsiteX0" fmla="*/ 0 w 1296238"/>
              <a:gd name="connsiteY0" fmla="*/ 0 h 1127299"/>
              <a:gd name="connsiteX1" fmla="*/ 441717 w 1296238"/>
              <a:gd name="connsiteY1" fmla="*/ 800134 h 1127299"/>
              <a:gd name="connsiteX2" fmla="*/ 578408 w 1296238"/>
              <a:gd name="connsiteY2" fmla="*/ 1012999 h 1127299"/>
              <a:gd name="connsiteX3" fmla="*/ 791936 w 1296238"/>
              <a:gd name="connsiteY3" fmla="*/ 1104064 h 1127299"/>
              <a:gd name="connsiteX4" fmla="*/ 1296238 w 1296238"/>
              <a:gd name="connsiteY4" fmla="*/ 1127299 h 1127299"/>
              <a:gd name="connsiteX0" fmla="*/ 0 w 1296238"/>
              <a:gd name="connsiteY0" fmla="*/ 0 h 1115107"/>
              <a:gd name="connsiteX1" fmla="*/ 441717 w 1296238"/>
              <a:gd name="connsiteY1" fmla="*/ 800134 h 1115107"/>
              <a:gd name="connsiteX2" fmla="*/ 578408 w 1296238"/>
              <a:gd name="connsiteY2" fmla="*/ 1012999 h 1115107"/>
              <a:gd name="connsiteX3" fmla="*/ 791936 w 1296238"/>
              <a:gd name="connsiteY3" fmla="*/ 1104064 h 1115107"/>
              <a:gd name="connsiteX4" fmla="*/ 1296238 w 1296238"/>
              <a:gd name="connsiteY4" fmla="*/ 1115107 h 1115107"/>
              <a:gd name="connsiteX0" fmla="*/ 0 w 1296238"/>
              <a:gd name="connsiteY0" fmla="*/ 0 h 1115107"/>
              <a:gd name="connsiteX1" fmla="*/ 496581 w 1296238"/>
              <a:gd name="connsiteY1" fmla="*/ 769654 h 1115107"/>
              <a:gd name="connsiteX2" fmla="*/ 578408 w 1296238"/>
              <a:gd name="connsiteY2" fmla="*/ 1012999 h 1115107"/>
              <a:gd name="connsiteX3" fmla="*/ 791936 w 1296238"/>
              <a:gd name="connsiteY3" fmla="*/ 1104064 h 1115107"/>
              <a:gd name="connsiteX4" fmla="*/ 1296238 w 1296238"/>
              <a:gd name="connsiteY4" fmla="*/ 1115107 h 1115107"/>
              <a:gd name="connsiteX0" fmla="*/ 0 w 1296238"/>
              <a:gd name="connsiteY0" fmla="*/ 0 h 1115107"/>
              <a:gd name="connsiteX1" fmla="*/ 496581 w 1296238"/>
              <a:gd name="connsiteY1" fmla="*/ 769654 h 1115107"/>
              <a:gd name="connsiteX2" fmla="*/ 651560 w 1296238"/>
              <a:gd name="connsiteY2" fmla="*/ 1006903 h 1115107"/>
              <a:gd name="connsiteX3" fmla="*/ 791936 w 1296238"/>
              <a:gd name="connsiteY3" fmla="*/ 1104064 h 1115107"/>
              <a:gd name="connsiteX4" fmla="*/ 1296238 w 1296238"/>
              <a:gd name="connsiteY4" fmla="*/ 1115107 h 111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238" h="1115107">
                <a:moveTo>
                  <a:pt x="0" y="0"/>
                </a:moveTo>
                <a:lnTo>
                  <a:pt x="496581" y="769654"/>
                </a:lnTo>
                <a:cubicBezTo>
                  <a:pt x="592982" y="938487"/>
                  <a:pt x="602334" y="951168"/>
                  <a:pt x="651560" y="1006903"/>
                </a:cubicBezTo>
                <a:cubicBezTo>
                  <a:pt x="700786" y="1062638"/>
                  <a:pt x="670623" y="1078315"/>
                  <a:pt x="791936" y="1104064"/>
                </a:cubicBezTo>
                <a:lnTo>
                  <a:pt x="1296238" y="1115107"/>
                </a:lnTo>
              </a:path>
            </a:pathLst>
          </a:custGeom>
          <a:noFill/>
          <a:ln w="76200">
            <a:solidFill>
              <a:srgbClr val="3399FF"/>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537838" y="4079923"/>
            <a:ext cx="88483" cy="188444"/>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3"/>
          <p:cNvSpPr/>
          <p:nvPr/>
        </p:nvSpPr>
        <p:spPr>
          <a:xfrm>
            <a:off x="7263854" y="4079924"/>
            <a:ext cx="88483" cy="56533"/>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351157" y="2127861"/>
            <a:ext cx="9325564" cy="3100735"/>
            <a:chOff x="1191986" y="2008414"/>
            <a:chExt cx="8030939" cy="2601685"/>
          </a:xfrm>
        </p:grpSpPr>
        <p:sp>
          <p:nvSpPr>
            <p:cNvPr id="3" name="Freeform 2"/>
            <p:cNvSpPr/>
            <p:nvPr/>
          </p:nvSpPr>
          <p:spPr>
            <a:xfrm>
              <a:off x="1191986" y="2008414"/>
              <a:ext cx="7984671" cy="1036865"/>
            </a:xfrm>
            <a:custGeom>
              <a:avLst/>
              <a:gdLst>
                <a:gd name="connsiteX0" fmla="*/ 0 w 7984671"/>
                <a:gd name="connsiteY0" fmla="*/ 0 h 1036865"/>
                <a:gd name="connsiteX1" fmla="*/ 644978 w 7984671"/>
                <a:gd name="connsiteY1" fmla="*/ 1036865 h 1036865"/>
                <a:gd name="connsiteX2" fmla="*/ 7984671 w 7984671"/>
                <a:gd name="connsiteY2" fmla="*/ 1028700 h 1036865"/>
                <a:gd name="connsiteX3" fmla="*/ 7984671 w 7984671"/>
                <a:gd name="connsiteY3" fmla="*/ 1028700 h 1036865"/>
                <a:gd name="connsiteX4" fmla="*/ 7984671 w 7984671"/>
                <a:gd name="connsiteY4" fmla="*/ 1028700 h 103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4671" h="1036865">
                  <a:moveTo>
                    <a:pt x="0" y="0"/>
                  </a:moveTo>
                  <a:lnTo>
                    <a:pt x="644978" y="1036865"/>
                  </a:lnTo>
                  <a:lnTo>
                    <a:pt x="7984671" y="1028700"/>
                  </a:lnTo>
                  <a:lnTo>
                    <a:pt x="7984671" y="1028700"/>
                  </a:lnTo>
                  <a:lnTo>
                    <a:pt x="7984671" y="102870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flipV="1">
              <a:off x="1238254" y="3573234"/>
              <a:ext cx="7984671" cy="1036865"/>
            </a:xfrm>
            <a:custGeom>
              <a:avLst/>
              <a:gdLst>
                <a:gd name="connsiteX0" fmla="*/ 0 w 7984671"/>
                <a:gd name="connsiteY0" fmla="*/ 0 h 1036865"/>
                <a:gd name="connsiteX1" fmla="*/ 644978 w 7984671"/>
                <a:gd name="connsiteY1" fmla="*/ 1036865 h 1036865"/>
                <a:gd name="connsiteX2" fmla="*/ 7984671 w 7984671"/>
                <a:gd name="connsiteY2" fmla="*/ 1028700 h 1036865"/>
                <a:gd name="connsiteX3" fmla="*/ 7984671 w 7984671"/>
                <a:gd name="connsiteY3" fmla="*/ 1028700 h 1036865"/>
                <a:gd name="connsiteX4" fmla="*/ 7984671 w 7984671"/>
                <a:gd name="connsiteY4" fmla="*/ 1028700 h 103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4671" h="1036865">
                  <a:moveTo>
                    <a:pt x="0" y="0"/>
                  </a:moveTo>
                  <a:lnTo>
                    <a:pt x="644978" y="1036865"/>
                  </a:lnTo>
                  <a:lnTo>
                    <a:pt x="7984671" y="1028700"/>
                  </a:lnTo>
                  <a:lnTo>
                    <a:pt x="7984671" y="1028700"/>
                  </a:lnTo>
                  <a:lnTo>
                    <a:pt x="7984671" y="102870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Connector 19"/>
          <p:cNvCxnSpPr/>
          <p:nvPr/>
        </p:nvCxnSpPr>
        <p:spPr>
          <a:xfrm>
            <a:off x="4884454" y="3989856"/>
            <a:ext cx="265451"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213890" y="3992883"/>
            <a:ext cx="265451"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493595" y="3998938"/>
            <a:ext cx="265451"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94075" y="3989856"/>
            <a:ext cx="265451"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2586138" y="3385411"/>
            <a:ext cx="8092747" cy="603367"/>
          </a:xfrm>
          <a:custGeom>
            <a:avLst/>
            <a:gdLst>
              <a:gd name="connsiteX0" fmla="*/ 0 w 6774507"/>
              <a:gd name="connsiteY0" fmla="*/ 87994 h 527955"/>
              <a:gd name="connsiteX1" fmla="*/ 87994 w 6774507"/>
              <a:gd name="connsiteY1" fmla="*/ 0 h 527955"/>
              <a:gd name="connsiteX2" fmla="*/ 6686513 w 6774507"/>
              <a:gd name="connsiteY2" fmla="*/ 0 h 527955"/>
              <a:gd name="connsiteX3" fmla="*/ 6774507 w 6774507"/>
              <a:gd name="connsiteY3" fmla="*/ 87994 h 527955"/>
              <a:gd name="connsiteX4" fmla="*/ 6774507 w 6774507"/>
              <a:gd name="connsiteY4" fmla="*/ 439961 h 527955"/>
              <a:gd name="connsiteX5" fmla="*/ 6686513 w 6774507"/>
              <a:gd name="connsiteY5" fmla="*/ 527955 h 527955"/>
              <a:gd name="connsiteX6" fmla="*/ 87994 w 6774507"/>
              <a:gd name="connsiteY6" fmla="*/ 527955 h 527955"/>
              <a:gd name="connsiteX7" fmla="*/ 0 w 6774507"/>
              <a:gd name="connsiteY7" fmla="*/ 439961 h 527955"/>
              <a:gd name="connsiteX8" fmla="*/ 0 w 6774507"/>
              <a:gd name="connsiteY8" fmla="*/ 87994 h 527955"/>
              <a:gd name="connsiteX0" fmla="*/ 0 w 6774507"/>
              <a:gd name="connsiteY0" fmla="*/ 88011 h 527972"/>
              <a:gd name="connsiteX1" fmla="*/ 87994 w 6774507"/>
              <a:gd name="connsiteY1" fmla="*/ 17 h 527972"/>
              <a:gd name="connsiteX2" fmla="*/ 1178379 w 6774507"/>
              <a:gd name="connsiteY2" fmla="*/ 51506 h 527972"/>
              <a:gd name="connsiteX3" fmla="*/ 6686513 w 6774507"/>
              <a:gd name="connsiteY3" fmla="*/ 17 h 527972"/>
              <a:gd name="connsiteX4" fmla="*/ 6774507 w 6774507"/>
              <a:gd name="connsiteY4" fmla="*/ 88011 h 527972"/>
              <a:gd name="connsiteX5" fmla="*/ 6774507 w 6774507"/>
              <a:gd name="connsiteY5" fmla="*/ 439978 h 527972"/>
              <a:gd name="connsiteX6" fmla="*/ 6686513 w 6774507"/>
              <a:gd name="connsiteY6" fmla="*/ 527972 h 527972"/>
              <a:gd name="connsiteX7" fmla="*/ 87994 w 6774507"/>
              <a:gd name="connsiteY7" fmla="*/ 527972 h 527972"/>
              <a:gd name="connsiteX8" fmla="*/ 0 w 6774507"/>
              <a:gd name="connsiteY8" fmla="*/ 439978 h 527972"/>
              <a:gd name="connsiteX9" fmla="*/ 0 w 6774507"/>
              <a:gd name="connsiteY9" fmla="*/ 88011 h 527972"/>
              <a:gd name="connsiteX0" fmla="*/ 0 w 6774507"/>
              <a:gd name="connsiteY0" fmla="*/ 88011 h 527972"/>
              <a:gd name="connsiteX1" fmla="*/ 87994 w 6774507"/>
              <a:gd name="connsiteY1" fmla="*/ 17 h 527972"/>
              <a:gd name="connsiteX2" fmla="*/ 1178379 w 6774507"/>
              <a:gd name="connsiteY2" fmla="*/ 51506 h 527972"/>
              <a:gd name="connsiteX3" fmla="*/ 2647515 w 6774507"/>
              <a:gd name="connsiteY3" fmla="*/ 210002 h 527972"/>
              <a:gd name="connsiteX4" fmla="*/ 6686513 w 6774507"/>
              <a:gd name="connsiteY4" fmla="*/ 17 h 527972"/>
              <a:gd name="connsiteX5" fmla="*/ 6774507 w 6774507"/>
              <a:gd name="connsiteY5" fmla="*/ 88011 h 527972"/>
              <a:gd name="connsiteX6" fmla="*/ 6774507 w 6774507"/>
              <a:gd name="connsiteY6" fmla="*/ 439978 h 527972"/>
              <a:gd name="connsiteX7" fmla="*/ 6686513 w 6774507"/>
              <a:gd name="connsiteY7" fmla="*/ 527972 h 527972"/>
              <a:gd name="connsiteX8" fmla="*/ 87994 w 6774507"/>
              <a:gd name="connsiteY8" fmla="*/ 527972 h 527972"/>
              <a:gd name="connsiteX9" fmla="*/ 0 w 6774507"/>
              <a:gd name="connsiteY9" fmla="*/ 439978 h 527972"/>
              <a:gd name="connsiteX10" fmla="*/ 0 w 6774507"/>
              <a:gd name="connsiteY10" fmla="*/ 88011 h 527972"/>
              <a:gd name="connsiteX0" fmla="*/ 0 w 6774507"/>
              <a:gd name="connsiteY0" fmla="*/ 87994 h 527955"/>
              <a:gd name="connsiteX1" fmla="*/ 118474 w 6774507"/>
              <a:gd name="connsiteY1" fmla="*/ 18288 h 527955"/>
              <a:gd name="connsiteX2" fmla="*/ 1178379 w 6774507"/>
              <a:gd name="connsiteY2" fmla="*/ 51489 h 527955"/>
              <a:gd name="connsiteX3" fmla="*/ 2647515 w 6774507"/>
              <a:gd name="connsiteY3" fmla="*/ 209985 h 527955"/>
              <a:gd name="connsiteX4" fmla="*/ 6686513 w 6774507"/>
              <a:gd name="connsiteY4" fmla="*/ 0 h 527955"/>
              <a:gd name="connsiteX5" fmla="*/ 6774507 w 6774507"/>
              <a:gd name="connsiteY5" fmla="*/ 87994 h 527955"/>
              <a:gd name="connsiteX6" fmla="*/ 6774507 w 6774507"/>
              <a:gd name="connsiteY6" fmla="*/ 439961 h 527955"/>
              <a:gd name="connsiteX7" fmla="*/ 6686513 w 6774507"/>
              <a:gd name="connsiteY7" fmla="*/ 527955 h 527955"/>
              <a:gd name="connsiteX8" fmla="*/ 87994 w 6774507"/>
              <a:gd name="connsiteY8" fmla="*/ 527955 h 527955"/>
              <a:gd name="connsiteX9" fmla="*/ 0 w 6774507"/>
              <a:gd name="connsiteY9" fmla="*/ 439961 h 527955"/>
              <a:gd name="connsiteX10" fmla="*/ 0 w 6774507"/>
              <a:gd name="connsiteY10" fmla="*/ 87994 h 527955"/>
              <a:gd name="connsiteX0" fmla="*/ 0 w 6774507"/>
              <a:gd name="connsiteY0" fmla="*/ 87994 h 527955"/>
              <a:gd name="connsiteX1" fmla="*/ 118474 w 6774507"/>
              <a:gd name="connsiteY1" fmla="*/ 18288 h 527955"/>
              <a:gd name="connsiteX2" fmla="*/ 477339 w 6774507"/>
              <a:gd name="connsiteY2" fmla="*/ 94161 h 527955"/>
              <a:gd name="connsiteX3" fmla="*/ 1178379 w 6774507"/>
              <a:gd name="connsiteY3" fmla="*/ 51489 h 527955"/>
              <a:gd name="connsiteX4" fmla="*/ 2647515 w 6774507"/>
              <a:gd name="connsiteY4" fmla="*/ 209985 h 527955"/>
              <a:gd name="connsiteX5" fmla="*/ 6686513 w 6774507"/>
              <a:gd name="connsiteY5" fmla="*/ 0 h 527955"/>
              <a:gd name="connsiteX6" fmla="*/ 6774507 w 6774507"/>
              <a:gd name="connsiteY6" fmla="*/ 87994 h 527955"/>
              <a:gd name="connsiteX7" fmla="*/ 6774507 w 6774507"/>
              <a:gd name="connsiteY7" fmla="*/ 439961 h 527955"/>
              <a:gd name="connsiteX8" fmla="*/ 6686513 w 6774507"/>
              <a:gd name="connsiteY8" fmla="*/ 527955 h 527955"/>
              <a:gd name="connsiteX9" fmla="*/ 87994 w 6774507"/>
              <a:gd name="connsiteY9" fmla="*/ 527955 h 527955"/>
              <a:gd name="connsiteX10" fmla="*/ 0 w 6774507"/>
              <a:gd name="connsiteY10" fmla="*/ 439961 h 527955"/>
              <a:gd name="connsiteX11" fmla="*/ 0 w 6774507"/>
              <a:gd name="connsiteY11" fmla="*/ 87994 h 527955"/>
              <a:gd name="connsiteX0" fmla="*/ 0 w 6774507"/>
              <a:gd name="connsiteY0" fmla="*/ 87994 h 527955"/>
              <a:gd name="connsiteX1" fmla="*/ 118474 w 6774507"/>
              <a:gd name="connsiteY1" fmla="*/ 18288 h 527955"/>
              <a:gd name="connsiteX2" fmla="*/ 477339 w 6774507"/>
              <a:gd name="connsiteY2" fmla="*/ 94161 h 527955"/>
              <a:gd name="connsiteX3" fmla="*/ 1848939 w 6774507"/>
              <a:gd name="connsiteY3" fmla="*/ 94161 h 527955"/>
              <a:gd name="connsiteX4" fmla="*/ 2647515 w 6774507"/>
              <a:gd name="connsiteY4" fmla="*/ 209985 h 527955"/>
              <a:gd name="connsiteX5" fmla="*/ 6686513 w 6774507"/>
              <a:gd name="connsiteY5" fmla="*/ 0 h 527955"/>
              <a:gd name="connsiteX6" fmla="*/ 6774507 w 6774507"/>
              <a:gd name="connsiteY6" fmla="*/ 87994 h 527955"/>
              <a:gd name="connsiteX7" fmla="*/ 6774507 w 6774507"/>
              <a:gd name="connsiteY7" fmla="*/ 439961 h 527955"/>
              <a:gd name="connsiteX8" fmla="*/ 6686513 w 6774507"/>
              <a:gd name="connsiteY8" fmla="*/ 527955 h 527955"/>
              <a:gd name="connsiteX9" fmla="*/ 87994 w 6774507"/>
              <a:gd name="connsiteY9" fmla="*/ 527955 h 527955"/>
              <a:gd name="connsiteX10" fmla="*/ 0 w 6774507"/>
              <a:gd name="connsiteY10" fmla="*/ 439961 h 527955"/>
              <a:gd name="connsiteX11" fmla="*/ 0 w 6774507"/>
              <a:gd name="connsiteY11" fmla="*/ 87994 h 527955"/>
              <a:gd name="connsiteX0" fmla="*/ 0 w 6774507"/>
              <a:gd name="connsiteY0" fmla="*/ 87994 h 527955"/>
              <a:gd name="connsiteX1" fmla="*/ 118474 w 6774507"/>
              <a:gd name="connsiteY1" fmla="*/ 18288 h 527955"/>
              <a:gd name="connsiteX2" fmla="*/ 507819 w 6774507"/>
              <a:gd name="connsiteY2" fmla="*/ 161217 h 527955"/>
              <a:gd name="connsiteX3" fmla="*/ 1848939 w 6774507"/>
              <a:gd name="connsiteY3" fmla="*/ 94161 h 527955"/>
              <a:gd name="connsiteX4" fmla="*/ 2647515 w 6774507"/>
              <a:gd name="connsiteY4" fmla="*/ 209985 h 527955"/>
              <a:gd name="connsiteX5" fmla="*/ 6686513 w 6774507"/>
              <a:gd name="connsiteY5" fmla="*/ 0 h 527955"/>
              <a:gd name="connsiteX6" fmla="*/ 6774507 w 6774507"/>
              <a:gd name="connsiteY6" fmla="*/ 87994 h 527955"/>
              <a:gd name="connsiteX7" fmla="*/ 6774507 w 6774507"/>
              <a:gd name="connsiteY7" fmla="*/ 439961 h 527955"/>
              <a:gd name="connsiteX8" fmla="*/ 6686513 w 6774507"/>
              <a:gd name="connsiteY8" fmla="*/ 527955 h 527955"/>
              <a:gd name="connsiteX9" fmla="*/ 87994 w 6774507"/>
              <a:gd name="connsiteY9" fmla="*/ 527955 h 527955"/>
              <a:gd name="connsiteX10" fmla="*/ 0 w 6774507"/>
              <a:gd name="connsiteY10" fmla="*/ 439961 h 527955"/>
              <a:gd name="connsiteX11" fmla="*/ 0 w 6774507"/>
              <a:gd name="connsiteY11" fmla="*/ 87994 h 527955"/>
              <a:gd name="connsiteX0" fmla="*/ 0 w 6774507"/>
              <a:gd name="connsiteY0" fmla="*/ 87994 h 527955"/>
              <a:gd name="connsiteX1" fmla="*/ 118474 w 6774507"/>
              <a:gd name="connsiteY1" fmla="*/ 18288 h 527955"/>
              <a:gd name="connsiteX2" fmla="*/ 507819 w 6774507"/>
              <a:gd name="connsiteY2" fmla="*/ 161217 h 527955"/>
              <a:gd name="connsiteX3" fmla="*/ 1818459 w 6774507"/>
              <a:gd name="connsiteY3" fmla="*/ 191697 h 527955"/>
              <a:gd name="connsiteX4" fmla="*/ 2647515 w 6774507"/>
              <a:gd name="connsiteY4" fmla="*/ 209985 h 527955"/>
              <a:gd name="connsiteX5" fmla="*/ 6686513 w 6774507"/>
              <a:gd name="connsiteY5" fmla="*/ 0 h 527955"/>
              <a:gd name="connsiteX6" fmla="*/ 6774507 w 6774507"/>
              <a:gd name="connsiteY6" fmla="*/ 87994 h 527955"/>
              <a:gd name="connsiteX7" fmla="*/ 6774507 w 6774507"/>
              <a:gd name="connsiteY7" fmla="*/ 439961 h 527955"/>
              <a:gd name="connsiteX8" fmla="*/ 6686513 w 6774507"/>
              <a:gd name="connsiteY8" fmla="*/ 527955 h 527955"/>
              <a:gd name="connsiteX9" fmla="*/ 87994 w 6774507"/>
              <a:gd name="connsiteY9" fmla="*/ 527955 h 527955"/>
              <a:gd name="connsiteX10" fmla="*/ 0 w 6774507"/>
              <a:gd name="connsiteY10" fmla="*/ 439961 h 527955"/>
              <a:gd name="connsiteX11" fmla="*/ 0 w 6774507"/>
              <a:gd name="connsiteY11" fmla="*/ 87994 h 527955"/>
              <a:gd name="connsiteX0" fmla="*/ 0 w 6774507"/>
              <a:gd name="connsiteY0" fmla="*/ 87994 h 527955"/>
              <a:gd name="connsiteX1" fmla="*/ 118474 w 6774507"/>
              <a:gd name="connsiteY1" fmla="*/ 18288 h 527955"/>
              <a:gd name="connsiteX2" fmla="*/ 526107 w 6774507"/>
              <a:gd name="connsiteY2" fmla="*/ 203889 h 527955"/>
              <a:gd name="connsiteX3" fmla="*/ 1818459 w 6774507"/>
              <a:gd name="connsiteY3" fmla="*/ 191697 h 527955"/>
              <a:gd name="connsiteX4" fmla="*/ 2647515 w 6774507"/>
              <a:gd name="connsiteY4" fmla="*/ 209985 h 527955"/>
              <a:gd name="connsiteX5" fmla="*/ 6686513 w 6774507"/>
              <a:gd name="connsiteY5" fmla="*/ 0 h 527955"/>
              <a:gd name="connsiteX6" fmla="*/ 6774507 w 6774507"/>
              <a:gd name="connsiteY6" fmla="*/ 87994 h 527955"/>
              <a:gd name="connsiteX7" fmla="*/ 6774507 w 6774507"/>
              <a:gd name="connsiteY7" fmla="*/ 439961 h 527955"/>
              <a:gd name="connsiteX8" fmla="*/ 6686513 w 6774507"/>
              <a:gd name="connsiteY8" fmla="*/ 527955 h 527955"/>
              <a:gd name="connsiteX9" fmla="*/ 87994 w 6774507"/>
              <a:gd name="connsiteY9" fmla="*/ 527955 h 527955"/>
              <a:gd name="connsiteX10" fmla="*/ 0 w 6774507"/>
              <a:gd name="connsiteY10" fmla="*/ 439961 h 527955"/>
              <a:gd name="connsiteX11" fmla="*/ 0 w 6774507"/>
              <a:gd name="connsiteY11" fmla="*/ 87994 h 527955"/>
              <a:gd name="connsiteX0" fmla="*/ 0 w 6774507"/>
              <a:gd name="connsiteY0" fmla="*/ 87994 h 527955"/>
              <a:gd name="connsiteX1" fmla="*/ 118474 w 6774507"/>
              <a:gd name="connsiteY1" fmla="*/ 18288 h 527955"/>
              <a:gd name="connsiteX2" fmla="*/ 526107 w 6774507"/>
              <a:gd name="connsiteY2" fmla="*/ 203889 h 527955"/>
              <a:gd name="connsiteX3" fmla="*/ 1818459 w 6774507"/>
              <a:gd name="connsiteY3" fmla="*/ 191697 h 527955"/>
              <a:gd name="connsiteX4" fmla="*/ 2476827 w 6774507"/>
              <a:gd name="connsiteY4" fmla="*/ 350193 h 527955"/>
              <a:gd name="connsiteX5" fmla="*/ 2647515 w 6774507"/>
              <a:gd name="connsiteY5" fmla="*/ 209985 h 527955"/>
              <a:gd name="connsiteX6" fmla="*/ 6686513 w 6774507"/>
              <a:gd name="connsiteY6" fmla="*/ 0 h 527955"/>
              <a:gd name="connsiteX7" fmla="*/ 6774507 w 6774507"/>
              <a:gd name="connsiteY7" fmla="*/ 87994 h 527955"/>
              <a:gd name="connsiteX8" fmla="*/ 6774507 w 6774507"/>
              <a:gd name="connsiteY8" fmla="*/ 439961 h 527955"/>
              <a:gd name="connsiteX9" fmla="*/ 6686513 w 6774507"/>
              <a:gd name="connsiteY9" fmla="*/ 527955 h 527955"/>
              <a:gd name="connsiteX10" fmla="*/ 87994 w 6774507"/>
              <a:gd name="connsiteY10" fmla="*/ 527955 h 527955"/>
              <a:gd name="connsiteX11" fmla="*/ 0 w 6774507"/>
              <a:gd name="connsiteY11" fmla="*/ 439961 h 527955"/>
              <a:gd name="connsiteX12" fmla="*/ 0 w 6774507"/>
              <a:gd name="connsiteY12" fmla="*/ 87994 h 527955"/>
              <a:gd name="connsiteX0" fmla="*/ 0 w 6774507"/>
              <a:gd name="connsiteY0" fmla="*/ 87994 h 527955"/>
              <a:gd name="connsiteX1" fmla="*/ 118474 w 6774507"/>
              <a:gd name="connsiteY1" fmla="*/ 18288 h 527955"/>
              <a:gd name="connsiteX2" fmla="*/ 526107 w 6774507"/>
              <a:gd name="connsiteY2" fmla="*/ 203889 h 527955"/>
              <a:gd name="connsiteX3" fmla="*/ 1818459 w 6774507"/>
              <a:gd name="connsiteY3" fmla="*/ 191697 h 527955"/>
              <a:gd name="connsiteX4" fmla="*/ 2476827 w 6774507"/>
              <a:gd name="connsiteY4" fmla="*/ 350193 h 527955"/>
              <a:gd name="connsiteX5" fmla="*/ 3836235 w 6774507"/>
              <a:gd name="connsiteY5" fmla="*/ 331905 h 527955"/>
              <a:gd name="connsiteX6" fmla="*/ 6686513 w 6774507"/>
              <a:gd name="connsiteY6" fmla="*/ 0 h 527955"/>
              <a:gd name="connsiteX7" fmla="*/ 6774507 w 6774507"/>
              <a:gd name="connsiteY7" fmla="*/ 87994 h 527955"/>
              <a:gd name="connsiteX8" fmla="*/ 6774507 w 6774507"/>
              <a:gd name="connsiteY8" fmla="*/ 439961 h 527955"/>
              <a:gd name="connsiteX9" fmla="*/ 6686513 w 6774507"/>
              <a:gd name="connsiteY9" fmla="*/ 527955 h 527955"/>
              <a:gd name="connsiteX10" fmla="*/ 87994 w 6774507"/>
              <a:gd name="connsiteY10" fmla="*/ 527955 h 527955"/>
              <a:gd name="connsiteX11" fmla="*/ 0 w 6774507"/>
              <a:gd name="connsiteY11" fmla="*/ 439961 h 527955"/>
              <a:gd name="connsiteX12" fmla="*/ 0 w 6774507"/>
              <a:gd name="connsiteY12" fmla="*/ 87994 h 527955"/>
              <a:gd name="connsiteX0" fmla="*/ 3057 w 6777564"/>
              <a:gd name="connsiteY0" fmla="*/ 87994 h 527955"/>
              <a:gd name="connsiteX1" fmla="*/ 11004 w 6777564"/>
              <a:gd name="connsiteY1" fmla="*/ 45393 h 527955"/>
              <a:gd name="connsiteX2" fmla="*/ 121531 w 6777564"/>
              <a:gd name="connsiteY2" fmla="*/ 18288 h 527955"/>
              <a:gd name="connsiteX3" fmla="*/ 529164 w 6777564"/>
              <a:gd name="connsiteY3" fmla="*/ 203889 h 527955"/>
              <a:gd name="connsiteX4" fmla="*/ 1821516 w 6777564"/>
              <a:gd name="connsiteY4" fmla="*/ 191697 h 527955"/>
              <a:gd name="connsiteX5" fmla="*/ 2479884 w 6777564"/>
              <a:gd name="connsiteY5" fmla="*/ 350193 h 527955"/>
              <a:gd name="connsiteX6" fmla="*/ 3839292 w 6777564"/>
              <a:gd name="connsiteY6" fmla="*/ 331905 h 527955"/>
              <a:gd name="connsiteX7" fmla="*/ 6689570 w 6777564"/>
              <a:gd name="connsiteY7" fmla="*/ 0 h 527955"/>
              <a:gd name="connsiteX8" fmla="*/ 6777564 w 6777564"/>
              <a:gd name="connsiteY8" fmla="*/ 87994 h 527955"/>
              <a:gd name="connsiteX9" fmla="*/ 6777564 w 6777564"/>
              <a:gd name="connsiteY9" fmla="*/ 439961 h 527955"/>
              <a:gd name="connsiteX10" fmla="*/ 6689570 w 6777564"/>
              <a:gd name="connsiteY10" fmla="*/ 527955 h 527955"/>
              <a:gd name="connsiteX11" fmla="*/ 91051 w 6777564"/>
              <a:gd name="connsiteY11" fmla="*/ 527955 h 527955"/>
              <a:gd name="connsiteX12" fmla="*/ 3057 w 6777564"/>
              <a:gd name="connsiteY12" fmla="*/ 439961 h 527955"/>
              <a:gd name="connsiteX13" fmla="*/ 3057 w 6777564"/>
              <a:gd name="connsiteY13" fmla="*/ 87994 h 527955"/>
              <a:gd name="connsiteX0" fmla="*/ 3057 w 6777564"/>
              <a:gd name="connsiteY0" fmla="*/ 51418 h 527955"/>
              <a:gd name="connsiteX1" fmla="*/ 11004 w 6777564"/>
              <a:gd name="connsiteY1" fmla="*/ 45393 h 527955"/>
              <a:gd name="connsiteX2" fmla="*/ 121531 w 6777564"/>
              <a:gd name="connsiteY2" fmla="*/ 18288 h 527955"/>
              <a:gd name="connsiteX3" fmla="*/ 529164 w 6777564"/>
              <a:gd name="connsiteY3" fmla="*/ 203889 h 527955"/>
              <a:gd name="connsiteX4" fmla="*/ 1821516 w 6777564"/>
              <a:gd name="connsiteY4" fmla="*/ 191697 h 527955"/>
              <a:gd name="connsiteX5" fmla="*/ 2479884 w 6777564"/>
              <a:gd name="connsiteY5" fmla="*/ 350193 h 527955"/>
              <a:gd name="connsiteX6" fmla="*/ 3839292 w 6777564"/>
              <a:gd name="connsiteY6" fmla="*/ 331905 h 527955"/>
              <a:gd name="connsiteX7" fmla="*/ 6689570 w 6777564"/>
              <a:gd name="connsiteY7" fmla="*/ 0 h 527955"/>
              <a:gd name="connsiteX8" fmla="*/ 6777564 w 6777564"/>
              <a:gd name="connsiteY8" fmla="*/ 87994 h 527955"/>
              <a:gd name="connsiteX9" fmla="*/ 6777564 w 6777564"/>
              <a:gd name="connsiteY9" fmla="*/ 439961 h 527955"/>
              <a:gd name="connsiteX10" fmla="*/ 6689570 w 6777564"/>
              <a:gd name="connsiteY10" fmla="*/ 527955 h 527955"/>
              <a:gd name="connsiteX11" fmla="*/ 91051 w 6777564"/>
              <a:gd name="connsiteY11" fmla="*/ 527955 h 527955"/>
              <a:gd name="connsiteX12" fmla="*/ 3057 w 6777564"/>
              <a:gd name="connsiteY12" fmla="*/ 439961 h 527955"/>
              <a:gd name="connsiteX13" fmla="*/ 3057 w 6777564"/>
              <a:gd name="connsiteY13" fmla="*/ 51418 h 527955"/>
              <a:gd name="connsiteX0" fmla="*/ 2209 w 6776716"/>
              <a:gd name="connsiteY0" fmla="*/ 51418 h 527955"/>
              <a:gd name="connsiteX1" fmla="*/ 10156 w 6776716"/>
              <a:gd name="connsiteY1" fmla="*/ 45393 h 527955"/>
              <a:gd name="connsiteX2" fmla="*/ 120683 w 6776716"/>
              <a:gd name="connsiteY2" fmla="*/ 18288 h 527955"/>
              <a:gd name="connsiteX3" fmla="*/ 528316 w 6776716"/>
              <a:gd name="connsiteY3" fmla="*/ 203889 h 527955"/>
              <a:gd name="connsiteX4" fmla="*/ 1820668 w 6776716"/>
              <a:gd name="connsiteY4" fmla="*/ 191697 h 527955"/>
              <a:gd name="connsiteX5" fmla="*/ 2479036 w 6776716"/>
              <a:gd name="connsiteY5" fmla="*/ 350193 h 527955"/>
              <a:gd name="connsiteX6" fmla="*/ 3838444 w 6776716"/>
              <a:gd name="connsiteY6" fmla="*/ 331905 h 527955"/>
              <a:gd name="connsiteX7" fmla="*/ 6688722 w 6776716"/>
              <a:gd name="connsiteY7" fmla="*/ 0 h 527955"/>
              <a:gd name="connsiteX8" fmla="*/ 6776716 w 6776716"/>
              <a:gd name="connsiteY8" fmla="*/ 87994 h 527955"/>
              <a:gd name="connsiteX9" fmla="*/ 6776716 w 6776716"/>
              <a:gd name="connsiteY9" fmla="*/ 439961 h 527955"/>
              <a:gd name="connsiteX10" fmla="*/ 6688722 w 6776716"/>
              <a:gd name="connsiteY10" fmla="*/ 527955 h 527955"/>
              <a:gd name="connsiteX11" fmla="*/ 90203 w 6776716"/>
              <a:gd name="connsiteY11" fmla="*/ 527955 h 527955"/>
              <a:gd name="connsiteX12" fmla="*/ 2209 w 6776716"/>
              <a:gd name="connsiteY12" fmla="*/ 439961 h 527955"/>
              <a:gd name="connsiteX13" fmla="*/ 2209 w 6776716"/>
              <a:gd name="connsiteY13" fmla="*/ 51418 h 527955"/>
              <a:gd name="connsiteX0" fmla="*/ 0 w 6792795"/>
              <a:gd name="connsiteY0" fmla="*/ 51418 h 527955"/>
              <a:gd name="connsiteX1" fmla="*/ 26235 w 6792795"/>
              <a:gd name="connsiteY1" fmla="*/ 45393 h 527955"/>
              <a:gd name="connsiteX2" fmla="*/ 136762 w 6792795"/>
              <a:gd name="connsiteY2" fmla="*/ 18288 h 527955"/>
              <a:gd name="connsiteX3" fmla="*/ 544395 w 6792795"/>
              <a:gd name="connsiteY3" fmla="*/ 203889 h 527955"/>
              <a:gd name="connsiteX4" fmla="*/ 1836747 w 6792795"/>
              <a:gd name="connsiteY4" fmla="*/ 191697 h 527955"/>
              <a:gd name="connsiteX5" fmla="*/ 2495115 w 6792795"/>
              <a:gd name="connsiteY5" fmla="*/ 350193 h 527955"/>
              <a:gd name="connsiteX6" fmla="*/ 3854523 w 6792795"/>
              <a:gd name="connsiteY6" fmla="*/ 331905 h 527955"/>
              <a:gd name="connsiteX7" fmla="*/ 6704801 w 6792795"/>
              <a:gd name="connsiteY7" fmla="*/ 0 h 527955"/>
              <a:gd name="connsiteX8" fmla="*/ 6792795 w 6792795"/>
              <a:gd name="connsiteY8" fmla="*/ 87994 h 527955"/>
              <a:gd name="connsiteX9" fmla="*/ 6792795 w 6792795"/>
              <a:gd name="connsiteY9" fmla="*/ 439961 h 527955"/>
              <a:gd name="connsiteX10" fmla="*/ 6704801 w 6792795"/>
              <a:gd name="connsiteY10" fmla="*/ 527955 h 527955"/>
              <a:gd name="connsiteX11" fmla="*/ 106282 w 6792795"/>
              <a:gd name="connsiteY11" fmla="*/ 527955 h 527955"/>
              <a:gd name="connsiteX12" fmla="*/ 18288 w 6792795"/>
              <a:gd name="connsiteY12" fmla="*/ 439961 h 527955"/>
              <a:gd name="connsiteX13" fmla="*/ 0 w 6792795"/>
              <a:gd name="connsiteY13" fmla="*/ 51418 h 527955"/>
              <a:gd name="connsiteX0" fmla="*/ 465 w 6781068"/>
              <a:gd name="connsiteY0" fmla="*/ 23933 h 530950"/>
              <a:gd name="connsiteX1" fmla="*/ 14508 w 6781068"/>
              <a:gd name="connsiteY1" fmla="*/ 48388 h 530950"/>
              <a:gd name="connsiteX2" fmla="*/ 125035 w 6781068"/>
              <a:gd name="connsiteY2" fmla="*/ 21283 h 530950"/>
              <a:gd name="connsiteX3" fmla="*/ 532668 w 6781068"/>
              <a:gd name="connsiteY3" fmla="*/ 206884 h 530950"/>
              <a:gd name="connsiteX4" fmla="*/ 1825020 w 6781068"/>
              <a:gd name="connsiteY4" fmla="*/ 194692 h 530950"/>
              <a:gd name="connsiteX5" fmla="*/ 2483388 w 6781068"/>
              <a:gd name="connsiteY5" fmla="*/ 353188 h 530950"/>
              <a:gd name="connsiteX6" fmla="*/ 3842796 w 6781068"/>
              <a:gd name="connsiteY6" fmla="*/ 334900 h 530950"/>
              <a:gd name="connsiteX7" fmla="*/ 6693074 w 6781068"/>
              <a:gd name="connsiteY7" fmla="*/ 2995 h 530950"/>
              <a:gd name="connsiteX8" fmla="*/ 6781068 w 6781068"/>
              <a:gd name="connsiteY8" fmla="*/ 90989 h 530950"/>
              <a:gd name="connsiteX9" fmla="*/ 6781068 w 6781068"/>
              <a:gd name="connsiteY9" fmla="*/ 442956 h 530950"/>
              <a:gd name="connsiteX10" fmla="*/ 6693074 w 6781068"/>
              <a:gd name="connsiteY10" fmla="*/ 530950 h 530950"/>
              <a:gd name="connsiteX11" fmla="*/ 94555 w 6781068"/>
              <a:gd name="connsiteY11" fmla="*/ 530950 h 530950"/>
              <a:gd name="connsiteX12" fmla="*/ 6561 w 6781068"/>
              <a:gd name="connsiteY12" fmla="*/ 442956 h 530950"/>
              <a:gd name="connsiteX13" fmla="*/ 465 w 6781068"/>
              <a:gd name="connsiteY13" fmla="*/ 23933 h 530950"/>
              <a:gd name="connsiteX0" fmla="*/ 465 w 6781068"/>
              <a:gd name="connsiteY0" fmla="*/ 23933 h 530950"/>
              <a:gd name="connsiteX1" fmla="*/ 14508 w 6781068"/>
              <a:gd name="connsiteY1" fmla="*/ 48388 h 530950"/>
              <a:gd name="connsiteX2" fmla="*/ 125035 w 6781068"/>
              <a:gd name="connsiteY2" fmla="*/ 21283 h 530950"/>
              <a:gd name="connsiteX3" fmla="*/ 532668 w 6781068"/>
              <a:gd name="connsiteY3" fmla="*/ 206884 h 530950"/>
              <a:gd name="connsiteX4" fmla="*/ 1825020 w 6781068"/>
              <a:gd name="connsiteY4" fmla="*/ 194692 h 530950"/>
              <a:gd name="connsiteX5" fmla="*/ 2483388 w 6781068"/>
              <a:gd name="connsiteY5" fmla="*/ 353188 h 530950"/>
              <a:gd name="connsiteX6" fmla="*/ 3842796 w 6781068"/>
              <a:gd name="connsiteY6" fmla="*/ 334900 h 530950"/>
              <a:gd name="connsiteX7" fmla="*/ 6693074 w 6781068"/>
              <a:gd name="connsiteY7" fmla="*/ 2995 h 530950"/>
              <a:gd name="connsiteX8" fmla="*/ 6781068 w 6781068"/>
              <a:gd name="connsiteY8" fmla="*/ 90989 h 530950"/>
              <a:gd name="connsiteX9" fmla="*/ 6781068 w 6781068"/>
              <a:gd name="connsiteY9" fmla="*/ 442956 h 530950"/>
              <a:gd name="connsiteX10" fmla="*/ 6693074 w 6781068"/>
              <a:gd name="connsiteY10" fmla="*/ 530950 h 530950"/>
              <a:gd name="connsiteX11" fmla="*/ 94555 w 6781068"/>
              <a:gd name="connsiteY11" fmla="*/ 530950 h 530950"/>
              <a:gd name="connsiteX12" fmla="*/ 6561 w 6781068"/>
              <a:gd name="connsiteY12" fmla="*/ 442956 h 530950"/>
              <a:gd name="connsiteX13" fmla="*/ 465 w 6781068"/>
              <a:gd name="connsiteY13" fmla="*/ 23933 h 530950"/>
              <a:gd name="connsiteX0" fmla="*/ 0 w 6780603"/>
              <a:gd name="connsiteY0" fmla="*/ 40157 h 547174"/>
              <a:gd name="connsiteX1" fmla="*/ 124570 w 6780603"/>
              <a:gd name="connsiteY1" fmla="*/ 37507 h 547174"/>
              <a:gd name="connsiteX2" fmla="*/ 532203 w 6780603"/>
              <a:gd name="connsiteY2" fmla="*/ 223108 h 547174"/>
              <a:gd name="connsiteX3" fmla="*/ 1824555 w 6780603"/>
              <a:gd name="connsiteY3" fmla="*/ 210916 h 547174"/>
              <a:gd name="connsiteX4" fmla="*/ 2482923 w 6780603"/>
              <a:gd name="connsiteY4" fmla="*/ 369412 h 547174"/>
              <a:gd name="connsiteX5" fmla="*/ 3842331 w 6780603"/>
              <a:gd name="connsiteY5" fmla="*/ 351124 h 547174"/>
              <a:gd name="connsiteX6" fmla="*/ 6692609 w 6780603"/>
              <a:gd name="connsiteY6" fmla="*/ 19219 h 547174"/>
              <a:gd name="connsiteX7" fmla="*/ 6780603 w 6780603"/>
              <a:gd name="connsiteY7" fmla="*/ 107213 h 547174"/>
              <a:gd name="connsiteX8" fmla="*/ 6780603 w 6780603"/>
              <a:gd name="connsiteY8" fmla="*/ 459180 h 547174"/>
              <a:gd name="connsiteX9" fmla="*/ 6692609 w 6780603"/>
              <a:gd name="connsiteY9" fmla="*/ 547174 h 547174"/>
              <a:gd name="connsiteX10" fmla="*/ 94090 w 6780603"/>
              <a:gd name="connsiteY10" fmla="*/ 547174 h 547174"/>
              <a:gd name="connsiteX11" fmla="*/ 6096 w 6780603"/>
              <a:gd name="connsiteY11" fmla="*/ 459180 h 547174"/>
              <a:gd name="connsiteX12" fmla="*/ 0 w 6780603"/>
              <a:gd name="connsiteY12" fmla="*/ 40157 h 547174"/>
              <a:gd name="connsiteX0" fmla="*/ 0 w 6780603"/>
              <a:gd name="connsiteY0" fmla="*/ 20938 h 527955"/>
              <a:gd name="connsiteX1" fmla="*/ 124570 w 6780603"/>
              <a:gd name="connsiteY1" fmla="*/ 18288 h 527955"/>
              <a:gd name="connsiteX2" fmla="*/ 532203 w 6780603"/>
              <a:gd name="connsiteY2" fmla="*/ 203889 h 527955"/>
              <a:gd name="connsiteX3" fmla="*/ 1824555 w 6780603"/>
              <a:gd name="connsiteY3" fmla="*/ 191697 h 527955"/>
              <a:gd name="connsiteX4" fmla="*/ 2482923 w 6780603"/>
              <a:gd name="connsiteY4" fmla="*/ 350193 h 527955"/>
              <a:gd name="connsiteX5" fmla="*/ 3842331 w 6780603"/>
              <a:gd name="connsiteY5" fmla="*/ 331905 h 527955"/>
              <a:gd name="connsiteX6" fmla="*/ 6692609 w 6780603"/>
              <a:gd name="connsiteY6" fmla="*/ 0 h 527955"/>
              <a:gd name="connsiteX7" fmla="*/ 6780603 w 6780603"/>
              <a:gd name="connsiteY7" fmla="*/ 87994 h 527955"/>
              <a:gd name="connsiteX8" fmla="*/ 6780603 w 6780603"/>
              <a:gd name="connsiteY8" fmla="*/ 439961 h 527955"/>
              <a:gd name="connsiteX9" fmla="*/ 6692609 w 6780603"/>
              <a:gd name="connsiteY9" fmla="*/ 527955 h 527955"/>
              <a:gd name="connsiteX10" fmla="*/ 94090 w 6780603"/>
              <a:gd name="connsiteY10" fmla="*/ 527955 h 527955"/>
              <a:gd name="connsiteX11" fmla="*/ 6096 w 6780603"/>
              <a:gd name="connsiteY11" fmla="*/ 439961 h 527955"/>
              <a:gd name="connsiteX12" fmla="*/ 0 w 6780603"/>
              <a:gd name="connsiteY12" fmla="*/ 20938 h 527955"/>
              <a:gd name="connsiteX0" fmla="*/ 0 w 6780603"/>
              <a:gd name="connsiteY0" fmla="*/ 20938 h 527955"/>
              <a:gd name="connsiteX1" fmla="*/ 124570 w 6780603"/>
              <a:gd name="connsiteY1" fmla="*/ 18288 h 527955"/>
              <a:gd name="connsiteX2" fmla="*/ 532203 w 6780603"/>
              <a:gd name="connsiteY2" fmla="*/ 203889 h 527955"/>
              <a:gd name="connsiteX3" fmla="*/ 1824555 w 6780603"/>
              <a:gd name="connsiteY3" fmla="*/ 191697 h 527955"/>
              <a:gd name="connsiteX4" fmla="*/ 2482923 w 6780603"/>
              <a:gd name="connsiteY4" fmla="*/ 350193 h 527955"/>
              <a:gd name="connsiteX5" fmla="*/ 3842331 w 6780603"/>
              <a:gd name="connsiteY5" fmla="*/ 331905 h 527955"/>
              <a:gd name="connsiteX6" fmla="*/ 4305627 w 6780603"/>
              <a:gd name="connsiteY6" fmla="*/ 386769 h 527955"/>
              <a:gd name="connsiteX7" fmla="*/ 6692609 w 6780603"/>
              <a:gd name="connsiteY7" fmla="*/ 0 h 527955"/>
              <a:gd name="connsiteX8" fmla="*/ 6780603 w 6780603"/>
              <a:gd name="connsiteY8" fmla="*/ 87994 h 527955"/>
              <a:gd name="connsiteX9" fmla="*/ 6780603 w 6780603"/>
              <a:gd name="connsiteY9" fmla="*/ 439961 h 527955"/>
              <a:gd name="connsiteX10" fmla="*/ 6692609 w 6780603"/>
              <a:gd name="connsiteY10" fmla="*/ 527955 h 527955"/>
              <a:gd name="connsiteX11" fmla="*/ 94090 w 6780603"/>
              <a:gd name="connsiteY11" fmla="*/ 527955 h 527955"/>
              <a:gd name="connsiteX12" fmla="*/ 6096 w 6780603"/>
              <a:gd name="connsiteY12" fmla="*/ 439961 h 527955"/>
              <a:gd name="connsiteX13" fmla="*/ 0 w 6780603"/>
              <a:gd name="connsiteY13" fmla="*/ 20938 h 527955"/>
              <a:gd name="connsiteX0" fmla="*/ 0 w 6780603"/>
              <a:gd name="connsiteY0" fmla="*/ 20938 h 527955"/>
              <a:gd name="connsiteX1" fmla="*/ 124570 w 6780603"/>
              <a:gd name="connsiteY1" fmla="*/ 18288 h 527955"/>
              <a:gd name="connsiteX2" fmla="*/ 532203 w 6780603"/>
              <a:gd name="connsiteY2" fmla="*/ 203889 h 527955"/>
              <a:gd name="connsiteX3" fmla="*/ 1824555 w 6780603"/>
              <a:gd name="connsiteY3" fmla="*/ 191697 h 527955"/>
              <a:gd name="connsiteX4" fmla="*/ 2482923 w 6780603"/>
              <a:gd name="connsiteY4" fmla="*/ 350193 h 527955"/>
              <a:gd name="connsiteX5" fmla="*/ 3842331 w 6780603"/>
              <a:gd name="connsiteY5" fmla="*/ 331905 h 527955"/>
              <a:gd name="connsiteX6" fmla="*/ 4305627 w 6780603"/>
              <a:gd name="connsiteY6" fmla="*/ 386769 h 527955"/>
              <a:gd name="connsiteX7" fmla="*/ 5732091 w 6780603"/>
              <a:gd name="connsiteY7" fmla="*/ 368481 h 527955"/>
              <a:gd name="connsiteX8" fmla="*/ 6692609 w 6780603"/>
              <a:gd name="connsiteY8" fmla="*/ 0 h 527955"/>
              <a:gd name="connsiteX9" fmla="*/ 6780603 w 6780603"/>
              <a:gd name="connsiteY9" fmla="*/ 87994 h 527955"/>
              <a:gd name="connsiteX10" fmla="*/ 6780603 w 6780603"/>
              <a:gd name="connsiteY10" fmla="*/ 439961 h 527955"/>
              <a:gd name="connsiteX11" fmla="*/ 6692609 w 6780603"/>
              <a:gd name="connsiteY11" fmla="*/ 527955 h 527955"/>
              <a:gd name="connsiteX12" fmla="*/ 94090 w 6780603"/>
              <a:gd name="connsiteY12" fmla="*/ 527955 h 527955"/>
              <a:gd name="connsiteX13" fmla="*/ 6096 w 6780603"/>
              <a:gd name="connsiteY13" fmla="*/ 439961 h 527955"/>
              <a:gd name="connsiteX14" fmla="*/ 0 w 6780603"/>
              <a:gd name="connsiteY14" fmla="*/ 20938 h 527955"/>
              <a:gd name="connsiteX0" fmla="*/ 0 w 6780603"/>
              <a:gd name="connsiteY0" fmla="*/ 20938 h 527955"/>
              <a:gd name="connsiteX1" fmla="*/ 124570 w 6780603"/>
              <a:gd name="connsiteY1" fmla="*/ 18288 h 527955"/>
              <a:gd name="connsiteX2" fmla="*/ 532203 w 6780603"/>
              <a:gd name="connsiteY2" fmla="*/ 203889 h 527955"/>
              <a:gd name="connsiteX3" fmla="*/ 1824555 w 6780603"/>
              <a:gd name="connsiteY3" fmla="*/ 191697 h 527955"/>
              <a:gd name="connsiteX4" fmla="*/ 2482923 w 6780603"/>
              <a:gd name="connsiteY4" fmla="*/ 350193 h 527955"/>
              <a:gd name="connsiteX5" fmla="*/ 3842331 w 6780603"/>
              <a:gd name="connsiteY5" fmla="*/ 331905 h 527955"/>
              <a:gd name="connsiteX6" fmla="*/ 4305627 w 6780603"/>
              <a:gd name="connsiteY6" fmla="*/ 386769 h 527955"/>
              <a:gd name="connsiteX7" fmla="*/ 5732091 w 6780603"/>
              <a:gd name="connsiteY7" fmla="*/ 368481 h 527955"/>
              <a:gd name="connsiteX8" fmla="*/ 6692609 w 6780603"/>
              <a:gd name="connsiteY8" fmla="*/ 0 h 527955"/>
              <a:gd name="connsiteX9" fmla="*/ 6780603 w 6780603"/>
              <a:gd name="connsiteY9" fmla="*/ 87994 h 527955"/>
              <a:gd name="connsiteX10" fmla="*/ 6780603 w 6780603"/>
              <a:gd name="connsiteY10" fmla="*/ 439961 h 527955"/>
              <a:gd name="connsiteX11" fmla="*/ 6692609 w 6780603"/>
              <a:gd name="connsiteY11" fmla="*/ 527955 h 527955"/>
              <a:gd name="connsiteX12" fmla="*/ 94090 w 6780603"/>
              <a:gd name="connsiteY12" fmla="*/ 527955 h 527955"/>
              <a:gd name="connsiteX13" fmla="*/ 6096 w 6780603"/>
              <a:gd name="connsiteY13" fmla="*/ 439961 h 527955"/>
              <a:gd name="connsiteX14" fmla="*/ 0 w 6780603"/>
              <a:gd name="connsiteY14" fmla="*/ 20938 h 527955"/>
              <a:gd name="connsiteX0" fmla="*/ 0 w 6780603"/>
              <a:gd name="connsiteY0" fmla="*/ 2650 h 509667"/>
              <a:gd name="connsiteX1" fmla="*/ 124570 w 6780603"/>
              <a:gd name="connsiteY1" fmla="*/ 0 h 509667"/>
              <a:gd name="connsiteX2" fmla="*/ 532203 w 6780603"/>
              <a:gd name="connsiteY2" fmla="*/ 185601 h 509667"/>
              <a:gd name="connsiteX3" fmla="*/ 1824555 w 6780603"/>
              <a:gd name="connsiteY3" fmla="*/ 173409 h 509667"/>
              <a:gd name="connsiteX4" fmla="*/ 2482923 w 6780603"/>
              <a:gd name="connsiteY4" fmla="*/ 331905 h 509667"/>
              <a:gd name="connsiteX5" fmla="*/ 3842331 w 6780603"/>
              <a:gd name="connsiteY5" fmla="*/ 313617 h 509667"/>
              <a:gd name="connsiteX6" fmla="*/ 4305627 w 6780603"/>
              <a:gd name="connsiteY6" fmla="*/ 368481 h 509667"/>
              <a:gd name="connsiteX7" fmla="*/ 5732091 w 6780603"/>
              <a:gd name="connsiteY7" fmla="*/ 350193 h 509667"/>
              <a:gd name="connsiteX8" fmla="*/ 6637745 w 6780603"/>
              <a:gd name="connsiteY8" fmla="*/ 341376 h 509667"/>
              <a:gd name="connsiteX9" fmla="*/ 6780603 w 6780603"/>
              <a:gd name="connsiteY9" fmla="*/ 69706 h 509667"/>
              <a:gd name="connsiteX10" fmla="*/ 6780603 w 6780603"/>
              <a:gd name="connsiteY10" fmla="*/ 421673 h 509667"/>
              <a:gd name="connsiteX11" fmla="*/ 6692609 w 6780603"/>
              <a:gd name="connsiteY11" fmla="*/ 509667 h 509667"/>
              <a:gd name="connsiteX12" fmla="*/ 94090 w 6780603"/>
              <a:gd name="connsiteY12" fmla="*/ 509667 h 509667"/>
              <a:gd name="connsiteX13" fmla="*/ 6096 w 6780603"/>
              <a:gd name="connsiteY13" fmla="*/ 421673 h 509667"/>
              <a:gd name="connsiteX14" fmla="*/ 0 w 6780603"/>
              <a:gd name="connsiteY14" fmla="*/ 2650 h 509667"/>
              <a:gd name="connsiteX0" fmla="*/ 0 w 6780603"/>
              <a:gd name="connsiteY0" fmla="*/ 2650 h 509667"/>
              <a:gd name="connsiteX1" fmla="*/ 124570 w 6780603"/>
              <a:gd name="connsiteY1" fmla="*/ 0 h 509667"/>
              <a:gd name="connsiteX2" fmla="*/ 532203 w 6780603"/>
              <a:gd name="connsiteY2" fmla="*/ 185601 h 509667"/>
              <a:gd name="connsiteX3" fmla="*/ 1824555 w 6780603"/>
              <a:gd name="connsiteY3" fmla="*/ 173409 h 509667"/>
              <a:gd name="connsiteX4" fmla="*/ 2482923 w 6780603"/>
              <a:gd name="connsiteY4" fmla="*/ 331905 h 509667"/>
              <a:gd name="connsiteX5" fmla="*/ 3842331 w 6780603"/>
              <a:gd name="connsiteY5" fmla="*/ 313617 h 509667"/>
              <a:gd name="connsiteX6" fmla="*/ 4305627 w 6780603"/>
              <a:gd name="connsiteY6" fmla="*/ 368481 h 509667"/>
              <a:gd name="connsiteX7" fmla="*/ 5732091 w 6780603"/>
              <a:gd name="connsiteY7" fmla="*/ 350193 h 509667"/>
              <a:gd name="connsiteX8" fmla="*/ 6643841 w 6780603"/>
              <a:gd name="connsiteY8" fmla="*/ 347472 h 509667"/>
              <a:gd name="connsiteX9" fmla="*/ 6780603 w 6780603"/>
              <a:gd name="connsiteY9" fmla="*/ 69706 h 509667"/>
              <a:gd name="connsiteX10" fmla="*/ 6780603 w 6780603"/>
              <a:gd name="connsiteY10" fmla="*/ 421673 h 509667"/>
              <a:gd name="connsiteX11" fmla="*/ 6692609 w 6780603"/>
              <a:gd name="connsiteY11" fmla="*/ 509667 h 509667"/>
              <a:gd name="connsiteX12" fmla="*/ 94090 w 6780603"/>
              <a:gd name="connsiteY12" fmla="*/ 509667 h 509667"/>
              <a:gd name="connsiteX13" fmla="*/ 6096 w 6780603"/>
              <a:gd name="connsiteY13" fmla="*/ 421673 h 509667"/>
              <a:gd name="connsiteX14" fmla="*/ 0 w 6780603"/>
              <a:gd name="connsiteY14"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482923 w 6780603"/>
              <a:gd name="connsiteY5" fmla="*/ 331905 h 509667"/>
              <a:gd name="connsiteX6" fmla="*/ 3842331 w 6780603"/>
              <a:gd name="connsiteY6" fmla="*/ 313617 h 509667"/>
              <a:gd name="connsiteX7" fmla="*/ 4305627 w 6780603"/>
              <a:gd name="connsiteY7" fmla="*/ 368481 h 509667"/>
              <a:gd name="connsiteX8" fmla="*/ 5732091 w 6780603"/>
              <a:gd name="connsiteY8" fmla="*/ 350193 h 509667"/>
              <a:gd name="connsiteX9" fmla="*/ 6643841 w 6780603"/>
              <a:gd name="connsiteY9" fmla="*/ 347472 h 509667"/>
              <a:gd name="connsiteX10" fmla="*/ 6780603 w 6780603"/>
              <a:gd name="connsiteY10" fmla="*/ 69706 h 509667"/>
              <a:gd name="connsiteX11" fmla="*/ 6780603 w 6780603"/>
              <a:gd name="connsiteY11" fmla="*/ 421673 h 509667"/>
              <a:gd name="connsiteX12" fmla="*/ 6692609 w 6780603"/>
              <a:gd name="connsiteY12" fmla="*/ 509667 h 509667"/>
              <a:gd name="connsiteX13" fmla="*/ 94090 w 6780603"/>
              <a:gd name="connsiteY13" fmla="*/ 509667 h 509667"/>
              <a:gd name="connsiteX14" fmla="*/ 6096 w 6780603"/>
              <a:gd name="connsiteY14" fmla="*/ 421673 h 509667"/>
              <a:gd name="connsiteX15" fmla="*/ 0 w 6780603"/>
              <a:gd name="connsiteY15"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482923 w 6780603"/>
              <a:gd name="connsiteY5" fmla="*/ 331905 h 509667"/>
              <a:gd name="connsiteX6" fmla="*/ 3842331 w 6780603"/>
              <a:gd name="connsiteY6" fmla="*/ 313617 h 509667"/>
              <a:gd name="connsiteX7" fmla="*/ 4305627 w 6780603"/>
              <a:gd name="connsiteY7" fmla="*/ 368481 h 509667"/>
              <a:gd name="connsiteX8" fmla="*/ 5732091 w 6780603"/>
              <a:gd name="connsiteY8" fmla="*/ 350193 h 509667"/>
              <a:gd name="connsiteX9" fmla="*/ 6643841 w 6780603"/>
              <a:gd name="connsiteY9" fmla="*/ 347472 h 509667"/>
              <a:gd name="connsiteX10" fmla="*/ 6780603 w 6780603"/>
              <a:gd name="connsiteY10" fmla="*/ 69706 h 509667"/>
              <a:gd name="connsiteX11" fmla="*/ 6780603 w 6780603"/>
              <a:gd name="connsiteY11" fmla="*/ 421673 h 509667"/>
              <a:gd name="connsiteX12" fmla="*/ 6692609 w 6780603"/>
              <a:gd name="connsiteY12" fmla="*/ 509667 h 509667"/>
              <a:gd name="connsiteX13" fmla="*/ 94090 w 6780603"/>
              <a:gd name="connsiteY13" fmla="*/ 509667 h 509667"/>
              <a:gd name="connsiteX14" fmla="*/ 6096 w 6780603"/>
              <a:gd name="connsiteY14" fmla="*/ 421673 h 509667"/>
              <a:gd name="connsiteX15" fmla="*/ 0 w 6780603"/>
              <a:gd name="connsiteY15"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98875 w 6780603"/>
              <a:gd name="connsiteY5" fmla="*/ 209985 h 509667"/>
              <a:gd name="connsiteX6" fmla="*/ 2482923 w 6780603"/>
              <a:gd name="connsiteY6" fmla="*/ 331905 h 509667"/>
              <a:gd name="connsiteX7" fmla="*/ 3842331 w 6780603"/>
              <a:gd name="connsiteY7" fmla="*/ 313617 h 509667"/>
              <a:gd name="connsiteX8" fmla="*/ 4305627 w 6780603"/>
              <a:gd name="connsiteY8" fmla="*/ 368481 h 509667"/>
              <a:gd name="connsiteX9" fmla="*/ 5732091 w 6780603"/>
              <a:gd name="connsiteY9" fmla="*/ 350193 h 509667"/>
              <a:gd name="connsiteX10" fmla="*/ 6643841 w 6780603"/>
              <a:gd name="connsiteY10" fmla="*/ 347472 h 509667"/>
              <a:gd name="connsiteX11" fmla="*/ 6780603 w 6780603"/>
              <a:gd name="connsiteY11" fmla="*/ 69706 h 509667"/>
              <a:gd name="connsiteX12" fmla="*/ 6780603 w 6780603"/>
              <a:gd name="connsiteY12" fmla="*/ 421673 h 509667"/>
              <a:gd name="connsiteX13" fmla="*/ 6692609 w 6780603"/>
              <a:gd name="connsiteY13" fmla="*/ 509667 h 509667"/>
              <a:gd name="connsiteX14" fmla="*/ 94090 w 6780603"/>
              <a:gd name="connsiteY14" fmla="*/ 509667 h 509667"/>
              <a:gd name="connsiteX15" fmla="*/ 6096 w 6780603"/>
              <a:gd name="connsiteY15" fmla="*/ 421673 h 509667"/>
              <a:gd name="connsiteX16" fmla="*/ 0 w 6780603"/>
              <a:gd name="connsiteY16"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98875 w 6780603"/>
              <a:gd name="connsiteY5" fmla="*/ 209985 h 509667"/>
              <a:gd name="connsiteX6" fmla="*/ 2257371 w 6780603"/>
              <a:gd name="connsiteY6" fmla="*/ 295329 h 509667"/>
              <a:gd name="connsiteX7" fmla="*/ 2482923 w 6780603"/>
              <a:gd name="connsiteY7" fmla="*/ 331905 h 509667"/>
              <a:gd name="connsiteX8" fmla="*/ 3842331 w 6780603"/>
              <a:gd name="connsiteY8" fmla="*/ 313617 h 509667"/>
              <a:gd name="connsiteX9" fmla="*/ 4305627 w 6780603"/>
              <a:gd name="connsiteY9" fmla="*/ 368481 h 509667"/>
              <a:gd name="connsiteX10" fmla="*/ 5732091 w 6780603"/>
              <a:gd name="connsiteY10" fmla="*/ 350193 h 509667"/>
              <a:gd name="connsiteX11" fmla="*/ 6643841 w 6780603"/>
              <a:gd name="connsiteY11" fmla="*/ 347472 h 509667"/>
              <a:gd name="connsiteX12" fmla="*/ 6780603 w 6780603"/>
              <a:gd name="connsiteY12" fmla="*/ 69706 h 509667"/>
              <a:gd name="connsiteX13" fmla="*/ 6780603 w 6780603"/>
              <a:gd name="connsiteY13" fmla="*/ 421673 h 509667"/>
              <a:gd name="connsiteX14" fmla="*/ 6692609 w 6780603"/>
              <a:gd name="connsiteY14" fmla="*/ 509667 h 509667"/>
              <a:gd name="connsiteX15" fmla="*/ 94090 w 6780603"/>
              <a:gd name="connsiteY15" fmla="*/ 509667 h 509667"/>
              <a:gd name="connsiteX16" fmla="*/ 6096 w 6780603"/>
              <a:gd name="connsiteY16" fmla="*/ 421673 h 509667"/>
              <a:gd name="connsiteX17" fmla="*/ 0 w 6780603"/>
              <a:gd name="connsiteY17"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98875 w 6780603"/>
              <a:gd name="connsiteY5" fmla="*/ 209985 h 509667"/>
              <a:gd name="connsiteX6" fmla="*/ 2153739 w 6780603"/>
              <a:gd name="connsiteY6" fmla="*/ 313617 h 509667"/>
              <a:gd name="connsiteX7" fmla="*/ 2482923 w 6780603"/>
              <a:gd name="connsiteY7" fmla="*/ 331905 h 509667"/>
              <a:gd name="connsiteX8" fmla="*/ 3842331 w 6780603"/>
              <a:gd name="connsiteY8" fmla="*/ 313617 h 509667"/>
              <a:gd name="connsiteX9" fmla="*/ 4305627 w 6780603"/>
              <a:gd name="connsiteY9" fmla="*/ 368481 h 509667"/>
              <a:gd name="connsiteX10" fmla="*/ 5732091 w 6780603"/>
              <a:gd name="connsiteY10" fmla="*/ 350193 h 509667"/>
              <a:gd name="connsiteX11" fmla="*/ 6643841 w 6780603"/>
              <a:gd name="connsiteY11" fmla="*/ 347472 h 509667"/>
              <a:gd name="connsiteX12" fmla="*/ 6780603 w 6780603"/>
              <a:gd name="connsiteY12" fmla="*/ 69706 h 509667"/>
              <a:gd name="connsiteX13" fmla="*/ 6780603 w 6780603"/>
              <a:gd name="connsiteY13" fmla="*/ 421673 h 509667"/>
              <a:gd name="connsiteX14" fmla="*/ 6692609 w 6780603"/>
              <a:gd name="connsiteY14" fmla="*/ 509667 h 509667"/>
              <a:gd name="connsiteX15" fmla="*/ 94090 w 6780603"/>
              <a:gd name="connsiteY15" fmla="*/ 509667 h 509667"/>
              <a:gd name="connsiteX16" fmla="*/ 6096 w 6780603"/>
              <a:gd name="connsiteY16" fmla="*/ 421673 h 509667"/>
              <a:gd name="connsiteX17" fmla="*/ 0 w 6780603"/>
              <a:gd name="connsiteY17"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98875 w 6780603"/>
              <a:gd name="connsiteY5" fmla="*/ 209985 h 509667"/>
              <a:gd name="connsiteX6" fmla="*/ 2056203 w 6780603"/>
              <a:gd name="connsiteY6" fmla="*/ 307521 h 509667"/>
              <a:gd name="connsiteX7" fmla="*/ 2482923 w 6780603"/>
              <a:gd name="connsiteY7" fmla="*/ 331905 h 509667"/>
              <a:gd name="connsiteX8" fmla="*/ 3842331 w 6780603"/>
              <a:gd name="connsiteY8" fmla="*/ 313617 h 509667"/>
              <a:gd name="connsiteX9" fmla="*/ 4305627 w 6780603"/>
              <a:gd name="connsiteY9" fmla="*/ 368481 h 509667"/>
              <a:gd name="connsiteX10" fmla="*/ 5732091 w 6780603"/>
              <a:gd name="connsiteY10" fmla="*/ 350193 h 509667"/>
              <a:gd name="connsiteX11" fmla="*/ 6643841 w 6780603"/>
              <a:gd name="connsiteY11" fmla="*/ 347472 h 509667"/>
              <a:gd name="connsiteX12" fmla="*/ 6780603 w 6780603"/>
              <a:gd name="connsiteY12" fmla="*/ 69706 h 509667"/>
              <a:gd name="connsiteX13" fmla="*/ 6780603 w 6780603"/>
              <a:gd name="connsiteY13" fmla="*/ 421673 h 509667"/>
              <a:gd name="connsiteX14" fmla="*/ 6692609 w 6780603"/>
              <a:gd name="connsiteY14" fmla="*/ 509667 h 509667"/>
              <a:gd name="connsiteX15" fmla="*/ 94090 w 6780603"/>
              <a:gd name="connsiteY15" fmla="*/ 509667 h 509667"/>
              <a:gd name="connsiteX16" fmla="*/ 6096 w 6780603"/>
              <a:gd name="connsiteY16" fmla="*/ 421673 h 509667"/>
              <a:gd name="connsiteX17" fmla="*/ 0 w 6780603"/>
              <a:gd name="connsiteY17"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2331 w 6780603"/>
              <a:gd name="connsiteY8" fmla="*/ 313617 h 509667"/>
              <a:gd name="connsiteX9" fmla="*/ 4305627 w 6780603"/>
              <a:gd name="connsiteY9" fmla="*/ 368481 h 509667"/>
              <a:gd name="connsiteX10" fmla="*/ 5732091 w 6780603"/>
              <a:gd name="connsiteY10" fmla="*/ 350193 h 509667"/>
              <a:gd name="connsiteX11" fmla="*/ 6643841 w 6780603"/>
              <a:gd name="connsiteY11" fmla="*/ 347472 h 509667"/>
              <a:gd name="connsiteX12" fmla="*/ 6780603 w 6780603"/>
              <a:gd name="connsiteY12" fmla="*/ 69706 h 509667"/>
              <a:gd name="connsiteX13" fmla="*/ 6780603 w 6780603"/>
              <a:gd name="connsiteY13" fmla="*/ 421673 h 509667"/>
              <a:gd name="connsiteX14" fmla="*/ 6692609 w 6780603"/>
              <a:gd name="connsiteY14" fmla="*/ 509667 h 509667"/>
              <a:gd name="connsiteX15" fmla="*/ 94090 w 6780603"/>
              <a:gd name="connsiteY15" fmla="*/ 509667 h 509667"/>
              <a:gd name="connsiteX16" fmla="*/ 6096 w 6780603"/>
              <a:gd name="connsiteY16" fmla="*/ 421673 h 509667"/>
              <a:gd name="connsiteX17" fmla="*/ 0 w 6780603"/>
              <a:gd name="connsiteY17"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2331 w 6780603"/>
              <a:gd name="connsiteY8" fmla="*/ 313617 h 509667"/>
              <a:gd name="connsiteX9" fmla="*/ 4305627 w 6780603"/>
              <a:gd name="connsiteY9" fmla="*/ 368481 h 509667"/>
              <a:gd name="connsiteX10" fmla="*/ 5732091 w 6780603"/>
              <a:gd name="connsiteY10" fmla="*/ 350193 h 509667"/>
              <a:gd name="connsiteX11" fmla="*/ 6643841 w 6780603"/>
              <a:gd name="connsiteY11" fmla="*/ 347472 h 509667"/>
              <a:gd name="connsiteX12" fmla="*/ 6780603 w 6780603"/>
              <a:gd name="connsiteY12" fmla="*/ 69706 h 509667"/>
              <a:gd name="connsiteX13" fmla="*/ 6780603 w 6780603"/>
              <a:gd name="connsiteY13" fmla="*/ 421673 h 509667"/>
              <a:gd name="connsiteX14" fmla="*/ 6692609 w 6780603"/>
              <a:gd name="connsiteY14" fmla="*/ 509667 h 509667"/>
              <a:gd name="connsiteX15" fmla="*/ 94090 w 6780603"/>
              <a:gd name="connsiteY15" fmla="*/ 509667 h 509667"/>
              <a:gd name="connsiteX16" fmla="*/ 6096 w 6780603"/>
              <a:gd name="connsiteY16" fmla="*/ 421673 h 509667"/>
              <a:gd name="connsiteX17" fmla="*/ 0 w 6780603"/>
              <a:gd name="connsiteY17"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2331 w 6780603"/>
              <a:gd name="connsiteY8" fmla="*/ 313617 h 509667"/>
              <a:gd name="connsiteX9" fmla="*/ 4043880 w 6780603"/>
              <a:gd name="connsiteY9" fmla="*/ 329238 h 509667"/>
              <a:gd name="connsiteX10" fmla="*/ 4305627 w 6780603"/>
              <a:gd name="connsiteY10" fmla="*/ 368481 h 509667"/>
              <a:gd name="connsiteX11" fmla="*/ 5732091 w 6780603"/>
              <a:gd name="connsiteY11" fmla="*/ 350193 h 509667"/>
              <a:gd name="connsiteX12" fmla="*/ 6643841 w 6780603"/>
              <a:gd name="connsiteY12" fmla="*/ 347472 h 509667"/>
              <a:gd name="connsiteX13" fmla="*/ 6780603 w 6780603"/>
              <a:gd name="connsiteY13" fmla="*/ 69706 h 509667"/>
              <a:gd name="connsiteX14" fmla="*/ 6780603 w 6780603"/>
              <a:gd name="connsiteY14" fmla="*/ 421673 h 509667"/>
              <a:gd name="connsiteX15" fmla="*/ 6692609 w 6780603"/>
              <a:gd name="connsiteY15" fmla="*/ 509667 h 509667"/>
              <a:gd name="connsiteX16" fmla="*/ 94090 w 6780603"/>
              <a:gd name="connsiteY16" fmla="*/ 509667 h 509667"/>
              <a:gd name="connsiteX17" fmla="*/ 6096 w 6780603"/>
              <a:gd name="connsiteY17" fmla="*/ 421673 h 509667"/>
              <a:gd name="connsiteX18" fmla="*/ 0 w 6780603"/>
              <a:gd name="connsiteY18"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2331 w 6780603"/>
              <a:gd name="connsiteY8" fmla="*/ 313617 h 509667"/>
              <a:gd name="connsiteX9" fmla="*/ 4043880 w 6780603"/>
              <a:gd name="connsiteY9" fmla="*/ 329238 h 509667"/>
              <a:gd name="connsiteX10" fmla="*/ 4251525 w 6780603"/>
              <a:gd name="connsiteY10" fmla="*/ 361623 h 509667"/>
              <a:gd name="connsiteX11" fmla="*/ 4305627 w 6780603"/>
              <a:gd name="connsiteY11" fmla="*/ 368481 h 509667"/>
              <a:gd name="connsiteX12" fmla="*/ 5732091 w 6780603"/>
              <a:gd name="connsiteY12" fmla="*/ 350193 h 509667"/>
              <a:gd name="connsiteX13" fmla="*/ 6643841 w 6780603"/>
              <a:gd name="connsiteY13" fmla="*/ 347472 h 509667"/>
              <a:gd name="connsiteX14" fmla="*/ 6780603 w 6780603"/>
              <a:gd name="connsiteY14" fmla="*/ 69706 h 509667"/>
              <a:gd name="connsiteX15" fmla="*/ 6780603 w 6780603"/>
              <a:gd name="connsiteY15" fmla="*/ 421673 h 509667"/>
              <a:gd name="connsiteX16" fmla="*/ 6692609 w 6780603"/>
              <a:gd name="connsiteY16" fmla="*/ 509667 h 509667"/>
              <a:gd name="connsiteX17" fmla="*/ 94090 w 6780603"/>
              <a:gd name="connsiteY17" fmla="*/ 509667 h 509667"/>
              <a:gd name="connsiteX18" fmla="*/ 6096 w 6780603"/>
              <a:gd name="connsiteY18" fmla="*/ 421673 h 509667"/>
              <a:gd name="connsiteX19" fmla="*/ 0 w 6780603"/>
              <a:gd name="connsiteY19"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2331 w 6780603"/>
              <a:gd name="connsiteY8" fmla="*/ 313617 h 509667"/>
              <a:gd name="connsiteX9" fmla="*/ 4043880 w 6780603"/>
              <a:gd name="connsiteY9" fmla="*/ 329238 h 509667"/>
              <a:gd name="connsiteX10" fmla="*/ 4104840 w 6780603"/>
              <a:gd name="connsiteY10" fmla="*/ 418773 h 509667"/>
              <a:gd name="connsiteX11" fmla="*/ 4305627 w 6780603"/>
              <a:gd name="connsiteY11" fmla="*/ 368481 h 509667"/>
              <a:gd name="connsiteX12" fmla="*/ 5732091 w 6780603"/>
              <a:gd name="connsiteY12" fmla="*/ 350193 h 509667"/>
              <a:gd name="connsiteX13" fmla="*/ 6643841 w 6780603"/>
              <a:gd name="connsiteY13" fmla="*/ 347472 h 509667"/>
              <a:gd name="connsiteX14" fmla="*/ 6780603 w 6780603"/>
              <a:gd name="connsiteY14" fmla="*/ 69706 h 509667"/>
              <a:gd name="connsiteX15" fmla="*/ 6780603 w 6780603"/>
              <a:gd name="connsiteY15" fmla="*/ 421673 h 509667"/>
              <a:gd name="connsiteX16" fmla="*/ 6692609 w 6780603"/>
              <a:gd name="connsiteY16" fmla="*/ 509667 h 509667"/>
              <a:gd name="connsiteX17" fmla="*/ 94090 w 6780603"/>
              <a:gd name="connsiteY17" fmla="*/ 509667 h 509667"/>
              <a:gd name="connsiteX18" fmla="*/ 6096 w 6780603"/>
              <a:gd name="connsiteY18" fmla="*/ 421673 h 509667"/>
              <a:gd name="connsiteX19" fmla="*/ 0 w 6780603"/>
              <a:gd name="connsiteY19"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2331 w 6780603"/>
              <a:gd name="connsiteY8" fmla="*/ 313617 h 509667"/>
              <a:gd name="connsiteX9" fmla="*/ 4019115 w 6780603"/>
              <a:gd name="connsiteY9" fmla="*/ 315903 h 509667"/>
              <a:gd name="connsiteX10" fmla="*/ 4104840 w 6780603"/>
              <a:gd name="connsiteY10" fmla="*/ 418773 h 509667"/>
              <a:gd name="connsiteX11" fmla="*/ 4305627 w 6780603"/>
              <a:gd name="connsiteY11" fmla="*/ 368481 h 509667"/>
              <a:gd name="connsiteX12" fmla="*/ 5732091 w 6780603"/>
              <a:gd name="connsiteY12" fmla="*/ 350193 h 509667"/>
              <a:gd name="connsiteX13" fmla="*/ 6643841 w 6780603"/>
              <a:gd name="connsiteY13" fmla="*/ 347472 h 509667"/>
              <a:gd name="connsiteX14" fmla="*/ 6780603 w 6780603"/>
              <a:gd name="connsiteY14" fmla="*/ 69706 h 509667"/>
              <a:gd name="connsiteX15" fmla="*/ 6780603 w 6780603"/>
              <a:gd name="connsiteY15" fmla="*/ 421673 h 509667"/>
              <a:gd name="connsiteX16" fmla="*/ 6692609 w 6780603"/>
              <a:gd name="connsiteY16" fmla="*/ 509667 h 509667"/>
              <a:gd name="connsiteX17" fmla="*/ 94090 w 6780603"/>
              <a:gd name="connsiteY17" fmla="*/ 509667 h 509667"/>
              <a:gd name="connsiteX18" fmla="*/ 6096 w 6780603"/>
              <a:gd name="connsiteY18" fmla="*/ 421673 h 509667"/>
              <a:gd name="connsiteX19" fmla="*/ 0 w 6780603"/>
              <a:gd name="connsiteY19"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2331 w 6780603"/>
              <a:gd name="connsiteY8" fmla="*/ 313617 h 509667"/>
              <a:gd name="connsiteX9" fmla="*/ 4019115 w 6780603"/>
              <a:gd name="connsiteY9" fmla="*/ 315903 h 509667"/>
              <a:gd name="connsiteX10" fmla="*/ 4080075 w 6780603"/>
              <a:gd name="connsiteY10" fmla="*/ 418773 h 509667"/>
              <a:gd name="connsiteX11" fmla="*/ 4305627 w 6780603"/>
              <a:gd name="connsiteY11" fmla="*/ 368481 h 509667"/>
              <a:gd name="connsiteX12" fmla="*/ 5732091 w 6780603"/>
              <a:gd name="connsiteY12" fmla="*/ 350193 h 509667"/>
              <a:gd name="connsiteX13" fmla="*/ 6643841 w 6780603"/>
              <a:gd name="connsiteY13" fmla="*/ 347472 h 509667"/>
              <a:gd name="connsiteX14" fmla="*/ 6780603 w 6780603"/>
              <a:gd name="connsiteY14" fmla="*/ 69706 h 509667"/>
              <a:gd name="connsiteX15" fmla="*/ 6780603 w 6780603"/>
              <a:gd name="connsiteY15" fmla="*/ 421673 h 509667"/>
              <a:gd name="connsiteX16" fmla="*/ 6692609 w 6780603"/>
              <a:gd name="connsiteY16" fmla="*/ 509667 h 509667"/>
              <a:gd name="connsiteX17" fmla="*/ 94090 w 6780603"/>
              <a:gd name="connsiteY17" fmla="*/ 509667 h 509667"/>
              <a:gd name="connsiteX18" fmla="*/ 6096 w 6780603"/>
              <a:gd name="connsiteY18" fmla="*/ 421673 h 509667"/>
              <a:gd name="connsiteX19" fmla="*/ 0 w 6780603"/>
              <a:gd name="connsiteY19"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4019115 w 6780603"/>
              <a:gd name="connsiteY9" fmla="*/ 315903 h 509667"/>
              <a:gd name="connsiteX10" fmla="*/ 4080075 w 6780603"/>
              <a:gd name="connsiteY10" fmla="*/ 418773 h 509667"/>
              <a:gd name="connsiteX11" fmla="*/ 4305627 w 6780603"/>
              <a:gd name="connsiteY11" fmla="*/ 368481 h 509667"/>
              <a:gd name="connsiteX12" fmla="*/ 5732091 w 6780603"/>
              <a:gd name="connsiteY12" fmla="*/ 350193 h 509667"/>
              <a:gd name="connsiteX13" fmla="*/ 6643841 w 6780603"/>
              <a:gd name="connsiteY13" fmla="*/ 347472 h 509667"/>
              <a:gd name="connsiteX14" fmla="*/ 6780603 w 6780603"/>
              <a:gd name="connsiteY14" fmla="*/ 69706 h 509667"/>
              <a:gd name="connsiteX15" fmla="*/ 6780603 w 6780603"/>
              <a:gd name="connsiteY15" fmla="*/ 421673 h 509667"/>
              <a:gd name="connsiteX16" fmla="*/ 6692609 w 6780603"/>
              <a:gd name="connsiteY16" fmla="*/ 509667 h 509667"/>
              <a:gd name="connsiteX17" fmla="*/ 94090 w 6780603"/>
              <a:gd name="connsiteY17" fmla="*/ 509667 h 509667"/>
              <a:gd name="connsiteX18" fmla="*/ 6096 w 6780603"/>
              <a:gd name="connsiteY18" fmla="*/ 421673 h 509667"/>
              <a:gd name="connsiteX19" fmla="*/ 0 w 6780603"/>
              <a:gd name="connsiteY19"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305627 w 6780603"/>
              <a:gd name="connsiteY11" fmla="*/ 368481 h 509667"/>
              <a:gd name="connsiteX12" fmla="*/ 5732091 w 6780603"/>
              <a:gd name="connsiteY12" fmla="*/ 350193 h 509667"/>
              <a:gd name="connsiteX13" fmla="*/ 6643841 w 6780603"/>
              <a:gd name="connsiteY13" fmla="*/ 347472 h 509667"/>
              <a:gd name="connsiteX14" fmla="*/ 6780603 w 6780603"/>
              <a:gd name="connsiteY14" fmla="*/ 69706 h 509667"/>
              <a:gd name="connsiteX15" fmla="*/ 6780603 w 6780603"/>
              <a:gd name="connsiteY15" fmla="*/ 421673 h 509667"/>
              <a:gd name="connsiteX16" fmla="*/ 6692609 w 6780603"/>
              <a:gd name="connsiteY16" fmla="*/ 509667 h 509667"/>
              <a:gd name="connsiteX17" fmla="*/ 94090 w 6780603"/>
              <a:gd name="connsiteY17" fmla="*/ 509667 h 509667"/>
              <a:gd name="connsiteX18" fmla="*/ 6096 w 6780603"/>
              <a:gd name="connsiteY18" fmla="*/ 421673 h 509667"/>
              <a:gd name="connsiteX19" fmla="*/ 0 w 6780603"/>
              <a:gd name="connsiteY19"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6755 w 6780603"/>
              <a:gd name="connsiteY11" fmla="*/ 418773 h 509667"/>
              <a:gd name="connsiteX12" fmla="*/ 4305627 w 6780603"/>
              <a:gd name="connsiteY12" fmla="*/ 368481 h 509667"/>
              <a:gd name="connsiteX13" fmla="*/ 5732091 w 6780603"/>
              <a:gd name="connsiteY13" fmla="*/ 350193 h 509667"/>
              <a:gd name="connsiteX14" fmla="*/ 6643841 w 6780603"/>
              <a:gd name="connsiteY14" fmla="*/ 347472 h 509667"/>
              <a:gd name="connsiteX15" fmla="*/ 6780603 w 6780603"/>
              <a:gd name="connsiteY15" fmla="*/ 69706 h 509667"/>
              <a:gd name="connsiteX16" fmla="*/ 6780603 w 6780603"/>
              <a:gd name="connsiteY16" fmla="*/ 421673 h 509667"/>
              <a:gd name="connsiteX17" fmla="*/ 6692609 w 6780603"/>
              <a:gd name="connsiteY17" fmla="*/ 509667 h 509667"/>
              <a:gd name="connsiteX18" fmla="*/ 94090 w 6780603"/>
              <a:gd name="connsiteY18" fmla="*/ 509667 h 509667"/>
              <a:gd name="connsiteX19" fmla="*/ 6096 w 6780603"/>
              <a:gd name="connsiteY19" fmla="*/ 421673 h 509667"/>
              <a:gd name="connsiteX20" fmla="*/ 0 w 6780603"/>
              <a:gd name="connsiteY20"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6755 w 6780603"/>
              <a:gd name="connsiteY11" fmla="*/ 418773 h 509667"/>
              <a:gd name="connsiteX12" fmla="*/ 4305627 w 6780603"/>
              <a:gd name="connsiteY12" fmla="*/ 368481 h 509667"/>
              <a:gd name="connsiteX13" fmla="*/ 5732091 w 6780603"/>
              <a:gd name="connsiteY13" fmla="*/ 350193 h 509667"/>
              <a:gd name="connsiteX14" fmla="*/ 6643841 w 6780603"/>
              <a:gd name="connsiteY14" fmla="*/ 347472 h 509667"/>
              <a:gd name="connsiteX15" fmla="*/ 6780603 w 6780603"/>
              <a:gd name="connsiteY15" fmla="*/ 69706 h 509667"/>
              <a:gd name="connsiteX16" fmla="*/ 6780603 w 6780603"/>
              <a:gd name="connsiteY16" fmla="*/ 421673 h 509667"/>
              <a:gd name="connsiteX17" fmla="*/ 6692609 w 6780603"/>
              <a:gd name="connsiteY17" fmla="*/ 509667 h 509667"/>
              <a:gd name="connsiteX18" fmla="*/ 94090 w 6780603"/>
              <a:gd name="connsiteY18" fmla="*/ 509667 h 509667"/>
              <a:gd name="connsiteX19" fmla="*/ 6096 w 6780603"/>
              <a:gd name="connsiteY19" fmla="*/ 421673 h 509667"/>
              <a:gd name="connsiteX20" fmla="*/ 0 w 6780603"/>
              <a:gd name="connsiteY20"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6755 w 6780603"/>
              <a:gd name="connsiteY11" fmla="*/ 418773 h 509667"/>
              <a:gd name="connsiteX12" fmla="*/ 4364682 w 6780603"/>
              <a:gd name="connsiteY12" fmla="*/ 427536 h 509667"/>
              <a:gd name="connsiteX13" fmla="*/ 5732091 w 6780603"/>
              <a:gd name="connsiteY13" fmla="*/ 350193 h 509667"/>
              <a:gd name="connsiteX14" fmla="*/ 6643841 w 6780603"/>
              <a:gd name="connsiteY14" fmla="*/ 347472 h 509667"/>
              <a:gd name="connsiteX15" fmla="*/ 6780603 w 6780603"/>
              <a:gd name="connsiteY15" fmla="*/ 69706 h 509667"/>
              <a:gd name="connsiteX16" fmla="*/ 6780603 w 6780603"/>
              <a:gd name="connsiteY16" fmla="*/ 421673 h 509667"/>
              <a:gd name="connsiteX17" fmla="*/ 6692609 w 6780603"/>
              <a:gd name="connsiteY17" fmla="*/ 509667 h 509667"/>
              <a:gd name="connsiteX18" fmla="*/ 94090 w 6780603"/>
              <a:gd name="connsiteY18" fmla="*/ 509667 h 509667"/>
              <a:gd name="connsiteX19" fmla="*/ 6096 w 6780603"/>
              <a:gd name="connsiteY19" fmla="*/ 421673 h 509667"/>
              <a:gd name="connsiteX20" fmla="*/ 0 w 6780603"/>
              <a:gd name="connsiteY20"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4850 w 6780603"/>
              <a:gd name="connsiteY11" fmla="*/ 426393 h 509667"/>
              <a:gd name="connsiteX12" fmla="*/ 4364682 w 6780603"/>
              <a:gd name="connsiteY12" fmla="*/ 427536 h 509667"/>
              <a:gd name="connsiteX13" fmla="*/ 5732091 w 6780603"/>
              <a:gd name="connsiteY13" fmla="*/ 350193 h 509667"/>
              <a:gd name="connsiteX14" fmla="*/ 6643841 w 6780603"/>
              <a:gd name="connsiteY14" fmla="*/ 347472 h 509667"/>
              <a:gd name="connsiteX15" fmla="*/ 6780603 w 6780603"/>
              <a:gd name="connsiteY15" fmla="*/ 69706 h 509667"/>
              <a:gd name="connsiteX16" fmla="*/ 6780603 w 6780603"/>
              <a:gd name="connsiteY16" fmla="*/ 421673 h 509667"/>
              <a:gd name="connsiteX17" fmla="*/ 6692609 w 6780603"/>
              <a:gd name="connsiteY17" fmla="*/ 509667 h 509667"/>
              <a:gd name="connsiteX18" fmla="*/ 94090 w 6780603"/>
              <a:gd name="connsiteY18" fmla="*/ 509667 h 509667"/>
              <a:gd name="connsiteX19" fmla="*/ 6096 w 6780603"/>
              <a:gd name="connsiteY19" fmla="*/ 421673 h 509667"/>
              <a:gd name="connsiteX20" fmla="*/ 0 w 6780603"/>
              <a:gd name="connsiteY20"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4850 w 6780603"/>
              <a:gd name="connsiteY11" fmla="*/ 426393 h 509667"/>
              <a:gd name="connsiteX12" fmla="*/ 4364682 w 6780603"/>
              <a:gd name="connsiteY12" fmla="*/ 427536 h 509667"/>
              <a:gd name="connsiteX13" fmla="*/ 5789241 w 6780603"/>
              <a:gd name="connsiteY13" fmla="*/ 447348 h 509667"/>
              <a:gd name="connsiteX14" fmla="*/ 6643841 w 6780603"/>
              <a:gd name="connsiteY14" fmla="*/ 347472 h 509667"/>
              <a:gd name="connsiteX15" fmla="*/ 6780603 w 6780603"/>
              <a:gd name="connsiteY15" fmla="*/ 69706 h 509667"/>
              <a:gd name="connsiteX16" fmla="*/ 6780603 w 6780603"/>
              <a:gd name="connsiteY16" fmla="*/ 421673 h 509667"/>
              <a:gd name="connsiteX17" fmla="*/ 6692609 w 6780603"/>
              <a:gd name="connsiteY17" fmla="*/ 509667 h 509667"/>
              <a:gd name="connsiteX18" fmla="*/ 94090 w 6780603"/>
              <a:gd name="connsiteY18" fmla="*/ 509667 h 509667"/>
              <a:gd name="connsiteX19" fmla="*/ 6096 w 6780603"/>
              <a:gd name="connsiteY19" fmla="*/ 421673 h 509667"/>
              <a:gd name="connsiteX20" fmla="*/ 0 w 6780603"/>
              <a:gd name="connsiteY20"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4850 w 6780603"/>
              <a:gd name="connsiteY11" fmla="*/ 426393 h 509667"/>
              <a:gd name="connsiteX12" fmla="*/ 4364682 w 6780603"/>
              <a:gd name="connsiteY12" fmla="*/ 427536 h 509667"/>
              <a:gd name="connsiteX13" fmla="*/ 5789241 w 6780603"/>
              <a:gd name="connsiteY13" fmla="*/ 428298 h 509667"/>
              <a:gd name="connsiteX14" fmla="*/ 6643841 w 6780603"/>
              <a:gd name="connsiteY14" fmla="*/ 347472 h 509667"/>
              <a:gd name="connsiteX15" fmla="*/ 6780603 w 6780603"/>
              <a:gd name="connsiteY15" fmla="*/ 69706 h 509667"/>
              <a:gd name="connsiteX16" fmla="*/ 6780603 w 6780603"/>
              <a:gd name="connsiteY16" fmla="*/ 421673 h 509667"/>
              <a:gd name="connsiteX17" fmla="*/ 6692609 w 6780603"/>
              <a:gd name="connsiteY17" fmla="*/ 509667 h 509667"/>
              <a:gd name="connsiteX18" fmla="*/ 94090 w 6780603"/>
              <a:gd name="connsiteY18" fmla="*/ 509667 h 509667"/>
              <a:gd name="connsiteX19" fmla="*/ 6096 w 6780603"/>
              <a:gd name="connsiteY19" fmla="*/ 421673 h 509667"/>
              <a:gd name="connsiteX20" fmla="*/ 0 w 6780603"/>
              <a:gd name="connsiteY20"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4850 w 6780603"/>
              <a:gd name="connsiteY11" fmla="*/ 426393 h 509667"/>
              <a:gd name="connsiteX12" fmla="*/ 4364682 w 6780603"/>
              <a:gd name="connsiteY12" fmla="*/ 427536 h 509667"/>
              <a:gd name="connsiteX13" fmla="*/ 5789241 w 6780603"/>
              <a:gd name="connsiteY13" fmla="*/ 428298 h 509667"/>
              <a:gd name="connsiteX14" fmla="*/ 6643841 w 6780603"/>
              <a:gd name="connsiteY14" fmla="*/ 347472 h 509667"/>
              <a:gd name="connsiteX15" fmla="*/ 6780603 w 6780603"/>
              <a:gd name="connsiteY15" fmla="*/ 69706 h 509667"/>
              <a:gd name="connsiteX16" fmla="*/ 6780603 w 6780603"/>
              <a:gd name="connsiteY16" fmla="*/ 421673 h 509667"/>
              <a:gd name="connsiteX17" fmla="*/ 6692609 w 6780603"/>
              <a:gd name="connsiteY17" fmla="*/ 509667 h 509667"/>
              <a:gd name="connsiteX18" fmla="*/ 94090 w 6780603"/>
              <a:gd name="connsiteY18" fmla="*/ 509667 h 509667"/>
              <a:gd name="connsiteX19" fmla="*/ 6096 w 6780603"/>
              <a:gd name="connsiteY19" fmla="*/ 421673 h 509667"/>
              <a:gd name="connsiteX20" fmla="*/ 0 w 6780603"/>
              <a:gd name="connsiteY20"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4850 w 6780603"/>
              <a:gd name="connsiteY11" fmla="*/ 426393 h 509667"/>
              <a:gd name="connsiteX12" fmla="*/ 4364682 w 6780603"/>
              <a:gd name="connsiteY12" fmla="*/ 427536 h 509667"/>
              <a:gd name="connsiteX13" fmla="*/ 5789241 w 6780603"/>
              <a:gd name="connsiteY13" fmla="*/ 428298 h 509667"/>
              <a:gd name="connsiteX14" fmla="*/ 6044130 w 6780603"/>
              <a:gd name="connsiteY14" fmla="*/ 464493 h 509667"/>
              <a:gd name="connsiteX15" fmla="*/ 6643841 w 6780603"/>
              <a:gd name="connsiteY15" fmla="*/ 347472 h 509667"/>
              <a:gd name="connsiteX16" fmla="*/ 6780603 w 6780603"/>
              <a:gd name="connsiteY16" fmla="*/ 69706 h 509667"/>
              <a:gd name="connsiteX17" fmla="*/ 6780603 w 6780603"/>
              <a:gd name="connsiteY17" fmla="*/ 421673 h 509667"/>
              <a:gd name="connsiteX18" fmla="*/ 6692609 w 6780603"/>
              <a:gd name="connsiteY18" fmla="*/ 509667 h 509667"/>
              <a:gd name="connsiteX19" fmla="*/ 94090 w 6780603"/>
              <a:gd name="connsiteY19" fmla="*/ 509667 h 509667"/>
              <a:gd name="connsiteX20" fmla="*/ 6096 w 6780603"/>
              <a:gd name="connsiteY20" fmla="*/ 421673 h 509667"/>
              <a:gd name="connsiteX21" fmla="*/ 0 w 6780603"/>
              <a:gd name="connsiteY21"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4850 w 6780603"/>
              <a:gd name="connsiteY11" fmla="*/ 426393 h 509667"/>
              <a:gd name="connsiteX12" fmla="*/ 4364682 w 6780603"/>
              <a:gd name="connsiteY12" fmla="*/ 427536 h 509667"/>
              <a:gd name="connsiteX13" fmla="*/ 5789241 w 6780603"/>
              <a:gd name="connsiteY13" fmla="*/ 428298 h 509667"/>
              <a:gd name="connsiteX14" fmla="*/ 5950785 w 6780603"/>
              <a:gd name="connsiteY14" fmla="*/ 437823 h 509667"/>
              <a:gd name="connsiteX15" fmla="*/ 6044130 w 6780603"/>
              <a:gd name="connsiteY15" fmla="*/ 464493 h 509667"/>
              <a:gd name="connsiteX16" fmla="*/ 6643841 w 6780603"/>
              <a:gd name="connsiteY16" fmla="*/ 347472 h 509667"/>
              <a:gd name="connsiteX17" fmla="*/ 6780603 w 6780603"/>
              <a:gd name="connsiteY17" fmla="*/ 69706 h 509667"/>
              <a:gd name="connsiteX18" fmla="*/ 6780603 w 6780603"/>
              <a:gd name="connsiteY18" fmla="*/ 421673 h 509667"/>
              <a:gd name="connsiteX19" fmla="*/ 6692609 w 6780603"/>
              <a:gd name="connsiteY19" fmla="*/ 509667 h 509667"/>
              <a:gd name="connsiteX20" fmla="*/ 94090 w 6780603"/>
              <a:gd name="connsiteY20" fmla="*/ 509667 h 509667"/>
              <a:gd name="connsiteX21" fmla="*/ 6096 w 6780603"/>
              <a:gd name="connsiteY21" fmla="*/ 421673 h 509667"/>
              <a:gd name="connsiteX22" fmla="*/ 0 w 6780603"/>
              <a:gd name="connsiteY22" fmla="*/ 2650 h 509667"/>
              <a:gd name="connsiteX0" fmla="*/ 0 w 6780603"/>
              <a:gd name="connsiteY0" fmla="*/ 2650 h 509667"/>
              <a:gd name="connsiteX1" fmla="*/ 124570 w 6780603"/>
              <a:gd name="connsiteY1" fmla="*/ 0 h 509667"/>
              <a:gd name="connsiteX2" fmla="*/ 209115 w 6780603"/>
              <a:gd name="connsiteY2" fmla="*/ 185601 h 509667"/>
              <a:gd name="connsiteX3" fmla="*/ 532203 w 6780603"/>
              <a:gd name="connsiteY3" fmla="*/ 185601 h 509667"/>
              <a:gd name="connsiteX4" fmla="*/ 1824555 w 6780603"/>
              <a:gd name="connsiteY4" fmla="*/ 173409 h 509667"/>
              <a:gd name="connsiteX5" fmla="*/ 2062299 w 6780603"/>
              <a:gd name="connsiteY5" fmla="*/ 203889 h 509667"/>
              <a:gd name="connsiteX6" fmla="*/ 2056203 w 6780603"/>
              <a:gd name="connsiteY6" fmla="*/ 307521 h 509667"/>
              <a:gd name="connsiteX7" fmla="*/ 2482923 w 6780603"/>
              <a:gd name="connsiteY7" fmla="*/ 331905 h 509667"/>
              <a:gd name="connsiteX8" fmla="*/ 3844236 w 6780603"/>
              <a:gd name="connsiteY8" fmla="*/ 328857 h 509667"/>
              <a:gd name="connsiteX9" fmla="*/ 3996255 w 6780603"/>
              <a:gd name="connsiteY9" fmla="*/ 334953 h 509667"/>
              <a:gd name="connsiteX10" fmla="*/ 4080075 w 6780603"/>
              <a:gd name="connsiteY10" fmla="*/ 418773 h 509667"/>
              <a:gd name="connsiteX11" fmla="*/ 4184850 w 6780603"/>
              <a:gd name="connsiteY11" fmla="*/ 426393 h 509667"/>
              <a:gd name="connsiteX12" fmla="*/ 4364682 w 6780603"/>
              <a:gd name="connsiteY12" fmla="*/ 427536 h 509667"/>
              <a:gd name="connsiteX13" fmla="*/ 5789241 w 6780603"/>
              <a:gd name="connsiteY13" fmla="*/ 428298 h 509667"/>
              <a:gd name="connsiteX14" fmla="*/ 5950785 w 6780603"/>
              <a:gd name="connsiteY14" fmla="*/ 437823 h 509667"/>
              <a:gd name="connsiteX15" fmla="*/ 6044130 w 6780603"/>
              <a:gd name="connsiteY15" fmla="*/ 464493 h 509667"/>
              <a:gd name="connsiteX16" fmla="*/ 6666701 w 6780603"/>
              <a:gd name="connsiteY16" fmla="*/ 419862 h 509667"/>
              <a:gd name="connsiteX17" fmla="*/ 6780603 w 6780603"/>
              <a:gd name="connsiteY17" fmla="*/ 69706 h 509667"/>
              <a:gd name="connsiteX18" fmla="*/ 6780603 w 6780603"/>
              <a:gd name="connsiteY18" fmla="*/ 421673 h 509667"/>
              <a:gd name="connsiteX19" fmla="*/ 6692609 w 6780603"/>
              <a:gd name="connsiteY19" fmla="*/ 509667 h 509667"/>
              <a:gd name="connsiteX20" fmla="*/ 94090 w 6780603"/>
              <a:gd name="connsiteY20" fmla="*/ 509667 h 509667"/>
              <a:gd name="connsiteX21" fmla="*/ 6096 w 6780603"/>
              <a:gd name="connsiteY21" fmla="*/ 421673 h 509667"/>
              <a:gd name="connsiteX22" fmla="*/ 0 w 6780603"/>
              <a:gd name="connsiteY22"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6044130 w 6971103"/>
              <a:gd name="connsiteY15" fmla="*/ 464493 h 509667"/>
              <a:gd name="connsiteX16" fmla="*/ 6666701 w 6971103"/>
              <a:gd name="connsiteY16" fmla="*/ 419862 h 509667"/>
              <a:gd name="connsiteX17" fmla="*/ 6971103 w 6971103"/>
              <a:gd name="connsiteY17" fmla="*/ 425941 h 509667"/>
              <a:gd name="connsiteX18" fmla="*/ 6780603 w 6971103"/>
              <a:gd name="connsiteY18" fmla="*/ 421673 h 509667"/>
              <a:gd name="connsiteX19" fmla="*/ 6692609 w 6971103"/>
              <a:gd name="connsiteY19" fmla="*/ 509667 h 509667"/>
              <a:gd name="connsiteX20" fmla="*/ 94090 w 6971103"/>
              <a:gd name="connsiteY20" fmla="*/ 509667 h 509667"/>
              <a:gd name="connsiteX21" fmla="*/ 6096 w 6971103"/>
              <a:gd name="connsiteY21" fmla="*/ 421673 h 509667"/>
              <a:gd name="connsiteX22" fmla="*/ 0 w 6971103"/>
              <a:gd name="connsiteY22"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6044130 w 6971103"/>
              <a:gd name="connsiteY15" fmla="*/ 464493 h 509667"/>
              <a:gd name="connsiteX16" fmla="*/ 6666701 w 6971103"/>
              <a:gd name="connsiteY16" fmla="*/ 419862 h 509667"/>
              <a:gd name="connsiteX17" fmla="*/ 6971103 w 6971103"/>
              <a:gd name="connsiteY17" fmla="*/ 425941 h 509667"/>
              <a:gd name="connsiteX18" fmla="*/ 6692609 w 6971103"/>
              <a:gd name="connsiteY18" fmla="*/ 509667 h 509667"/>
              <a:gd name="connsiteX19" fmla="*/ 94090 w 6971103"/>
              <a:gd name="connsiteY19" fmla="*/ 509667 h 509667"/>
              <a:gd name="connsiteX20" fmla="*/ 6096 w 6971103"/>
              <a:gd name="connsiteY20" fmla="*/ 421673 h 509667"/>
              <a:gd name="connsiteX21" fmla="*/ 0 w 6971103"/>
              <a:gd name="connsiteY21"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6044130 w 6971103"/>
              <a:gd name="connsiteY15" fmla="*/ 464493 h 509667"/>
              <a:gd name="connsiteX16" fmla="*/ 6666701 w 6971103"/>
              <a:gd name="connsiteY16" fmla="*/ 419862 h 509667"/>
              <a:gd name="connsiteX17" fmla="*/ 6971103 w 6971103"/>
              <a:gd name="connsiteY17" fmla="*/ 425941 h 509667"/>
              <a:gd name="connsiteX18" fmla="*/ 6947879 w 6971103"/>
              <a:gd name="connsiteY18" fmla="*/ 502047 h 509667"/>
              <a:gd name="connsiteX19" fmla="*/ 94090 w 6971103"/>
              <a:gd name="connsiteY19" fmla="*/ 509667 h 509667"/>
              <a:gd name="connsiteX20" fmla="*/ 6096 w 6971103"/>
              <a:gd name="connsiteY20" fmla="*/ 421673 h 509667"/>
              <a:gd name="connsiteX21" fmla="*/ 0 w 6971103"/>
              <a:gd name="connsiteY21"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6044130 w 6971103"/>
              <a:gd name="connsiteY15" fmla="*/ 464493 h 509667"/>
              <a:gd name="connsiteX16" fmla="*/ 6666701 w 6971103"/>
              <a:gd name="connsiteY16" fmla="*/ 419862 h 509667"/>
              <a:gd name="connsiteX17" fmla="*/ 6971103 w 6971103"/>
              <a:gd name="connsiteY17" fmla="*/ 425941 h 509667"/>
              <a:gd name="connsiteX18" fmla="*/ 6947879 w 6971103"/>
              <a:gd name="connsiteY18" fmla="*/ 502047 h 509667"/>
              <a:gd name="connsiteX19" fmla="*/ 94090 w 6971103"/>
              <a:gd name="connsiteY19" fmla="*/ 509667 h 509667"/>
              <a:gd name="connsiteX20" fmla="*/ 6096 w 6971103"/>
              <a:gd name="connsiteY20" fmla="*/ 421673 h 509667"/>
              <a:gd name="connsiteX21" fmla="*/ 0 w 6971103"/>
              <a:gd name="connsiteY21"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6044130 w 6971103"/>
              <a:gd name="connsiteY15" fmla="*/ 464493 h 509667"/>
              <a:gd name="connsiteX16" fmla="*/ 6695276 w 6971103"/>
              <a:gd name="connsiteY16" fmla="*/ 438912 h 509667"/>
              <a:gd name="connsiteX17" fmla="*/ 6971103 w 6971103"/>
              <a:gd name="connsiteY17" fmla="*/ 425941 h 509667"/>
              <a:gd name="connsiteX18" fmla="*/ 6947879 w 6971103"/>
              <a:gd name="connsiteY18" fmla="*/ 502047 h 509667"/>
              <a:gd name="connsiteX19" fmla="*/ 94090 w 6971103"/>
              <a:gd name="connsiteY19" fmla="*/ 509667 h 509667"/>
              <a:gd name="connsiteX20" fmla="*/ 6096 w 6971103"/>
              <a:gd name="connsiteY20" fmla="*/ 421673 h 509667"/>
              <a:gd name="connsiteX21" fmla="*/ 0 w 6971103"/>
              <a:gd name="connsiteY21"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6044130 w 6971103"/>
              <a:gd name="connsiteY15" fmla="*/ 464493 h 509667"/>
              <a:gd name="connsiteX16" fmla="*/ 6695276 w 6971103"/>
              <a:gd name="connsiteY16" fmla="*/ 438912 h 509667"/>
              <a:gd name="connsiteX17" fmla="*/ 6971103 w 6971103"/>
              <a:gd name="connsiteY17" fmla="*/ 425941 h 509667"/>
              <a:gd name="connsiteX18" fmla="*/ 6947879 w 6971103"/>
              <a:gd name="connsiteY18" fmla="*/ 502047 h 509667"/>
              <a:gd name="connsiteX19" fmla="*/ 94090 w 6971103"/>
              <a:gd name="connsiteY19" fmla="*/ 509667 h 509667"/>
              <a:gd name="connsiteX20" fmla="*/ 6096 w 6971103"/>
              <a:gd name="connsiteY20" fmla="*/ 421673 h 509667"/>
              <a:gd name="connsiteX21" fmla="*/ 0 w 6971103"/>
              <a:gd name="connsiteY21"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5973645 w 6971103"/>
              <a:gd name="connsiteY15" fmla="*/ 466398 h 509667"/>
              <a:gd name="connsiteX16" fmla="*/ 6044130 w 6971103"/>
              <a:gd name="connsiteY16" fmla="*/ 464493 h 509667"/>
              <a:gd name="connsiteX17" fmla="*/ 6695276 w 6971103"/>
              <a:gd name="connsiteY17" fmla="*/ 438912 h 509667"/>
              <a:gd name="connsiteX18" fmla="*/ 6971103 w 6971103"/>
              <a:gd name="connsiteY18" fmla="*/ 425941 h 509667"/>
              <a:gd name="connsiteX19" fmla="*/ 6947879 w 6971103"/>
              <a:gd name="connsiteY19" fmla="*/ 502047 h 509667"/>
              <a:gd name="connsiteX20" fmla="*/ 94090 w 6971103"/>
              <a:gd name="connsiteY20" fmla="*/ 509667 h 509667"/>
              <a:gd name="connsiteX21" fmla="*/ 6096 w 6971103"/>
              <a:gd name="connsiteY21" fmla="*/ 421673 h 509667"/>
              <a:gd name="connsiteX22" fmla="*/ 0 w 6971103"/>
              <a:gd name="connsiteY22"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5960310 w 6971103"/>
              <a:gd name="connsiteY15" fmla="*/ 466398 h 509667"/>
              <a:gd name="connsiteX16" fmla="*/ 6044130 w 6971103"/>
              <a:gd name="connsiteY16" fmla="*/ 464493 h 509667"/>
              <a:gd name="connsiteX17" fmla="*/ 6695276 w 6971103"/>
              <a:gd name="connsiteY17" fmla="*/ 438912 h 509667"/>
              <a:gd name="connsiteX18" fmla="*/ 6971103 w 6971103"/>
              <a:gd name="connsiteY18" fmla="*/ 425941 h 509667"/>
              <a:gd name="connsiteX19" fmla="*/ 6947879 w 6971103"/>
              <a:gd name="connsiteY19" fmla="*/ 502047 h 509667"/>
              <a:gd name="connsiteX20" fmla="*/ 94090 w 6971103"/>
              <a:gd name="connsiteY20" fmla="*/ 509667 h 509667"/>
              <a:gd name="connsiteX21" fmla="*/ 6096 w 6971103"/>
              <a:gd name="connsiteY21" fmla="*/ 421673 h 509667"/>
              <a:gd name="connsiteX22" fmla="*/ 0 w 6971103"/>
              <a:gd name="connsiteY22"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50785 w 6971103"/>
              <a:gd name="connsiteY14" fmla="*/ 437823 h 509667"/>
              <a:gd name="connsiteX15" fmla="*/ 5960310 w 6971103"/>
              <a:gd name="connsiteY15" fmla="*/ 466398 h 509667"/>
              <a:gd name="connsiteX16" fmla="*/ 6044130 w 6971103"/>
              <a:gd name="connsiteY16" fmla="*/ 464493 h 509667"/>
              <a:gd name="connsiteX17" fmla="*/ 6695276 w 6971103"/>
              <a:gd name="connsiteY17" fmla="*/ 438912 h 509667"/>
              <a:gd name="connsiteX18" fmla="*/ 6971103 w 6971103"/>
              <a:gd name="connsiteY18" fmla="*/ 425941 h 509667"/>
              <a:gd name="connsiteX19" fmla="*/ 6947879 w 6971103"/>
              <a:gd name="connsiteY19" fmla="*/ 502047 h 509667"/>
              <a:gd name="connsiteX20" fmla="*/ 94090 w 6971103"/>
              <a:gd name="connsiteY20" fmla="*/ 509667 h 509667"/>
              <a:gd name="connsiteX21" fmla="*/ 6096 w 6971103"/>
              <a:gd name="connsiteY21" fmla="*/ 421673 h 509667"/>
              <a:gd name="connsiteX22" fmla="*/ 0 w 6971103"/>
              <a:gd name="connsiteY22" fmla="*/ 2650 h 509667"/>
              <a:gd name="connsiteX0" fmla="*/ 0 w 6971103"/>
              <a:gd name="connsiteY0" fmla="*/ 2650 h 509667"/>
              <a:gd name="connsiteX1" fmla="*/ 124570 w 6971103"/>
              <a:gd name="connsiteY1" fmla="*/ 0 h 509667"/>
              <a:gd name="connsiteX2" fmla="*/ 209115 w 6971103"/>
              <a:gd name="connsiteY2" fmla="*/ 185601 h 509667"/>
              <a:gd name="connsiteX3" fmla="*/ 532203 w 6971103"/>
              <a:gd name="connsiteY3" fmla="*/ 185601 h 509667"/>
              <a:gd name="connsiteX4" fmla="*/ 1824555 w 6971103"/>
              <a:gd name="connsiteY4" fmla="*/ 173409 h 509667"/>
              <a:gd name="connsiteX5" fmla="*/ 2062299 w 6971103"/>
              <a:gd name="connsiteY5" fmla="*/ 203889 h 509667"/>
              <a:gd name="connsiteX6" fmla="*/ 2056203 w 6971103"/>
              <a:gd name="connsiteY6" fmla="*/ 307521 h 509667"/>
              <a:gd name="connsiteX7" fmla="*/ 2482923 w 6971103"/>
              <a:gd name="connsiteY7" fmla="*/ 331905 h 509667"/>
              <a:gd name="connsiteX8" fmla="*/ 3844236 w 6971103"/>
              <a:gd name="connsiteY8" fmla="*/ 328857 h 509667"/>
              <a:gd name="connsiteX9" fmla="*/ 3996255 w 6971103"/>
              <a:gd name="connsiteY9" fmla="*/ 334953 h 509667"/>
              <a:gd name="connsiteX10" fmla="*/ 4080075 w 6971103"/>
              <a:gd name="connsiteY10" fmla="*/ 418773 h 509667"/>
              <a:gd name="connsiteX11" fmla="*/ 4184850 w 6971103"/>
              <a:gd name="connsiteY11" fmla="*/ 426393 h 509667"/>
              <a:gd name="connsiteX12" fmla="*/ 4364682 w 6971103"/>
              <a:gd name="connsiteY12" fmla="*/ 427536 h 509667"/>
              <a:gd name="connsiteX13" fmla="*/ 5789241 w 6971103"/>
              <a:gd name="connsiteY13" fmla="*/ 428298 h 509667"/>
              <a:gd name="connsiteX14" fmla="*/ 5960310 w 6971103"/>
              <a:gd name="connsiteY14" fmla="*/ 435918 h 509667"/>
              <a:gd name="connsiteX15" fmla="*/ 5960310 w 6971103"/>
              <a:gd name="connsiteY15" fmla="*/ 466398 h 509667"/>
              <a:gd name="connsiteX16" fmla="*/ 6044130 w 6971103"/>
              <a:gd name="connsiteY16" fmla="*/ 464493 h 509667"/>
              <a:gd name="connsiteX17" fmla="*/ 6695276 w 6971103"/>
              <a:gd name="connsiteY17" fmla="*/ 438912 h 509667"/>
              <a:gd name="connsiteX18" fmla="*/ 6971103 w 6971103"/>
              <a:gd name="connsiteY18" fmla="*/ 425941 h 509667"/>
              <a:gd name="connsiteX19" fmla="*/ 6947879 w 6971103"/>
              <a:gd name="connsiteY19" fmla="*/ 502047 h 509667"/>
              <a:gd name="connsiteX20" fmla="*/ 94090 w 6971103"/>
              <a:gd name="connsiteY20" fmla="*/ 509667 h 509667"/>
              <a:gd name="connsiteX21" fmla="*/ 6096 w 6971103"/>
              <a:gd name="connsiteY21" fmla="*/ 421673 h 509667"/>
              <a:gd name="connsiteX22" fmla="*/ 0 w 6971103"/>
              <a:gd name="connsiteY22" fmla="*/ 2650 h 509667"/>
              <a:gd name="connsiteX0" fmla="*/ 0 w 6947879"/>
              <a:gd name="connsiteY0" fmla="*/ 2650 h 509667"/>
              <a:gd name="connsiteX1" fmla="*/ 124570 w 6947879"/>
              <a:gd name="connsiteY1" fmla="*/ 0 h 509667"/>
              <a:gd name="connsiteX2" fmla="*/ 209115 w 6947879"/>
              <a:gd name="connsiteY2" fmla="*/ 185601 h 509667"/>
              <a:gd name="connsiteX3" fmla="*/ 532203 w 6947879"/>
              <a:gd name="connsiteY3" fmla="*/ 185601 h 509667"/>
              <a:gd name="connsiteX4" fmla="*/ 1824555 w 6947879"/>
              <a:gd name="connsiteY4" fmla="*/ 173409 h 509667"/>
              <a:gd name="connsiteX5" fmla="*/ 2062299 w 6947879"/>
              <a:gd name="connsiteY5" fmla="*/ 203889 h 509667"/>
              <a:gd name="connsiteX6" fmla="*/ 2056203 w 6947879"/>
              <a:gd name="connsiteY6" fmla="*/ 307521 h 509667"/>
              <a:gd name="connsiteX7" fmla="*/ 2482923 w 6947879"/>
              <a:gd name="connsiteY7" fmla="*/ 331905 h 509667"/>
              <a:gd name="connsiteX8" fmla="*/ 3844236 w 6947879"/>
              <a:gd name="connsiteY8" fmla="*/ 328857 h 509667"/>
              <a:gd name="connsiteX9" fmla="*/ 3996255 w 6947879"/>
              <a:gd name="connsiteY9" fmla="*/ 334953 h 509667"/>
              <a:gd name="connsiteX10" fmla="*/ 4080075 w 6947879"/>
              <a:gd name="connsiteY10" fmla="*/ 418773 h 509667"/>
              <a:gd name="connsiteX11" fmla="*/ 4184850 w 6947879"/>
              <a:gd name="connsiteY11" fmla="*/ 426393 h 509667"/>
              <a:gd name="connsiteX12" fmla="*/ 4364682 w 6947879"/>
              <a:gd name="connsiteY12" fmla="*/ 427536 h 509667"/>
              <a:gd name="connsiteX13" fmla="*/ 5789241 w 6947879"/>
              <a:gd name="connsiteY13" fmla="*/ 428298 h 509667"/>
              <a:gd name="connsiteX14" fmla="*/ 5960310 w 6947879"/>
              <a:gd name="connsiteY14" fmla="*/ 435918 h 509667"/>
              <a:gd name="connsiteX15" fmla="*/ 5960310 w 6947879"/>
              <a:gd name="connsiteY15" fmla="*/ 466398 h 509667"/>
              <a:gd name="connsiteX16" fmla="*/ 6044130 w 6947879"/>
              <a:gd name="connsiteY16" fmla="*/ 464493 h 509667"/>
              <a:gd name="connsiteX17" fmla="*/ 6695276 w 6947879"/>
              <a:gd name="connsiteY17" fmla="*/ 438912 h 509667"/>
              <a:gd name="connsiteX18" fmla="*/ 6910143 w 6947879"/>
              <a:gd name="connsiteY18" fmla="*/ 422131 h 509667"/>
              <a:gd name="connsiteX19" fmla="*/ 6947879 w 6947879"/>
              <a:gd name="connsiteY19" fmla="*/ 502047 h 509667"/>
              <a:gd name="connsiteX20" fmla="*/ 94090 w 6947879"/>
              <a:gd name="connsiteY20" fmla="*/ 509667 h 509667"/>
              <a:gd name="connsiteX21" fmla="*/ 6096 w 6947879"/>
              <a:gd name="connsiteY21" fmla="*/ 421673 h 509667"/>
              <a:gd name="connsiteX22" fmla="*/ 0 w 6947879"/>
              <a:gd name="connsiteY22" fmla="*/ 2650 h 509667"/>
              <a:gd name="connsiteX0" fmla="*/ 0 w 6910143"/>
              <a:gd name="connsiteY0" fmla="*/ 2650 h 509667"/>
              <a:gd name="connsiteX1" fmla="*/ 124570 w 6910143"/>
              <a:gd name="connsiteY1" fmla="*/ 0 h 509667"/>
              <a:gd name="connsiteX2" fmla="*/ 209115 w 6910143"/>
              <a:gd name="connsiteY2" fmla="*/ 185601 h 509667"/>
              <a:gd name="connsiteX3" fmla="*/ 532203 w 6910143"/>
              <a:gd name="connsiteY3" fmla="*/ 185601 h 509667"/>
              <a:gd name="connsiteX4" fmla="*/ 1824555 w 6910143"/>
              <a:gd name="connsiteY4" fmla="*/ 173409 h 509667"/>
              <a:gd name="connsiteX5" fmla="*/ 2062299 w 6910143"/>
              <a:gd name="connsiteY5" fmla="*/ 203889 h 509667"/>
              <a:gd name="connsiteX6" fmla="*/ 2056203 w 6910143"/>
              <a:gd name="connsiteY6" fmla="*/ 307521 h 509667"/>
              <a:gd name="connsiteX7" fmla="*/ 2482923 w 6910143"/>
              <a:gd name="connsiteY7" fmla="*/ 331905 h 509667"/>
              <a:gd name="connsiteX8" fmla="*/ 3844236 w 6910143"/>
              <a:gd name="connsiteY8" fmla="*/ 328857 h 509667"/>
              <a:gd name="connsiteX9" fmla="*/ 3996255 w 6910143"/>
              <a:gd name="connsiteY9" fmla="*/ 334953 h 509667"/>
              <a:gd name="connsiteX10" fmla="*/ 4080075 w 6910143"/>
              <a:gd name="connsiteY10" fmla="*/ 418773 h 509667"/>
              <a:gd name="connsiteX11" fmla="*/ 4184850 w 6910143"/>
              <a:gd name="connsiteY11" fmla="*/ 426393 h 509667"/>
              <a:gd name="connsiteX12" fmla="*/ 4364682 w 6910143"/>
              <a:gd name="connsiteY12" fmla="*/ 427536 h 509667"/>
              <a:gd name="connsiteX13" fmla="*/ 5789241 w 6910143"/>
              <a:gd name="connsiteY13" fmla="*/ 428298 h 509667"/>
              <a:gd name="connsiteX14" fmla="*/ 5960310 w 6910143"/>
              <a:gd name="connsiteY14" fmla="*/ 435918 h 509667"/>
              <a:gd name="connsiteX15" fmla="*/ 5960310 w 6910143"/>
              <a:gd name="connsiteY15" fmla="*/ 466398 h 509667"/>
              <a:gd name="connsiteX16" fmla="*/ 6044130 w 6910143"/>
              <a:gd name="connsiteY16" fmla="*/ 464493 h 509667"/>
              <a:gd name="connsiteX17" fmla="*/ 6695276 w 6910143"/>
              <a:gd name="connsiteY17" fmla="*/ 438912 h 509667"/>
              <a:gd name="connsiteX18" fmla="*/ 6910143 w 6910143"/>
              <a:gd name="connsiteY18" fmla="*/ 422131 h 509667"/>
              <a:gd name="connsiteX19" fmla="*/ 6904064 w 6910143"/>
              <a:gd name="connsiteY19" fmla="*/ 500142 h 509667"/>
              <a:gd name="connsiteX20" fmla="*/ 94090 w 6910143"/>
              <a:gd name="connsiteY20" fmla="*/ 509667 h 509667"/>
              <a:gd name="connsiteX21" fmla="*/ 6096 w 6910143"/>
              <a:gd name="connsiteY21" fmla="*/ 421673 h 509667"/>
              <a:gd name="connsiteX22" fmla="*/ 0 w 6910143"/>
              <a:gd name="connsiteY22" fmla="*/ 2650 h 509667"/>
              <a:gd name="connsiteX0" fmla="*/ 0 w 6908238"/>
              <a:gd name="connsiteY0" fmla="*/ 2650 h 509667"/>
              <a:gd name="connsiteX1" fmla="*/ 124570 w 6908238"/>
              <a:gd name="connsiteY1" fmla="*/ 0 h 509667"/>
              <a:gd name="connsiteX2" fmla="*/ 209115 w 6908238"/>
              <a:gd name="connsiteY2" fmla="*/ 185601 h 509667"/>
              <a:gd name="connsiteX3" fmla="*/ 532203 w 6908238"/>
              <a:gd name="connsiteY3" fmla="*/ 185601 h 509667"/>
              <a:gd name="connsiteX4" fmla="*/ 1824555 w 6908238"/>
              <a:gd name="connsiteY4" fmla="*/ 173409 h 509667"/>
              <a:gd name="connsiteX5" fmla="*/ 2062299 w 6908238"/>
              <a:gd name="connsiteY5" fmla="*/ 203889 h 509667"/>
              <a:gd name="connsiteX6" fmla="*/ 2056203 w 6908238"/>
              <a:gd name="connsiteY6" fmla="*/ 307521 h 509667"/>
              <a:gd name="connsiteX7" fmla="*/ 2482923 w 6908238"/>
              <a:gd name="connsiteY7" fmla="*/ 331905 h 509667"/>
              <a:gd name="connsiteX8" fmla="*/ 3844236 w 6908238"/>
              <a:gd name="connsiteY8" fmla="*/ 328857 h 509667"/>
              <a:gd name="connsiteX9" fmla="*/ 3996255 w 6908238"/>
              <a:gd name="connsiteY9" fmla="*/ 334953 h 509667"/>
              <a:gd name="connsiteX10" fmla="*/ 4080075 w 6908238"/>
              <a:gd name="connsiteY10" fmla="*/ 418773 h 509667"/>
              <a:gd name="connsiteX11" fmla="*/ 4184850 w 6908238"/>
              <a:gd name="connsiteY11" fmla="*/ 426393 h 509667"/>
              <a:gd name="connsiteX12" fmla="*/ 4364682 w 6908238"/>
              <a:gd name="connsiteY12" fmla="*/ 427536 h 509667"/>
              <a:gd name="connsiteX13" fmla="*/ 5789241 w 6908238"/>
              <a:gd name="connsiteY13" fmla="*/ 428298 h 509667"/>
              <a:gd name="connsiteX14" fmla="*/ 5960310 w 6908238"/>
              <a:gd name="connsiteY14" fmla="*/ 435918 h 509667"/>
              <a:gd name="connsiteX15" fmla="*/ 5960310 w 6908238"/>
              <a:gd name="connsiteY15" fmla="*/ 466398 h 509667"/>
              <a:gd name="connsiteX16" fmla="*/ 6044130 w 6908238"/>
              <a:gd name="connsiteY16" fmla="*/ 464493 h 509667"/>
              <a:gd name="connsiteX17" fmla="*/ 6695276 w 6908238"/>
              <a:gd name="connsiteY17" fmla="*/ 438912 h 509667"/>
              <a:gd name="connsiteX18" fmla="*/ 6908238 w 6908238"/>
              <a:gd name="connsiteY18" fmla="*/ 444991 h 509667"/>
              <a:gd name="connsiteX19" fmla="*/ 6904064 w 6908238"/>
              <a:gd name="connsiteY19" fmla="*/ 500142 h 509667"/>
              <a:gd name="connsiteX20" fmla="*/ 94090 w 6908238"/>
              <a:gd name="connsiteY20" fmla="*/ 509667 h 509667"/>
              <a:gd name="connsiteX21" fmla="*/ 6096 w 6908238"/>
              <a:gd name="connsiteY21" fmla="*/ 421673 h 509667"/>
              <a:gd name="connsiteX22" fmla="*/ 0 w 6908238"/>
              <a:gd name="connsiteY22" fmla="*/ 2650 h 509667"/>
              <a:gd name="connsiteX0" fmla="*/ 0 w 6908238"/>
              <a:gd name="connsiteY0" fmla="*/ 2650 h 509667"/>
              <a:gd name="connsiteX1" fmla="*/ 124570 w 6908238"/>
              <a:gd name="connsiteY1" fmla="*/ 0 h 509667"/>
              <a:gd name="connsiteX2" fmla="*/ 209115 w 6908238"/>
              <a:gd name="connsiteY2" fmla="*/ 185601 h 509667"/>
              <a:gd name="connsiteX3" fmla="*/ 532203 w 6908238"/>
              <a:gd name="connsiteY3" fmla="*/ 185601 h 509667"/>
              <a:gd name="connsiteX4" fmla="*/ 1824555 w 6908238"/>
              <a:gd name="connsiteY4" fmla="*/ 173409 h 509667"/>
              <a:gd name="connsiteX5" fmla="*/ 2062299 w 6908238"/>
              <a:gd name="connsiteY5" fmla="*/ 203889 h 509667"/>
              <a:gd name="connsiteX6" fmla="*/ 2056203 w 6908238"/>
              <a:gd name="connsiteY6" fmla="*/ 307521 h 509667"/>
              <a:gd name="connsiteX7" fmla="*/ 2482923 w 6908238"/>
              <a:gd name="connsiteY7" fmla="*/ 331905 h 509667"/>
              <a:gd name="connsiteX8" fmla="*/ 3844236 w 6908238"/>
              <a:gd name="connsiteY8" fmla="*/ 328857 h 509667"/>
              <a:gd name="connsiteX9" fmla="*/ 3996255 w 6908238"/>
              <a:gd name="connsiteY9" fmla="*/ 334953 h 509667"/>
              <a:gd name="connsiteX10" fmla="*/ 4080075 w 6908238"/>
              <a:gd name="connsiteY10" fmla="*/ 418773 h 509667"/>
              <a:gd name="connsiteX11" fmla="*/ 4184850 w 6908238"/>
              <a:gd name="connsiteY11" fmla="*/ 426393 h 509667"/>
              <a:gd name="connsiteX12" fmla="*/ 4364682 w 6908238"/>
              <a:gd name="connsiteY12" fmla="*/ 427536 h 509667"/>
              <a:gd name="connsiteX13" fmla="*/ 5789241 w 6908238"/>
              <a:gd name="connsiteY13" fmla="*/ 428298 h 509667"/>
              <a:gd name="connsiteX14" fmla="*/ 5960310 w 6908238"/>
              <a:gd name="connsiteY14" fmla="*/ 435918 h 509667"/>
              <a:gd name="connsiteX15" fmla="*/ 5960310 w 6908238"/>
              <a:gd name="connsiteY15" fmla="*/ 466398 h 509667"/>
              <a:gd name="connsiteX16" fmla="*/ 6044130 w 6908238"/>
              <a:gd name="connsiteY16" fmla="*/ 464493 h 509667"/>
              <a:gd name="connsiteX17" fmla="*/ 6695276 w 6908238"/>
              <a:gd name="connsiteY17" fmla="*/ 459867 h 509667"/>
              <a:gd name="connsiteX18" fmla="*/ 6908238 w 6908238"/>
              <a:gd name="connsiteY18" fmla="*/ 444991 h 509667"/>
              <a:gd name="connsiteX19" fmla="*/ 6904064 w 6908238"/>
              <a:gd name="connsiteY19" fmla="*/ 500142 h 509667"/>
              <a:gd name="connsiteX20" fmla="*/ 94090 w 6908238"/>
              <a:gd name="connsiteY20" fmla="*/ 509667 h 509667"/>
              <a:gd name="connsiteX21" fmla="*/ 6096 w 6908238"/>
              <a:gd name="connsiteY21" fmla="*/ 421673 h 509667"/>
              <a:gd name="connsiteX22" fmla="*/ 0 w 6908238"/>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824555 w 6904064"/>
              <a:gd name="connsiteY4" fmla="*/ 173409 h 509667"/>
              <a:gd name="connsiteX5" fmla="*/ 2062299 w 6904064"/>
              <a:gd name="connsiteY5" fmla="*/ 20388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789241 w 6904064"/>
              <a:gd name="connsiteY13" fmla="*/ 428298 h 509667"/>
              <a:gd name="connsiteX14" fmla="*/ 5960310 w 6904064"/>
              <a:gd name="connsiteY14" fmla="*/ 43591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2062299 w 6904064"/>
              <a:gd name="connsiteY5" fmla="*/ 20388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789241 w 6904064"/>
              <a:gd name="connsiteY13" fmla="*/ 428298 h 509667"/>
              <a:gd name="connsiteX14" fmla="*/ 5960310 w 6904064"/>
              <a:gd name="connsiteY14" fmla="*/ 43591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74669 w 6904064"/>
              <a:gd name="connsiteY5" fmla="*/ 20388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789241 w 6904064"/>
              <a:gd name="connsiteY13" fmla="*/ 428298 h 509667"/>
              <a:gd name="connsiteX14" fmla="*/ 5960310 w 6904064"/>
              <a:gd name="connsiteY14" fmla="*/ 43591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74669 w 6904064"/>
              <a:gd name="connsiteY5" fmla="*/ 20388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789241 w 6904064"/>
              <a:gd name="connsiteY13" fmla="*/ 428298 h 509667"/>
              <a:gd name="connsiteX14" fmla="*/ 5960310 w 6904064"/>
              <a:gd name="connsiteY14" fmla="*/ 43591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74669 w 6904064"/>
              <a:gd name="connsiteY5" fmla="*/ 20388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789241 w 6904064"/>
              <a:gd name="connsiteY13" fmla="*/ 428298 h 509667"/>
              <a:gd name="connsiteX14" fmla="*/ 5960310 w 6904064"/>
              <a:gd name="connsiteY14" fmla="*/ 43591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789241 w 6904064"/>
              <a:gd name="connsiteY13" fmla="*/ 428298 h 509667"/>
              <a:gd name="connsiteX14" fmla="*/ 5960310 w 6904064"/>
              <a:gd name="connsiteY14" fmla="*/ 43591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960310 w 6904064"/>
              <a:gd name="connsiteY14" fmla="*/ 43591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826960 w 6904064"/>
              <a:gd name="connsiteY14" fmla="*/ 44734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834580 w 6904064"/>
              <a:gd name="connsiteY14" fmla="*/ 44353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834580 w 6904064"/>
              <a:gd name="connsiteY14" fmla="*/ 43210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834580 w 6904064"/>
              <a:gd name="connsiteY14" fmla="*/ 43210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727900 w 6904064"/>
              <a:gd name="connsiteY14" fmla="*/ 43210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727900 w 6904064"/>
              <a:gd name="connsiteY14" fmla="*/ 43210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727900 w 6904064"/>
              <a:gd name="connsiteY14" fmla="*/ 432108 h 509667"/>
              <a:gd name="connsiteX15" fmla="*/ 596031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727900 w 6904064"/>
              <a:gd name="connsiteY14" fmla="*/ 432108 h 509667"/>
              <a:gd name="connsiteX15" fmla="*/ 5853630 w 6904064"/>
              <a:gd name="connsiteY15" fmla="*/ 466398 h 509667"/>
              <a:gd name="connsiteX16" fmla="*/ 6044130 w 6904064"/>
              <a:gd name="connsiteY16" fmla="*/ 46449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727900 w 6904064"/>
              <a:gd name="connsiteY14" fmla="*/ 432108 h 509667"/>
              <a:gd name="connsiteX15" fmla="*/ 5853630 w 6904064"/>
              <a:gd name="connsiteY15" fmla="*/ 466398 h 509667"/>
              <a:gd name="connsiteX16" fmla="*/ 5964120 w 6904064"/>
              <a:gd name="connsiteY16" fmla="*/ 47211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853630 w 6904064"/>
              <a:gd name="connsiteY15" fmla="*/ 466398 h 509667"/>
              <a:gd name="connsiteX16" fmla="*/ 5964120 w 6904064"/>
              <a:gd name="connsiteY16" fmla="*/ 47211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811720 w 6904064"/>
              <a:gd name="connsiteY15" fmla="*/ 439728 h 509667"/>
              <a:gd name="connsiteX16" fmla="*/ 5964120 w 6904064"/>
              <a:gd name="connsiteY16" fmla="*/ 472113 h 509667"/>
              <a:gd name="connsiteX17" fmla="*/ 6695276 w 6904064"/>
              <a:gd name="connsiteY17" fmla="*/ 459867 h 509667"/>
              <a:gd name="connsiteX18" fmla="*/ 6902523 w 6904064"/>
              <a:gd name="connsiteY18" fmla="*/ 460231 h 509667"/>
              <a:gd name="connsiteX19" fmla="*/ 6904064 w 6904064"/>
              <a:gd name="connsiteY19" fmla="*/ 500142 h 509667"/>
              <a:gd name="connsiteX20" fmla="*/ 94090 w 6904064"/>
              <a:gd name="connsiteY20" fmla="*/ 509667 h 509667"/>
              <a:gd name="connsiteX21" fmla="*/ 6096 w 6904064"/>
              <a:gd name="connsiteY21" fmla="*/ 421673 h 509667"/>
              <a:gd name="connsiteX22" fmla="*/ 0 w 6904064"/>
              <a:gd name="connsiteY22"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811720 w 6904064"/>
              <a:gd name="connsiteY15" fmla="*/ 439728 h 509667"/>
              <a:gd name="connsiteX16" fmla="*/ 5870775 w 6904064"/>
              <a:gd name="connsiteY16" fmla="*/ 460683 h 509667"/>
              <a:gd name="connsiteX17" fmla="*/ 5964120 w 6904064"/>
              <a:gd name="connsiteY17" fmla="*/ 472113 h 509667"/>
              <a:gd name="connsiteX18" fmla="*/ 6695276 w 6904064"/>
              <a:gd name="connsiteY18" fmla="*/ 459867 h 509667"/>
              <a:gd name="connsiteX19" fmla="*/ 6902523 w 6904064"/>
              <a:gd name="connsiteY19" fmla="*/ 460231 h 509667"/>
              <a:gd name="connsiteX20" fmla="*/ 6904064 w 6904064"/>
              <a:gd name="connsiteY20" fmla="*/ 500142 h 509667"/>
              <a:gd name="connsiteX21" fmla="*/ 94090 w 6904064"/>
              <a:gd name="connsiteY21" fmla="*/ 509667 h 509667"/>
              <a:gd name="connsiteX22" fmla="*/ 6096 w 6904064"/>
              <a:gd name="connsiteY22" fmla="*/ 421673 h 509667"/>
              <a:gd name="connsiteX23" fmla="*/ 0 w 6904064"/>
              <a:gd name="connsiteY23"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773620 w 6904064"/>
              <a:gd name="connsiteY15" fmla="*/ 432108 h 509667"/>
              <a:gd name="connsiteX16" fmla="*/ 5870775 w 6904064"/>
              <a:gd name="connsiteY16" fmla="*/ 460683 h 509667"/>
              <a:gd name="connsiteX17" fmla="*/ 5964120 w 6904064"/>
              <a:gd name="connsiteY17" fmla="*/ 472113 h 509667"/>
              <a:gd name="connsiteX18" fmla="*/ 6695276 w 6904064"/>
              <a:gd name="connsiteY18" fmla="*/ 459867 h 509667"/>
              <a:gd name="connsiteX19" fmla="*/ 6902523 w 6904064"/>
              <a:gd name="connsiteY19" fmla="*/ 460231 h 509667"/>
              <a:gd name="connsiteX20" fmla="*/ 6904064 w 6904064"/>
              <a:gd name="connsiteY20" fmla="*/ 500142 h 509667"/>
              <a:gd name="connsiteX21" fmla="*/ 94090 w 6904064"/>
              <a:gd name="connsiteY21" fmla="*/ 509667 h 509667"/>
              <a:gd name="connsiteX22" fmla="*/ 6096 w 6904064"/>
              <a:gd name="connsiteY22" fmla="*/ 421673 h 509667"/>
              <a:gd name="connsiteX23" fmla="*/ 0 w 6904064"/>
              <a:gd name="connsiteY23"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773620 w 6904064"/>
              <a:gd name="connsiteY15" fmla="*/ 432108 h 509667"/>
              <a:gd name="connsiteX16" fmla="*/ 5870775 w 6904064"/>
              <a:gd name="connsiteY16" fmla="*/ 460683 h 509667"/>
              <a:gd name="connsiteX17" fmla="*/ 5964120 w 6904064"/>
              <a:gd name="connsiteY17" fmla="*/ 460683 h 509667"/>
              <a:gd name="connsiteX18" fmla="*/ 6695276 w 6904064"/>
              <a:gd name="connsiteY18" fmla="*/ 459867 h 509667"/>
              <a:gd name="connsiteX19" fmla="*/ 6902523 w 6904064"/>
              <a:gd name="connsiteY19" fmla="*/ 460231 h 509667"/>
              <a:gd name="connsiteX20" fmla="*/ 6904064 w 6904064"/>
              <a:gd name="connsiteY20" fmla="*/ 500142 h 509667"/>
              <a:gd name="connsiteX21" fmla="*/ 94090 w 6904064"/>
              <a:gd name="connsiteY21" fmla="*/ 509667 h 509667"/>
              <a:gd name="connsiteX22" fmla="*/ 6096 w 6904064"/>
              <a:gd name="connsiteY22" fmla="*/ 421673 h 509667"/>
              <a:gd name="connsiteX23" fmla="*/ 0 w 6904064"/>
              <a:gd name="connsiteY23" fmla="*/ 2650 h 509667"/>
              <a:gd name="connsiteX0" fmla="*/ 0 w 6904064"/>
              <a:gd name="connsiteY0" fmla="*/ 2650 h 509667"/>
              <a:gd name="connsiteX1" fmla="*/ 124570 w 6904064"/>
              <a:gd name="connsiteY1" fmla="*/ 0 h 509667"/>
              <a:gd name="connsiteX2" fmla="*/ 209115 w 6904064"/>
              <a:gd name="connsiteY2" fmla="*/ 185601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773620 w 6904064"/>
              <a:gd name="connsiteY15" fmla="*/ 432108 h 509667"/>
              <a:gd name="connsiteX16" fmla="*/ 5859345 w 6904064"/>
              <a:gd name="connsiteY16" fmla="*/ 453063 h 509667"/>
              <a:gd name="connsiteX17" fmla="*/ 5964120 w 6904064"/>
              <a:gd name="connsiteY17" fmla="*/ 460683 h 509667"/>
              <a:gd name="connsiteX18" fmla="*/ 6695276 w 6904064"/>
              <a:gd name="connsiteY18" fmla="*/ 459867 h 509667"/>
              <a:gd name="connsiteX19" fmla="*/ 6902523 w 6904064"/>
              <a:gd name="connsiteY19" fmla="*/ 460231 h 509667"/>
              <a:gd name="connsiteX20" fmla="*/ 6904064 w 6904064"/>
              <a:gd name="connsiteY20" fmla="*/ 500142 h 509667"/>
              <a:gd name="connsiteX21" fmla="*/ 94090 w 6904064"/>
              <a:gd name="connsiteY21" fmla="*/ 509667 h 509667"/>
              <a:gd name="connsiteX22" fmla="*/ 6096 w 6904064"/>
              <a:gd name="connsiteY22" fmla="*/ 421673 h 509667"/>
              <a:gd name="connsiteX23" fmla="*/ 0 w 6904064"/>
              <a:gd name="connsiteY23" fmla="*/ 2650 h 509667"/>
              <a:gd name="connsiteX0" fmla="*/ 0 w 6904064"/>
              <a:gd name="connsiteY0" fmla="*/ 2650 h 509667"/>
              <a:gd name="connsiteX1" fmla="*/ 124570 w 6904064"/>
              <a:gd name="connsiteY1" fmla="*/ 0 h 509667"/>
              <a:gd name="connsiteX2" fmla="*/ 176763 w 6904064"/>
              <a:gd name="connsiteY2" fmla="*/ 137102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844236 w 6904064"/>
              <a:gd name="connsiteY8" fmla="*/ 328857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773620 w 6904064"/>
              <a:gd name="connsiteY15" fmla="*/ 432108 h 509667"/>
              <a:gd name="connsiteX16" fmla="*/ 5859345 w 6904064"/>
              <a:gd name="connsiteY16" fmla="*/ 453063 h 509667"/>
              <a:gd name="connsiteX17" fmla="*/ 5964120 w 6904064"/>
              <a:gd name="connsiteY17" fmla="*/ 460683 h 509667"/>
              <a:gd name="connsiteX18" fmla="*/ 6695276 w 6904064"/>
              <a:gd name="connsiteY18" fmla="*/ 459867 h 509667"/>
              <a:gd name="connsiteX19" fmla="*/ 6902523 w 6904064"/>
              <a:gd name="connsiteY19" fmla="*/ 460231 h 509667"/>
              <a:gd name="connsiteX20" fmla="*/ 6904064 w 6904064"/>
              <a:gd name="connsiteY20" fmla="*/ 500142 h 509667"/>
              <a:gd name="connsiteX21" fmla="*/ 94090 w 6904064"/>
              <a:gd name="connsiteY21" fmla="*/ 509667 h 509667"/>
              <a:gd name="connsiteX22" fmla="*/ 6096 w 6904064"/>
              <a:gd name="connsiteY22" fmla="*/ 421673 h 509667"/>
              <a:gd name="connsiteX23" fmla="*/ 0 w 6904064"/>
              <a:gd name="connsiteY23" fmla="*/ 2650 h 509667"/>
              <a:gd name="connsiteX0" fmla="*/ 0 w 6904064"/>
              <a:gd name="connsiteY0" fmla="*/ 2650 h 509667"/>
              <a:gd name="connsiteX1" fmla="*/ 124570 w 6904064"/>
              <a:gd name="connsiteY1" fmla="*/ 0 h 509667"/>
              <a:gd name="connsiteX2" fmla="*/ 176763 w 6904064"/>
              <a:gd name="connsiteY2" fmla="*/ 137102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601599 w 6904064"/>
              <a:gd name="connsiteY8" fmla="*/ 336939 h 509667"/>
              <a:gd name="connsiteX9" fmla="*/ 3996255 w 6904064"/>
              <a:gd name="connsiteY9" fmla="*/ 334953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773620 w 6904064"/>
              <a:gd name="connsiteY15" fmla="*/ 432108 h 509667"/>
              <a:gd name="connsiteX16" fmla="*/ 5859345 w 6904064"/>
              <a:gd name="connsiteY16" fmla="*/ 453063 h 509667"/>
              <a:gd name="connsiteX17" fmla="*/ 5964120 w 6904064"/>
              <a:gd name="connsiteY17" fmla="*/ 460683 h 509667"/>
              <a:gd name="connsiteX18" fmla="*/ 6695276 w 6904064"/>
              <a:gd name="connsiteY18" fmla="*/ 459867 h 509667"/>
              <a:gd name="connsiteX19" fmla="*/ 6902523 w 6904064"/>
              <a:gd name="connsiteY19" fmla="*/ 460231 h 509667"/>
              <a:gd name="connsiteX20" fmla="*/ 6904064 w 6904064"/>
              <a:gd name="connsiteY20" fmla="*/ 500142 h 509667"/>
              <a:gd name="connsiteX21" fmla="*/ 94090 w 6904064"/>
              <a:gd name="connsiteY21" fmla="*/ 509667 h 509667"/>
              <a:gd name="connsiteX22" fmla="*/ 6096 w 6904064"/>
              <a:gd name="connsiteY22" fmla="*/ 421673 h 509667"/>
              <a:gd name="connsiteX23" fmla="*/ 0 w 6904064"/>
              <a:gd name="connsiteY23" fmla="*/ 2650 h 509667"/>
              <a:gd name="connsiteX0" fmla="*/ 0 w 6904064"/>
              <a:gd name="connsiteY0" fmla="*/ 2650 h 509667"/>
              <a:gd name="connsiteX1" fmla="*/ 124570 w 6904064"/>
              <a:gd name="connsiteY1" fmla="*/ 0 h 509667"/>
              <a:gd name="connsiteX2" fmla="*/ 176763 w 6904064"/>
              <a:gd name="connsiteY2" fmla="*/ 137102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601599 w 6904064"/>
              <a:gd name="connsiteY8" fmla="*/ 336939 h 509667"/>
              <a:gd name="connsiteX9" fmla="*/ 3834497 w 6904064"/>
              <a:gd name="connsiteY9" fmla="*/ 326871 h 509667"/>
              <a:gd name="connsiteX10" fmla="*/ 4080075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773620 w 6904064"/>
              <a:gd name="connsiteY15" fmla="*/ 432108 h 509667"/>
              <a:gd name="connsiteX16" fmla="*/ 5859345 w 6904064"/>
              <a:gd name="connsiteY16" fmla="*/ 453063 h 509667"/>
              <a:gd name="connsiteX17" fmla="*/ 5964120 w 6904064"/>
              <a:gd name="connsiteY17" fmla="*/ 460683 h 509667"/>
              <a:gd name="connsiteX18" fmla="*/ 6695276 w 6904064"/>
              <a:gd name="connsiteY18" fmla="*/ 459867 h 509667"/>
              <a:gd name="connsiteX19" fmla="*/ 6902523 w 6904064"/>
              <a:gd name="connsiteY19" fmla="*/ 460231 h 509667"/>
              <a:gd name="connsiteX20" fmla="*/ 6904064 w 6904064"/>
              <a:gd name="connsiteY20" fmla="*/ 500142 h 509667"/>
              <a:gd name="connsiteX21" fmla="*/ 94090 w 6904064"/>
              <a:gd name="connsiteY21" fmla="*/ 509667 h 509667"/>
              <a:gd name="connsiteX22" fmla="*/ 6096 w 6904064"/>
              <a:gd name="connsiteY22" fmla="*/ 421673 h 509667"/>
              <a:gd name="connsiteX23" fmla="*/ 0 w 6904064"/>
              <a:gd name="connsiteY23" fmla="*/ 2650 h 509667"/>
              <a:gd name="connsiteX0" fmla="*/ 0 w 6904064"/>
              <a:gd name="connsiteY0" fmla="*/ 2650 h 509667"/>
              <a:gd name="connsiteX1" fmla="*/ 124570 w 6904064"/>
              <a:gd name="connsiteY1" fmla="*/ 0 h 509667"/>
              <a:gd name="connsiteX2" fmla="*/ 176763 w 6904064"/>
              <a:gd name="connsiteY2" fmla="*/ 137102 h 509667"/>
              <a:gd name="connsiteX3" fmla="*/ 532203 w 6904064"/>
              <a:gd name="connsiteY3" fmla="*/ 185601 h 509667"/>
              <a:gd name="connsiteX4" fmla="*/ 1447365 w 6904064"/>
              <a:gd name="connsiteY4" fmla="*/ 188649 h 509667"/>
              <a:gd name="connsiteX5" fmla="*/ 1909899 w 6904064"/>
              <a:gd name="connsiteY5" fmla="*/ 200079 h 509667"/>
              <a:gd name="connsiteX6" fmla="*/ 2056203 w 6904064"/>
              <a:gd name="connsiteY6" fmla="*/ 307521 h 509667"/>
              <a:gd name="connsiteX7" fmla="*/ 2482923 w 6904064"/>
              <a:gd name="connsiteY7" fmla="*/ 331905 h 509667"/>
              <a:gd name="connsiteX8" fmla="*/ 3601599 w 6904064"/>
              <a:gd name="connsiteY8" fmla="*/ 336939 h 509667"/>
              <a:gd name="connsiteX9" fmla="*/ 3834497 w 6904064"/>
              <a:gd name="connsiteY9" fmla="*/ 326871 h 509667"/>
              <a:gd name="connsiteX10" fmla="*/ 3999196 w 6904064"/>
              <a:gd name="connsiteY10" fmla="*/ 418773 h 509667"/>
              <a:gd name="connsiteX11" fmla="*/ 4184850 w 6904064"/>
              <a:gd name="connsiteY11" fmla="*/ 426393 h 509667"/>
              <a:gd name="connsiteX12" fmla="*/ 4364682 w 6904064"/>
              <a:gd name="connsiteY12" fmla="*/ 427536 h 509667"/>
              <a:gd name="connsiteX13" fmla="*/ 5408241 w 6904064"/>
              <a:gd name="connsiteY13" fmla="*/ 428298 h 509667"/>
              <a:gd name="connsiteX14" fmla="*/ 5647890 w 6904064"/>
              <a:gd name="connsiteY14" fmla="*/ 428298 h 509667"/>
              <a:gd name="connsiteX15" fmla="*/ 5773620 w 6904064"/>
              <a:gd name="connsiteY15" fmla="*/ 432108 h 509667"/>
              <a:gd name="connsiteX16" fmla="*/ 5859345 w 6904064"/>
              <a:gd name="connsiteY16" fmla="*/ 453063 h 509667"/>
              <a:gd name="connsiteX17" fmla="*/ 5964120 w 6904064"/>
              <a:gd name="connsiteY17" fmla="*/ 460683 h 509667"/>
              <a:gd name="connsiteX18" fmla="*/ 6695276 w 6904064"/>
              <a:gd name="connsiteY18" fmla="*/ 459867 h 509667"/>
              <a:gd name="connsiteX19" fmla="*/ 6902523 w 6904064"/>
              <a:gd name="connsiteY19" fmla="*/ 460231 h 509667"/>
              <a:gd name="connsiteX20" fmla="*/ 6904064 w 6904064"/>
              <a:gd name="connsiteY20" fmla="*/ 500142 h 509667"/>
              <a:gd name="connsiteX21" fmla="*/ 94090 w 6904064"/>
              <a:gd name="connsiteY21" fmla="*/ 509667 h 509667"/>
              <a:gd name="connsiteX22" fmla="*/ 6096 w 6904064"/>
              <a:gd name="connsiteY22" fmla="*/ 421673 h 509667"/>
              <a:gd name="connsiteX23" fmla="*/ 0 w 6904064"/>
              <a:gd name="connsiteY23" fmla="*/ 2650 h 509667"/>
              <a:gd name="connsiteX0" fmla="*/ 0 w 6904064"/>
              <a:gd name="connsiteY0" fmla="*/ 2650 h 501227"/>
              <a:gd name="connsiteX1" fmla="*/ 124570 w 6904064"/>
              <a:gd name="connsiteY1" fmla="*/ 0 h 501227"/>
              <a:gd name="connsiteX2" fmla="*/ 176763 w 6904064"/>
              <a:gd name="connsiteY2" fmla="*/ 137102 h 501227"/>
              <a:gd name="connsiteX3" fmla="*/ 532203 w 6904064"/>
              <a:gd name="connsiteY3" fmla="*/ 185601 h 501227"/>
              <a:gd name="connsiteX4" fmla="*/ 1447365 w 6904064"/>
              <a:gd name="connsiteY4" fmla="*/ 188649 h 501227"/>
              <a:gd name="connsiteX5" fmla="*/ 1909899 w 6904064"/>
              <a:gd name="connsiteY5" fmla="*/ 200079 h 501227"/>
              <a:gd name="connsiteX6" fmla="*/ 2056203 w 6904064"/>
              <a:gd name="connsiteY6" fmla="*/ 307521 h 501227"/>
              <a:gd name="connsiteX7" fmla="*/ 2482923 w 6904064"/>
              <a:gd name="connsiteY7" fmla="*/ 331905 h 501227"/>
              <a:gd name="connsiteX8" fmla="*/ 3601599 w 6904064"/>
              <a:gd name="connsiteY8" fmla="*/ 336939 h 501227"/>
              <a:gd name="connsiteX9" fmla="*/ 3834497 w 6904064"/>
              <a:gd name="connsiteY9" fmla="*/ 326871 h 501227"/>
              <a:gd name="connsiteX10" fmla="*/ 3999196 w 6904064"/>
              <a:gd name="connsiteY10" fmla="*/ 418773 h 501227"/>
              <a:gd name="connsiteX11" fmla="*/ 4184850 w 6904064"/>
              <a:gd name="connsiteY11" fmla="*/ 426393 h 501227"/>
              <a:gd name="connsiteX12" fmla="*/ 4364682 w 6904064"/>
              <a:gd name="connsiteY12" fmla="*/ 427536 h 501227"/>
              <a:gd name="connsiteX13" fmla="*/ 5408241 w 6904064"/>
              <a:gd name="connsiteY13" fmla="*/ 428298 h 501227"/>
              <a:gd name="connsiteX14" fmla="*/ 5647890 w 6904064"/>
              <a:gd name="connsiteY14" fmla="*/ 428298 h 501227"/>
              <a:gd name="connsiteX15" fmla="*/ 5773620 w 6904064"/>
              <a:gd name="connsiteY15" fmla="*/ 432108 h 501227"/>
              <a:gd name="connsiteX16" fmla="*/ 5859345 w 6904064"/>
              <a:gd name="connsiteY16" fmla="*/ 453063 h 501227"/>
              <a:gd name="connsiteX17" fmla="*/ 5964120 w 6904064"/>
              <a:gd name="connsiteY17" fmla="*/ 460683 h 501227"/>
              <a:gd name="connsiteX18" fmla="*/ 6695276 w 6904064"/>
              <a:gd name="connsiteY18" fmla="*/ 459867 h 501227"/>
              <a:gd name="connsiteX19" fmla="*/ 6902523 w 6904064"/>
              <a:gd name="connsiteY19" fmla="*/ 460231 h 501227"/>
              <a:gd name="connsiteX20" fmla="*/ 6904064 w 6904064"/>
              <a:gd name="connsiteY20" fmla="*/ 500142 h 501227"/>
              <a:gd name="connsiteX21" fmla="*/ 111426 w 6904064"/>
              <a:gd name="connsiteY21" fmla="*/ 501227 h 501227"/>
              <a:gd name="connsiteX22" fmla="*/ 6096 w 6904064"/>
              <a:gd name="connsiteY22" fmla="*/ 421673 h 501227"/>
              <a:gd name="connsiteX23" fmla="*/ 0 w 6904064"/>
              <a:gd name="connsiteY23" fmla="*/ 2650 h 50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04064" h="501227">
                <a:moveTo>
                  <a:pt x="0" y="2650"/>
                </a:moveTo>
                <a:lnTo>
                  <a:pt x="124570" y="0"/>
                </a:lnTo>
                <a:cubicBezTo>
                  <a:pt x="176694" y="18300"/>
                  <a:pt x="108824" y="106169"/>
                  <a:pt x="176763" y="137102"/>
                </a:cubicBezTo>
                <a:lnTo>
                  <a:pt x="532203" y="185601"/>
                </a:lnTo>
                <a:cubicBezTo>
                  <a:pt x="784171" y="195761"/>
                  <a:pt x="1141549" y="187633"/>
                  <a:pt x="1447365" y="188649"/>
                </a:cubicBezTo>
                <a:cubicBezTo>
                  <a:pt x="1687776" y="191697"/>
                  <a:pt x="1808426" y="180267"/>
                  <a:pt x="1909899" y="200079"/>
                </a:cubicBezTo>
                <a:cubicBezTo>
                  <a:pt x="2011372" y="219891"/>
                  <a:pt x="1971494" y="286185"/>
                  <a:pt x="2056203" y="307521"/>
                </a:cubicBezTo>
                <a:cubicBezTo>
                  <a:pt x="2120211" y="327841"/>
                  <a:pt x="2218763" y="328857"/>
                  <a:pt x="2482923" y="331905"/>
                </a:cubicBezTo>
                <a:lnTo>
                  <a:pt x="3601599" y="336939"/>
                </a:lnTo>
                <a:cubicBezTo>
                  <a:pt x="3861758" y="336495"/>
                  <a:pt x="3757281" y="317727"/>
                  <a:pt x="3834497" y="326871"/>
                </a:cubicBezTo>
                <a:cubicBezTo>
                  <a:pt x="3902696" y="334872"/>
                  <a:pt x="3955572" y="412233"/>
                  <a:pt x="3999196" y="418773"/>
                </a:cubicBezTo>
                <a:cubicBezTo>
                  <a:pt x="4033486" y="425123"/>
                  <a:pt x="4147258" y="434775"/>
                  <a:pt x="4184850" y="426393"/>
                </a:cubicBezTo>
                <a:lnTo>
                  <a:pt x="4364682" y="427536"/>
                </a:lnTo>
                <a:lnTo>
                  <a:pt x="5408241" y="428298"/>
                </a:lnTo>
                <a:lnTo>
                  <a:pt x="5647890" y="428298"/>
                </a:lnTo>
                <a:cubicBezTo>
                  <a:pt x="5739901" y="434648"/>
                  <a:pt x="5720915" y="426711"/>
                  <a:pt x="5773620" y="432108"/>
                </a:cubicBezTo>
                <a:cubicBezTo>
                  <a:pt x="5810768" y="437506"/>
                  <a:pt x="5833945" y="447666"/>
                  <a:pt x="5859345" y="453063"/>
                </a:cubicBezTo>
                <a:cubicBezTo>
                  <a:pt x="5884745" y="458460"/>
                  <a:pt x="5826703" y="460819"/>
                  <a:pt x="5964120" y="460683"/>
                </a:cubicBezTo>
                <a:lnTo>
                  <a:pt x="6695276" y="459867"/>
                </a:lnTo>
                <a:lnTo>
                  <a:pt x="6902523" y="460231"/>
                </a:lnTo>
                <a:cubicBezTo>
                  <a:pt x="6903037" y="473535"/>
                  <a:pt x="6903550" y="486838"/>
                  <a:pt x="6904064" y="500142"/>
                </a:cubicBezTo>
                <a:lnTo>
                  <a:pt x="111426" y="501227"/>
                </a:lnTo>
                <a:cubicBezTo>
                  <a:pt x="62828" y="501227"/>
                  <a:pt x="6096" y="470271"/>
                  <a:pt x="6096" y="421673"/>
                </a:cubicBezTo>
                <a:lnTo>
                  <a:pt x="0" y="2650"/>
                </a:lnTo>
                <a:close/>
              </a:path>
            </a:pathLst>
          </a:custGeom>
          <a:gradFill flip="none" rotWithShape="1">
            <a:gsLst>
              <a:gs pos="0">
                <a:srgbClr val="0000FF"/>
              </a:gs>
              <a:gs pos="59000">
                <a:schemeClr val="accent1">
                  <a:lumMod val="95000"/>
                  <a:lumOff val="5000"/>
                </a:schemeClr>
              </a:gs>
              <a:gs pos="100000">
                <a:srgbClr val="00B0F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3"/>
          <p:cNvSpPr/>
          <p:nvPr/>
        </p:nvSpPr>
        <p:spPr>
          <a:xfrm>
            <a:off x="2797216" y="4197907"/>
            <a:ext cx="88483" cy="94222"/>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3"/>
          <p:cNvSpPr>
            <a:spLocks noChangeAspect="1"/>
          </p:cNvSpPr>
          <p:nvPr/>
        </p:nvSpPr>
        <p:spPr>
          <a:xfrm>
            <a:off x="9537838" y="4425026"/>
            <a:ext cx="75843" cy="161528"/>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3"/>
          <p:cNvSpPr>
            <a:spLocks noChangeAspect="1"/>
          </p:cNvSpPr>
          <p:nvPr/>
        </p:nvSpPr>
        <p:spPr>
          <a:xfrm>
            <a:off x="7263854" y="4425026"/>
            <a:ext cx="22753" cy="48458"/>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23"/>
          <p:cNvSpPr>
            <a:spLocks noChangeAspect="1"/>
          </p:cNvSpPr>
          <p:nvPr/>
        </p:nvSpPr>
        <p:spPr>
          <a:xfrm>
            <a:off x="2797216" y="4543010"/>
            <a:ext cx="37922" cy="80764"/>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23"/>
          <p:cNvSpPr>
            <a:spLocks noChangeAspect="1"/>
          </p:cNvSpPr>
          <p:nvPr/>
        </p:nvSpPr>
        <p:spPr>
          <a:xfrm>
            <a:off x="9551111" y="4797374"/>
            <a:ext cx="60674" cy="129222"/>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23"/>
          <p:cNvSpPr>
            <a:spLocks noChangeAspect="1"/>
          </p:cNvSpPr>
          <p:nvPr/>
        </p:nvSpPr>
        <p:spPr>
          <a:xfrm>
            <a:off x="7277128" y="4797375"/>
            <a:ext cx="18202" cy="38767"/>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972938" y="4079923"/>
            <a:ext cx="88483" cy="846673"/>
            <a:chOff x="4972938" y="4079923"/>
            <a:chExt cx="88483" cy="846673"/>
          </a:xfrm>
        </p:grpSpPr>
        <p:sp>
          <p:nvSpPr>
            <p:cNvPr id="26" name="Oval 23"/>
            <p:cNvSpPr/>
            <p:nvPr/>
          </p:nvSpPr>
          <p:spPr>
            <a:xfrm>
              <a:off x="4972938" y="4079923"/>
              <a:ext cx="88483" cy="188444"/>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23"/>
            <p:cNvSpPr>
              <a:spLocks noChangeAspect="1"/>
            </p:cNvSpPr>
            <p:nvPr/>
          </p:nvSpPr>
          <p:spPr>
            <a:xfrm>
              <a:off x="4972938" y="4425026"/>
              <a:ext cx="75843" cy="161528"/>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23"/>
            <p:cNvSpPr>
              <a:spLocks noChangeAspect="1"/>
            </p:cNvSpPr>
            <p:nvPr/>
          </p:nvSpPr>
          <p:spPr>
            <a:xfrm>
              <a:off x="4986212" y="4797374"/>
              <a:ext cx="60674" cy="129222"/>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Oval 23"/>
          <p:cNvSpPr>
            <a:spLocks noChangeAspect="1"/>
          </p:cNvSpPr>
          <p:nvPr/>
        </p:nvSpPr>
        <p:spPr>
          <a:xfrm>
            <a:off x="2810490" y="4915359"/>
            <a:ext cx="30337" cy="64611"/>
          </a:xfrm>
          <a:custGeom>
            <a:avLst/>
            <a:gdLst>
              <a:gd name="connsiteX0" fmla="*/ 0 w 97155"/>
              <a:gd name="connsiteY0" fmla="*/ 95314 h 190628"/>
              <a:gd name="connsiteX1" fmla="*/ 48578 w 97155"/>
              <a:gd name="connsiteY1" fmla="*/ 0 h 190628"/>
              <a:gd name="connsiteX2" fmla="*/ 97156 w 97155"/>
              <a:gd name="connsiteY2" fmla="*/ 95314 h 190628"/>
              <a:gd name="connsiteX3" fmla="*/ 48578 w 97155"/>
              <a:gd name="connsiteY3" fmla="*/ 190628 h 190628"/>
              <a:gd name="connsiteX4" fmla="*/ 0 w 97155"/>
              <a:gd name="connsiteY4" fmla="*/ 95314 h 190628"/>
              <a:gd name="connsiteX0" fmla="*/ 0 w 97156"/>
              <a:gd name="connsiteY0" fmla="*/ 137224 h 232538"/>
              <a:gd name="connsiteX1" fmla="*/ 48578 w 97156"/>
              <a:gd name="connsiteY1" fmla="*/ 0 h 232538"/>
              <a:gd name="connsiteX2" fmla="*/ 97156 w 97156"/>
              <a:gd name="connsiteY2" fmla="*/ 137224 h 232538"/>
              <a:gd name="connsiteX3" fmla="*/ 48578 w 97156"/>
              <a:gd name="connsiteY3" fmla="*/ 232538 h 232538"/>
              <a:gd name="connsiteX4" fmla="*/ 0 w 97156"/>
              <a:gd name="connsiteY4" fmla="*/ 137224 h 232538"/>
              <a:gd name="connsiteX0" fmla="*/ 0 w 110491"/>
              <a:gd name="connsiteY0" fmla="*/ 137224 h 232538"/>
              <a:gd name="connsiteX1" fmla="*/ 48578 w 110491"/>
              <a:gd name="connsiteY1" fmla="*/ 0 h 232538"/>
              <a:gd name="connsiteX2" fmla="*/ 110491 w 110491"/>
              <a:gd name="connsiteY2" fmla="*/ 137224 h 232538"/>
              <a:gd name="connsiteX3" fmla="*/ 48578 w 110491"/>
              <a:gd name="connsiteY3" fmla="*/ 232538 h 232538"/>
              <a:gd name="connsiteX4" fmla="*/ 0 w 110491"/>
              <a:gd name="connsiteY4" fmla="*/ 137224 h 232538"/>
              <a:gd name="connsiteX0" fmla="*/ 0 w 123826"/>
              <a:gd name="connsiteY0" fmla="*/ 137224 h 232538"/>
              <a:gd name="connsiteX1" fmla="*/ 61913 w 123826"/>
              <a:gd name="connsiteY1" fmla="*/ 0 h 232538"/>
              <a:gd name="connsiteX2" fmla="*/ 123826 w 123826"/>
              <a:gd name="connsiteY2" fmla="*/ 137224 h 232538"/>
              <a:gd name="connsiteX3" fmla="*/ 61913 w 123826"/>
              <a:gd name="connsiteY3" fmla="*/ 232538 h 232538"/>
              <a:gd name="connsiteX4" fmla="*/ 0 w 123826"/>
              <a:gd name="connsiteY4" fmla="*/ 137224 h 23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232538">
                <a:moveTo>
                  <a:pt x="0" y="137224"/>
                </a:moveTo>
                <a:cubicBezTo>
                  <a:pt x="0" y="98468"/>
                  <a:pt x="41275" y="0"/>
                  <a:pt x="61913" y="0"/>
                </a:cubicBezTo>
                <a:cubicBezTo>
                  <a:pt x="82551" y="0"/>
                  <a:pt x="123826" y="84584"/>
                  <a:pt x="123826" y="137224"/>
                </a:cubicBezTo>
                <a:cubicBezTo>
                  <a:pt x="123826" y="189864"/>
                  <a:pt x="82551" y="232538"/>
                  <a:pt x="61913" y="232538"/>
                </a:cubicBezTo>
                <a:cubicBezTo>
                  <a:pt x="41275" y="232538"/>
                  <a:pt x="0" y="175980"/>
                  <a:pt x="0" y="137224"/>
                </a:cubicBez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98843" y="193452"/>
            <a:ext cx="11525261" cy="1077218"/>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rPr>
              <a:t>PLUGGING LEAKS IN THE GEOSCIENCE CAREER </a:t>
            </a:r>
          </a:p>
          <a:p>
            <a:pPr algn="ctr"/>
            <a:r>
              <a:rPr lang="en-US" sz="3200" b="1" dirty="0" smtClean="0">
                <a:effectLst>
                  <a:outerShdw blurRad="38100" dist="38100" dir="2700000" algn="tl">
                    <a:srgbClr val="000000">
                      <a:alpha val="43137"/>
                    </a:srgbClr>
                  </a:outerShdw>
                </a:effectLst>
              </a:rPr>
              <a:t>UNDERGRADUATE PIPELINE</a:t>
            </a:r>
            <a:endParaRPr lang="en-US" sz="3200" b="1" dirty="0">
              <a:effectLst>
                <a:outerShdw blurRad="38100" dist="38100" dir="2700000" algn="tl">
                  <a:srgbClr val="000000">
                    <a:alpha val="43137"/>
                  </a:srgbClr>
                </a:outerShdw>
              </a:effectLst>
            </a:endParaRPr>
          </a:p>
        </p:txBody>
      </p:sp>
      <p:sp>
        <p:nvSpPr>
          <p:cNvPr id="45" name="TextBox 44"/>
          <p:cNvSpPr txBox="1"/>
          <p:nvPr/>
        </p:nvSpPr>
        <p:spPr>
          <a:xfrm>
            <a:off x="309147" y="5584443"/>
            <a:ext cx="1387709" cy="369332"/>
          </a:xfrm>
          <a:prstGeom prst="rect">
            <a:avLst/>
          </a:prstGeom>
          <a:solidFill>
            <a:schemeClr val="accent6">
              <a:lumMod val="20000"/>
              <a:lumOff val="80000"/>
            </a:schemeClr>
          </a:solidFill>
        </p:spPr>
        <p:txBody>
          <a:bodyPr wrap="square" rtlCol="0">
            <a:spAutoFit/>
          </a:bodyPr>
          <a:lstStyle/>
          <a:p>
            <a:pPr algn="ctr"/>
            <a:r>
              <a:rPr lang="en-US" b="1" dirty="0" smtClean="0">
                <a:effectLst>
                  <a:outerShdw blurRad="38100" dist="38100" dir="2700000" algn="tl">
                    <a:srgbClr val="000000">
                      <a:alpha val="43137"/>
                    </a:srgbClr>
                  </a:outerShdw>
                </a:effectLst>
              </a:rPr>
              <a:t>Transition</a:t>
            </a:r>
            <a:endParaRPr lang="en-US" b="1" dirty="0">
              <a:effectLst>
                <a:outerShdw blurRad="38100" dist="38100" dir="2700000" algn="tl">
                  <a:srgbClr val="000000">
                    <a:alpha val="43137"/>
                  </a:srgbClr>
                </a:outerShdw>
              </a:effectLst>
            </a:endParaRPr>
          </a:p>
        </p:txBody>
      </p:sp>
      <p:sp>
        <p:nvSpPr>
          <p:cNvPr id="46" name="TextBox 45"/>
          <p:cNvSpPr txBox="1"/>
          <p:nvPr/>
        </p:nvSpPr>
        <p:spPr>
          <a:xfrm>
            <a:off x="3452489" y="5228596"/>
            <a:ext cx="3217864" cy="954107"/>
          </a:xfrm>
          <a:prstGeom prst="rect">
            <a:avLst/>
          </a:prstGeom>
          <a:solidFill>
            <a:schemeClr val="accent6">
              <a:lumMod val="20000"/>
              <a:lumOff val="80000"/>
            </a:schemeClr>
          </a:solidFill>
        </p:spPr>
        <p:txBody>
          <a:bodyPr wrap="square" rtlCol="0">
            <a:spAutoFit/>
          </a:bodyPr>
          <a:lstStyle/>
          <a:p>
            <a:pPr algn="ctr"/>
            <a:r>
              <a:rPr lang="en-US" sz="2800" b="1" dirty="0" smtClean="0"/>
              <a:t>2. Associates </a:t>
            </a:r>
            <a:r>
              <a:rPr lang="en-US" sz="2800" b="1" dirty="0" smtClean="0">
                <a:sym typeface="Wingdings" panose="05000000000000000000" pitchFamily="2" charset="2"/>
              </a:rPr>
              <a:t></a:t>
            </a:r>
          </a:p>
          <a:p>
            <a:pPr algn="ctr"/>
            <a:r>
              <a:rPr lang="en-US" sz="2800" b="1" dirty="0" smtClean="0">
                <a:sym typeface="Wingdings" panose="05000000000000000000" pitchFamily="2" charset="2"/>
              </a:rPr>
              <a:t>BA/BS institution</a:t>
            </a:r>
            <a:endParaRPr lang="en-US" sz="2800" b="1" dirty="0"/>
          </a:p>
        </p:txBody>
      </p:sp>
      <p:sp>
        <p:nvSpPr>
          <p:cNvPr id="37" name="Rectangle 36"/>
          <p:cNvSpPr/>
          <p:nvPr/>
        </p:nvSpPr>
        <p:spPr>
          <a:xfrm>
            <a:off x="2509935" y="3998938"/>
            <a:ext cx="709126" cy="1905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609123" y="4023522"/>
            <a:ext cx="709126" cy="1905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2488019" y="4359349"/>
            <a:ext cx="871869" cy="744279"/>
          </a:xfrm>
          <a:custGeom>
            <a:avLst/>
            <a:gdLst>
              <a:gd name="connsiteX0" fmla="*/ 0 w 871869"/>
              <a:gd name="connsiteY0" fmla="*/ 404037 h 744279"/>
              <a:gd name="connsiteX1" fmla="*/ 276446 w 871869"/>
              <a:gd name="connsiteY1" fmla="*/ 744279 h 744279"/>
              <a:gd name="connsiteX2" fmla="*/ 871869 w 871869"/>
              <a:gd name="connsiteY2" fmla="*/ 0 h 744279"/>
            </a:gdLst>
            <a:ahLst/>
            <a:cxnLst>
              <a:cxn ang="0">
                <a:pos x="connsiteX0" y="connsiteY0"/>
              </a:cxn>
              <a:cxn ang="0">
                <a:pos x="connsiteX1" y="connsiteY1"/>
              </a:cxn>
              <a:cxn ang="0">
                <a:pos x="connsiteX2" y="connsiteY2"/>
              </a:cxn>
            </a:cxnLst>
            <a:rect l="l" t="t" r="r" b="b"/>
            <a:pathLst>
              <a:path w="871869" h="744279">
                <a:moveTo>
                  <a:pt x="0" y="404037"/>
                </a:moveTo>
                <a:lnTo>
                  <a:pt x="276446" y="744279"/>
                </a:lnTo>
                <a:lnTo>
                  <a:pt x="871869" y="0"/>
                </a:lnTo>
              </a:path>
            </a:pathLst>
          </a:custGeom>
          <a:noFill/>
          <a:ln w="149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668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2000" fill="hold"/>
                                        <p:tgtEl>
                                          <p:spTgt spid="4"/>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63286"/>
            <a:ext cx="12192000" cy="6494085"/>
          </a:xfrm>
          <a:prstGeom prst="rect">
            <a:avLst/>
          </a:prstGeom>
          <a:noFill/>
        </p:spPr>
        <p:txBody>
          <a:bodyPr wrap="square" rtlCol="0">
            <a:spAutoFit/>
          </a:bodyPr>
          <a:lstStyle/>
          <a:p>
            <a:pPr algn="ctr">
              <a:spcAft>
                <a:spcPts val="600"/>
              </a:spcAft>
            </a:pPr>
            <a:r>
              <a:rPr lang="en-US" sz="3200" b="1" dirty="0" smtClean="0">
                <a:effectLst>
                  <a:outerShdw blurRad="38100" dist="38100" dir="2700000" algn="tl">
                    <a:srgbClr val="000000">
                      <a:alpha val="43137"/>
                    </a:srgbClr>
                  </a:outerShdw>
                </a:effectLst>
              </a:rPr>
              <a:t>Transition 2: Associates</a:t>
            </a:r>
            <a:r>
              <a:rPr lang="en-US" sz="3200" b="1" dirty="0" smtClean="0">
                <a:effectLst>
                  <a:outerShdw blurRad="38100" dist="38100" dir="2700000" algn="tl">
                    <a:srgbClr val="000000">
                      <a:alpha val="43137"/>
                    </a:srgbClr>
                  </a:outerShdw>
                </a:effectLst>
                <a:sym typeface="Wingdings" panose="05000000000000000000" pitchFamily="2" charset="2"/>
              </a:rPr>
              <a:t> Baccalaureate </a:t>
            </a:r>
            <a:r>
              <a:rPr lang="en-US" sz="3200" b="1" dirty="0" smtClean="0">
                <a:effectLst>
                  <a:outerShdw blurRad="38100" dist="38100" dir="2700000" algn="tl">
                    <a:srgbClr val="000000">
                      <a:alpha val="43137"/>
                    </a:srgbClr>
                  </a:outerShdw>
                </a:effectLst>
              </a:rPr>
              <a:t>College </a:t>
            </a:r>
          </a:p>
          <a:p>
            <a:pPr algn="just">
              <a:spcAft>
                <a:spcPts val="600"/>
              </a:spcAft>
            </a:pPr>
            <a:r>
              <a:rPr lang="en-US" sz="2800" b="1" dirty="0" smtClean="0">
                <a:effectLst>
                  <a:outerShdw blurRad="38100" dist="38100" dir="2700000" algn="tl">
                    <a:srgbClr val="000000">
                      <a:alpha val="43137"/>
                    </a:srgbClr>
                  </a:outerShdw>
                </a:effectLst>
              </a:rPr>
              <a:t>Queensborough and </a:t>
            </a:r>
            <a:r>
              <a:rPr lang="en-US" sz="2800" b="1" dirty="0" err="1" smtClean="0">
                <a:effectLst>
                  <a:outerShdw blurRad="38100" dist="38100" dir="2700000" algn="tl">
                    <a:srgbClr val="000000">
                      <a:alpha val="43137"/>
                    </a:srgbClr>
                  </a:outerShdw>
                </a:effectLst>
              </a:rPr>
              <a:t>Laguardia</a:t>
            </a:r>
            <a:r>
              <a:rPr lang="en-US" sz="2800" b="1" dirty="0" smtClean="0">
                <a:effectLst>
                  <a:outerShdw blurRad="38100" dist="38100" dir="2700000" algn="tl">
                    <a:srgbClr val="000000">
                      <a:alpha val="43137"/>
                    </a:srgbClr>
                  </a:outerShdw>
                </a:effectLst>
              </a:rPr>
              <a:t> students who follow </a:t>
            </a:r>
            <a:r>
              <a:rPr lang="en-US" sz="2800" b="1" dirty="0">
                <a:effectLst>
                  <a:outerShdw blurRad="38100" dist="38100" dir="2700000" algn="tl">
                    <a:srgbClr val="000000">
                      <a:alpha val="43137"/>
                    </a:srgbClr>
                  </a:outerShdw>
                </a:effectLst>
              </a:rPr>
              <a:t>Geology and Environmental Science </a:t>
            </a:r>
            <a:r>
              <a:rPr lang="en-US" sz="2800" b="1" dirty="0" smtClean="0">
                <a:effectLst>
                  <a:outerShdw blurRad="38100" dist="38100" dir="2700000" algn="tl">
                    <a:srgbClr val="000000">
                      <a:alpha val="43137"/>
                    </a:srgbClr>
                  </a:outerShdw>
                </a:effectLst>
              </a:rPr>
              <a:t>articulation agreements complete </a:t>
            </a:r>
            <a:r>
              <a:rPr lang="en-US" sz="2800" b="1" dirty="0">
                <a:effectLst>
                  <a:outerShdw blurRad="38100" dist="38100" dir="2700000" algn="tl">
                    <a:srgbClr val="000000">
                      <a:alpha val="43137"/>
                    </a:srgbClr>
                  </a:outerShdw>
                </a:effectLst>
              </a:rPr>
              <a:t>geoscience </a:t>
            </a:r>
            <a:r>
              <a:rPr lang="en-US" sz="2800" b="1" dirty="0" smtClean="0">
                <a:effectLst>
                  <a:outerShdw blurRad="38100" dist="38100" dir="2700000" algn="tl">
                    <a:srgbClr val="000000">
                      <a:alpha val="43137"/>
                    </a:srgbClr>
                  </a:outerShdw>
                </a:effectLst>
              </a:rPr>
              <a:t>Bachelors degrees faster and often more successfully than </a:t>
            </a:r>
            <a:r>
              <a:rPr lang="en-US" sz="2800" b="1" dirty="0">
                <a:effectLst>
                  <a:outerShdw blurRad="38100" dist="38100" dir="2700000" algn="tl">
                    <a:srgbClr val="000000">
                      <a:alpha val="43137"/>
                    </a:srgbClr>
                  </a:outerShdw>
                </a:effectLst>
              </a:rPr>
              <a:t>our homegrown students</a:t>
            </a:r>
            <a:r>
              <a:rPr lang="en-US" sz="2800" b="1" dirty="0" smtClean="0">
                <a:effectLst>
                  <a:outerShdw blurRad="38100" dist="38100" dir="2700000" algn="tl">
                    <a:srgbClr val="000000">
                      <a:alpha val="43137"/>
                    </a:srgbClr>
                  </a:outerShdw>
                </a:effectLst>
              </a:rPr>
              <a:t>. To recruit these students and ease their transition from an Associates to Bachelors program, </a:t>
            </a:r>
            <a:endParaRPr lang="en-US" sz="2800" b="1" dirty="0">
              <a:effectLst>
                <a:outerShdw blurRad="38100" dist="38100" dir="2700000" algn="tl">
                  <a:srgbClr val="000000">
                    <a:alpha val="43137"/>
                  </a:srgbClr>
                </a:outerShdw>
              </a:effectLst>
            </a:endParaRPr>
          </a:p>
          <a:p>
            <a:pPr marL="457200">
              <a:spcAft>
                <a:spcPts val="600"/>
              </a:spcAft>
              <a:buFont typeface="Wingdings" panose="05000000000000000000" pitchFamily="2" charset="2"/>
              <a:buChar char="Ø"/>
            </a:pPr>
            <a:r>
              <a:rPr lang="en-US" sz="2800" b="1" dirty="0" smtClean="0">
                <a:ln>
                  <a:solidFill>
                    <a:sysClr val="windowText" lastClr="000000"/>
                  </a:solidFill>
                </a:ln>
                <a:solidFill>
                  <a:schemeClr val="accent2">
                    <a:lumMod val="75000"/>
                  </a:schemeClr>
                </a:solidFill>
              </a:rPr>
              <a:t>	we have strong geoscience articulation agreements with our partners and are developing dual degree programs</a:t>
            </a:r>
          </a:p>
          <a:p>
            <a:pPr marL="457200">
              <a:spcAft>
                <a:spcPts val="600"/>
              </a:spcAft>
              <a:buFont typeface="Wingdings" panose="05000000000000000000" pitchFamily="2" charset="2"/>
              <a:buChar char="Ø"/>
            </a:pPr>
            <a:r>
              <a:rPr lang="en-US" sz="2800" b="1" dirty="0">
                <a:ln>
                  <a:solidFill>
                    <a:sysClr val="windowText" lastClr="000000"/>
                  </a:solidFill>
                </a:ln>
                <a:solidFill>
                  <a:schemeClr val="accent2">
                    <a:lumMod val="75000"/>
                  </a:schemeClr>
                </a:solidFill>
              </a:rPr>
              <a:t> Queens College undergraduate advisors participate in Queensborough and </a:t>
            </a:r>
            <a:r>
              <a:rPr lang="en-US" sz="2800" b="1" dirty="0" err="1">
                <a:ln>
                  <a:solidFill>
                    <a:sysClr val="windowText" lastClr="000000"/>
                  </a:solidFill>
                </a:ln>
                <a:solidFill>
                  <a:schemeClr val="accent2">
                    <a:lumMod val="75000"/>
                  </a:schemeClr>
                </a:solidFill>
              </a:rPr>
              <a:t>Laguardia</a:t>
            </a:r>
            <a:r>
              <a:rPr lang="en-US" sz="2800" b="1" dirty="0">
                <a:ln>
                  <a:solidFill>
                    <a:sysClr val="windowText" lastClr="000000"/>
                  </a:solidFill>
                </a:ln>
                <a:solidFill>
                  <a:schemeClr val="accent2">
                    <a:lumMod val="75000"/>
                  </a:schemeClr>
                </a:solidFill>
              </a:rPr>
              <a:t> major fairs and other recruiting events.</a:t>
            </a:r>
          </a:p>
          <a:p>
            <a:pPr marL="457200">
              <a:spcAft>
                <a:spcPts val="600"/>
              </a:spcAft>
              <a:buFont typeface="Wingdings" panose="05000000000000000000" pitchFamily="2" charset="2"/>
              <a:buChar char="Ø"/>
            </a:pPr>
            <a:r>
              <a:rPr lang="en-US" sz="2800" b="1" dirty="0">
                <a:ln>
                  <a:solidFill>
                    <a:sysClr val="windowText" lastClr="000000"/>
                  </a:solidFill>
                </a:ln>
                <a:solidFill>
                  <a:schemeClr val="accent2">
                    <a:lumMod val="75000"/>
                  </a:schemeClr>
                </a:solidFill>
              </a:rPr>
              <a:t>Queens College students who have made the transition successfully serve as peer advisors at QC and as ambassadors at their original campus</a:t>
            </a:r>
            <a:endParaRPr lang="en-US" sz="3200" b="1" dirty="0">
              <a:ln>
                <a:solidFill>
                  <a:sysClr val="windowText" lastClr="000000"/>
                </a:solidFill>
              </a:ln>
              <a:solidFill>
                <a:schemeClr val="accent2">
                  <a:lumMod val="75000"/>
                </a:schemeClr>
              </a:solidFill>
            </a:endParaRPr>
          </a:p>
          <a:p>
            <a:pPr marL="457200">
              <a:spcAft>
                <a:spcPts val="600"/>
              </a:spcAft>
              <a:buFont typeface="Wingdings" panose="05000000000000000000" pitchFamily="2" charset="2"/>
              <a:buChar char="Ø"/>
            </a:pPr>
            <a:r>
              <a:rPr lang="en-US" sz="2800" b="1" dirty="0" smtClean="0">
                <a:ln>
                  <a:solidFill>
                    <a:sysClr val="windowText" lastClr="000000"/>
                  </a:solidFill>
                </a:ln>
                <a:solidFill>
                  <a:schemeClr val="accent2">
                    <a:lumMod val="75000"/>
                  </a:schemeClr>
                </a:solidFill>
              </a:rPr>
              <a:t> Most importantly, we are creating (with IUSE-GEOPATHS help), a multi-campus geoscience community with academic and social interactions </a:t>
            </a:r>
          </a:p>
          <a:p>
            <a:pPr>
              <a:spcAft>
                <a:spcPts val="600"/>
              </a:spcAft>
            </a:pPr>
            <a:endParaRPr lang="en-US" dirty="0"/>
          </a:p>
        </p:txBody>
      </p:sp>
    </p:spTree>
    <p:extLst>
      <p:ext uri="{BB962C8B-B14F-4D97-AF65-F5344CB8AC3E}">
        <p14:creationId xmlns:p14="http://schemas.microsoft.com/office/powerpoint/2010/main" val="2684584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166" y="-12710"/>
            <a:ext cx="12087224" cy="6930102"/>
          </a:xfrm>
          <a:prstGeom prst="rect">
            <a:avLst/>
          </a:prstGeom>
        </p:spPr>
        <p:txBody>
          <a:bodyPr wrap="square">
            <a:spAutoFit/>
          </a:bodyPr>
          <a:lstStyle/>
          <a:p>
            <a:pPr marL="288925" algn="ctr"/>
            <a:r>
              <a:rPr lang="en-US" sz="3200" b="1" dirty="0"/>
              <a:t>Associates</a:t>
            </a:r>
            <a:r>
              <a:rPr lang="en-US" sz="3200" b="1" dirty="0">
                <a:sym typeface="Wingdings" panose="05000000000000000000" pitchFamily="2" charset="2"/>
              </a:rPr>
              <a:t> Baccalaureate </a:t>
            </a:r>
            <a:r>
              <a:rPr lang="en-US" sz="3200" b="1" dirty="0" smtClean="0"/>
              <a:t>College, ctd.</a:t>
            </a:r>
          </a:p>
          <a:p>
            <a:pPr marL="288925">
              <a:spcAft>
                <a:spcPts val="1000"/>
              </a:spcAft>
            </a:pPr>
            <a:r>
              <a:rPr lang="en-US" sz="2800" b="1" dirty="0" smtClean="0"/>
              <a:t>One of the most successful strategies turns out to be involving students in research at their Associates college and continuing that research at Queens.</a:t>
            </a:r>
          </a:p>
          <a:p>
            <a:pPr marL="1027113" indent="-457200">
              <a:spcAft>
                <a:spcPts val="900"/>
              </a:spcAft>
              <a:buFont typeface="Wingdings" panose="05000000000000000000" pitchFamily="2" charset="2"/>
              <a:buChar char="Ø"/>
            </a:pPr>
            <a:r>
              <a:rPr lang="en-US" sz="2800" b="1" dirty="0" smtClean="0">
                <a:ln>
                  <a:solidFill>
                    <a:sysClr val="windowText" lastClr="000000"/>
                  </a:solidFill>
                </a:ln>
                <a:solidFill>
                  <a:schemeClr val="accent2">
                    <a:lumMod val="75000"/>
                  </a:schemeClr>
                </a:solidFill>
              </a:rPr>
              <a:t>NYS (Collegiate Science and Technology Entry Program[CSTEP]) and CRSP (CUNY Research Scholar Program) funds have stimulated research at CUNY community colleges</a:t>
            </a:r>
          </a:p>
          <a:p>
            <a:pPr marL="1027113" indent="-457200">
              <a:spcAft>
                <a:spcPts val="900"/>
              </a:spcAft>
              <a:buFont typeface="Wingdings" panose="05000000000000000000" pitchFamily="2" charset="2"/>
              <a:buChar char="Ø"/>
            </a:pPr>
            <a:r>
              <a:rPr lang="en-US" sz="2800" b="1" dirty="0" smtClean="0">
                <a:ln>
                  <a:solidFill>
                    <a:sysClr val="windowText" lastClr="000000"/>
                  </a:solidFill>
                </a:ln>
                <a:solidFill>
                  <a:schemeClr val="accent2">
                    <a:lumMod val="75000"/>
                  </a:schemeClr>
                </a:solidFill>
              </a:rPr>
              <a:t>Student interest in pursuing B.A. or B.S. degree is enhanced</a:t>
            </a:r>
          </a:p>
          <a:p>
            <a:pPr marL="1027113" indent="-457200">
              <a:spcAft>
                <a:spcPts val="900"/>
              </a:spcAft>
              <a:buFont typeface="Wingdings" panose="05000000000000000000" pitchFamily="2" charset="2"/>
              <a:buChar char="Ø"/>
            </a:pPr>
            <a:r>
              <a:rPr lang="en-US" sz="2800" b="1" dirty="0" smtClean="0">
                <a:ln>
                  <a:solidFill>
                    <a:sysClr val="windowText" lastClr="000000"/>
                  </a:solidFill>
                </a:ln>
                <a:solidFill>
                  <a:schemeClr val="accent2">
                    <a:lumMod val="75000"/>
                  </a:schemeClr>
                </a:solidFill>
              </a:rPr>
              <a:t>Students arrive at QC with significant research skills and understand how scientists function, including presenting and publishing</a:t>
            </a:r>
          </a:p>
          <a:p>
            <a:pPr marL="1027113" indent="-457200">
              <a:spcAft>
                <a:spcPts val="900"/>
              </a:spcAft>
              <a:buFont typeface="Wingdings" panose="05000000000000000000" pitchFamily="2" charset="2"/>
              <a:buChar char="Ø"/>
            </a:pPr>
            <a:r>
              <a:rPr lang="en-US" sz="2800" b="1" dirty="0" smtClean="0">
                <a:ln>
                  <a:solidFill>
                    <a:sysClr val="windowText" lastClr="000000"/>
                  </a:solidFill>
                </a:ln>
                <a:solidFill>
                  <a:schemeClr val="accent2">
                    <a:lumMod val="75000"/>
                  </a:schemeClr>
                </a:solidFill>
              </a:rPr>
              <a:t>LAGCC and QCC students doing research in areas where QC faculty are active form relationships with QC faculty and students before transferring. Some use our labs.</a:t>
            </a:r>
          </a:p>
          <a:p>
            <a:pPr marL="1027113" indent="-457200">
              <a:spcAft>
                <a:spcPts val="900"/>
              </a:spcAft>
              <a:buFont typeface="Wingdings" panose="05000000000000000000" pitchFamily="2" charset="2"/>
              <a:buChar char="Ø"/>
            </a:pPr>
            <a:r>
              <a:rPr lang="en-US" sz="2800" b="1" dirty="0" smtClean="0">
                <a:ln>
                  <a:solidFill>
                    <a:sysClr val="windowText" lastClr="000000"/>
                  </a:solidFill>
                </a:ln>
                <a:solidFill>
                  <a:schemeClr val="accent2">
                    <a:lumMod val="75000"/>
                  </a:schemeClr>
                </a:solidFill>
              </a:rPr>
              <a:t>These relationships are strengthened at multi-campus research symposia – the first held last week.</a:t>
            </a:r>
            <a:endParaRPr lang="en-US" sz="2800" b="1" dirty="0">
              <a:ln>
                <a:solidFill>
                  <a:sysClr val="windowText" lastClr="000000"/>
                </a:solidFill>
              </a:ln>
              <a:solidFill>
                <a:schemeClr val="accent2">
                  <a:lumMod val="75000"/>
                </a:schemeClr>
              </a:solidFill>
            </a:endParaRPr>
          </a:p>
        </p:txBody>
      </p:sp>
    </p:spTree>
    <p:extLst>
      <p:ext uri="{BB962C8B-B14F-4D97-AF65-F5344CB8AC3E}">
        <p14:creationId xmlns:p14="http://schemas.microsoft.com/office/powerpoint/2010/main" val="2642220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5251" y="245737"/>
            <a:ext cx="5076824" cy="6382538"/>
          </a:xfrm>
          <a:prstGeom prst="rect">
            <a:avLst/>
          </a:prstGeom>
        </p:spPr>
      </p:pic>
      <p:sp>
        <p:nvSpPr>
          <p:cNvPr id="4" name="TextBox 3"/>
          <p:cNvSpPr txBox="1"/>
          <p:nvPr/>
        </p:nvSpPr>
        <p:spPr>
          <a:xfrm>
            <a:off x="5172075" y="574684"/>
            <a:ext cx="6598167" cy="5724644"/>
          </a:xfrm>
          <a:prstGeom prst="rect">
            <a:avLst/>
          </a:prstGeom>
          <a:noFill/>
        </p:spPr>
        <p:txBody>
          <a:bodyPr wrap="square" rtlCol="0">
            <a:spAutoFit/>
          </a:bodyPr>
          <a:lstStyle/>
          <a:p>
            <a:pPr marL="457200" indent="-457200" algn="just">
              <a:spcAft>
                <a:spcPts val="1200"/>
              </a:spcAft>
              <a:buFont typeface="Wingdings" panose="05000000000000000000" pitchFamily="2" charset="2"/>
              <a:buChar char="Ø"/>
            </a:pPr>
            <a:r>
              <a:rPr lang="en-US" sz="2800" b="1" dirty="0" smtClean="0">
                <a:effectLst>
                  <a:outerShdw blurRad="38100" dist="38100" dir="2700000" algn="tl">
                    <a:srgbClr val="000000">
                      <a:alpha val="43137"/>
                    </a:srgbClr>
                  </a:outerShdw>
                </a:effectLst>
              </a:rPr>
              <a:t>35 students and their mentors from  QCC, LAGCC, and QC presented research posters to an audience of about 200.</a:t>
            </a:r>
          </a:p>
          <a:p>
            <a:pPr marL="457200" indent="-457200" algn="just">
              <a:spcAft>
                <a:spcPts val="1200"/>
              </a:spcAft>
              <a:buFont typeface="Wingdings" panose="05000000000000000000" pitchFamily="2" charset="2"/>
              <a:buChar char="Ø"/>
            </a:pPr>
            <a:r>
              <a:rPr lang="en-US" sz="2800" b="1" dirty="0" smtClean="0">
                <a:effectLst>
                  <a:outerShdw blurRad="38100" dist="38100" dir="2700000" algn="tl">
                    <a:srgbClr val="000000">
                      <a:alpha val="43137"/>
                    </a:srgbClr>
                  </a:outerShdw>
                </a:effectLst>
              </a:rPr>
              <a:t>QC Freshman Year Initiative Geoscience community students were required to attend </a:t>
            </a:r>
          </a:p>
          <a:p>
            <a:pPr marL="457200" indent="-457200" algn="just">
              <a:spcAft>
                <a:spcPts val="1200"/>
              </a:spcAft>
              <a:buFont typeface="Wingdings" panose="05000000000000000000" pitchFamily="2" charset="2"/>
              <a:buChar char="Ø"/>
            </a:pPr>
            <a:r>
              <a:rPr lang="en-US" sz="2800" b="1" dirty="0" err="1">
                <a:effectLst>
                  <a:outerShdw blurRad="38100" dist="38100" dir="2700000" algn="tl">
                    <a:srgbClr val="000000">
                      <a:alpha val="43137"/>
                    </a:srgbClr>
                  </a:outerShdw>
                </a:effectLst>
              </a:rPr>
              <a:t>QCC</a:t>
            </a:r>
            <a:r>
              <a:rPr lang="en-US" sz="2800" b="1" dirty="0">
                <a:effectLst>
                  <a:outerShdw blurRad="38100" dist="38100" dir="2700000" algn="tl">
                    <a:srgbClr val="000000">
                      <a:alpha val="43137"/>
                    </a:srgbClr>
                  </a:outerShdw>
                </a:effectLst>
              </a:rPr>
              <a:t> and </a:t>
            </a:r>
            <a:r>
              <a:rPr lang="en-US" sz="2800" b="1" dirty="0" err="1">
                <a:effectLst>
                  <a:outerShdw blurRad="38100" dist="38100" dir="2700000" algn="tl">
                    <a:srgbClr val="000000">
                      <a:alpha val="43137"/>
                    </a:srgbClr>
                  </a:outerShdw>
                </a:effectLst>
              </a:rPr>
              <a:t>LAGCC</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visitors toured </a:t>
            </a:r>
            <a:r>
              <a:rPr lang="en-US" sz="2800" b="1" dirty="0">
                <a:effectLst>
                  <a:outerShdw blurRad="38100" dist="38100" dir="2700000" algn="tl">
                    <a:srgbClr val="000000">
                      <a:alpha val="43137"/>
                    </a:srgbClr>
                  </a:outerShdw>
                </a:effectLst>
              </a:rPr>
              <a:t>Q</a:t>
            </a:r>
            <a:r>
              <a:rPr lang="en-US" sz="2800" b="1" dirty="0" smtClean="0">
                <a:effectLst>
                  <a:outerShdw blurRad="38100" dist="38100" dir="2700000" algn="tl">
                    <a:srgbClr val="000000">
                      <a:alpha val="43137"/>
                    </a:srgbClr>
                  </a:outerShdw>
                </a:effectLst>
              </a:rPr>
              <a:t>C geoscience facilities </a:t>
            </a:r>
          </a:p>
          <a:p>
            <a:pPr marL="457200" indent="-457200" algn="just">
              <a:spcAft>
                <a:spcPts val="1200"/>
              </a:spcAft>
              <a:buFont typeface="Wingdings" panose="05000000000000000000" pitchFamily="2" charset="2"/>
              <a:buChar char="Ø"/>
            </a:pPr>
            <a:r>
              <a:rPr lang="en-US" sz="2800" b="1" dirty="0" smtClean="0">
                <a:effectLst>
                  <a:outerShdw blurRad="38100" dist="38100" dir="2700000" algn="tl">
                    <a:srgbClr val="000000">
                      <a:alpha val="43137"/>
                    </a:srgbClr>
                  </a:outerShdw>
                </a:effectLst>
              </a:rPr>
              <a:t>Many introductory </a:t>
            </a:r>
            <a:r>
              <a:rPr lang="en-US" sz="2800" b="1" dirty="0">
                <a:effectLst>
                  <a:outerShdw blurRad="38100" dist="38100" dir="2700000" algn="tl">
                    <a:srgbClr val="000000">
                      <a:alpha val="43137"/>
                    </a:srgbClr>
                  </a:outerShdw>
                </a:effectLst>
              </a:rPr>
              <a:t>Environmental </a:t>
            </a:r>
            <a:r>
              <a:rPr lang="en-US" sz="2800" b="1" dirty="0" smtClean="0">
                <a:effectLst>
                  <a:outerShdw blurRad="38100" dist="38100" dir="2700000" algn="tl">
                    <a:srgbClr val="000000">
                      <a:alpha val="43137"/>
                    </a:srgbClr>
                  </a:outerShdw>
                </a:effectLst>
              </a:rPr>
              <a:t>Science and Geology students came to see what their lecturers and laboratory instructors do outside of class.</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1870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224" y="203201"/>
            <a:ext cx="9725025" cy="6483350"/>
          </a:xfrm>
          <a:prstGeom prst="rect">
            <a:avLst/>
          </a:prstGeom>
        </p:spPr>
      </p:pic>
    </p:spTree>
    <p:extLst>
      <p:ext uri="{BB962C8B-B14F-4D97-AF65-F5344CB8AC3E}">
        <p14:creationId xmlns:p14="http://schemas.microsoft.com/office/powerpoint/2010/main" val="1741432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826</TotalTime>
  <Words>1274</Words>
  <Application>Microsoft Office PowerPoint</Application>
  <PresentationFormat>Widescreen</PresentationFormat>
  <Paragraphs>150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allan</dc:creator>
  <cp:lastModifiedBy>allan</cp:lastModifiedBy>
  <cp:revision>60</cp:revision>
  <cp:lastPrinted>2016-09-25T14:21:03Z</cp:lastPrinted>
  <dcterms:created xsi:type="dcterms:W3CDTF">2016-09-05T20:38:52Z</dcterms:created>
  <dcterms:modified xsi:type="dcterms:W3CDTF">2016-09-25T14:30:40Z</dcterms:modified>
</cp:coreProperties>
</file>