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51206400" cy="40233600"/>
  <p:notesSz cx="6858000" cy="9144000"/>
  <p:defaultTextStyle>
    <a:defPPr>
      <a:defRPr lang="en-US"/>
    </a:defPPr>
    <a:lvl1pPr marL="0" algn="l" defTabSz="2508062" rtl="0" eaLnBrk="1" latinLnBrk="0" hangingPunct="1">
      <a:defRPr sz="9900" kern="1200">
        <a:solidFill>
          <a:schemeClr val="tx1"/>
        </a:solidFill>
        <a:latin typeface="+mn-lt"/>
        <a:ea typeface="+mn-ea"/>
        <a:cs typeface="+mn-cs"/>
      </a:defRPr>
    </a:lvl1pPr>
    <a:lvl2pPr marL="2508062" algn="l" defTabSz="2508062" rtl="0" eaLnBrk="1" latinLnBrk="0" hangingPunct="1">
      <a:defRPr sz="9900" kern="1200">
        <a:solidFill>
          <a:schemeClr val="tx1"/>
        </a:solidFill>
        <a:latin typeface="+mn-lt"/>
        <a:ea typeface="+mn-ea"/>
        <a:cs typeface="+mn-cs"/>
      </a:defRPr>
    </a:lvl2pPr>
    <a:lvl3pPr marL="5016124" algn="l" defTabSz="2508062" rtl="0" eaLnBrk="1" latinLnBrk="0" hangingPunct="1">
      <a:defRPr sz="9900" kern="1200">
        <a:solidFill>
          <a:schemeClr val="tx1"/>
        </a:solidFill>
        <a:latin typeface="+mn-lt"/>
        <a:ea typeface="+mn-ea"/>
        <a:cs typeface="+mn-cs"/>
      </a:defRPr>
    </a:lvl3pPr>
    <a:lvl4pPr marL="7524186" algn="l" defTabSz="2508062" rtl="0" eaLnBrk="1" latinLnBrk="0" hangingPunct="1">
      <a:defRPr sz="9900" kern="1200">
        <a:solidFill>
          <a:schemeClr val="tx1"/>
        </a:solidFill>
        <a:latin typeface="+mn-lt"/>
        <a:ea typeface="+mn-ea"/>
        <a:cs typeface="+mn-cs"/>
      </a:defRPr>
    </a:lvl4pPr>
    <a:lvl5pPr marL="10032248" algn="l" defTabSz="2508062" rtl="0" eaLnBrk="1" latinLnBrk="0" hangingPunct="1">
      <a:defRPr sz="9900" kern="1200">
        <a:solidFill>
          <a:schemeClr val="tx1"/>
        </a:solidFill>
        <a:latin typeface="+mn-lt"/>
        <a:ea typeface="+mn-ea"/>
        <a:cs typeface="+mn-cs"/>
      </a:defRPr>
    </a:lvl5pPr>
    <a:lvl6pPr marL="12540310" algn="l" defTabSz="2508062" rtl="0" eaLnBrk="1" latinLnBrk="0" hangingPunct="1">
      <a:defRPr sz="9900" kern="1200">
        <a:solidFill>
          <a:schemeClr val="tx1"/>
        </a:solidFill>
        <a:latin typeface="+mn-lt"/>
        <a:ea typeface="+mn-ea"/>
        <a:cs typeface="+mn-cs"/>
      </a:defRPr>
    </a:lvl6pPr>
    <a:lvl7pPr marL="15048372" algn="l" defTabSz="2508062" rtl="0" eaLnBrk="1" latinLnBrk="0" hangingPunct="1">
      <a:defRPr sz="9900" kern="1200">
        <a:solidFill>
          <a:schemeClr val="tx1"/>
        </a:solidFill>
        <a:latin typeface="+mn-lt"/>
        <a:ea typeface="+mn-ea"/>
        <a:cs typeface="+mn-cs"/>
      </a:defRPr>
    </a:lvl7pPr>
    <a:lvl8pPr marL="17556434" algn="l" defTabSz="2508062" rtl="0" eaLnBrk="1" latinLnBrk="0" hangingPunct="1">
      <a:defRPr sz="9900" kern="1200">
        <a:solidFill>
          <a:schemeClr val="tx1"/>
        </a:solidFill>
        <a:latin typeface="+mn-lt"/>
        <a:ea typeface="+mn-ea"/>
        <a:cs typeface="+mn-cs"/>
      </a:defRPr>
    </a:lvl8pPr>
    <a:lvl9pPr marL="20064496" algn="l" defTabSz="2508062" rtl="0" eaLnBrk="1" latinLnBrk="0" hangingPunct="1">
      <a:defRPr sz="9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BAD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4660"/>
  </p:normalViewPr>
  <p:slideViewPr>
    <p:cSldViewPr snapToGrid="0" snapToObjects="1">
      <p:cViewPr>
        <p:scale>
          <a:sx n="63" d="100"/>
          <a:sy n="63" d="100"/>
        </p:scale>
        <p:origin x="9968" y="9616"/>
      </p:cViewPr>
      <p:guideLst>
        <p:guide orient="horz" pos="12672"/>
        <p:guide pos="1612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Applications:Microsoft%20Office%202011:Office:Add-Ins:Solver.xlam"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alecmelone:Desktop:Onondaga_Fmt_study:Alec_CO3_compiled_7-1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alecmelone:Desktop:Onondaga_Fmt_study:Alec_CO3_compiled_7-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44500950957459"/>
          <c:y val="0.0341979415615434"/>
          <c:w val="0.740826297010235"/>
          <c:h val="0.840574708314998"/>
        </c:manualLayout>
      </c:layout>
      <c:scatterChart>
        <c:scatterStyle val="lineMarker"/>
        <c:varyColors val="0"/>
        <c:ser>
          <c:idx val="1"/>
          <c:order val="0"/>
          <c:tx>
            <c:v>Onondaga, Cazenovia</c:v>
          </c:tx>
          <c:spPr>
            <a:ln w="47625">
              <a:noFill/>
            </a:ln>
          </c:spPr>
          <c:marker>
            <c:spPr>
              <a:solidFill>
                <a:schemeClr val="accent6"/>
              </a:solidFill>
              <a:ln>
                <a:solidFill>
                  <a:schemeClr val="accent6"/>
                </a:solidFill>
              </a:ln>
            </c:spPr>
          </c:marker>
          <c:xVal>
            <c:numRef>
              <c:f>'Macintosh HD:Users:alecmelone:Desktop:Onondaga_Fmt_study:[Alec_CO3_compiled_7-12.xlsx]Sheet1'!$C$28:$C$51</c:f>
              <c:numCache>
                <c:formatCode>General</c:formatCode>
                <c:ptCount val="24"/>
                <c:pt idx="0">
                  <c:v>1.3669831625</c:v>
                </c:pt>
                <c:pt idx="1">
                  <c:v>1.444174946428571</c:v>
                </c:pt>
                <c:pt idx="2">
                  <c:v>1.349902710714286</c:v>
                </c:pt>
                <c:pt idx="3">
                  <c:v>1.481276039285714</c:v>
                </c:pt>
                <c:pt idx="4">
                  <c:v>1.9774405</c:v>
                </c:pt>
                <c:pt idx="5">
                  <c:v>2.060649432142857</c:v>
                </c:pt>
                <c:pt idx="6">
                  <c:v>1.13851263057143</c:v>
                </c:pt>
                <c:pt idx="7">
                  <c:v>1.111641673142857</c:v>
                </c:pt>
                <c:pt idx="8">
                  <c:v>1.1790231345</c:v>
                </c:pt>
                <c:pt idx="9">
                  <c:v>1.1914450885</c:v>
                </c:pt>
                <c:pt idx="10">
                  <c:v>1.4763567125</c:v>
                </c:pt>
                <c:pt idx="11">
                  <c:v>1.4399494415</c:v>
                </c:pt>
                <c:pt idx="12">
                  <c:v>1.670573654857142</c:v>
                </c:pt>
                <c:pt idx="13">
                  <c:v>1.70085440925</c:v>
                </c:pt>
                <c:pt idx="14">
                  <c:v>1.736326519</c:v>
                </c:pt>
                <c:pt idx="15">
                  <c:v>1.71627138975</c:v>
                </c:pt>
                <c:pt idx="16">
                  <c:v>1.54636828125</c:v>
                </c:pt>
                <c:pt idx="17">
                  <c:v>1.597516670285714</c:v>
                </c:pt>
                <c:pt idx="18">
                  <c:v>1.7098884435</c:v>
                </c:pt>
                <c:pt idx="19">
                  <c:v>1.64615438</c:v>
                </c:pt>
                <c:pt idx="20">
                  <c:v>1.60924375375</c:v>
                </c:pt>
                <c:pt idx="21">
                  <c:v>1.604154432285714</c:v>
                </c:pt>
                <c:pt idx="22">
                  <c:v>1.81914916925</c:v>
                </c:pt>
                <c:pt idx="23">
                  <c:v>1.811724006857142</c:v>
                </c:pt>
              </c:numCache>
            </c:numRef>
          </c:xVal>
          <c:yVal>
            <c:numRef>
              <c:f>'Macintosh HD:Users:alecmelone:Desktop:Onondaga_Fmt_study:[Alec_CO3_compiled_7-12.xlsx]Sheet1'!$D$28:$D$51</c:f>
              <c:numCache>
                <c:formatCode>General</c:formatCode>
                <c:ptCount val="24"/>
                <c:pt idx="0">
                  <c:v>-6.672945976666649</c:v>
                </c:pt>
                <c:pt idx="1">
                  <c:v>-6.565373418500001</c:v>
                </c:pt>
                <c:pt idx="2">
                  <c:v>-6.381545287428571</c:v>
                </c:pt>
                <c:pt idx="3">
                  <c:v>-6.224403294857143</c:v>
                </c:pt>
                <c:pt idx="4">
                  <c:v>-6.1057735815</c:v>
                </c:pt>
                <c:pt idx="5">
                  <c:v>-5.932008502571427</c:v>
                </c:pt>
                <c:pt idx="6">
                  <c:v>-6.710200542</c:v>
                </c:pt>
                <c:pt idx="7">
                  <c:v>-6.687352929428568</c:v>
                </c:pt>
                <c:pt idx="8">
                  <c:v>-6.6202221885</c:v>
                </c:pt>
                <c:pt idx="9">
                  <c:v>-6.788355467714287</c:v>
                </c:pt>
                <c:pt idx="10">
                  <c:v>-6.49633555375</c:v>
                </c:pt>
                <c:pt idx="11">
                  <c:v>-6.57600314325</c:v>
                </c:pt>
                <c:pt idx="12">
                  <c:v>-6.393115059428553</c:v>
                </c:pt>
                <c:pt idx="13">
                  <c:v>-6.403836409</c:v>
                </c:pt>
                <c:pt idx="14">
                  <c:v>-6.573490291499999</c:v>
                </c:pt>
                <c:pt idx="15">
                  <c:v>-6.516939879499979</c:v>
                </c:pt>
                <c:pt idx="16">
                  <c:v>-6.29861383742857</c:v>
                </c:pt>
                <c:pt idx="17">
                  <c:v>-6.433294978571427</c:v>
                </c:pt>
                <c:pt idx="18">
                  <c:v>-6.560106940999978</c:v>
                </c:pt>
                <c:pt idx="19">
                  <c:v>-6.56978122175</c:v>
                </c:pt>
                <c:pt idx="20">
                  <c:v>-6.145643869000001</c:v>
                </c:pt>
                <c:pt idx="21">
                  <c:v>-6.294368851428571</c:v>
                </c:pt>
                <c:pt idx="22">
                  <c:v>-6.463614227749978</c:v>
                </c:pt>
                <c:pt idx="23">
                  <c:v>-6.297354481499998</c:v>
                </c:pt>
              </c:numCache>
            </c:numRef>
          </c:yVal>
          <c:smooth val="0"/>
        </c:ser>
        <c:ser>
          <c:idx val="2"/>
          <c:order val="1"/>
          <c:tx>
            <c:v>Onondaga, Cherry Valley</c:v>
          </c:tx>
          <c:spPr>
            <a:ln w="47625">
              <a:noFill/>
            </a:ln>
          </c:spPr>
          <c:marker>
            <c:symbol val="circle"/>
            <c:size val="9"/>
            <c:spPr>
              <a:solidFill>
                <a:schemeClr val="accent4"/>
              </a:solidFill>
              <a:ln>
                <a:solidFill>
                  <a:schemeClr val="accent4"/>
                </a:solidFill>
              </a:ln>
            </c:spPr>
          </c:marker>
          <c:xVal>
            <c:numRef>
              <c:f>'Macintosh HD:Users:alecmelone:Desktop:Onondaga_Fmt_study:[Alec_CO3_compiled_7-12.xlsx]Sheet1'!$E$2:$E$25</c:f>
              <c:numCache>
                <c:formatCode>General</c:formatCode>
                <c:ptCount val="24"/>
                <c:pt idx="0">
                  <c:v>1.717790666964285</c:v>
                </c:pt>
                <c:pt idx="4">
                  <c:v>1.5197572405625</c:v>
                </c:pt>
                <c:pt idx="8">
                  <c:v>1.554561333848214</c:v>
                </c:pt>
                <c:pt idx="12">
                  <c:v>1.620177783285714</c:v>
                </c:pt>
                <c:pt idx="16">
                  <c:v>0.694644230419643</c:v>
                </c:pt>
                <c:pt idx="20">
                  <c:v>0.60261305425</c:v>
                </c:pt>
                <c:pt idx="22">
                  <c:v>1.48860746675</c:v>
                </c:pt>
              </c:numCache>
            </c:numRef>
          </c:xVal>
          <c:yVal>
            <c:numRef>
              <c:f>'Macintosh HD:Users:alecmelone:Desktop:Onondaga_Fmt_study:[Alec_CO3_compiled_7-12.xlsx]Sheet1'!$G$2:$G$25</c:f>
              <c:numCache>
                <c:formatCode>General</c:formatCode>
                <c:ptCount val="24"/>
                <c:pt idx="0">
                  <c:v>-5.622673146321428</c:v>
                </c:pt>
                <c:pt idx="4">
                  <c:v>-5.653347566749979</c:v>
                </c:pt>
                <c:pt idx="8">
                  <c:v>-5.812804831879436</c:v>
                </c:pt>
                <c:pt idx="12">
                  <c:v>-5.556455805032738</c:v>
                </c:pt>
                <c:pt idx="16">
                  <c:v>-6.172122601955357</c:v>
                </c:pt>
                <c:pt idx="20">
                  <c:v>-6.251107982</c:v>
                </c:pt>
                <c:pt idx="22">
                  <c:v>-8.246368958937467</c:v>
                </c:pt>
              </c:numCache>
            </c:numRef>
          </c:yVal>
          <c:smooth val="0"/>
        </c:ser>
        <c:ser>
          <c:idx val="0"/>
          <c:order val="2"/>
          <c:tx>
            <c:strRef>
              <c:f>'Macintosh HD:Users:alecmelone:Desktop:Onondaga_Fmt_study:[Alec_CO3_compiled_7-12.xlsx]Sheet1'!$A$52</c:f>
              <c:strCache>
                <c:ptCount val="1"/>
                <c:pt idx="0">
                  <c:v>Kalkberg</c:v>
                </c:pt>
              </c:strCache>
            </c:strRef>
          </c:tx>
          <c:spPr>
            <a:ln w="47625">
              <a:noFill/>
            </a:ln>
          </c:spPr>
          <c:marker>
            <c:spPr>
              <a:solidFill>
                <a:schemeClr val="accent2"/>
              </a:solidFill>
              <a:ln>
                <a:solidFill>
                  <a:schemeClr val="accent2"/>
                </a:solidFill>
              </a:ln>
            </c:spPr>
          </c:marker>
          <c:xVal>
            <c:numRef>
              <c:f>'Macintosh HD:Users:alecmelone:Desktop:Onondaga_Fmt_study:[Alec_CO3_compiled_7-12.xlsx]Sheet1'!$E$52:$E$67</c:f>
              <c:numCache>
                <c:formatCode>General</c:formatCode>
                <c:ptCount val="16"/>
                <c:pt idx="0">
                  <c:v>1.556086055103174</c:v>
                </c:pt>
                <c:pt idx="3">
                  <c:v>1.384926977190476</c:v>
                </c:pt>
                <c:pt idx="6">
                  <c:v>1.152014173732143</c:v>
                </c:pt>
                <c:pt idx="8">
                  <c:v>1.310826544125</c:v>
                </c:pt>
                <c:pt idx="10">
                  <c:v>1.083706576125</c:v>
                </c:pt>
                <c:pt idx="12">
                  <c:v>0.94734656725</c:v>
                </c:pt>
                <c:pt idx="14">
                  <c:v>0.547045488875</c:v>
                </c:pt>
              </c:numCache>
            </c:numRef>
          </c:xVal>
          <c:yVal>
            <c:numRef>
              <c:f>'Macintosh HD:Users:alecmelone:Desktop:Onondaga_Fmt_study:[Alec_CO3_compiled_7-12.xlsx]Sheet1'!$D$52:$D$67</c:f>
              <c:numCache>
                <c:formatCode>General</c:formatCode>
                <c:ptCount val="16"/>
                <c:pt idx="0">
                  <c:v>-6.189178962500001</c:v>
                </c:pt>
                <c:pt idx="1">
                  <c:v>-6.127488581428564</c:v>
                </c:pt>
                <c:pt idx="2">
                  <c:v>-6.255286678571426</c:v>
                </c:pt>
                <c:pt idx="3">
                  <c:v>-6.825372605</c:v>
                </c:pt>
                <c:pt idx="4">
                  <c:v>-6.920666848571429</c:v>
                </c:pt>
                <c:pt idx="5">
                  <c:v>-6.891014368571411</c:v>
                </c:pt>
                <c:pt idx="6">
                  <c:v>-6.7299639115</c:v>
                </c:pt>
                <c:pt idx="7">
                  <c:v>-6.708139514399995</c:v>
                </c:pt>
                <c:pt idx="8">
                  <c:v>-5.498203766499999</c:v>
                </c:pt>
                <c:pt idx="9">
                  <c:v>-5.481377999999998</c:v>
                </c:pt>
                <c:pt idx="10">
                  <c:v>-5.359556177249981</c:v>
                </c:pt>
                <c:pt idx="11">
                  <c:v>-5.364825118249977</c:v>
                </c:pt>
                <c:pt idx="12">
                  <c:v>-6.227805588874985</c:v>
                </c:pt>
                <c:pt idx="13">
                  <c:v>-6.548838785125</c:v>
                </c:pt>
                <c:pt idx="14">
                  <c:v>-5.60016411025</c:v>
                </c:pt>
                <c:pt idx="15">
                  <c:v>-5.6317117625</c:v>
                </c:pt>
              </c:numCache>
            </c:numRef>
          </c:yVal>
          <c:smooth val="0"/>
        </c:ser>
        <c:ser>
          <c:idx val="6"/>
          <c:order val="3"/>
          <c:tx>
            <c:v>Manlius</c:v>
          </c:tx>
          <c:spPr>
            <a:ln w="47625">
              <a:noFill/>
            </a:ln>
          </c:spPr>
          <c:marker>
            <c:spPr>
              <a:solidFill>
                <a:srgbClr val="C02ADB"/>
              </a:solidFill>
              <a:ln>
                <a:solidFill>
                  <a:srgbClr val="C02ADB"/>
                </a:solidFill>
              </a:ln>
            </c:spPr>
          </c:marker>
          <c:xVal>
            <c:numRef>
              <c:f>'Macintosh HD:Users:alecmelone:Desktop:Onondaga_Fmt_study:[Alec_CO3_compiled_7-12.xlsx]Sheet1'!$E$68:$E$81</c:f>
              <c:numCache>
                <c:formatCode>General</c:formatCode>
                <c:ptCount val="14"/>
                <c:pt idx="0">
                  <c:v>-0.155</c:v>
                </c:pt>
                <c:pt idx="2">
                  <c:v>1.655</c:v>
                </c:pt>
                <c:pt idx="4">
                  <c:v>2.715</c:v>
                </c:pt>
                <c:pt idx="6">
                  <c:v>2.985</c:v>
                </c:pt>
                <c:pt idx="8">
                  <c:v>2.33</c:v>
                </c:pt>
                <c:pt idx="10">
                  <c:v>2.195</c:v>
                </c:pt>
                <c:pt idx="12">
                  <c:v>1.895</c:v>
                </c:pt>
              </c:numCache>
            </c:numRef>
          </c:xVal>
          <c:yVal>
            <c:numRef>
              <c:f>'Macintosh HD:Users:alecmelone:Desktop:Onondaga_Fmt_study:[Alec_CO3_compiled_7-12.xlsx]Sheet1'!$G$68:$G$81</c:f>
              <c:numCache>
                <c:formatCode>General</c:formatCode>
                <c:ptCount val="14"/>
                <c:pt idx="0">
                  <c:v>-11.447053784375</c:v>
                </c:pt>
                <c:pt idx="2">
                  <c:v>-12.128621485125</c:v>
                </c:pt>
                <c:pt idx="4">
                  <c:v>-11.74619835989286</c:v>
                </c:pt>
                <c:pt idx="6">
                  <c:v>-11.57630043228571</c:v>
                </c:pt>
                <c:pt idx="8">
                  <c:v>-11.8244532855</c:v>
                </c:pt>
                <c:pt idx="10">
                  <c:v>-11.00899473891667</c:v>
                </c:pt>
                <c:pt idx="12">
                  <c:v>-10.392176086625</c:v>
                </c:pt>
              </c:numCache>
            </c:numRef>
          </c:yVal>
          <c:smooth val="0"/>
        </c:ser>
        <c:ser>
          <c:idx val="5"/>
          <c:order val="4"/>
          <c:tx>
            <c:v>Rondout</c:v>
          </c:tx>
          <c:spPr>
            <a:ln w="47625">
              <a:noFill/>
            </a:ln>
          </c:spPr>
          <c:marker>
            <c:spPr>
              <a:solidFill>
                <a:schemeClr val="accent2">
                  <a:lumMod val="50000"/>
                </a:schemeClr>
              </a:solidFill>
              <a:ln>
                <a:solidFill>
                  <a:schemeClr val="accent2">
                    <a:lumMod val="50000"/>
                  </a:schemeClr>
                </a:solidFill>
              </a:ln>
            </c:spPr>
          </c:marker>
          <c:xVal>
            <c:numRef>
              <c:f>'Macintosh HD:Users:alecmelone:Desktop:Onondaga_Fmt_study:[Alec_CO3_compiled_7-12.xlsx]Sheet1'!$C$82:$C$89</c:f>
              <c:numCache>
                <c:formatCode>General</c:formatCode>
                <c:ptCount val="8"/>
                <c:pt idx="0">
                  <c:v>1.23</c:v>
                </c:pt>
                <c:pt idx="1">
                  <c:v>1.19</c:v>
                </c:pt>
                <c:pt idx="2">
                  <c:v>1.06</c:v>
                </c:pt>
                <c:pt idx="3">
                  <c:v>1.08</c:v>
                </c:pt>
                <c:pt idx="4">
                  <c:v>1.63</c:v>
                </c:pt>
                <c:pt idx="5">
                  <c:v>1.4</c:v>
                </c:pt>
                <c:pt idx="6">
                  <c:v>1.73</c:v>
                </c:pt>
                <c:pt idx="7">
                  <c:v>1.77</c:v>
                </c:pt>
              </c:numCache>
            </c:numRef>
          </c:xVal>
          <c:yVal>
            <c:numRef>
              <c:f>'Macintosh HD:Users:alecmelone:Desktop:Onondaga_Fmt_study:[Alec_CO3_compiled_7-12.xlsx]Sheet1'!$D$82:$D$89</c:f>
              <c:numCache>
                <c:formatCode>General</c:formatCode>
                <c:ptCount val="8"/>
                <c:pt idx="0">
                  <c:v>-7.923555763714285</c:v>
                </c:pt>
                <c:pt idx="1">
                  <c:v>-7.817552096571426</c:v>
                </c:pt>
                <c:pt idx="2">
                  <c:v>-6.630507810749983</c:v>
                </c:pt>
                <c:pt idx="3">
                  <c:v>-6.630376808999983</c:v>
                </c:pt>
                <c:pt idx="4">
                  <c:v>-5.91412937225</c:v>
                </c:pt>
                <c:pt idx="5">
                  <c:v>-6.214710902749985</c:v>
                </c:pt>
                <c:pt idx="6">
                  <c:v>-4.905753326</c:v>
                </c:pt>
                <c:pt idx="7">
                  <c:v>-4.919839322249999</c:v>
                </c:pt>
              </c:numCache>
            </c:numRef>
          </c:yVal>
          <c:smooth val="0"/>
        </c:ser>
        <c:ser>
          <c:idx val="4"/>
          <c:order val="5"/>
          <c:tx>
            <c:v>New Creek and Corriganville (WV)</c:v>
          </c:tx>
          <c:spPr>
            <a:ln w="47625">
              <a:noFill/>
            </a:ln>
          </c:spPr>
          <c:marker>
            <c:spPr>
              <a:solidFill>
                <a:schemeClr val="accent5"/>
              </a:solidFill>
              <a:ln>
                <a:solidFill>
                  <a:schemeClr val="accent5"/>
                </a:solidFill>
              </a:ln>
            </c:spPr>
          </c:marker>
          <c:xVal>
            <c:numRef>
              <c:f>'Macintosh HD:Users:alecmelone:Desktop:Onondaga_Fmt_study:[Alec_CO3_compiled_7-12.xlsx]Sheet1'!$P$31:$P$43</c:f>
              <c:numCache>
                <c:formatCode>General</c:formatCode>
                <c:ptCount val="13"/>
                <c:pt idx="0">
                  <c:v>4.08</c:v>
                </c:pt>
                <c:pt idx="1">
                  <c:v>3.73</c:v>
                </c:pt>
                <c:pt idx="2">
                  <c:v>4.05</c:v>
                </c:pt>
                <c:pt idx="3">
                  <c:v>4.09</c:v>
                </c:pt>
                <c:pt idx="4">
                  <c:v>3.42</c:v>
                </c:pt>
                <c:pt idx="5">
                  <c:v>3.1</c:v>
                </c:pt>
                <c:pt idx="6">
                  <c:v>3.13</c:v>
                </c:pt>
                <c:pt idx="7">
                  <c:v>1.43</c:v>
                </c:pt>
                <c:pt idx="8">
                  <c:v>3.4</c:v>
                </c:pt>
                <c:pt idx="9">
                  <c:v>2.56</c:v>
                </c:pt>
                <c:pt idx="10">
                  <c:v>-0.03</c:v>
                </c:pt>
                <c:pt idx="11">
                  <c:v>0.31</c:v>
                </c:pt>
                <c:pt idx="12">
                  <c:v>1.72</c:v>
                </c:pt>
              </c:numCache>
            </c:numRef>
          </c:xVal>
          <c:yVal>
            <c:numRef>
              <c:f>'Macintosh HD:Users:alecmelone:Desktop:Onondaga_Fmt_study:[Alec_CO3_compiled_7-12.xlsx]Sheet1'!$Q$31:$Q$43</c:f>
              <c:numCache>
                <c:formatCode>General</c:formatCode>
                <c:ptCount val="13"/>
                <c:pt idx="0">
                  <c:v>-6.43</c:v>
                </c:pt>
                <c:pt idx="1">
                  <c:v>-6.68</c:v>
                </c:pt>
                <c:pt idx="2">
                  <c:v>-6.609999999999998</c:v>
                </c:pt>
                <c:pt idx="3">
                  <c:v>-6.04</c:v>
                </c:pt>
                <c:pt idx="4">
                  <c:v>-6.31</c:v>
                </c:pt>
                <c:pt idx="5">
                  <c:v>-6.34</c:v>
                </c:pt>
                <c:pt idx="6">
                  <c:v>-6.37</c:v>
                </c:pt>
                <c:pt idx="7">
                  <c:v>-6.24</c:v>
                </c:pt>
                <c:pt idx="8">
                  <c:v>-6.13</c:v>
                </c:pt>
                <c:pt idx="9">
                  <c:v>-6.14</c:v>
                </c:pt>
                <c:pt idx="10">
                  <c:v>-6.29</c:v>
                </c:pt>
                <c:pt idx="11">
                  <c:v>-5.9</c:v>
                </c:pt>
                <c:pt idx="12">
                  <c:v>-5.43</c:v>
                </c:pt>
              </c:numCache>
            </c:numRef>
          </c:yVal>
          <c:smooth val="0"/>
        </c:ser>
        <c:ser>
          <c:idx val="3"/>
          <c:order val="6"/>
          <c:tx>
            <c:v>Keyser (WV)</c:v>
          </c:tx>
          <c:spPr>
            <a:ln w="47625">
              <a:noFill/>
            </a:ln>
          </c:spPr>
          <c:marker>
            <c:symbol val="triangle"/>
            <c:size val="9"/>
            <c:spPr>
              <a:solidFill>
                <a:schemeClr val="accent5"/>
              </a:solidFill>
              <a:ln>
                <a:solidFill>
                  <a:schemeClr val="accent5"/>
                </a:solidFill>
              </a:ln>
            </c:spPr>
          </c:marker>
          <c:xVal>
            <c:numRef>
              <c:f>'Macintosh HD:Users:alecmelone:Desktop:Onondaga_Fmt_study:[Alec_CO3_compiled_7-12.xlsx]Sheet1'!$P$3:$P$30</c:f>
              <c:numCache>
                <c:formatCode>General</c:formatCode>
                <c:ptCount val="28"/>
                <c:pt idx="0">
                  <c:v>0.52</c:v>
                </c:pt>
                <c:pt idx="1">
                  <c:v>0.23</c:v>
                </c:pt>
                <c:pt idx="2">
                  <c:v>0.3</c:v>
                </c:pt>
                <c:pt idx="3">
                  <c:v>0.13</c:v>
                </c:pt>
                <c:pt idx="4">
                  <c:v>0.4</c:v>
                </c:pt>
                <c:pt idx="5">
                  <c:v>2.51</c:v>
                </c:pt>
                <c:pt idx="6">
                  <c:v>2.32</c:v>
                </c:pt>
                <c:pt idx="7">
                  <c:v>3.58</c:v>
                </c:pt>
                <c:pt idx="8">
                  <c:v>3.85</c:v>
                </c:pt>
                <c:pt idx="9">
                  <c:v>4.1</c:v>
                </c:pt>
                <c:pt idx="10">
                  <c:v>4.21</c:v>
                </c:pt>
                <c:pt idx="11">
                  <c:v>4.76</c:v>
                </c:pt>
                <c:pt idx="12">
                  <c:v>4.6</c:v>
                </c:pt>
                <c:pt idx="13">
                  <c:v>4.67</c:v>
                </c:pt>
                <c:pt idx="14">
                  <c:v>4.92</c:v>
                </c:pt>
                <c:pt idx="15">
                  <c:v>4.96</c:v>
                </c:pt>
                <c:pt idx="16">
                  <c:v>4.9</c:v>
                </c:pt>
                <c:pt idx="17">
                  <c:v>4.47</c:v>
                </c:pt>
                <c:pt idx="18">
                  <c:v>4.09</c:v>
                </c:pt>
                <c:pt idx="19">
                  <c:v>5.07</c:v>
                </c:pt>
                <c:pt idx="20">
                  <c:v>4.71</c:v>
                </c:pt>
                <c:pt idx="21">
                  <c:v>4.609999999999998</c:v>
                </c:pt>
                <c:pt idx="22">
                  <c:v>4.46</c:v>
                </c:pt>
                <c:pt idx="23">
                  <c:v>4.57</c:v>
                </c:pt>
                <c:pt idx="24">
                  <c:v>4.64</c:v>
                </c:pt>
                <c:pt idx="25">
                  <c:v>3.72</c:v>
                </c:pt>
                <c:pt idx="26">
                  <c:v>4.06</c:v>
                </c:pt>
                <c:pt idx="27">
                  <c:v>3.69</c:v>
                </c:pt>
              </c:numCache>
            </c:numRef>
          </c:xVal>
          <c:yVal>
            <c:numRef>
              <c:f>'Macintosh HD:Users:alecmelone:Desktop:Onondaga_Fmt_study:[Alec_CO3_compiled_7-12.xlsx]Sheet1'!$Q$3:$Q$30</c:f>
              <c:numCache>
                <c:formatCode>General</c:formatCode>
                <c:ptCount val="28"/>
                <c:pt idx="0">
                  <c:v>-6.59</c:v>
                </c:pt>
                <c:pt idx="1">
                  <c:v>-7.06</c:v>
                </c:pt>
                <c:pt idx="2">
                  <c:v>-7.47</c:v>
                </c:pt>
                <c:pt idx="3">
                  <c:v>-7.319999999999998</c:v>
                </c:pt>
                <c:pt idx="4">
                  <c:v>-6.58</c:v>
                </c:pt>
                <c:pt idx="5">
                  <c:v>-6.02</c:v>
                </c:pt>
                <c:pt idx="6">
                  <c:v>-6.25</c:v>
                </c:pt>
                <c:pt idx="7">
                  <c:v>-6.8</c:v>
                </c:pt>
                <c:pt idx="8">
                  <c:v>-6.95</c:v>
                </c:pt>
                <c:pt idx="9">
                  <c:v>-6.21</c:v>
                </c:pt>
                <c:pt idx="10">
                  <c:v>-6.359999999999998</c:v>
                </c:pt>
                <c:pt idx="11">
                  <c:v>-5.47</c:v>
                </c:pt>
                <c:pt idx="12">
                  <c:v>-6.0</c:v>
                </c:pt>
                <c:pt idx="13">
                  <c:v>-5.47</c:v>
                </c:pt>
                <c:pt idx="14">
                  <c:v>-6.23</c:v>
                </c:pt>
                <c:pt idx="15">
                  <c:v>-6.5</c:v>
                </c:pt>
                <c:pt idx="16">
                  <c:v>-5.75</c:v>
                </c:pt>
                <c:pt idx="17">
                  <c:v>-6.41</c:v>
                </c:pt>
                <c:pt idx="18">
                  <c:v>-4.9</c:v>
                </c:pt>
                <c:pt idx="19">
                  <c:v>-5.39</c:v>
                </c:pt>
                <c:pt idx="20">
                  <c:v>-6.44</c:v>
                </c:pt>
                <c:pt idx="21">
                  <c:v>-5.84</c:v>
                </c:pt>
                <c:pt idx="22">
                  <c:v>-6.71</c:v>
                </c:pt>
                <c:pt idx="23">
                  <c:v>-6.98</c:v>
                </c:pt>
                <c:pt idx="24">
                  <c:v>-6.52</c:v>
                </c:pt>
                <c:pt idx="25">
                  <c:v>-6.5</c:v>
                </c:pt>
                <c:pt idx="26">
                  <c:v>-6.54</c:v>
                </c:pt>
                <c:pt idx="27">
                  <c:v>-6.25</c:v>
                </c:pt>
              </c:numCache>
            </c:numRef>
          </c:yVal>
          <c:smooth val="0"/>
        </c:ser>
        <c:dLbls>
          <c:showLegendKey val="0"/>
          <c:showVal val="0"/>
          <c:showCatName val="0"/>
          <c:showSerName val="0"/>
          <c:showPercent val="0"/>
          <c:showBubbleSize val="0"/>
        </c:dLbls>
        <c:axId val="-2061538536"/>
        <c:axId val="-2107872280"/>
      </c:scatterChart>
      <c:valAx>
        <c:axId val="-2061538536"/>
        <c:scaling>
          <c:orientation val="minMax"/>
          <c:max val="5.5"/>
          <c:min val="0.0"/>
        </c:scaling>
        <c:delete val="0"/>
        <c:axPos val="b"/>
        <c:title>
          <c:tx>
            <c:rich>
              <a:bodyPr/>
              <a:lstStyle/>
              <a:p>
                <a:pPr>
                  <a:defRPr sz="3600"/>
                </a:pPr>
                <a:r>
                  <a:rPr lang="en-US" sz="3600" b="1" i="0" u="none" strike="noStrike" baseline="0" dirty="0" smtClean="0">
                    <a:effectLst/>
                  </a:rPr>
                  <a:t>δ</a:t>
                </a:r>
                <a:r>
                  <a:rPr lang="en-US" sz="3600" b="1" i="0" u="none" strike="noStrike" baseline="30000" dirty="0" smtClean="0">
                    <a:effectLst/>
                  </a:rPr>
                  <a:t>13</a:t>
                </a:r>
                <a:r>
                  <a:rPr lang="en-US" sz="3600" b="1" i="0" u="none" strike="noStrike" baseline="0" dirty="0" smtClean="0">
                    <a:effectLst/>
                  </a:rPr>
                  <a:t>C (‰) </a:t>
                </a:r>
                <a:endParaRPr lang="en-US" sz="3600" dirty="0"/>
              </a:p>
            </c:rich>
          </c:tx>
          <c:layout>
            <c:manualLayout>
              <c:xMode val="edge"/>
              <c:yMode val="edge"/>
              <c:x val="0.425529426139272"/>
              <c:y val="0.934721452644721"/>
            </c:manualLayout>
          </c:layout>
          <c:overlay val="0"/>
        </c:title>
        <c:numFmt formatCode="#,##0.00" sourceLinked="0"/>
        <c:majorTickMark val="out"/>
        <c:minorTickMark val="none"/>
        <c:tickLblPos val="nextTo"/>
        <c:txPr>
          <a:bodyPr rot="0" vert="horz"/>
          <a:lstStyle/>
          <a:p>
            <a:pPr>
              <a:defRPr sz="2400" b="0" i="0" u="none" strike="noStrike" baseline="0">
                <a:solidFill>
                  <a:srgbClr val="000000"/>
                </a:solidFill>
                <a:latin typeface="Calibri"/>
                <a:ea typeface="Calibri"/>
                <a:cs typeface="Calibri"/>
              </a:defRPr>
            </a:pPr>
            <a:endParaRPr lang="en-US"/>
          </a:p>
        </c:txPr>
        <c:crossAx val="-2107872280"/>
        <c:crossesAt val="-13.0"/>
        <c:crossBetween val="midCat"/>
      </c:valAx>
      <c:valAx>
        <c:axId val="-2107872280"/>
        <c:scaling>
          <c:orientation val="minMax"/>
          <c:max val="-4.0"/>
          <c:min val="-13.0"/>
        </c:scaling>
        <c:delete val="0"/>
        <c:axPos val="l"/>
        <c:title>
          <c:tx>
            <c:rich>
              <a:bodyPr rot="-5400000" vert="horz"/>
              <a:lstStyle/>
              <a:p>
                <a:pPr>
                  <a:defRPr sz="3600"/>
                </a:pPr>
                <a:r>
                  <a:rPr lang="en-US" sz="3600" b="1" i="0" u="none" strike="noStrike" baseline="0" dirty="0" smtClean="0">
                    <a:effectLst/>
                  </a:rPr>
                  <a:t>δ</a:t>
                </a:r>
                <a:r>
                  <a:rPr lang="en-US" sz="3600" b="1" i="0" u="none" strike="noStrike" baseline="30000" dirty="0" smtClean="0">
                    <a:effectLst/>
                  </a:rPr>
                  <a:t>18</a:t>
                </a:r>
                <a:r>
                  <a:rPr lang="en-US" sz="3600" b="1" i="0" u="none" strike="noStrike" baseline="0" dirty="0" smtClean="0">
                    <a:effectLst/>
                  </a:rPr>
                  <a:t>O (‰ )</a:t>
                </a:r>
                <a:endParaRPr lang="en-US" sz="3600" dirty="0"/>
              </a:p>
            </c:rich>
          </c:tx>
          <c:layout>
            <c:manualLayout>
              <c:xMode val="edge"/>
              <c:yMode val="edge"/>
              <c:x val="0.0172401228314097"/>
              <c:y val="0.400337258390613"/>
            </c:manualLayout>
          </c:layout>
          <c:overlay val="0"/>
        </c:title>
        <c:numFmt formatCode="#,##0.00" sourceLinked="0"/>
        <c:majorTickMark val="out"/>
        <c:minorTickMark val="none"/>
        <c:tickLblPos val="nextTo"/>
        <c:txPr>
          <a:bodyPr/>
          <a:lstStyle/>
          <a:p>
            <a:pPr>
              <a:defRPr sz="2400"/>
            </a:pPr>
            <a:endParaRPr lang="en-US"/>
          </a:p>
        </c:txPr>
        <c:crossAx val="-2061538536"/>
        <c:crosses val="autoZero"/>
        <c:crossBetween val="midCat"/>
      </c:valAx>
    </c:plotArea>
    <c:legend>
      <c:legendPos val="r"/>
      <c:layout>
        <c:manualLayout>
          <c:xMode val="edge"/>
          <c:yMode val="edge"/>
          <c:x val="0.596949865850759"/>
          <c:y val="0.377393776272952"/>
          <c:w val="0.388084475245476"/>
          <c:h val="0.441544410033375"/>
        </c:manualLayout>
      </c:layout>
      <c:overlay val="0"/>
      <c:spPr>
        <a:ln w="6350">
          <a:solidFill>
            <a:schemeClr val="tx1"/>
          </a:solidFill>
        </a:ln>
      </c:spPr>
      <c:txPr>
        <a:bodyPr lIns="2">
          <a:spAutoFit/>
        </a:bodyPr>
        <a:lstStyle/>
        <a:p>
          <a:pPr>
            <a:defRPr sz="2800" spc="-100" baseline="0"/>
          </a:pPr>
          <a:endParaRPr lang="en-US"/>
        </a:p>
      </c:txPr>
    </c:legend>
    <c:plotVisOnly val="1"/>
    <c:dispBlanksAs val="gap"/>
    <c:showDLblsOverMax val="0"/>
  </c:chart>
  <c:spPr>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43179290088739"/>
          <c:y val="0.0323998562679665"/>
          <c:w val="0.803570054475261"/>
          <c:h val="0.759529833710366"/>
        </c:manualLayout>
      </c:layout>
      <c:scatterChart>
        <c:scatterStyle val="lineMarker"/>
        <c:varyColors val="0"/>
        <c:ser>
          <c:idx val="1"/>
          <c:order val="0"/>
          <c:tx>
            <c:v>Manlius</c:v>
          </c:tx>
          <c:spPr>
            <a:ln w="47625">
              <a:noFill/>
            </a:ln>
          </c:spPr>
          <c:marker>
            <c:symbol val="x"/>
            <c:size val="12"/>
            <c:spPr>
              <a:solidFill>
                <a:srgbClr val="C02ADB"/>
              </a:solidFill>
              <a:ln>
                <a:solidFill>
                  <a:srgbClr val="C02ADB"/>
                </a:solidFill>
              </a:ln>
            </c:spPr>
          </c:marker>
          <c:errBars>
            <c:errDir val="x"/>
            <c:errBarType val="both"/>
            <c:errValType val="cust"/>
            <c:noEndCap val="0"/>
            <c:plus>
              <c:numRef>
                <c:f>Sheet1!$F$68:$F$81</c:f>
                <c:numCache>
                  <c:formatCode>General</c:formatCode>
                  <c:ptCount val="14"/>
                  <c:pt idx="0">
                    <c:v>0.085</c:v>
                  </c:pt>
                  <c:pt idx="2">
                    <c:v>0.015</c:v>
                  </c:pt>
                  <c:pt idx="4">
                    <c:v>0.0349999999999999</c:v>
                  </c:pt>
                  <c:pt idx="6">
                    <c:v>0.0449999999999999</c:v>
                  </c:pt>
                  <c:pt idx="8">
                    <c:v>0.01</c:v>
                  </c:pt>
                  <c:pt idx="10">
                    <c:v>0.0250000000000001</c:v>
                  </c:pt>
                  <c:pt idx="12">
                    <c:v>0.0449999999999999</c:v>
                  </c:pt>
                </c:numCache>
              </c:numRef>
            </c:plus>
            <c:minus>
              <c:numRef>
                <c:f>Sheet1!$F$68:$F$81</c:f>
                <c:numCache>
                  <c:formatCode>General</c:formatCode>
                  <c:ptCount val="14"/>
                  <c:pt idx="0">
                    <c:v>0.085</c:v>
                  </c:pt>
                  <c:pt idx="2">
                    <c:v>0.015</c:v>
                  </c:pt>
                  <c:pt idx="4">
                    <c:v>0.0349999999999999</c:v>
                  </c:pt>
                  <c:pt idx="6">
                    <c:v>0.0449999999999999</c:v>
                  </c:pt>
                  <c:pt idx="8">
                    <c:v>0.01</c:v>
                  </c:pt>
                  <c:pt idx="10">
                    <c:v>0.0250000000000001</c:v>
                  </c:pt>
                  <c:pt idx="12">
                    <c:v>0.0449999999999999</c:v>
                  </c:pt>
                </c:numCache>
              </c:numRef>
            </c:minus>
          </c:errBars>
          <c:xVal>
            <c:numRef>
              <c:f>Sheet1!$E$68:$E$81</c:f>
              <c:numCache>
                <c:formatCode>General</c:formatCode>
                <c:ptCount val="14"/>
                <c:pt idx="0" formatCode="0.00">
                  <c:v>-0.155</c:v>
                </c:pt>
                <c:pt idx="2" formatCode="0.00">
                  <c:v>1.655</c:v>
                </c:pt>
                <c:pt idx="4" formatCode="0.00">
                  <c:v>2.715</c:v>
                </c:pt>
                <c:pt idx="6" formatCode="0.00">
                  <c:v>2.985</c:v>
                </c:pt>
                <c:pt idx="8" formatCode="0.00">
                  <c:v>2.33</c:v>
                </c:pt>
                <c:pt idx="10" formatCode="0.00">
                  <c:v>2.195</c:v>
                </c:pt>
                <c:pt idx="12" formatCode="0.00">
                  <c:v>1.895</c:v>
                </c:pt>
              </c:numCache>
            </c:numRef>
          </c:xVal>
          <c:yVal>
            <c:numRef>
              <c:f>Sheet1!$I$68:$I$81</c:f>
              <c:numCache>
                <c:formatCode>General</c:formatCode>
                <c:ptCount val="14"/>
                <c:pt idx="0">
                  <c:v>4.0</c:v>
                </c:pt>
                <c:pt idx="2">
                  <c:v>5.0</c:v>
                </c:pt>
                <c:pt idx="4">
                  <c:v>6.0</c:v>
                </c:pt>
                <c:pt idx="6">
                  <c:v>7.0</c:v>
                </c:pt>
                <c:pt idx="8">
                  <c:v>8.0</c:v>
                </c:pt>
                <c:pt idx="10">
                  <c:v>9.0</c:v>
                </c:pt>
                <c:pt idx="12">
                  <c:v>10.0</c:v>
                </c:pt>
              </c:numCache>
            </c:numRef>
          </c:yVal>
          <c:smooth val="0"/>
        </c:ser>
        <c:ser>
          <c:idx val="0"/>
          <c:order val="1"/>
          <c:tx>
            <c:v>Rondout</c:v>
          </c:tx>
          <c:spPr>
            <a:ln w="47625">
              <a:noFill/>
            </a:ln>
          </c:spPr>
          <c:marker>
            <c:symbol val="circle"/>
            <c:size val="12"/>
            <c:spPr>
              <a:solidFill>
                <a:schemeClr val="accent2">
                  <a:lumMod val="50000"/>
                </a:schemeClr>
              </a:solidFill>
              <a:ln>
                <a:solidFill>
                  <a:schemeClr val="accent2">
                    <a:lumMod val="50000"/>
                  </a:schemeClr>
                </a:solidFill>
              </a:ln>
            </c:spPr>
          </c:marker>
          <c:errBars>
            <c:errDir val="x"/>
            <c:errBarType val="both"/>
            <c:errValType val="cust"/>
            <c:noEndCap val="0"/>
            <c:plus>
              <c:numRef>
                <c:f>Sheet1!$F$82:$F$89</c:f>
                <c:numCache>
                  <c:formatCode>General</c:formatCode>
                  <c:ptCount val="8"/>
                  <c:pt idx="0">
                    <c:v>0.02</c:v>
                  </c:pt>
                  <c:pt idx="2">
                    <c:v>0.01</c:v>
                  </c:pt>
                  <c:pt idx="4">
                    <c:v>0.115</c:v>
                  </c:pt>
                  <c:pt idx="6">
                    <c:v>0.02</c:v>
                  </c:pt>
                </c:numCache>
              </c:numRef>
            </c:plus>
            <c:minus>
              <c:numRef>
                <c:f>Sheet1!$F$82:$F$89</c:f>
                <c:numCache>
                  <c:formatCode>General</c:formatCode>
                  <c:ptCount val="8"/>
                  <c:pt idx="0">
                    <c:v>0.02</c:v>
                  </c:pt>
                  <c:pt idx="2">
                    <c:v>0.01</c:v>
                  </c:pt>
                  <c:pt idx="4">
                    <c:v>0.115</c:v>
                  </c:pt>
                  <c:pt idx="6">
                    <c:v>0.02</c:v>
                  </c:pt>
                </c:numCache>
              </c:numRef>
            </c:minus>
          </c:errBars>
          <c:xVal>
            <c:numRef>
              <c:f>Sheet1!$E$82:$E$89</c:f>
              <c:numCache>
                <c:formatCode>General</c:formatCode>
                <c:ptCount val="8"/>
                <c:pt idx="0" formatCode="0.00">
                  <c:v>1.21</c:v>
                </c:pt>
                <c:pt idx="2" formatCode="0.00">
                  <c:v>1.07</c:v>
                </c:pt>
                <c:pt idx="4" formatCode="0.00">
                  <c:v>1.515</c:v>
                </c:pt>
                <c:pt idx="6" formatCode="0.00">
                  <c:v>1.75</c:v>
                </c:pt>
              </c:numCache>
            </c:numRef>
          </c:xVal>
          <c:yVal>
            <c:numRef>
              <c:f>Sheet1!$I$82:$I$89</c:f>
              <c:numCache>
                <c:formatCode>General</c:formatCode>
                <c:ptCount val="8"/>
                <c:pt idx="0">
                  <c:v>0.0</c:v>
                </c:pt>
                <c:pt idx="2">
                  <c:v>1.0</c:v>
                </c:pt>
                <c:pt idx="4">
                  <c:v>2.0</c:v>
                </c:pt>
                <c:pt idx="6">
                  <c:v>3.0</c:v>
                </c:pt>
              </c:numCache>
            </c:numRef>
          </c:yVal>
          <c:smooth val="0"/>
        </c:ser>
        <c:dLbls>
          <c:showLegendKey val="0"/>
          <c:showVal val="0"/>
          <c:showCatName val="0"/>
          <c:showSerName val="0"/>
          <c:showPercent val="0"/>
          <c:showBubbleSize val="0"/>
        </c:dLbls>
        <c:axId val="-2062256456"/>
        <c:axId val="-2062262088"/>
      </c:scatterChart>
      <c:valAx>
        <c:axId val="-2062256456"/>
        <c:scaling>
          <c:orientation val="minMax"/>
          <c:max val="3.0"/>
          <c:min val="-0.5"/>
        </c:scaling>
        <c:delete val="0"/>
        <c:axPos val="b"/>
        <c:title>
          <c:tx>
            <c:rich>
              <a:bodyPr/>
              <a:lstStyle/>
              <a:p>
                <a:pPr>
                  <a:defRPr sz="2400"/>
                </a:pPr>
                <a:r>
                  <a:rPr lang="el-GR" sz="2400"/>
                  <a:t>δ13C (‰)</a:t>
                </a:r>
                <a:endParaRPr lang="en-US" sz="2400" dirty="0"/>
              </a:p>
            </c:rich>
          </c:tx>
          <c:layout/>
          <c:overlay val="0"/>
        </c:title>
        <c:numFmt formatCode="0.00" sourceLinked="1"/>
        <c:majorTickMark val="out"/>
        <c:minorTickMark val="none"/>
        <c:tickLblPos val="nextTo"/>
        <c:txPr>
          <a:bodyPr/>
          <a:lstStyle/>
          <a:p>
            <a:pPr>
              <a:defRPr sz="2400"/>
            </a:pPr>
            <a:endParaRPr lang="en-US"/>
          </a:p>
        </c:txPr>
        <c:crossAx val="-2062262088"/>
        <c:crossesAt val="-0.5"/>
        <c:crossBetween val="midCat"/>
        <c:majorUnit val="0.5"/>
      </c:valAx>
      <c:valAx>
        <c:axId val="-2062262088"/>
        <c:scaling>
          <c:orientation val="minMax"/>
          <c:max val="10.0"/>
        </c:scaling>
        <c:delete val="0"/>
        <c:axPos val="l"/>
        <c:title>
          <c:tx>
            <c:rich>
              <a:bodyPr rot="-5400000" vert="horz"/>
              <a:lstStyle/>
              <a:p>
                <a:pPr>
                  <a:defRPr sz="2400" spc="-100"/>
                </a:pPr>
                <a:r>
                  <a:rPr lang="en-US" sz="2400" spc="-100" dirty="0"/>
                  <a:t>Relative Stratigraphic </a:t>
                </a:r>
                <a:r>
                  <a:rPr lang="en-US" sz="2400" spc="-100" dirty="0" smtClean="0"/>
                  <a:t>Position (m)</a:t>
                </a:r>
                <a:endParaRPr lang="en-US" sz="2400" spc="-100" dirty="0"/>
              </a:p>
            </c:rich>
          </c:tx>
          <c:layout>
            <c:manualLayout>
              <c:xMode val="edge"/>
              <c:yMode val="edge"/>
              <c:x val="0.00132906282934265"/>
              <c:y val="0.0355142030903405"/>
            </c:manualLayout>
          </c:layout>
          <c:overlay val="0"/>
        </c:title>
        <c:numFmt formatCode="General" sourceLinked="1"/>
        <c:majorTickMark val="out"/>
        <c:minorTickMark val="none"/>
        <c:tickLblPos val="nextTo"/>
        <c:txPr>
          <a:bodyPr/>
          <a:lstStyle/>
          <a:p>
            <a:pPr>
              <a:defRPr sz="2400"/>
            </a:pPr>
            <a:endParaRPr lang="en-US"/>
          </a:p>
        </c:txPr>
        <c:crossAx val="-2062256456"/>
        <c:crossesAt val="-0.5"/>
        <c:crossBetween val="midCat"/>
      </c:valAx>
    </c:plotArea>
    <c:legend>
      <c:legendPos val="r"/>
      <c:layout>
        <c:manualLayout>
          <c:xMode val="edge"/>
          <c:yMode val="edge"/>
          <c:x val="0.749788598786215"/>
          <c:y val="0.569802482750092"/>
          <c:w val="0.198308490912401"/>
          <c:h val="0.161437500966201"/>
        </c:manualLayout>
      </c:layout>
      <c:overlay val="0"/>
      <c:spPr>
        <a:ln w="6350">
          <a:solidFill>
            <a:schemeClr val="tx1"/>
          </a:solidFill>
        </a:ln>
      </c:spPr>
      <c:txPr>
        <a:bodyPr/>
        <a:lstStyle/>
        <a:p>
          <a:pPr>
            <a:defRPr sz="2400"/>
          </a:pPr>
          <a:endParaRPr lang="en-US"/>
        </a:p>
      </c:txPr>
    </c:legend>
    <c:plotVisOnly val="1"/>
    <c:dispBlanksAs val="gap"/>
    <c:showDLblsOverMax val="0"/>
  </c:chart>
  <c:spPr>
    <a:ln>
      <a:solidFill>
        <a:schemeClr val="tx1"/>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1"/>
          <c:order val="0"/>
          <c:tx>
            <c:v>Cazenovia</c:v>
          </c:tx>
          <c:spPr>
            <a:ln w="47625">
              <a:noFill/>
            </a:ln>
          </c:spPr>
          <c:marker>
            <c:symbol val="x"/>
            <c:size val="12"/>
            <c:spPr>
              <a:solidFill>
                <a:schemeClr val="accent6"/>
              </a:solidFill>
              <a:ln>
                <a:solidFill>
                  <a:schemeClr val="accent6"/>
                </a:solidFill>
              </a:ln>
            </c:spPr>
          </c:marker>
          <c:errBars>
            <c:errDir val="x"/>
            <c:errBarType val="both"/>
            <c:errValType val="cust"/>
            <c:noEndCap val="0"/>
            <c:plus>
              <c:numRef>
                <c:f>Sheet1!$F$28:$F$51</c:f>
                <c:numCache>
                  <c:formatCode>General</c:formatCode>
                  <c:ptCount val="24"/>
                  <c:pt idx="0">
                    <c:v>0.0385958919642858</c:v>
                  </c:pt>
                  <c:pt idx="2">
                    <c:v>0.0656866642857142</c:v>
                  </c:pt>
                  <c:pt idx="4">
                    <c:v>0.0416044660714285</c:v>
                  </c:pt>
                  <c:pt idx="6">
                    <c:v>0.0134354787142857</c:v>
                  </c:pt>
                  <c:pt idx="8">
                    <c:v>0.00621097700000006</c:v>
                  </c:pt>
                  <c:pt idx="10">
                    <c:v>0.0182036355000001</c:v>
                  </c:pt>
                  <c:pt idx="12">
                    <c:v>0.0151403771964287</c:v>
                  </c:pt>
                  <c:pt idx="14">
                    <c:v>0.0100275646249999</c:v>
                  </c:pt>
                  <c:pt idx="16">
                    <c:v>0.0255741945178571</c:v>
                  </c:pt>
                  <c:pt idx="18">
                    <c:v>0.0318670317499999</c:v>
                  </c:pt>
                  <c:pt idx="20">
                    <c:v>0.00254466073214266</c:v>
                  </c:pt>
                  <c:pt idx="22">
                    <c:v>0.00371258119642881</c:v>
                  </c:pt>
                </c:numCache>
              </c:numRef>
            </c:plus>
            <c:minus>
              <c:numRef>
                <c:f>Sheet1!$F$28:$F$51</c:f>
                <c:numCache>
                  <c:formatCode>General</c:formatCode>
                  <c:ptCount val="24"/>
                  <c:pt idx="0">
                    <c:v>0.0385958919642858</c:v>
                  </c:pt>
                  <c:pt idx="2">
                    <c:v>0.0656866642857142</c:v>
                  </c:pt>
                  <c:pt idx="4">
                    <c:v>0.0416044660714285</c:v>
                  </c:pt>
                  <c:pt idx="6">
                    <c:v>0.0134354787142857</c:v>
                  </c:pt>
                  <c:pt idx="8">
                    <c:v>0.00621097700000006</c:v>
                  </c:pt>
                  <c:pt idx="10">
                    <c:v>0.0182036355000001</c:v>
                  </c:pt>
                  <c:pt idx="12">
                    <c:v>0.0151403771964287</c:v>
                  </c:pt>
                  <c:pt idx="14">
                    <c:v>0.0100275646249999</c:v>
                  </c:pt>
                  <c:pt idx="16">
                    <c:v>0.0255741945178571</c:v>
                  </c:pt>
                  <c:pt idx="18">
                    <c:v>0.0318670317499999</c:v>
                  </c:pt>
                  <c:pt idx="20">
                    <c:v>0.00254466073214266</c:v>
                  </c:pt>
                  <c:pt idx="22">
                    <c:v>0.00371258119642881</c:v>
                  </c:pt>
                </c:numCache>
              </c:numRef>
            </c:minus>
          </c:errBars>
          <c:xVal>
            <c:numRef>
              <c:f>Sheet1!$E$28:$E$51</c:f>
              <c:numCache>
                <c:formatCode>General</c:formatCode>
                <c:ptCount val="24"/>
                <c:pt idx="0" formatCode="0.00">
                  <c:v>1.405579054464285</c:v>
                </c:pt>
                <c:pt idx="2" formatCode="0.00">
                  <c:v>1.415589375</c:v>
                </c:pt>
                <c:pt idx="4" formatCode="0.00">
                  <c:v>2.019044966071429</c:v>
                </c:pt>
                <c:pt idx="6" formatCode="0.00">
                  <c:v>1.125077151857143</c:v>
                </c:pt>
                <c:pt idx="8" formatCode="0.00">
                  <c:v>1.1852341115</c:v>
                </c:pt>
                <c:pt idx="10" formatCode="0.00">
                  <c:v>1.458153077</c:v>
                </c:pt>
                <c:pt idx="12" formatCode="0.00">
                  <c:v>1.685714032053571</c:v>
                </c:pt>
                <c:pt idx="14" formatCode="0.00">
                  <c:v>1.726298954375</c:v>
                </c:pt>
                <c:pt idx="16" formatCode="0.00">
                  <c:v>1.571942475767857</c:v>
                </c:pt>
                <c:pt idx="18" formatCode="0.00">
                  <c:v>1.67802141175</c:v>
                </c:pt>
                <c:pt idx="20" formatCode="0.00">
                  <c:v>1.606699093017857</c:v>
                </c:pt>
                <c:pt idx="22" formatCode="0.00">
                  <c:v>1.815436588053571</c:v>
                </c:pt>
              </c:numCache>
            </c:numRef>
          </c:xVal>
          <c:yVal>
            <c:numRef>
              <c:f>Sheet1!$I$28:$I$51</c:f>
              <c:numCache>
                <c:formatCode>General</c:formatCode>
                <c:ptCount val="24"/>
                <c:pt idx="0">
                  <c:v>14.0</c:v>
                </c:pt>
                <c:pt idx="2">
                  <c:v>15.0</c:v>
                </c:pt>
                <c:pt idx="4">
                  <c:v>16.0</c:v>
                </c:pt>
                <c:pt idx="6">
                  <c:v>17.0</c:v>
                </c:pt>
                <c:pt idx="8">
                  <c:v>18.0</c:v>
                </c:pt>
                <c:pt idx="10">
                  <c:v>19.0</c:v>
                </c:pt>
                <c:pt idx="12">
                  <c:v>20.0</c:v>
                </c:pt>
                <c:pt idx="14">
                  <c:v>21.0</c:v>
                </c:pt>
                <c:pt idx="16">
                  <c:v>22.0</c:v>
                </c:pt>
                <c:pt idx="18">
                  <c:v>23.0</c:v>
                </c:pt>
                <c:pt idx="20">
                  <c:v>24.0</c:v>
                </c:pt>
                <c:pt idx="22">
                  <c:v>25.0</c:v>
                </c:pt>
              </c:numCache>
            </c:numRef>
          </c:yVal>
          <c:smooth val="0"/>
        </c:ser>
        <c:ser>
          <c:idx val="0"/>
          <c:order val="1"/>
          <c:tx>
            <c:v>Cherry Valley</c:v>
          </c:tx>
          <c:spPr>
            <a:ln w="47625">
              <a:noFill/>
            </a:ln>
          </c:spPr>
          <c:marker>
            <c:symbol val="circle"/>
            <c:size val="12"/>
            <c:spPr>
              <a:solidFill>
                <a:schemeClr val="accent4"/>
              </a:solidFill>
              <a:ln>
                <a:solidFill>
                  <a:schemeClr val="accent4"/>
                </a:solidFill>
              </a:ln>
            </c:spPr>
          </c:marker>
          <c:errBars>
            <c:errDir val="x"/>
            <c:errBarType val="both"/>
            <c:errValType val="cust"/>
            <c:noEndCap val="0"/>
            <c:plus>
              <c:numRef>
                <c:f>Sheet1!$F$2:$F$27</c:f>
                <c:numCache>
                  <c:formatCode>General</c:formatCode>
                  <c:ptCount val="26"/>
                  <c:pt idx="0">
                    <c:v>0.0756256628555593</c:v>
                  </c:pt>
                  <c:pt idx="4">
                    <c:v>0.0307869410683127</c:v>
                  </c:pt>
                  <c:pt idx="8">
                    <c:v>0.0685206430186762</c:v>
                  </c:pt>
                  <c:pt idx="12">
                    <c:v>0.0751751218542092</c:v>
                  </c:pt>
                  <c:pt idx="16">
                    <c:v>0.147934667659899</c:v>
                  </c:pt>
                  <c:pt idx="20">
                    <c:v>0.57427079975</c:v>
                  </c:pt>
                  <c:pt idx="22">
                    <c:v>0.018037593</c:v>
                  </c:pt>
                  <c:pt idx="24">
                    <c:v>0.243263262125</c:v>
                  </c:pt>
                </c:numCache>
              </c:numRef>
            </c:plus>
            <c:minus>
              <c:numRef>
                <c:f>Sheet1!$F$2:$F$27</c:f>
                <c:numCache>
                  <c:formatCode>General</c:formatCode>
                  <c:ptCount val="26"/>
                  <c:pt idx="0">
                    <c:v>0.0756256628555593</c:v>
                  </c:pt>
                  <c:pt idx="4">
                    <c:v>0.0307869410683127</c:v>
                  </c:pt>
                  <c:pt idx="8">
                    <c:v>0.0685206430186762</c:v>
                  </c:pt>
                  <c:pt idx="12">
                    <c:v>0.0751751218542092</c:v>
                  </c:pt>
                  <c:pt idx="16">
                    <c:v>0.147934667659899</c:v>
                  </c:pt>
                  <c:pt idx="20">
                    <c:v>0.57427079975</c:v>
                  </c:pt>
                  <c:pt idx="22">
                    <c:v>0.018037593</c:v>
                  </c:pt>
                  <c:pt idx="24">
                    <c:v>0.243263262125</c:v>
                  </c:pt>
                </c:numCache>
              </c:numRef>
            </c:minus>
          </c:errBars>
          <c:xVal>
            <c:numRef>
              <c:f>Sheet1!$E$2:$E$25</c:f>
              <c:numCache>
                <c:formatCode>General</c:formatCode>
                <c:ptCount val="24"/>
                <c:pt idx="0" formatCode="0.00">
                  <c:v>1.717790666964285</c:v>
                </c:pt>
                <c:pt idx="4" formatCode="0.00">
                  <c:v>1.5197572405625</c:v>
                </c:pt>
                <c:pt idx="8" formatCode="0.00">
                  <c:v>1.554561333848214</c:v>
                </c:pt>
                <c:pt idx="12" formatCode="0.00">
                  <c:v>1.620177783285714</c:v>
                </c:pt>
                <c:pt idx="16" formatCode="0.00">
                  <c:v>0.694644230419643</c:v>
                </c:pt>
                <c:pt idx="20" formatCode="0.00">
                  <c:v>0.60261305425</c:v>
                </c:pt>
                <c:pt idx="22" formatCode="0.00">
                  <c:v>1.48860746675</c:v>
                </c:pt>
              </c:numCache>
            </c:numRef>
          </c:xVal>
          <c:yVal>
            <c:numRef>
              <c:f>Sheet1!$I$2:$I$25</c:f>
              <c:numCache>
                <c:formatCode>General</c:formatCode>
                <c:ptCount val="24"/>
                <c:pt idx="0">
                  <c:v>7.0</c:v>
                </c:pt>
                <c:pt idx="4">
                  <c:v>8.0</c:v>
                </c:pt>
                <c:pt idx="8">
                  <c:v>9.0</c:v>
                </c:pt>
                <c:pt idx="12">
                  <c:v>10.0</c:v>
                </c:pt>
                <c:pt idx="16">
                  <c:v>11.0</c:v>
                </c:pt>
                <c:pt idx="20">
                  <c:v>12.0</c:v>
                </c:pt>
                <c:pt idx="22">
                  <c:v>13.0</c:v>
                </c:pt>
              </c:numCache>
            </c:numRef>
          </c:yVal>
          <c:smooth val="0"/>
        </c:ser>
        <c:ser>
          <c:idx val="2"/>
          <c:order val="2"/>
          <c:tx>
            <c:v>Kalkberg</c:v>
          </c:tx>
          <c:spPr>
            <a:ln w="47625">
              <a:noFill/>
            </a:ln>
          </c:spPr>
          <c:marker>
            <c:symbol val="diamond"/>
            <c:size val="12"/>
            <c:spPr>
              <a:solidFill>
                <a:schemeClr val="accent2"/>
              </a:solidFill>
              <a:ln>
                <a:solidFill>
                  <a:schemeClr val="accent2"/>
                </a:solidFill>
              </a:ln>
            </c:spPr>
          </c:marker>
          <c:errBars>
            <c:errDir val="x"/>
            <c:errBarType val="both"/>
            <c:errValType val="cust"/>
            <c:noEndCap val="0"/>
            <c:plus>
              <c:numRef>
                <c:f>Sheet1!$F$52:$F$67</c:f>
                <c:numCache>
                  <c:formatCode>General</c:formatCode>
                  <c:ptCount val="16"/>
                  <c:pt idx="0">
                    <c:v>0.087201531197574</c:v>
                  </c:pt>
                  <c:pt idx="3">
                    <c:v>0.0547575976620927</c:v>
                  </c:pt>
                  <c:pt idx="6">
                    <c:v>0.050066304017857</c:v>
                  </c:pt>
                  <c:pt idx="8">
                    <c:v>0.0124564121249999</c:v>
                  </c:pt>
                  <c:pt idx="10">
                    <c:v>0.00335473612500003</c:v>
                  </c:pt>
                  <c:pt idx="12">
                    <c:v>0.0350128215</c:v>
                  </c:pt>
                  <c:pt idx="14">
                    <c:v>0.000720172625000015</c:v>
                  </c:pt>
                </c:numCache>
              </c:numRef>
            </c:plus>
            <c:minus>
              <c:numRef>
                <c:f>Sheet1!$F$52:$F$67</c:f>
                <c:numCache>
                  <c:formatCode>General</c:formatCode>
                  <c:ptCount val="16"/>
                  <c:pt idx="0">
                    <c:v>0.087201531197574</c:v>
                  </c:pt>
                  <c:pt idx="3">
                    <c:v>0.0547575976620927</c:v>
                  </c:pt>
                  <c:pt idx="6">
                    <c:v>0.050066304017857</c:v>
                  </c:pt>
                  <c:pt idx="8">
                    <c:v>0.0124564121249999</c:v>
                  </c:pt>
                  <c:pt idx="10">
                    <c:v>0.00335473612500003</c:v>
                  </c:pt>
                  <c:pt idx="12">
                    <c:v>0.0350128215</c:v>
                  </c:pt>
                  <c:pt idx="14">
                    <c:v>0.000720172625000015</c:v>
                  </c:pt>
                </c:numCache>
              </c:numRef>
            </c:minus>
          </c:errBars>
          <c:xVal>
            <c:numRef>
              <c:f>Sheet1!$E$52:$E$67</c:f>
              <c:numCache>
                <c:formatCode>General</c:formatCode>
                <c:ptCount val="16"/>
                <c:pt idx="0" formatCode="0.00">
                  <c:v>1.556086055103174</c:v>
                </c:pt>
                <c:pt idx="3" formatCode="0.00">
                  <c:v>1.384926977190476</c:v>
                </c:pt>
                <c:pt idx="6" formatCode="0.00">
                  <c:v>1.152014173732143</c:v>
                </c:pt>
                <c:pt idx="8" formatCode="0.00">
                  <c:v>1.310826544125</c:v>
                </c:pt>
                <c:pt idx="10" formatCode="0.00">
                  <c:v>1.083706576125</c:v>
                </c:pt>
                <c:pt idx="12" formatCode="0.00">
                  <c:v>0.94734656725</c:v>
                </c:pt>
                <c:pt idx="14" formatCode="0.00">
                  <c:v>0.547045488875</c:v>
                </c:pt>
              </c:numCache>
            </c:numRef>
          </c:xVal>
          <c:yVal>
            <c:numRef>
              <c:f>Sheet1!$I$52:$I$67</c:f>
              <c:numCache>
                <c:formatCode>General</c:formatCode>
                <c:ptCount val="16"/>
                <c:pt idx="0">
                  <c:v>0.0</c:v>
                </c:pt>
                <c:pt idx="3">
                  <c:v>1.0</c:v>
                </c:pt>
                <c:pt idx="6">
                  <c:v>2.0</c:v>
                </c:pt>
                <c:pt idx="8">
                  <c:v>3.0</c:v>
                </c:pt>
                <c:pt idx="10">
                  <c:v>4.0</c:v>
                </c:pt>
                <c:pt idx="12">
                  <c:v>5.0</c:v>
                </c:pt>
                <c:pt idx="14">
                  <c:v>6.0</c:v>
                </c:pt>
              </c:numCache>
            </c:numRef>
          </c:yVal>
          <c:smooth val="0"/>
        </c:ser>
        <c:dLbls>
          <c:showLegendKey val="0"/>
          <c:showVal val="0"/>
          <c:showCatName val="0"/>
          <c:showSerName val="0"/>
          <c:showPercent val="0"/>
          <c:showBubbleSize val="0"/>
        </c:dLbls>
        <c:axId val="-2062309576"/>
        <c:axId val="-2062315224"/>
      </c:scatterChart>
      <c:valAx>
        <c:axId val="-2062309576"/>
        <c:scaling>
          <c:orientation val="minMax"/>
        </c:scaling>
        <c:delete val="0"/>
        <c:axPos val="b"/>
        <c:title>
          <c:tx>
            <c:rich>
              <a:bodyPr/>
              <a:lstStyle/>
              <a:p>
                <a:pPr>
                  <a:defRPr sz="2400"/>
                </a:pPr>
                <a:r>
                  <a:rPr lang="el-GR" sz="2400"/>
                  <a:t>δ13C (‰)</a:t>
                </a:r>
                <a:endParaRPr lang="en-US" sz="2400" dirty="0"/>
              </a:p>
            </c:rich>
          </c:tx>
          <c:layout/>
          <c:overlay val="0"/>
        </c:title>
        <c:numFmt formatCode="0.00" sourceLinked="1"/>
        <c:majorTickMark val="out"/>
        <c:minorTickMark val="none"/>
        <c:tickLblPos val="nextTo"/>
        <c:txPr>
          <a:bodyPr/>
          <a:lstStyle/>
          <a:p>
            <a:pPr>
              <a:defRPr sz="2400"/>
            </a:pPr>
            <a:endParaRPr lang="en-US"/>
          </a:p>
        </c:txPr>
        <c:crossAx val="-2062315224"/>
        <c:crosses val="autoZero"/>
        <c:crossBetween val="midCat"/>
      </c:valAx>
      <c:valAx>
        <c:axId val="-2062315224"/>
        <c:scaling>
          <c:orientation val="minMax"/>
          <c:min val="0.0"/>
        </c:scaling>
        <c:delete val="0"/>
        <c:axPos val="l"/>
        <c:majorGridlines>
          <c:spPr>
            <a:ln>
              <a:noFill/>
            </a:ln>
          </c:spPr>
        </c:majorGridlines>
        <c:title>
          <c:tx>
            <c:rich>
              <a:bodyPr rot="-5400000" vert="horz"/>
              <a:lstStyle/>
              <a:p>
                <a:pPr>
                  <a:defRPr sz="2400" spc="-100"/>
                </a:pPr>
                <a:r>
                  <a:rPr lang="en-US" sz="2400" spc="-100" dirty="0"/>
                  <a:t>Relative Stratigraphic</a:t>
                </a:r>
                <a:r>
                  <a:rPr lang="en-US" sz="2400" spc="-100" baseline="0" dirty="0"/>
                  <a:t> </a:t>
                </a:r>
                <a:r>
                  <a:rPr lang="en-US" sz="2400" spc="-100" baseline="0" dirty="0" smtClean="0"/>
                  <a:t>Position (m)</a:t>
                </a:r>
                <a:endParaRPr lang="en-US" sz="2400" spc="-100" dirty="0"/>
              </a:p>
            </c:rich>
          </c:tx>
          <c:layout>
            <c:manualLayout>
              <c:xMode val="edge"/>
              <c:yMode val="edge"/>
              <c:x val="0.016874035721935"/>
              <c:y val="0.0413209980129824"/>
            </c:manualLayout>
          </c:layout>
          <c:overlay val="0"/>
        </c:title>
        <c:numFmt formatCode="General" sourceLinked="1"/>
        <c:majorTickMark val="out"/>
        <c:minorTickMark val="none"/>
        <c:tickLblPos val="nextTo"/>
        <c:txPr>
          <a:bodyPr/>
          <a:lstStyle/>
          <a:p>
            <a:pPr>
              <a:defRPr sz="2400"/>
            </a:pPr>
            <a:endParaRPr lang="en-US"/>
          </a:p>
        </c:txPr>
        <c:crossAx val="-2062309576"/>
        <c:crosses val="autoZero"/>
        <c:crossBetween val="midCat"/>
        <c:majorUnit val="4.0"/>
      </c:valAx>
    </c:plotArea>
    <c:legend>
      <c:legendPos val="r"/>
      <c:layout>
        <c:manualLayout>
          <c:xMode val="edge"/>
          <c:yMode val="edge"/>
          <c:x val="0.748859208892059"/>
          <c:y val="0.498760754707956"/>
          <c:w val="0.223580563662179"/>
          <c:h val="0.230725231536381"/>
        </c:manualLayout>
      </c:layout>
      <c:overlay val="1"/>
      <c:spPr>
        <a:ln w="6350">
          <a:solidFill>
            <a:schemeClr val="tx1"/>
          </a:solidFill>
        </a:ln>
      </c:spPr>
      <c:txPr>
        <a:bodyPr/>
        <a:lstStyle/>
        <a:p>
          <a:pPr>
            <a:defRPr sz="2000"/>
          </a:pPr>
          <a:endParaRPr lang="en-US"/>
        </a:p>
      </c:txPr>
    </c:legend>
    <c:plotVisOnly val="1"/>
    <c:dispBlanksAs val="gap"/>
    <c:showDLblsOverMax val="0"/>
  </c:chart>
  <c:spPr>
    <a:ln>
      <a:solidFill>
        <a:schemeClr val="tx1"/>
      </a:solidFill>
    </a:ln>
  </c:sp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12498499"/>
            <a:ext cx="43525440" cy="8624146"/>
          </a:xfrm>
        </p:spPr>
        <p:txBody>
          <a:bodyPr/>
          <a:lstStyle/>
          <a:p>
            <a:r>
              <a:rPr lang="en-US" smtClean="0"/>
              <a:t>Click to edit Master title style</a:t>
            </a:r>
            <a:endParaRPr lang="en-US"/>
          </a:p>
        </p:txBody>
      </p:sp>
      <p:sp>
        <p:nvSpPr>
          <p:cNvPr id="3" name="Subtitle 2"/>
          <p:cNvSpPr>
            <a:spLocks noGrp="1"/>
          </p:cNvSpPr>
          <p:nvPr>
            <p:ph type="subTitle" idx="1"/>
          </p:nvPr>
        </p:nvSpPr>
        <p:spPr>
          <a:xfrm>
            <a:off x="7680960" y="22799040"/>
            <a:ext cx="35844480" cy="10281920"/>
          </a:xfrm>
        </p:spPr>
        <p:txBody>
          <a:bodyPr/>
          <a:lstStyle>
            <a:lvl1pPr marL="0" indent="0" algn="ctr">
              <a:buNone/>
              <a:defRPr>
                <a:solidFill>
                  <a:schemeClr val="tx1">
                    <a:tint val="75000"/>
                  </a:schemeClr>
                </a:solidFill>
              </a:defRPr>
            </a:lvl1pPr>
            <a:lvl2pPr marL="2508062" indent="0" algn="ctr">
              <a:buNone/>
              <a:defRPr>
                <a:solidFill>
                  <a:schemeClr val="tx1">
                    <a:tint val="75000"/>
                  </a:schemeClr>
                </a:solidFill>
              </a:defRPr>
            </a:lvl2pPr>
            <a:lvl3pPr marL="5016124" indent="0" algn="ctr">
              <a:buNone/>
              <a:defRPr>
                <a:solidFill>
                  <a:schemeClr val="tx1">
                    <a:tint val="75000"/>
                  </a:schemeClr>
                </a:solidFill>
              </a:defRPr>
            </a:lvl3pPr>
            <a:lvl4pPr marL="7524186" indent="0" algn="ctr">
              <a:buNone/>
              <a:defRPr>
                <a:solidFill>
                  <a:schemeClr val="tx1">
                    <a:tint val="75000"/>
                  </a:schemeClr>
                </a:solidFill>
              </a:defRPr>
            </a:lvl4pPr>
            <a:lvl5pPr marL="10032248" indent="0" algn="ctr">
              <a:buNone/>
              <a:defRPr>
                <a:solidFill>
                  <a:schemeClr val="tx1">
                    <a:tint val="75000"/>
                  </a:schemeClr>
                </a:solidFill>
              </a:defRPr>
            </a:lvl5pPr>
            <a:lvl6pPr marL="12540310" indent="0" algn="ctr">
              <a:buNone/>
              <a:defRPr>
                <a:solidFill>
                  <a:schemeClr val="tx1">
                    <a:tint val="75000"/>
                  </a:schemeClr>
                </a:solidFill>
              </a:defRPr>
            </a:lvl6pPr>
            <a:lvl7pPr marL="15048372" indent="0" algn="ctr">
              <a:buNone/>
              <a:defRPr>
                <a:solidFill>
                  <a:schemeClr val="tx1">
                    <a:tint val="75000"/>
                  </a:schemeClr>
                </a:solidFill>
              </a:defRPr>
            </a:lvl7pPr>
            <a:lvl8pPr marL="17556434" indent="0" algn="ctr">
              <a:buNone/>
              <a:defRPr>
                <a:solidFill>
                  <a:schemeClr val="tx1">
                    <a:tint val="75000"/>
                  </a:schemeClr>
                </a:solidFill>
              </a:defRPr>
            </a:lvl8pPr>
            <a:lvl9pPr marL="200644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661947-2E52-DE42-92BD-162C73C982A4}" type="datetimeFigureOut">
              <a:rPr lang="en-US" smtClean="0"/>
              <a:t>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A3C4B7-5047-3148-9C82-633302280CE4}" type="slidenum">
              <a:rPr lang="en-US" smtClean="0"/>
              <a:t>‹#›</a:t>
            </a:fld>
            <a:endParaRPr lang="en-US" dirty="0"/>
          </a:p>
        </p:txBody>
      </p:sp>
    </p:spTree>
    <p:extLst>
      <p:ext uri="{BB962C8B-B14F-4D97-AF65-F5344CB8AC3E}">
        <p14:creationId xmlns:p14="http://schemas.microsoft.com/office/powerpoint/2010/main" val="3369227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61947-2E52-DE42-92BD-162C73C982A4}" type="datetimeFigureOut">
              <a:rPr lang="en-US" smtClean="0"/>
              <a:t>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A3C4B7-5047-3148-9C82-633302280CE4}" type="slidenum">
              <a:rPr lang="en-US" smtClean="0"/>
              <a:t>‹#›</a:t>
            </a:fld>
            <a:endParaRPr lang="en-US" dirty="0"/>
          </a:p>
        </p:txBody>
      </p:sp>
    </p:spTree>
    <p:extLst>
      <p:ext uri="{BB962C8B-B14F-4D97-AF65-F5344CB8AC3E}">
        <p14:creationId xmlns:p14="http://schemas.microsoft.com/office/powerpoint/2010/main" val="738434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7901540" y="8596215"/>
            <a:ext cx="64514733" cy="18308150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39576" y="8596215"/>
            <a:ext cx="192708527" cy="18308150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61947-2E52-DE42-92BD-162C73C982A4}" type="datetimeFigureOut">
              <a:rPr lang="en-US" smtClean="0"/>
              <a:t>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A3C4B7-5047-3148-9C82-633302280CE4}" type="slidenum">
              <a:rPr lang="en-US" smtClean="0"/>
              <a:t>‹#›</a:t>
            </a:fld>
            <a:endParaRPr lang="en-US" dirty="0"/>
          </a:p>
        </p:txBody>
      </p:sp>
    </p:spTree>
    <p:extLst>
      <p:ext uri="{BB962C8B-B14F-4D97-AF65-F5344CB8AC3E}">
        <p14:creationId xmlns:p14="http://schemas.microsoft.com/office/powerpoint/2010/main" val="1411350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661947-2E52-DE42-92BD-162C73C982A4}" type="datetimeFigureOut">
              <a:rPr lang="en-US" smtClean="0"/>
              <a:t>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A3C4B7-5047-3148-9C82-633302280CE4}" type="slidenum">
              <a:rPr lang="en-US" smtClean="0"/>
              <a:t>‹#›</a:t>
            </a:fld>
            <a:endParaRPr lang="en-US" dirty="0"/>
          </a:p>
        </p:txBody>
      </p:sp>
    </p:spTree>
    <p:extLst>
      <p:ext uri="{BB962C8B-B14F-4D97-AF65-F5344CB8AC3E}">
        <p14:creationId xmlns:p14="http://schemas.microsoft.com/office/powerpoint/2010/main" val="3308906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5853816"/>
            <a:ext cx="43525440" cy="7990840"/>
          </a:xfrm>
        </p:spPr>
        <p:txBody>
          <a:bodyPr anchor="t"/>
          <a:lstStyle>
            <a:lvl1pPr algn="l">
              <a:defRPr sz="21900" b="1" cap="all"/>
            </a:lvl1pPr>
          </a:lstStyle>
          <a:p>
            <a:r>
              <a:rPr lang="en-US" smtClean="0"/>
              <a:t>Click to edit Master title style</a:t>
            </a:r>
            <a:endParaRPr lang="en-US"/>
          </a:p>
        </p:txBody>
      </p:sp>
      <p:sp>
        <p:nvSpPr>
          <p:cNvPr id="3" name="Text Placeholder 2"/>
          <p:cNvSpPr>
            <a:spLocks noGrp="1"/>
          </p:cNvSpPr>
          <p:nvPr>
            <p:ph type="body" idx="1"/>
          </p:nvPr>
        </p:nvSpPr>
        <p:spPr>
          <a:xfrm>
            <a:off x="4044953" y="17052721"/>
            <a:ext cx="43525440" cy="8801097"/>
          </a:xfrm>
        </p:spPr>
        <p:txBody>
          <a:bodyPr anchor="b"/>
          <a:lstStyle>
            <a:lvl1pPr marL="0" indent="0">
              <a:buNone/>
              <a:defRPr sz="11000">
                <a:solidFill>
                  <a:schemeClr val="tx1">
                    <a:tint val="75000"/>
                  </a:schemeClr>
                </a:solidFill>
              </a:defRPr>
            </a:lvl1pPr>
            <a:lvl2pPr marL="2508062" indent="0">
              <a:buNone/>
              <a:defRPr sz="9900">
                <a:solidFill>
                  <a:schemeClr val="tx1">
                    <a:tint val="75000"/>
                  </a:schemeClr>
                </a:solidFill>
              </a:defRPr>
            </a:lvl2pPr>
            <a:lvl3pPr marL="5016124" indent="0">
              <a:buNone/>
              <a:defRPr sz="8800">
                <a:solidFill>
                  <a:schemeClr val="tx1">
                    <a:tint val="75000"/>
                  </a:schemeClr>
                </a:solidFill>
              </a:defRPr>
            </a:lvl3pPr>
            <a:lvl4pPr marL="7524186" indent="0">
              <a:buNone/>
              <a:defRPr sz="7700">
                <a:solidFill>
                  <a:schemeClr val="tx1">
                    <a:tint val="75000"/>
                  </a:schemeClr>
                </a:solidFill>
              </a:defRPr>
            </a:lvl4pPr>
            <a:lvl5pPr marL="10032248" indent="0">
              <a:buNone/>
              <a:defRPr sz="7700">
                <a:solidFill>
                  <a:schemeClr val="tx1">
                    <a:tint val="75000"/>
                  </a:schemeClr>
                </a:solidFill>
              </a:defRPr>
            </a:lvl5pPr>
            <a:lvl6pPr marL="12540310" indent="0">
              <a:buNone/>
              <a:defRPr sz="7700">
                <a:solidFill>
                  <a:schemeClr val="tx1">
                    <a:tint val="75000"/>
                  </a:schemeClr>
                </a:solidFill>
              </a:defRPr>
            </a:lvl6pPr>
            <a:lvl7pPr marL="15048372" indent="0">
              <a:buNone/>
              <a:defRPr sz="7700">
                <a:solidFill>
                  <a:schemeClr val="tx1">
                    <a:tint val="75000"/>
                  </a:schemeClr>
                </a:solidFill>
              </a:defRPr>
            </a:lvl7pPr>
            <a:lvl8pPr marL="17556434" indent="0">
              <a:buNone/>
              <a:defRPr sz="7700">
                <a:solidFill>
                  <a:schemeClr val="tx1">
                    <a:tint val="75000"/>
                  </a:schemeClr>
                </a:solidFill>
              </a:defRPr>
            </a:lvl8pPr>
            <a:lvl9pPr marL="20064496" indent="0">
              <a:buNone/>
              <a:defRPr sz="7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661947-2E52-DE42-92BD-162C73C982A4}" type="datetimeFigureOut">
              <a:rPr lang="en-US" smtClean="0"/>
              <a:t>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A3C4B7-5047-3148-9C82-633302280CE4}" type="slidenum">
              <a:rPr lang="en-US" smtClean="0"/>
              <a:t>‹#›</a:t>
            </a:fld>
            <a:endParaRPr lang="en-US" dirty="0"/>
          </a:p>
        </p:txBody>
      </p:sp>
    </p:spTree>
    <p:extLst>
      <p:ext uri="{BB962C8B-B14F-4D97-AF65-F5344CB8AC3E}">
        <p14:creationId xmlns:p14="http://schemas.microsoft.com/office/powerpoint/2010/main" val="3260111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39576" y="50068482"/>
            <a:ext cx="128611627" cy="141609236"/>
          </a:xfrm>
        </p:spPr>
        <p:txBody>
          <a:bodyPr/>
          <a:lstStyle>
            <a:lvl1pPr>
              <a:defRPr sz="15400"/>
            </a:lvl1pPr>
            <a:lvl2pPr>
              <a:defRPr sz="13200"/>
            </a:lvl2pPr>
            <a:lvl3pPr>
              <a:defRPr sz="11000"/>
            </a:lvl3pPr>
            <a:lvl4pPr>
              <a:defRPr sz="9900"/>
            </a:lvl4pPr>
            <a:lvl5pPr>
              <a:defRPr sz="9900"/>
            </a:lvl5pPr>
            <a:lvl6pPr>
              <a:defRPr sz="9900"/>
            </a:lvl6pPr>
            <a:lvl7pPr>
              <a:defRPr sz="9900"/>
            </a:lvl7pPr>
            <a:lvl8pPr>
              <a:defRPr sz="9900"/>
            </a:lvl8pPr>
            <a:lvl9pPr>
              <a:defRPr sz="9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3804646" y="50068482"/>
            <a:ext cx="128611633" cy="141609236"/>
          </a:xfrm>
        </p:spPr>
        <p:txBody>
          <a:bodyPr/>
          <a:lstStyle>
            <a:lvl1pPr>
              <a:defRPr sz="15400"/>
            </a:lvl1pPr>
            <a:lvl2pPr>
              <a:defRPr sz="13200"/>
            </a:lvl2pPr>
            <a:lvl3pPr>
              <a:defRPr sz="11000"/>
            </a:lvl3pPr>
            <a:lvl4pPr>
              <a:defRPr sz="9900"/>
            </a:lvl4pPr>
            <a:lvl5pPr>
              <a:defRPr sz="9900"/>
            </a:lvl5pPr>
            <a:lvl6pPr>
              <a:defRPr sz="9900"/>
            </a:lvl6pPr>
            <a:lvl7pPr>
              <a:defRPr sz="9900"/>
            </a:lvl7pPr>
            <a:lvl8pPr>
              <a:defRPr sz="9900"/>
            </a:lvl8pPr>
            <a:lvl9pPr>
              <a:defRPr sz="9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661947-2E52-DE42-92BD-162C73C982A4}" type="datetimeFigureOut">
              <a:rPr lang="en-US" smtClean="0"/>
              <a:t>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A3C4B7-5047-3148-9C82-633302280CE4}" type="slidenum">
              <a:rPr lang="en-US" smtClean="0"/>
              <a:t>‹#›</a:t>
            </a:fld>
            <a:endParaRPr lang="en-US" dirty="0"/>
          </a:p>
        </p:txBody>
      </p:sp>
    </p:spTree>
    <p:extLst>
      <p:ext uri="{BB962C8B-B14F-4D97-AF65-F5344CB8AC3E}">
        <p14:creationId xmlns:p14="http://schemas.microsoft.com/office/powerpoint/2010/main" val="139702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320" y="1611210"/>
            <a:ext cx="46085760" cy="670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60323" y="9005996"/>
            <a:ext cx="22625053" cy="3753270"/>
          </a:xfrm>
        </p:spPr>
        <p:txBody>
          <a:bodyPr anchor="b"/>
          <a:lstStyle>
            <a:lvl1pPr marL="0" indent="0">
              <a:buNone/>
              <a:defRPr sz="13200" b="1"/>
            </a:lvl1pPr>
            <a:lvl2pPr marL="2508062" indent="0">
              <a:buNone/>
              <a:defRPr sz="11000" b="1"/>
            </a:lvl2pPr>
            <a:lvl3pPr marL="5016124" indent="0">
              <a:buNone/>
              <a:defRPr sz="9900" b="1"/>
            </a:lvl3pPr>
            <a:lvl4pPr marL="7524186" indent="0">
              <a:buNone/>
              <a:defRPr sz="8800" b="1"/>
            </a:lvl4pPr>
            <a:lvl5pPr marL="10032248" indent="0">
              <a:buNone/>
              <a:defRPr sz="8800" b="1"/>
            </a:lvl5pPr>
            <a:lvl6pPr marL="12540310" indent="0">
              <a:buNone/>
              <a:defRPr sz="8800" b="1"/>
            </a:lvl6pPr>
            <a:lvl7pPr marL="15048372" indent="0">
              <a:buNone/>
              <a:defRPr sz="8800" b="1"/>
            </a:lvl7pPr>
            <a:lvl8pPr marL="17556434" indent="0">
              <a:buNone/>
              <a:defRPr sz="8800" b="1"/>
            </a:lvl8pPr>
            <a:lvl9pPr marL="20064496" indent="0">
              <a:buNone/>
              <a:defRPr sz="8800" b="1"/>
            </a:lvl9pPr>
          </a:lstStyle>
          <a:p>
            <a:pPr lvl="0"/>
            <a:r>
              <a:rPr lang="en-US" smtClean="0"/>
              <a:t>Click to edit Master text styles</a:t>
            </a:r>
          </a:p>
        </p:txBody>
      </p:sp>
      <p:sp>
        <p:nvSpPr>
          <p:cNvPr id="4" name="Content Placeholder 3"/>
          <p:cNvSpPr>
            <a:spLocks noGrp="1"/>
          </p:cNvSpPr>
          <p:nvPr>
            <p:ph sz="half" idx="2"/>
          </p:nvPr>
        </p:nvSpPr>
        <p:spPr>
          <a:xfrm>
            <a:off x="2560323" y="12759266"/>
            <a:ext cx="22625053" cy="23180890"/>
          </a:xfrm>
        </p:spPr>
        <p:txBody>
          <a:bodyPr/>
          <a:lstStyle>
            <a:lvl1pPr>
              <a:defRPr sz="13200"/>
            </a:lvl1pPr>
            <a:lvl2pPr>
              <a:defRPr sz="11000"/>
            </a:lvl2pPr>
            <a:lvl3pPr>
              <a:defRPr sz="9900"/>
            </a:lvl3pPr>
            <a:lvl4pPr>
              <a:defRPr sz="8800"/>
            </a:lvl4pPr>
            <a:lvl5pPr>
              <a:defRPr sz="8800"/>
            </a:lvl5pPr>
            <a:lvl6pPr>
              <a:defRPr sz="8800"/>
            </a:lvl6pPr>
            <a:lvl7pPr>
              <a:defRPr sz="8800"/>
            </a:lvl7pPr>
            <a:lvl8pPr>
              <a:defRPr sz="8800"/>
            </a:lvl8pPr>
            <a:lvl9pPr>
              <a:defRPr sz="8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6012143" y="9005996"/>
            <a:ext cx="22633940" cy="3753270"/>
          </a:xfrm>
        </p:spPr>
        <p:txBody>
          <a:bodyPr anchor="b"/>
          <a:lstStyle>
            <a:lvl1pPr marL="0" indent="0">
              <a:buNone/>
              <a:defRPr sz="13200" b="1"/>
            </a:lvl1pPr>
            <a:lvl2pPr marL="2508062" indent="0">
              <a:buNone/>
              <a:defRPr sz="11000" b="1"/>
            </a:lvl2pPr>
            <a:lvl3pPr marL="5016124" indent="0">
              <a:buNone/>
              <a:defRPr sz="9900" b="1"/>
            </a:lvl3pPr>
            <a:lvl4pPr marL="7524186" indent="0">
              <a:buNone/>
              <a:defRPr sz="8800" b="1"/>
            </a:lvl4pPr>
            <a:lvl5pPr marL="10032248" indent="0">
              <a:buNone/>
              <a:defRPr sz="8800" b="1"/>
            </a:lvl5pPr>
            <a:lvl6pPr marL="12540310" indent="0">
              <a:buNone/>
              <a:defRPr sz="8800" b="1"/>
            </a:lvl6pPr>
            <a:lvl7pPr marL="15048372" indent="0">
              <a:buNone/>
              <a:defRPr sz="8800" b="1"/>
            </a:lvl7pPr>
            <a:lvl8pPr marL="17556434" indent="0">
              <a:buNone/>
              <a:defRPr sz="8800" b="1"/>
            </a:lvl8pPr>
            <a:lvl9pPr marL="20064496" indent="0">
              <a:buNone/>
              <a:defRPr sz="8800" b="1"/>
            </a:lvl9pPr>
          </a:lstStyle>
          <a:p>
            <a:pPr lvl="0"/>
            <a:r>
              <a:rPr lang="en-US" smtClean="0"/>
              <a:t>Click to edit Master text styles</a:t>
            </a:r>
          </a:p>
        </p:txBody>
      </p:sp>
      <p:sp>
        <p:nvSpPr>
          <p:cNvPr id="6" name="Content Placeholder 5"/>
          <p:cNvSpPr>
            <a:spLocks noGrp="1"/>
          </p:cNvSpPr>
          <p:nvPr>
            <p:ph sz="quarter" idx="4"/>
          </p:nvPr>
        </p:nvSpPr>
        <p:spPr>
          <a:xfrm>
            <a:off x="26012143" y="12759266"/>
            <a:ext cx="22633940" cy="23180890"/>
          </a:xfrm>
        </p:spPr>
        <p:txBody>
          <a:bodyPr/>
          <a:lstStyle>
            <a:lvl1pPr>
              <a:defRPr sz="13200"/>
            </a:lvl1pPr>
            <a:lvl2pPr>
              <a:defRPr sz="11000"/>
            </a:lvl2pPr>
            <a:lvl3pPr>
              <a:defRPr sz="9900"/>
            </a:lvl3pPr>
            <a:lvl4pPr>
              <a:defRPr sz="8800"/>
            </a:lvl4pPr>
            <a:lvl5pPr>
              <a:defRPr sz="8800"/>
            </a:lvl5pPr>
            <a:lvl6pPr>
              <a:defRPr sz="8800"/>
            </a:lvl6pPr>
            <a:lvl7pPr>
              <a:defRPr sz="8800"/>
            </a:lvl7pPr>
            <a:lvl8pPr>
              <a:defRPr sz="8800"/>
            </a:lvl8pPr>
            <a:lvl9pPr>
              <a:defRPr sz="8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661947-2E52-DE42-92BD-162C73C982A4}" type="datetimeFigureOut">
              <a:rPr lang="en-US" smtClean="0"/>
              <a:t>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A3C4B7-5047-3148-9C82-633302280CE4}" type="slidenum">
              <a:rPr lang="en-US" smtClean="0"/>
              <a:t>‹#›</a:t>
            </a:fld>
            <a:endParaRPr lang="en-US" dirty="0"/>
          </a:p>
        </p:txBody>
      </p:sp>
    </p:spTree>
    <p:extLst>
      <p:ext uri="{BB962C8B-B14F-4D97-AF65-F5344CB8AC3E}">
        <p14:creationId xmlns:p14="http://schemas.microsoft.com/office/powerpoint/2010/main" val="2049885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661947-2E52-DE42-92BD-162C73C982A4}" type="datetimeFigureOut">
              <a:rPr lang="en-US" smtClean="0"/>
              <a:t>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CA3C4B7-5047-3148-9C82-633302280CE4}" type="slidenum">
              <a:rPr lang="en-US" smtClean="0"/>
              <a:t>‹#›</a:t>
            </a:fld>
            <a:endParaRPr lang="en-US" dirty="0"/>
          </a:p>
        </p:txBody>
      </p:sp>
    </p:spTree>
    <p:extLst>
      <p:ext uri="{BB962C8B-B14F-4D97-AF65-F5344CB8AC3E}">
        <p14:creationId xmlns:p14="http://schemas.microsoft.com/office/powerpoint/2010/main" val="3939029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661947-2E52-DE42-92BD-162C73C982A4}" type="datetimeFigureOut">
              <a:rPr lang="en-US" smtClean="0"/>
              <a:t>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CA3C4B7-5047-3148-9C82-633302280CE4}" type="slidenum">
              <a:rPr lang="en-US" smtClean="0"/>
              <a:t>‹#›</a:t>
            </a:fld>
            <a:endParaRPr lang="en-US" dirty="0"/>
          </a:p>
        </p:txBody>
      </p:sp>
    </p:spTree>
    <p:extLst>
      <p:ext uri="{BB962C8B-B14F-4D97-AF65-F5344CB8AC3E}">
        <p14:creationId xmlns:p14="http://schemas.microsoft.com/office/powerpoint/2010/main" val="3410617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6" y="1601894"/>
            <a:ext cx="16846553" cy="6817360"/>
          </a:xfrm>
        </p:spPr>
        <p:txBody>
          <a:bodyPr anchor="b"/>
          <a:lstStyle>
            <a:lvl1pPr algn="l">
              <a:defRPr sz="11000" b="1"/>
            </a:lvl1pPr>
          </a:lstStyle>
          <a:p>
            <a:r>
              <a:rPr lang="en-US" smtClean="0"/>
              <a:t>Click to edit Master title style</a:t>
            </a:r>
            <a:endParaRPr lang="en-US"/>
          </a:p>
        </p:txBody>
      </p:sp>
      <p:sp>
        <p:nvSpPr>
          <p:cNvPr id="3" name="Content Placeholder 2"/>
          <p:cNvSpPr>
            <a:spLocks noGrp="1"/>
          </p:cNvSpPr>
          <p:nvPr>
            <p:ph idx="1"/>
          </p:nvPr>
        </p:nvSpPr>
        <p:spPr>
          <a:xfrm>
            <a:off x="20020280" y="1601898"/>
            <a:ext cx="28625800" cy="34338263"/>
          </a:xfrm>
        </p:spPr>
        <p:txBody>
          <a:bodyPr/>
          <a:lstStyle>
            <a:lvl1pPr>
              <a:defRPr sz="17600"/>
            </a:lvl1pPr>
            <a:lvl2pPr>
              <a:defRPr sz="15400"/>
            </a:lvl2pPr>
            <a:lvl3pPr>
              <a:defRPr sz="13200"/>
            </a:lvl3pPr>
            <a:lvl4pPr>
              <a:defRPr sz="11000"/>
            </a:lvl4pPr>
            <a:lvl5pPr>
              <a:defRPr sz="11000"/>
            </a:lvl5pPr>
            <a:lvl6pPr>
              <a:defRPr sz="11000"/>
            </a:lvl6pPr>
            <a:lvl7pPr>
              <a:defRPr sz="11000"/>
            </a:lvl7pPr>
            <a:lvl8pPr>
              <a:defRPr sz="11000"/>
            </a:lvl8pPr>
            <a:lvl9pPr>
              <a:defRPr sz="1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60326" y="8419258"/>
            <a:ext cx="16846553" cy="27520903"/>
          </a:xfrm>
        </p:spPr>
        <p:txBody>
          <a:bodyPr/>
          <a:lstStyle>
            <a:lvl1pPr marL="0" indent="0">
              <a:buNone/>
              <a:defRPr sz="7700"/>
            </a:lvl1pPr>
            <a:lvl2pPr marL="2508062" indent="0">
              <a:buNone/>
              <a:defRPr sz="6600"/>
            </a:lvl2pPr>
            <a:lvl3pPr marL="5016124" indent="0">
              <a:buNone/>
              <a:defRPr sz="5500"/>
            </a:lvl3pPr>
            <a:lvl4pPr marL="7524186" indent="0">
              <a:buNone/>
              <a:defRPr sz="4900"/>
            </a:lvl4pPr>
            <a:lvl5pPr marL="10032248" indent="0">
              <a:buNone/>
              <a:defRPr sz="4900"/>
            </a:lvl5pPr>
            <a:lvl6pPr marL="12540310" indent="0">
              <a:buNone/>
              <a:defRPr sz="4900"/>
            </a:lvl6pPr>
            <a:lvl7pPr marL="15048372" indent="0">
              <a:buNone/>
              <a:defRPr sz="4900"/>
            </a:lvl7pPr>
            <a:lvl8pPr marL="17556434" indent="0">
              <a:buNone/>
              <a:defRPr sz="4900"/>
            </a:lvl8pPr>
            <a:lvl9pPr marL="20064496" indent="0">
              <a:buNone/>
              <a:defRPr sz="4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661947-2E52-DE42-92BD-162C73C982A4}" type="datetimeFigureOut">
              <a:rPr lang="en-US" smtClean="0"/>
              <a:t>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A3C4B7-5047-3148-9C82-633302280CE4}" type="slidenum">
              <a:rPr lang="en-US" smtClean="0"/>
              <a:t>‹#›</a:t>
            </a:fld>
            <a:endParaRPr lang="en-US" dirty="0"/>
          </a:p>
        </p:txBody>
      </p:sp>
    </p:spTree>
    <p:extLst>
      <p:ext uri="{BB962C8B-B14F-4D97-AF65-F5344CB8AC3E}">
        <p14:creationId xmlns:p14="http://schemas.microsoft.com/office/powerpoint/2010/main" val="1271378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3" y="28163522"/>
            <a:ext cx="30723840" cy="3324863"/>
          </a:xfrm>
        </p:spPr>
        <p:txBody>
          <a:bodyPr anchor="b"/>
          <a:lstStyle>
            <a:lvl1pPr algn="l">
              <a:defRPr sz="11000" b="1"/>
            </a:lvl1pPr>
          </a:lstStyle>
          <a:p>
            <a:r>
              <a:rPr lang="en-US" smtClean="0"/>
              <a:t>Click to edit Master title style</a:t>
            </a:r>
            <a:endParaRPr lang="en-US"/>
          </a:p>
        </p:txBody>
      </p:sp>
      <p:sp>
        <p:nvSpPr>
          <p:cNvPr id="3" name="Picture Placeholder 2"/>
          <p:cNvSpPr>
            <a:spLocks noGrp="1"/>
          </p:cNvSpPr>
          <p:nvPr>
            <p:ph type="pic" idx="1"/>
          </p:nvPr>
        </p:nvSpPr>
        <p:spPr>
          <a:xfrm>
            <a:off x="10036813" y="3594946"/>
            <a:ext cx="30723840" cy="24140160"/>
          </a:xfrm>
        </p:spPr>
        <p:txBody>
          <a:bodyPr/>
          <a:lstStyle>
            <a:lvl1pPr marL="0" indent="0">
              <a:buNone/>
              <a:defRPr sz="17600"/>
            </a:lvl1pPr>
            <a:lvl2pPr marL="2508062" indent="0">
              <a:buNone/>
              <a:defRPr sz="15400"/>
            </a:lvl2pPr>
            <a:lvl3pPr marL="5016124" indent="0">
              <a:buNone/>
              <a:defRPr sz="13200"/>
            </a:lvl3pPr>
            <a:lvl4pPr marL="7524186" indent="0">
              <a:buNone/>
              <a:defRPr sz="11000"/>
            </a:lvl4pPr>
            <a:lvl5pPr marL="10032248" indent="0">
              <a:buNone/>
              <a:defRPr sz="11000"/>
            </a:lvl5pPr>
            <a:lvl6pPr marL="12540310" indent="0">
              <a:buNone/>
              <a:defRPr sz="11000"/>
            </a:lvl6pPr>
            <a:lvl7pPr marL="15048372" indent="0">
              <a:buNone/>
              <a:defRPr sz="11000"/>
            </a:lvl7pPr>
            <a:lvl8pPr marL="17556434" indent="0">
              <a:buNone/>
              <a:defRPr sz="11000"/>
            </a:lvl8pPr>
            <a:lvl9pPr marL="20064496" indent="0">
              <a:buNone/>
              <a:defRPr sz="11000"/>
            </a:lvl9pPr>
          </a:lstStyle>
          <a:p>
            <a:endParaRPr lang="en-US" dirty="0"/>
          </a:p>
        </p:txBody>
      </p:sp>
      <p:sp>
        <p:nvSpPr>
          <p:cNvPr id="4" name="Text Placeholder 3"/>
          <p:cNvSpPr>
            <a:spLocks noGrp="1"/>
          </p:cNvSpPr>
          <p:nvPr>
            <p:ph type="body" sz="half" idx="2"/>
          </p:nvPr>
        </p:nvSpPr>
        <p:spPr>
          <a:xfrm>
            <a:off x="10036813" y="31488385"/>
            <a:ext cx="30723840" cy="4721857"/>
          </a:xfrm>
        </p:spPr>
        <p:txBody>
          <a:bodyPr/>
          <a:lstStyle>
            <a:lvl1pPr marL="0" indent="0">
              <a:buNone/>
              <a:defRPr sz="7700"/>
            </a:lvl1pPr>
            <a:lvl2pPr marL="2508062" indent="0">
              <a:buNone/>
              <a:defRPr sz="6600"/>
            </a:lvl2pPr>
            <a:lvl3pPr marL="5016124" indent="0">
              <a:buNone/>
              <a:defRPr sz="5500"/>
            </a:lvl3pPr>
            <a:lvl4pPr marL="7524186" indent="0">
              <a:buNone/>
              <a:defRPr sz="4900"/>
            </a:lvl4pPr>
            <a:lvl5pPr marL="10032248" indent="0">
              <a:buNone/>
              <a:defRPr sz="4900"/>
            </a:lvl5pPr>
            <a:lvl6pPr marL="12540310" indent="0">
              <a:buNone/>
              <a:defRPr sz="4900"/>
            </a:lvl6pPr>
            <a:lvl7pPr marL="15048372" indent="0">
              <a:buNone/>
              <a:defRPr sz="4900"/>
            </a:lvl7pPr>
            <a:lvl8pPr marL="17556434" indent="0">
              <a:buNone/>
              <a:defRPr sz="4900"/>
            </a:lvl8pPr>
            <a:lvl9pPr marL="20064496" indent="0">
              <a:buNone/>
              <a:defRPr sz="4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661947-2E52-DE42-92BD-162C73C982A4}" type="datetimeFigureOut">
              <a:rPr lang="en-US" smtClean="0"/>
              <a:t>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A3C4B7-5047-3148-9C82-633302280CE4}" type="slidenum">
              <a:rPr lang="en-US" smtClean="0"/>
              <a:t>‹#›</a:t>
            </a:fld>
            <a:endParaRPr lang="en-US" dirty="0"/>
          </a:p>
        </p:txBody>
      </p:sp>
    </p:spTree>
    <p:extLst>
      <p:ext uri="{BB962C8B-B14F-4D97-AF65-F5344CB8AC3E}">
        <p14:creationId xmlns:p14="http://schemas.microsoft.com/office/powerpoint/2010/main" val="10312716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0320" y="1611210"/>
            <a:ext cx="46085760" cy="6705600"/>
          </a:xfrm>
          <a:prstGeom prst="rect">
            <a:avLst/>
          </a:prstGeom>
        </p:spPr>
        <p:txBody>
          <a:bodyPr vert="horz" lIns="501612" tIns="250806" rIns="501612" bIns="25080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560320" y="9387845"/>
            <a:ext cx="46085760" cy="26552316"/>
          </a:xfrm>
          <a:prstGeom prst="rect">
            <a:avLst/>
          </a:prstGeom>
        </p:spPr>
        <p:txBody>
          <a:bodyPr vert="horz" lIns="501612" tIns="250806" rIns="501612" bIns="2508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560320" y="37290590"/>
            <a:ext cx="11948160" cy="2142066"/>
          </a:xfrm>
          <a:prstGeom prst="rect">
            <a:avLst/>
          </a:prstGeom>
        </p:spPr>
        <p:txBody>
          <a:bodyPr vert="horz" lIns="501612" tIns="250806" rIns="501612" bIns="250806" rtlCol="0" anchor="ctr"/>
          <a:lstStyle>
            <a:lvl1pPr algn="l">
              <a:defRPr sz="6600">
                <a:solidFill>
                  <a:schemeClr val="tx1">
                    <a:tint val="75000"/>
                  </a:schemeClr>
                </a:solidFill>
              </a:defRPr>
            </a:lvl1pPr>
          </a:lstStyle>
          <a:p>
            <a:fld id="{1C661947-2E52-DE42-92BD-162C73C982A4}" type="datetimeFigureOut">
              <a:rPr lang="en-US" smtClean="0"/>
              <a:t>9/20/16</a:t>
            </a:fld>
            <a:endParaRPr lang="en-US" dirty="0"/>
          </a:p>
        </p:txBody>
      </p:sp>
      <p:sp>
        <p:nvSpPr>
          <p:cNvPr id="5" name="Footer Placeholder 4"/>
          <p:cNvSpPr>
            <a:spLocks noGrp="1"/>
          </p:cNvSpPr>
          <p:nvPr>
            <p:ph type="ftr" sz="quarter" idx="3"/>
          </p:nvPr>
        </p:nvSpPr>
        <p:spPr>
          <a:xfrm>
            <a:off x="17495520" y="37290590"/>
            <a:ext cx="16215360" cy="2142066"/>
          </a:xfrm>
          <a:prstGeom prst="rect">
            <a:avLst/>
          </a:prstGeom>
        </p:spPr>
        <p:txBody>
          <a:bodyPr vert="horz" lIns="501612" tIns="250806" rIns="501612" bIns="250806" rtlCol="0" anchor="ctr"/>
          <a:lstStyle>
            <a:lvl1pPr algn="ctr">
              <a:defRPr sz="6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6697920" y="37290590"/>
            <a:ext cx="11948160" cy="2142066"/>
          </a:xfrm>
          <a:prstGeom prst="rect">
            <a:avLst/>
          </a:prstGeom>
        </p:spPr>
        <p:txBody>
          <a:bodyPr vert="horz" lIns="501612" tIns="250806" rIns="501612" bIns="250806" rtlCol="0" anchor="ctr"/>
          <a:lstStyle>
            <a:lvl1pPr algn="r">
              <a:defRPr sz="6600">
                <a:solidFill>
                  <a:schemeClr val="tx1">
                    <a:tint val="75000"/>
                  </a:schemeClr>
                </a:solidFill>
              </a:defRPr>
            </a:lvl1pPr>
          </a:lstStyle>
          <a:p>
            <a:fld id="{FCA3C4B7-5047-3148-9C82-633302280CE4}" type="slidenum">
              <a:rPr lang="en-US" smtClean="0"/>
              <a:t>‹#›</a:t>
            </a:fld>
            <a:endParaRPr lang="en-US" dirty="0"/>
          </a:p>
        </p:txBody>
      </p:sp>
    </p:spTree>
    <p:extLst>
      <p:ext uri="{BB962C8B-B14F-4D97-AF65-F5344CB8AC3E}">
        <p14:creationId xmlns:p14="http://schemas.microsoft.com/office/powerpoint/2010/main" val="3558088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508062" rtl="0" eaLnBrk="1" latinLnBrk="0" hangingPunct="1">
        <a:spcBef>
          <a:spcPct val="0"/>
        </a:spcBef>
        <a:buNone/>
        <a:defRPr sz="24100" kern="1200">
          <a:solidFill>
            <a:schemeClr val="tx1"/>
          </a:solidFill>
          <a:latin typeface="+mj-lt"/>
          <a:ea typeface="+mj-ea"/>
          <a:cs typeface="+mj-cs"/>
        </a:defRPr>
      </a:lvl1pPr>
    </p:titleStyle>
    <p:bodyStyle>
      <a:lvl1pPr marL="1881047" indent="-1881047" algn="l" defTabSz="2508062" rtl="0" eaLnBrk="1" latinLnBrk="0" hangingPunct="1">
        <a:spcBef>
          <a:spcPct val="20000"/>
        </a:spcBef>
        <a:buFont typeface="Arial"/>
        <a:buChar char="•"/>
        <a:defRPr sz="17600" kern="1200">
          <a:solidFill>
            <a:schemeClr val="tx1"/>
          </a:solidFill>
          <a:latin typeface="+mn-lt"/>
          <a:ea typeface="+mn-ea"/>
          <a:cs typeface="+mn-cs"/>
        </a:defRPr>
      </a:lvl1pPr>
      <a:lvl2pPr marL="4075601" indent="-1567539" algn="l" defTabSz="2508062" rtl="0" eaLnBrk="1" latinLnBrk="0" hangingPunct="1">
        <a:spcBef>
          <a:spcPct val="20000"/>
        </a:spcBef>
        <a:buFont typeface="Arial"/>
        <a:buChar char="–"/>
        <a:defRPr sz="15400" kern="1200">
          <a:solidFill>
            <a:schemeClr val="tx1"/>
          </a:solidFill>
          <a:latin typeface="+mn-lt"/>
          <a:ea typeface="+mn-ea"/>
          <a:cs typeface="+mn-cs"/>
        </a:defRPr>
      </a:lvl2pPr>
      <a:lvl3pPr marL="6270155" indent="-1254031" algn="l" defTabSz="2508062" rtl="0" eaLnBrk="1" latinLnBrk="0" hangingPunct="1">
        <a:spcBef>
          <a:spcPct val="20000"/>
        </a:spcBef>
        <a:buFont typeface="Arial"/>
        <a:buChar char="•"/>
        <a:defRPr sz="13200" kern="1200">
          <a:solidFill>
            <a:schemeClr val="tx1"/>
          </a:solidFill>
          <a:latin typeface="+mn-lt"/>
          <a:ea typeface="+mn-ea"/>
          <a:cs typeface="+mn-cs"/>
        </a:defRPr>
      </a:lvl3pPr>
      <a:lvl4pPr marL="8778217" indent="-1254031" algn="l" defTabSz="2508062" rtl="0" eaLnBrk="1" latinLnBrk="0" hangingPunct="1">
        <a:spcBef>
          <a:spcPct val="20000"/>
        </a:spcBef>
        <a:buFont typeface="Arial"/>
        <a:buChar char="–"/>
        <a:defRPr sz="11000" kern="1200">
          <a:solidFill>
            <a:schemeClr val="tx1"/>
          </a:solidFill>
          <a:latin typeface="+mn-lt"/>
          <a:ea typeface="+mn-ea"/>
          <a:cs typeface="+mn-cs"/>
        </a:defRPr>
      </a:lvl4pPr>
      <a:lvl5pPr marL="11286279" indent="-1254031" algn="l" defTabSz="2508062" rtl="0" eaLnBrk="1" latinLnBrk="0" hangingPunct="1">
        <a:spcBef>
          <a:spcPct val="20000"/>
        </a:spcBef>
        <a:buFont typeface="Arial"/>
        <a:buChar char="»"/>
        <a:defRPr sz="11000" kern="1200">
          <a:solidFill>
            <a:schemeClr val="tx1"/>
          </a:solidFill>
          <a:latin typeface="+mn-lt"/>
          <a:ea typeface="+mn-ea"/>
          <a:cs typeface="+mn-cs"/>
        </a:defRPr>
      </a:lvl5pPr>
      <a:lvl6pPr marL="13794341" indent="-1254031" algn="l" defTabSz="2508062" rtl="0" eaLnBrk="1" latinLnBrk="0" hangingPunct="1">
        <a:spcBef>
          <a:spcPct val="20000"/>
        </a:spcBef>
        <a:buFont typeface="Arial"/>
        <a:buChar char="•"/>
        <a:defRPr sz="11000" kern="1200">
          <a:solidFill>
            <a:schemeClr val="tx1"/>
          </a:solidFill>
          <a:latin typeface="+mn-lt"/>
          <a:ea typeface="+mn-ea"/>
          <a:cs typeface="+mn-cs"/>
        </a:defRPr>
      </a:lvl6pPr>
      <a:lvl7pPr marL="16302403" indent="-1254031" algn="l" defTabSz="2508062" rtl="0" eaLnBrk="1" latinLnBrk="0" hangingPunct="1">
        <a:spcBef>
          <a:spcPct val="20000"/>
        </a:spcBef>
        <a:buFont typeface="Arial"/>
        <a:buChar char="•"/>
        <a:defRPr sz="11000" kern="1200">
          <a:solidFill>
            <a:schemeClr val="tx1"/>
          </a:solidFill>
          <a:latin typeface="+mn-lt"/>
          <a:ea typeface="+mn-ea"/>
          <a:cs typeface="+mn-cs"/>
        </a:defRPr>
      </a:lvl7pPr>
      <a:lvl8pPr marL="18810465" indent="-1254031" algn="l" defTabSz="2508062" rtl="0" eaLnBrk="1" latinLnBrk="0" hangingPunct="1">
        <a:spcBef>
          <a:spcPct val="20000"/>
        </a:spcBef>
        <a:buFont typeface="Arial"/>
        <a:buChar char="•"/>
        <a:defRPr sz="11000" kern="1200">
          <a:solidFill>
            <a:schemeClr val="tx1"/>
          </a:solidFill>
          <a:latin typeface="+mn-lt"/>
          <a:ea typeface="+mn-ea"/>
          <a:cs typeface="+mn-cs"/>
        </a:defRPr>
      </a:lvl8pPr>
      <a:lvl9pPr marL="21318527" indent="-1254031" algn="l" defTabSz="2508062" rtl="0" eaLnBrk="1" latinLnBrk="0" hangingPunct="1">
        <a:spcBef>
          <a:spcPct val="20000"/>
        </a:spcBef>
        <a:buFont typeface="Arial"/>
        <a:buChar char="•"/>
        <a:defRPr sz="11000" kern="1200">
          <a:solidFill>
            <a:schemeClr val="tx1"/>
          </a:solidFill>
          <a:latin typeface="+mn-lt"/>
          <a:ea typeface="+mn-ea"/>
          <a:cs typeface="+mn-cs"/>
        </a:defRPr>
      </a:lvl9pPr>
    </p:bodyStyle>
    <p:otherStyle>
      <a:defPPr>
        <a:defRPr lang="en-US"/>
      </a:defPPr>
      <a:lvl1pPr marL="0" algn="l" defTabSz="2508062" rtl="0" eaLnBrk="1" latinLnBrk="0" hangingPunct="1">
        <a:defRPr sz="9900" kern="1200">
          <a:solidFill>
            <a:schemeClr val="tx1"/>
          </a:solidFill>
          <a:latin typeface="+mn-lt"/>
          <a:ea typeface="+mn-ea"/>
          <a:cs typeface="+mn-cs"/>
        </a:defRPr>
      </a:lvl1pPr>
      <a:lvl2pPr marL="2508062" algn="l" defTabSz="2508062" rtl="0" eaLnBrk="1" latinLnBrk="0" hangingPunct="1">
        <a:defRPr sz="9900" kern="1200">
          <a:solidFill>
            <a:schemeClr val="tx1"/>
          </a:solidFill>
          <a:latin typeface="+mn-lt"/>
          <a:ea typeface="+mn-ea"/>
          <a:cs typeface="+mn-cs"/>
        </a:defRPr>
      </a:lvl2pPr>
      <a:lvl3pPr marL="5016124" algn="l" defTabSz="2508062" rtl="0" eaLnBrk="1" latinLnBrk="0" hangingPunct="1">
        <a:defRPr sz="9900" kern="1200">
          <a:solidFill>
            <a:schemeClr val="tx1"/>
          </a:solidFill>
          <a:latin typeface="+mn-lt"/>
          <a:ea typeface="+mn-ea"/>
          <a:cs typeface="+mn-cs"/>
        </a:defRPr>
      </a:lvl3pPr>
      <a:lvl4pPr marL="7524186" algn="l" defTabSz="2508062" rtl="0" eaLnBrk="1" latinLnBrk="0" hangingPunct="1">
        <a:defRPr sz="9900" kern="1200">
          <a:solidFill>
            <a:schemeClr val="tx1"/>
          </a:solidFill>
          <a:latin typeface="+mn-lt"/>
          <a:ea typeface="+mn-ea"/>
          <a:cs typeface="+mn-cs"/>
        </a:defRPr>
      </a:lvl4pPr>
      <a:lvl5pPr marL="10032248" algn="l" defTabSz="2508062" rtl="0" eaLnBrk="1" latinLnBrk="0" hangingPunct="1">
        <a:defRPr sz="9900" kern="1200">
          <a:solidFill>
            <a:schemeClr val="tx1"/>
          </a:solidFill>
          <a:latin typeface="+mn-lt"/>
          <a:ea typeface="+mn-ea"/>
          <a:cs typeface="+mn-cs"/>
        </a:defRPr>
      </a:lvl5pPr>
      <a:lvl6pPr marL="12540310" algn="l" defTabSz="2508062" rtl="0" eaLnBrk="1" latinLnBrk="0" hangingPunct="1">
        <a:defRPr sz="9900" kern="1200">
          <a:solidFill>
            <a:schemeClr val="tx1"/>
          </a:solidFill>
          <a:latin typeface="+mn-lt"/>
          <a:ea typeface="+mn-ea"/>
          <a:cs typeface="+mn-cs"/>
        </a:defRPr>
      </a:lvl6pPr>
      <a:lvl7pPr marL="15048372" algn="l" defTabSz="2508062" rtl="0" eaLnBrk="1" latinLnBrk="0" hangingPunct="1">
        <a:defRPr sz="9900" kern="1200">
          <a:solidFill>
            <a:schemeClr val="tx1"/>
          </a:solidFill>
          <a:latin typeface="+mn-lt"/>
          <a:ea typeface="+mn-ea"/>
          <a:cs typeface="+mn-cs"/>
        </a:defRPr>
      </a:lvl7pPr>
      <a:lvl8pPr marL="17556434" algn="l" defTabSz="2508062" rtl="0" eaLnBrk="1" latinLnBrk="0" hangingPunct="1">
        <a:defRPr sz="9900" kern="1200">
          <a:solidFill>
            <a:schemeClr val="tx1"/>
          </a:solidFill>
          <a:latin typeface="+mn-lt"/>
          <a:ea typeface="+mn-ea"/>
          <a:cs typeface="+mn-cs"/>
        </a:defRPr>
      </a:lvl8pPr>
      <a:lvl9pPr marL="20064496" algn="l" defTabSz="2508062" rtl="0" eaLnBrk="1" latinLnBrk="0" hangingPunct="1">
        <a:defRPr sz="9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jpg"/><Relationship Id="rId12" Type="http://schemas.openxmlformats.org/officeDocument/2006/relationships/image" Target="../media/image11.jpg"/><Relationship Id="rId13" Type="http://schemas.openxmlformats.org/officeDocument/2006/relationships/image" Target="../media/image12.jpg"/><Relationship Id="rId14" Type="http://schemas.openxmlformats.org/officeDocument/2006/relationships/chart" Target="../charts/chart1.xml"/><Relationship Id="rId15" Type="http://schemas.openxmlformats.org/officeDocument/2006/relationships/hyperlink" Target="http://offices.colgate.edu/bselleck/Publication%20PDF/Paleozoicguide.pdf" TargetMode="External"/><Relationship Id="rId16" Type="http://schemas.openxmlformats.org/officeDocument/2006/relationships/chart" Target="../charts/chart2.xml"/><Relationship Id="rId17" Type="http://schemas.openxmlformats.org/officeDocument/2006/relationships/chart" Target="../charts/chart3.xml"/><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g"/><Relationship Id="rId8" Type="http://schemas.openxmlformats.org/officeDocument/2006/relationships/image" Target="../media/image7.png"/><Relationship Id="rId9" Type="http://schemas.openxmlformats.org/officeDocument/2006/relationships/image" Target="../media/image8.jpg"/><Relationship Id="rId10"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1" y="112297"/>
            <a:ext cx="51206400" cy="1520479"/>
          </a:xfrm>
          <a:prstGeom prst="rect">
            <a:avLst/>
          </a:prstGeom>
          <a:noFill/>
        </p:spPr>
        <p:txBody>
          <a:bodyPr wrap="square" lIns="164653" tIns="82327" rIns="164653" bIns="82327" rtlCol="0">
            <a:spAutoFit/>
          </a:bodyPr>
          <a:lstStyle/>
          <a:p>
            <a:pPr algn="ctr"/>
            <a:r>
              <a:rPr lang="en-US" sz="8800" dirty="0"/>
              <a:t>Stable Isotope and Petrographic Analysis of the Onondaga Limestone, Central New York</a:t>
            </a:r>
          </a:p>
        </p:txBody>
      </p:sp>
      <p:sp>
        <p:nvSpPr>
          <p:cNvPr id="37" name="TextBox 36"/>
          <p:cNvSpPr txBox="1"/>
          <p:nvPr/>
        </p:nvSpPr>
        <p:spPr>
          <a:xfrm>
            <a:off x="12899658" y="1341771"/>
            <a:ext cx="26496588" cy="2197587"/>
          </a:xfrm>
          <a:prstGeom prst="rect">
            <a:avLst/>
          </a:prstGeom>
          <a:noFill/>
        </p:spPr>
        <p:txBody>
          <a:bodyPr wrap="square" lIns="164653" tIns="82327" rIns="164653" bIns="82327" rtlCol="0">
            <a:spAutoFit/>
          </a:bodyPr>
          <a:lstStyle/>
          <a:p>
            <a:pPr algn="ctr"/>
            <a:r>
              <a:rPr lang="en-US" sz="6600" dirty="0"/>
              <a:t>Alec Melone</a:t>
            </a:r>
            <a:r>
              <a:rPr lang="en-US" sz="6600" baseline="30000" dirty="0"/>
              <a:t>1</a:t>
            </a:r>
            <a:r>
              <a:rPr lang="en-US" sz="6600" dirty="0"/>
              <a:t>, Catherine Beck</a:t>
            </a:r>
            <a:r>
              <a:rPr lang="en-US" sz="6600" baseline="30000" dirty="0"/>
              <a:t>1</a:t>
            </a:r>
            <a:r>
              <a:rPr lang="en-US" sz="6600" dirty="0"/>
              <a:t>, Morgan Schaller</a:t>
            </a:r>
            <a:r>
              <a:rPr lang="en-US" sz="6600" baseline="30000" dirty="0"/>
              <a:t>2</a:t>
            </a:r>
            <a:r>
              <a:rPr lang="en-US" sz="6600" dirty="0"/>
              <a:t>, and Bruce Wegter</a:t>
            </a:r>
            <a:r>
              <a:rPr lang="en-US" sz="6600" baseline="30000" dirty="0"/>
              <a:t>1</a:t>
            </a:r>
          </a:p>
          <a:p>
            <a:pPr algn="ctr"/>
            <a:r>
              <a:rPr lang="en-US" sz="6600" baseline="30000" dirty="0"/>
              <a:t>1</a:t>
            </a:r>
            <a:r>
              <a:rPr lang="en-US" sz="6600" dirty="0"/>
              <a:t>Hamilton College, Clinton, NY, </a:t>
            </a:r>
            <a:r>
              <a:rPr lang="en-US" sz="6600" baseline="30000" dirty="0"/>
              <a:t>2</a:t>
            </a:r>
            <a:r>
              <a:rPr lang="en-US" sz="6600" dirty="0"/>
              <a:t>Rennselaer Polytechnic Institute, Troy, NY</a:t>
            </a:r>
          </a:p>
        </p:txBody>
      </p:sp>
      <p:pic>
        <p:nvPicPr>
          <p:cNvPr id="38" name="Picture 37" descr="home-pg-hc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24" y="400876"/>
            <a:ext cx="5249556" cy="2951924"/>
          </a:xfrm>
          <a:prstGeom prst="rect">
            <a:avLst/>
          </a:prstGeom>
        </p:spPr>
      </p:pic>
      <p:sp>
        <p:nvSpPr>
          <p:cNvPr id="39" name="TextBox 38"/>
          <p:cNvSpPr txBox="1"/>
          <p:nvPr/>
        </p:nvSpPr>
        <p:spPr>
          <a:xfrm>
            <a:off x="1143587" y="4139303"/>
            <a:ext cx="10388013" cy="12034061"/>
          </a:xfrm>
          <a:prstGeom prst="rect">
            <a:avLst/>
          </a:prstGeom>
          <a:noFill/>
        </p:spPr>
        <p:txBody>
          <a:bodyPr wrap="square" rtlCol="0" anchor="t" anchorCtr="0">
            <a:spAutoFit/>
          </a:bodyPr>
          <a:lstStyle/>
          <a:p>
            <a:pPr algn="ctr"/>
            <a:r>
              <a:rPr lang="en-US" sz="4800" b="1" dirty="0" smtClean="0"/>
              <a:t>Introduction</a:t>
            </a:r>
          </a:p>
          <a:p>
            <a:pPr algn="ctr"/>
            <a:endParaRPr lang="en-US" sz="2800" b="1" dirty="0" smtClean="0"/>
          </a:p>
          <a:p>
            <a:r>
              <a:rPr lang="en-US" sz="2800" dirty="0"/>
              <a:t> </a:t>
            </a:r>
            <a:r>
              <a:rPr lang="en-US" sz="2800" dirty="0" smtClean="0"/>
              <a:t>             </a:t>
            </a:r>
            <a:r>
              <a:rPr lang="en-US" sz="2800" dirty="0" smtClean="0"/>
              <a:t>The </a:t>
            </a:r>
            <a:r>
              <a:rPr lang="en-US" sz="2800" dirty="0" smtClean="0"/>
              <a:t>goal of this research </a:t>
            </a:r>
            <a:r>
              <a:rPr lang="en-US" sz="2800" dirty="0"/>
              <a:t>was </a:t>
            </a:r>
            <a:r>
              <a:rPr lang="en-US" sz="2800" dirty="0" smtClean="0"/>
              <a:t>to investigate </a:t>
            </a:r>
            <a:r>
              <a:rPr lang="en-US" sz="2800" dirty="0"/>
              <a:t>δ</a:t>
            </a:r>
            <a:r>
              <a:rPr lang="en-US" sz="2800" baseline="30000" dirty="0"/>
              <a:t>13</a:t>
            </a:r>
            <a:r>
              <a:rPr lang="en-US" sz="2800" dirty="0"/>
              <a:t>C trends in the Middle Devonian </a:t>
            </a:r>
            <a:r>
              <a:rPr lang="en-US" sz="2800" dirty="0" smtClean="0"/>
              <a:t>from </a:t>
            </a:r>
            <a:r>
              <a:rPr lang="en-US" sz="2800" dirty="0" smtClean="0"/>
              <a:t>carbonate rocks of the Onondaga Formation </a:t>
            </a:r>
            <a:r>
              <a:rPr lang="en-US" sz="2800" dirty="0" smtClean="0"/>
              <a:t>and </a:t>
            </a:r>
            <a:r>
              <a:rPr lang="en-US" sz="2800" dirty="0" err="1" smtClean="0"/>
              <a:t>Helderberg</a:t>
            </a:r>
            <a:r>
              <a:rPr lang="en-US" sz="2800" dirty="0" smtClean="0"/>
              <a:t> </a:t>
            </a:r>
            <a:r>
              <a:rPr lang="en-US" sz="2800" dirty="0" smtClean="0"/>
              <a:t>Group </a:t>
            </a:r>
            <a:r>
              <a:rPr lang="en-US" sz="2800" dirty="0"/>
              <a:t>in New </a:t>
            </a:r>
            <a:r>
              <a:rPr lang="en-US" sz="2800" dirty="0" smtClean="0"/>
              <a:t>York (</a:t>
            </a:r>
            <a:r>
              <a:rPr lang="en-US" sz="2800" dirty="0" smtClean="0"/>
              <a:t>Figures 1 and 2). </a:t>
            </a:r>
            <a:r>
              <a:rPr lang="en-US" sz="2800" dirty="0" smtClean="0"/>
              <a:t>Stable </a:t>
            </a:r>
            <a:r>
              <a:rPr lang="en-US" sz="2800" dirty="0"/>
              <a:t>isotope measurements are a powerful tool for understanding oceanic water chemistry, though δ</a:t>
            </a:r>
            <a:r>
              <a:rPr lang="en-US" sz="2800" baseline="30000" dirty="0"/>
              <a:t>18</a:t>
            </a:r>
            <a:r>
              <a:rPr lang="en-US" sz="2800" dirty="0"/>
              <a:t>O values from Paleozoic carbonates may be overprinted during </a:t>
            </a:r>
            <a:r>
              <a:rPr lang="en-US" sz="2800" dirty="0" smtClean="0"/>
              <a:t>diagenesis. </a:t>
            </a:r>
            <a:r>
              <a:rPr lang="en-US" sz="2800" dirty="0"/>
              <a:t>Previous work from the </a:t>
            </a:r>
            <a:r>
              <a:rPr lang="en-US" sz="2800" dirty="0" err="1"/>
              <a:t>Helderberg</a:t>
            </a:r>
            <a:r>
              <a:rPr lang="en-US" sz="2800" dirty="0"/>
              <a:t> group from West Virginia reveal a positive δ</a:t>
            </a:r>
            <a:r>
              <a:rPr lang="en-US" sz="2800" baseline="30000" dirty="0"/>
              <a:t>13</a:t>
            </a:r>
            <a:r>
              <a:rPr lang="en-US" sz="2800" dirty="0"/>
              <a:t>C shift in the Late Silurian and Early Devonian (up to +5.8‰) (Saltzman, 2002) (Figure 3)</a:t>
            </a:r>
            <a:r>
              <a:rPr lang="en-US" sz="2800" dirty="0" smtClean="0"/>
              <a:t>.</a:t>
            </a:r>
            <a:r>
              <a:rPr lang="en-US" sz="2800" dirty="0" smtClean="0"/>
              <a:t> </a:t>
            </a:r>
            <a:r>
              <a:rPr lang="en-US" sz="2800" dirty="0"/>
              <a:t>As δ</a:t>
            </a:r>
            <a:r>
              <a:rPr lang="en-US" sz="2800" baseline="30000" dirty="0"/>
              <a:t>13</a:t>
            </a:r>
            <a:r>
              <a:rPr lang="en-US" sz="2800" dirty="0"/>
              <a:t>C values record changes in the carbon cycle during time of sediment </a:t>
            </a:r>
            <a:r>
              <a:rPr lang="en-US" sz="2800" dirty="0" smtClean="0"/>
              <a:t>deposition</a:t>
            </a:r>
            <a:r>
              <a:rPr lang="is-IS" sz="2800" dirty="0" smtClean="0"/>
              <a:t>, t</a:t>
            </a:r>
            <a:r>
              <a:rPr lang="en-US" sz="2800" dirty="0" smtClean="0"/>
              <a:t>his </a:t>
            </a:r>
            <a:r>
              <a:rPr lang="en-US" sz="2800" dirty="0" smtClean="0"/>
              <a:t>shift is attributed to</a:t>
            </a:r>
            <a:r>
              <a:rPr lang="is-IS" sz="2800" dirty="0"/>
              <a:t> </a:t>
            </a:r>
            <a:r>
              <a:rPr lang="is-IS" sz="2800" dirty="0" smtClean="0"/>
              <a:t>an increase in organic carbon burial within the Appalachian Basin during the Silurian and Devonian. </a:t>
            </a:r>
            <a:r>
              <a:rPr lang="en-US" sz="2800" dirty="0" smtClean="0"/>
              <a:t>In addition to stable isotope analysis, p</a:t>
            </a:r>
            <a:r>
              <a:rPr lang="en-US" sz="2800" dirty="0" smtClean="0"/>
              <a:t>etrographic analysis was conducted on representative samples </a:t>
            </a:r>
            <a:r>
              <a:rPr lang="en-US" sz="2800" dirty="0"/>
              <a:t>to look for any features that might indicate sources of error in the isotope data, such as diagenetic alteration.  </a:t>
            </a:r>
          </a:p>
          <a:p>
            <a:endParaRPr lang="is-IS" sz="2800" dirty="0" smtClean="0"/>
          </a:p>
          <a:p>
            <a:r>
              <a:rPr lang="en-US" sz="2800" dirty="0" smtClean="0"/>
              <a:t>Onondaga Limestone Background:</a:t>
            </a:r>
            <a:endParaRPr lang="en-US" sz="2800" dirty="0" smtClean="0"/>
          </a:p>
          <a:p>
            <a:pPr marL="1422400" lvl="1" indent="-457200">
              <a:buSzPct val="100000"/>
              <a:buFont typeface="Wingdings" charset="2"/>
              <a:buChar char="v"/>
            </a:pPr>
            <a:r>
              <a:rPr lang="en-US" sz="2800" dirty="0" smtClean="0"/>
              <a:t>Devonian unit that stretches from Ontario, Canada through central New York and down to West Virginia (Oliver, 1954) (Figure 1B) </a:t>
            </a:r>
          </a:p>
          <a:p>
            <a:pPr marL="1422400" lvl="1" indent="-457200">
              <a:buSzPct val="100000"/>
              <a:buFont typeface="Wingdings" charset="2"/>
              <a:buChar char="v"/>
            </a:pPr>
            <a:r>
              <a:rPr lang="en-US" sz="2800" dirty="0" smtClean="0"/>
              <a:t>Lies </a:t>
            </a:r>
            <a:r>
              <a:rPr lang="en-US" sz="2800" dirty="0"/>
              <a:t>beneath the Marcellus Shale and unconformably above the Helderberg Group limestones of the Upper Silurian in central NY (Figure 2</a:t>
            </a:r>
            <a:r>
              <a:rPr lang="en-US" sz="2800" dirty="0" smtClean="0"/>
              <a:t>)</a:t>
            </a:r>
          </a:p>
          <a:p>
            <a:pPr marL="1422400" lvl="1" indent="-457200">
              <a:buSzPct val="100000"/>
              <a:buFont typeface="Wingdings" charset="2"/>
              <a:buChar char="v"/>
            </a:pPr>
            <a:r>
              <a:rPr lang="en-US" sz="2800" dirty="0" smtClean="0"/>
              <a:t>Formed when shallow, tropical ocean filled the Appalachian Basin (Figure 4</a:t>
            </a:r>
            <a:r>
              <a:rPr lang="en-US" sz="2800" dirty="0" smtClean="0"/>
              <a:t>)</a:t>
            </a:r>
          </a:p>
        </p:txBody>
      </p:sp>
      <p:grpSp>
        <p:nvGrpSpPr>
          <p:cNvPr id="40" name="Group 39"/>
          <p:cNvGrpSpPr/>
          <p:nvPr/>
        </p:nvGrpSpPr>
        <p:grpSpPr>
          <a:xfrm>
            <a:off x="2041076" y="16929487"/>
            <a:ext cx="14509167" cy="8775969"/>
            <a:chOff x="8296491" y="4606869"/>
            <a:chExt cx="14509167" cy="8775969"/>
          </a:xfrm>
        </p:grpSpPr>
        <p:pic>
          <p:nvPicPr>
            <p:cNvPr id="41" name="Picture 40" descr="NY_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2726" y="4606869"/>
              <a:ext cx="11562932" cy="8775969"/>
            </a:xfrm>
            <a:prstGeom prst="rect">
              <a:avLst/>
            </a:prstGeom>
          </p:spPr>
        </p:pic>
        <p:pic>
          <p:nvPicPr>
            <p:cNvPr id="42" name="Picture 41" descr="USA_ma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6491" y="4606870"/>
              <a:ext cx="5196407" cy="3930616"/>
            </a:xfrm>
            <a:prstGeom prst="rect">
              <a:avLst/>
            </a:prstGeom>
          </p:spPr>
        </p:pic>
        <p:pic>
          <p:nvPicPr>
            <p:cNvPr id="43" name="Picture 42" descr="WV_ma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7736" y="8230056"/>
              <a:ext cx="3928432" cy="4906834"/>
            </a:xfrm>
            <a:prstGeom prst="rect">
              <a:avLst/>
            </a:prstGeom>
            <a:ln>
              <a:solidFill>
                <a:schemeClr val="tx1"/>
              </a:solidFill>
            </a:ln>
          </p:spPr>
        </p:pic>
        <p:sp>
          <p:nvSpPr>
            <p:cNvPr id="44" name="TextBox 43"/>
            <p:cNvSpPr txBox="1"/>
            <p:nvPr/>
          </p:nvSpPr>
          <p:spPr>
            <a:xfrm>
              <a:off x="12025596" y="8530220"/>
              <a:ext cx="446591" cy="507321"/>
            </a:xfrm>
            <a:prstGeom prst="rect">
              <a:avLst/>
            </a:prstGeom>
            <a:solidFill>
              <a:schemeClr val="bg1"/>
            </a:solidFill>
            <a:ln>
              <a:solidFill>
                <a:schemeClr val="tx1"/>
              </a:solidFill>
            </a:ln>
          </p:spPr>
          <p:txBody>
            <a:bodyPr wrap="square" rtlCol="0">
              <a:spAutoFit/>
            </a:bodyPr>
            <a:lstStyle/>
            <a:p>
              <a:r>
                <a:rPr lang="en-US" sz="2400" b="1" dirty="0"/>
                <a:t>C</a:t>
              </a:r>
            </a:p>
          </p:txBody>
        </p:sp>
        <p:sp>
          <p:nvSpPr>
            <p:cNvPr id="45" name="TextBox 44"/>
            <p:cNvSpPr txBox="1"/>
            <p:nvPr/>
          </p:nvSpPr>
          <p:spPr>
            <a:xfrm>
              <a:off x="9137471" y="4785217"/>
              <a:ext cx="446591" cy="507321"/>
            </a:xfrm>
            <a:prstGeom prst="rect">
              <a:avLst/>
            </a:prstGeom>
            <a:solidFill>
              <a:schemeClr val="bg1"/>
            </a:solidFill>
          </p:spPr>
          <p:txBody>
            <a:bodyPr wrap="square" rtlCol="0">
              <a:spAutoFit/>
            </a:bodyPr>
            <a:lstStyle/>
            <a:p>
              <a:r>
                <a:rPr lang="en-US" sz="2400" b="1" dirty="0" smtClean="0"/>
                <a:t>A</a:t>
              </a:r>
              <a:endParaRPr lang="en-US" sz="2400" b="1" dirty="0"/>
            </a:p>
          </p:txBody>
        </p:sp>
        <p:sp>
          <p:nvSpPr>
            <p:cNvPr id="46" name="TextBox 45"/>
            <p:cNvSpPr txBox="1"/>
            <p:nvPr/>
          </p:nvSpPr>
          <p:spPr>
            <a:xfrm>
              <a:off x="13704121" y="4756114"/>
              <a:ext cx="446591" cy="507321"/>
            </a:xfrm>
            <a:prstGeom prst="rect">
              <a:avLst/>
            </a:prstGeom>
            <a:solidFill>
              <a:schemeClr val="bg1"/>
            </a:solidFill>
          </p:spPr>
          <p:txBody>
            <a:bodyPr wrap="square" rtlCol="0">
              <a:spAutoFit/>
            </a:bodyPr>
            <a:lstStyle/>
            <a:p>
              <a:r>
                <a:rPr lang="en-US" sz="2400" b="1" dirty="0"/>
                <a:t>B</a:t>
              </a:r>
            </a:p>
          </p:txBody>
        </p:sp>
        <p:sp>
          <p:nvSpPr>
            <p:cNvPr id="47" name="TextBox 46"/>
            <p:cNvSpPr txBox="1"/>
            <p:nvPr/>
          </p:nvSpPr>
          <p:spPr>
            <a:xfrm>
              <a:off x="12899657" y="10744200"/>
              <a:ext cx="4645714" cy="1384995"/>
            </a:xfrm>
            <a:prstGeom prst="rect">
              <a:avLst/>
            </a:prstGeom>
            <a:solidFill>
              <a:schemeClr val="bg1"/>
            </a:solidFill>
            <a:ln>
              <a:solidFill>
                <a:schemeClr val="tx1"/>
              </a:solidFill>
            </a:ln>
          </p:spPr>
          <p:txBody>
            <a:bodyPr wrap="square" rtlCol="0">
              <a:spAutoFit/>
            </a:bodyPr>
            <a:lstStyle/>
            <a:p>
              <a:r>
                <a:rPr lang="en-US" sz="2400" b="1" dirty="0" smtClean="0">
                  <a:solidFill>
                    <a:srgbClr val="429CF0"/>
                  </a:solidFill>
                </a:rPr>
                <a:t>Blue</a:t>
              </a:r>
              <a:r>
                <a:rPr lang="en-US" sz="2400" b="1" dirty="0" smtClean="0"/>
                <a:t> : Helderberg Group (Rondout</a:t>
              </a:r>
              <a:r>
                <a:rPr lang="en-US" sz="2400" b="1" dirty="0"/>
                <a:t> </a:t>
              </a:r>
              <a:r>
                <a:rPr lang="en-US" sz="2400" b="1" dirty="0" smtClean="0"/>
                <a:t>ds, Manlius ls, Kalkberg ls)</a:t>
              </a:r>
            </a:p>
            <a:p>
              <a:endParaRPr lang="en-US" sz="1200" b="1" dirty="0" smtClean="0"/>
            </a:p>
            <a:p>
              <a:r>
                <a:rPr lang="en-US" sz="2400" b="1" dirty="0" smtClean="0">
                  <a:solidFill>
                    <a:srgbClr val="9CE3BF"/>
                  </a:solidFill>
                </a:rPr>
                <a:t>         </a:t>
              </a:r>
              <a:r>
                <a:rPr lang="en-US" sz="2400" b="1" dirty="0" smtClean="0"/>
                <a:t>: Onondaga ls</a:t>
              </a:r>
            </a:p>
          </p:txBody>
        </p:sp>
        <p:sp>
          <p:nvSpPr>
            <p:cNvPr id="48" name="TextBox 47"/>
            <p:cNvSpPr txBox="1"/>
            <p:nvPr/>
          </p:nvSpPr>
          <p:spPr>
            <a:xfrm>
              <a:off x="12992100" y="11777460"/>
              <a:ext cx="576788" cy="276999"/>
            </a:xfrm>
            <a:prstGeom prst="rect">
              <a:avLst/>
            </a:prstGeom>
            <a:solidFill>
              <a:srgbClr val="9CE3BF"/>
            </a:solidFill>
            <a:ln>
              <a:solidFill>
                <a:schemeClr val="tx1"/>
              </a:solidFill>
            </a:ln>
          </p:spPr>
          <p:txBody>
            <a:bodyPr wrap="square" rtlCol="0">
              <a:spAutoFit/>
            </a:bodyPr>
            <a:lstStyle/>
            <a:p>
              <a:endParaRPr lang="en-US" sz="1200" dirty="0">
                <a:solidFill>
                  <a:srgbClr val="9CE3BF"/>
                </a:solidFill>
              </a:endParaRPr>
            </a:p>
          </p:txBody>
        </p:sp>
        <p:sp>
          <p:nvSpPr>
            <p:cNvPr id="49" name="TextBox 48"/>
            <p:cNvSpPr txBox="1"/>
            <p:nvPr/>
          </p:nvSpPr>
          <p:spPr>
            <a:xfrm>
              <a:off x="12992099" y="10845800"/>
              <a:ext cx="576789" cy="276999"/>
            </a:xfrm>
            <a:prstGeom prst="rect">
              <a:avLst/>
            </a:prstGeom>
            <a:solidFill>
              <a:srgbClr val="429CF0"/>
            </a:solidFill>
            <a:ln>
              <a:solidFill>
                <a:schemeClr val="tx1"/>
              </a:solidFill>
            </a:ln>
          </p:spPr>
          <p:txBody>
            <a:bodyPr wrap="square" rtlCol="0">
              <a:spAutoFit/>
            </a:bodyPr>
            <a:lstStyle/>
            <a:p>
              <a:endParaRPr lang="en-US" sz="1200" dirty="0">
                <a:solidFill>
                  <a:srgbClr val="9CE3BF"/>
                </a:solidFill>
              </a:endParaRPr>
            </a:p>
          </p:txBody>
        </p:sp>
      </p:grpSp>
      <p:sp>
        <p:nvSpPr>
          <p:cNvPr id="50" name="TextBox 49"/>
          <p:cNvSpPr txBox="1"/>
          <p:nvPr/>
        </p:nvSpPr>
        <p:spPr>
          <a:xfrm>
            <a:off x="1027122" y="26050392"/>
            <a:ext cx="16384309" cy="1938992"/>
          </a:xfrm>
          <a:prstGeom prst="rect">
            <a:avLst/>
          </a:prstGeom>
          <a:noFill/>
        </p:spPr>
        <p:txBody>
          <a:bodyPr wrap="square" rtlCol="0">
            <a:spAutoFit/>
          </a:bodyPr>
          <a:lstStyle/>
          <a:p>
            <a:r>
              <a:rPr lang="en-US" sz="2400" b="1" dirty="0" smtClean="0"/>
              <a:t>Figure 2</a:t>
            </a:r>
            <a:r>
              <a:rPr lang="en-US" sz="2400" dirty="0" smtClean="0"/>
              <a:t>: The focus of our study and the study we reference.  </a:t>
            </a:r>
            <a:r>
              <a:rPr lang="en-US" sz="2400" b="1" dirty="0"/>
              <a:t>A</a:t>
            </a:r>
            <a:r>
              <a:rPr lang="en-US" sz="2400" dirty="0" smtClean="0"/>
              <a:t>: A map of the United States, with our study area outlined in red and the West Virginia study area of Saltzman, 2002 outlined in blue (Source: Google Earth).  </a:t>
            </a:r>
            <a:r>
              <a:rPr lang="en-US" sz="2400" b="1" dirty="0" smtClean="0"/>
              <a:t>B</a:t>
            </a:r>
            <a:r>
              <a:rPr lang="en-US" sz="2400" dirty="0" smtClean="0"/>
              <a:t>: A closer view of our study area of New York, with our collection sites marked, along with the location of the Helderberg Group and the Onondaga Limestone within New York (Map data source: Google Earth.  </a:t>
            </a:r>
            <a:r>
              <a:rPr lang="en-US" sz="2400" smtClean="0"/>
              <a:t>Geologic map data </a:t>
            </a:r>
            <a:r>
              <a:rPr lang="en-US" sz="2400" dirty="0" smtClean="0"/>
              <a:t>source: USGS).  </a:t>
            </a:r>
            <a:r>
              <a:rPr lang="en-US" sz="2400" b="1" dirty="0" smtClean="0"/>
              <a:t>C</a:t>
            </a:r>
            <a:r>
              <a:rPr lang="en-US" sz="2400" dirty="0" smtClean="0"/>
              <a:t>: The study area of Saltzman, 2002 in West Virginia, with the location of study marked. (Source: Saltzman, 2002)</a:t>
            </a:r>
            <a:endParaRPr lang="en-US" sz="2400" dirty="0"/>
          </a:p>
        </p:txBody>
      </p:sp>
      <p:pic>
        <p:nvPicPr>
          <p:cNvPr id="51" name="Picture 50" descr="NYstratcol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85323" y="4070749"/>
            <a:ext cx="5426108" cy="10451518"/>
          </a:xfrm>
          <a:prstGeom prst="rect">
            <a:avLst/>
          </a:prstGeom>
        </p:spPr>
      </p:pic>
      <p:grpSp>
        <p:nvGrpSpPr>
          <p:cNvPr id="52" name="Group 51"/>
          <p:cNvGrpSpPr/>
          <p:nvPr/>
        </p:nvGrpSpPr>
        <p:grpSpPr>
          <a:xfrm>
            <a:off x="8050453" y="28619136"/>
            <a:ext cx="10059812" cy="8736675"/>
            <a:chOff x="6806542" y="16375224"/>
            <a:chExt cx="9557947" cy="8486799"/>
          </a:xfrm>
        </p:grpSpPr>
        <p:pic>
          <p:nvPicPr>
            <p:cNvPr id="53" name="Picture 52" descr="mD-earth.jpg"/>
            <p:cNvPicPr>
              <a:picLocks noChangeAspect="1"/>
            </p:cNvPicPr>
            <p:nvPr/>
          </p:nvPicPr>
          <p:blipFill rotWithShape="1">
            <a:blip r:embed="rId7">
              <a:extLst>
                <a:ext uri="{28A0092B-C50C-407E-A947-70E740481C1C}">
                  <a14:useLocalDpi xmlns:a14="http://schemas.microsoft.com/office/drawing/2010/main" val="0"/>
                </a:ext>
              </a:extLst>
            </a:blip>
            <a:srcRect b="8081"/>
            <a:stretch/>
          </p:blipFill>
          <p:spPr>
            <a:xfrm>
              <a:off x="6806542" y="16375224"/>
              <a:ext cx="9557947" cy="8486799"/>
            </a:xfrm>
            <a:prstGeom prst="rect">
              <a:avLst/>
            </a:prstGeom>
          </p:spPr>
        </p:pic>
        <p:sp>
          <p:nvSpPr>
            <p:cNvPr id="54" name="Rectangle 53"/>
            <p:cNvSpPr/>
            <p:nvPr/>
          </p:nvSpPr>
          <p:spPr>
            <a:xfrm>
              <a:off x="12626168" y="21583875"/>
              <a:ext cx="968468" cy="68112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TextBox 54"/>
            <p:cNvSpPr txBox="1"/>
            <p:nvPr/>
          </p:nvSpPr>
          <p:spPr>
            <a:xfrm>
              <a:off x="12161141" y="18530666"/>
              <a:ext cx="1823015" cy="455808"/>
            </a:xfrm>
            <a:prstGeom prst="rect">
              <a:avLst/>
            </a:prstGeom>
            <a:noFill/>
          </p:spPr>
          <p:txBody>
            <a:bodyPr wrap="square" rtlCol="0">
              <a:spAutoFit/>
            </a:bodyPr>
            <a:lstStyle/>
            <a:p>
              <a:r>
                <a:rPr lang="en-US" sz="1800" dirty="0" smtClean="0">
                  <a:solidFill>
                    <a:schemeClr val="bg1"/>
                  </a:solidFill>
                </a:rPr>
                <a:t>Equator</a:t>
              </a:r>
              <a:endParaRPr lang="en-US" sz="1800" dirty="0">
                <a:solidFill>
                  <a:schemeClr val="bg1"/>
                </a:solidFill>
              </a:endParaRPr>
            </a:p>
          </p:txBody>
        </p:sp>
        <p:cxnSp>
          <p:nvCxnSpPr>
            <p:cNvPr id="56" name="Straight Arrow Connector 55"/>
            <p:cNvCxnSpPr/>
            <p:nvPr/>
          </p:nvCxnSpPr>
          <p:spPr>
            <a:xfrm flipH="1" flipV="1">
              <a:off x="11511599" y="18569169"/>
              <a:ext cx="649542" cy="235632"/>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57" name="Rectangle 56"/>
            <p:cNvSpPr/>
            <p:nvPr/>
          </p:nvSpPr>
          <p:spPr>
            <a:xfrm>
              <a:off x="12496800" y="22362719"/>
              <a:ext cx="520700" cy="441156"/>
            </a:xfrm>
            <a:prstGeom prst="rect">
              <a:avLst/>
            </a:prstGeom>
            <a:no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8" name="TextBox 57"/>
          <p:cNvSpPr txBox="1"/>
          <p:nvPr/>
        </p:nvSpPr>
        <p:spPr>
          <a:xfrm>
            <a:off x="11760201" y="14768467"/>
            <a:ext cx="5651230" cy="1938992"/>
          </a:xfrm>
          <a:prstGeom prst="rect">
            <a:avLst/>
          </a:prstGeom>
          <a:noFill/>
        </p:spPr>
        <p:txBody>
          <a:bodyPr wrap="square" rtlCol="0">
            <a:spAutoFit/>
          </a:bodyPr>
          <a:lstStyle/>
          <a:p>
            <a:r>
              <a:rPr lang="en-US" sz="2400" b="1" dirty="0" smtClean="0"/>
              <a:t>Figure 1:</a:t>
            </a:r>
            <a:r>
              <a:rPr lang="en-US" sz="2400" dirty="0" smtClean="0"/>
              <a:t> Stratigraphic column of the Paleozoic Appalachian Basin in New York.  The red box highlights the Helderberg Group and Onondaga Limestone.  (Source: Selleck, 2010)</a:t>
            </a:r>
            <a:endParaRPr lang="en-US" sz="2400" b="1" dirty="0"/>
          </a:p>
        </p:txBody>
      </p:sp>
      <p:sp>
        <p:nvSpPr>
          <p:cNvPr id="59" name="TextBox 58"/>
          <p:cNvSpPr txBox="1"/>
          <p:nvPr/>
        </p:nvSpPr>
        <p:spPr>
          <a:xfrm>
            <a:off x="8223588" y="37444981"/>
            <a:ext cx="9557946" cy="1569660"/>
          </a:xfrm>
          <a:prstGeom prst="rect">
            <a:avLst/>
          </a:prstGeom>
          <a:noFill/>
        </p:spPr>
        <p:txBody>
          <a:bodyPr wrap="square" rtlCol="0">
            <a:spAutoFit/>
          </a:bodyPr>
          <a:lstStyle/>
          <a:p>
            <a:r>
              <a:rPr lang="en-US" sz="2400" b="1" dirty="0" smtClean="0"/>
              <a:t>Figure 4: </a:t>
            </a:r>
            <a:r>
              <a:rPr lang="en-US" sz="2400" dirty="0" smtClean="0"/>
              <a:t>A paleogeographic reconstruction of North America during the Middle Devonian (385 Ma), with New York located within the red box and West Virginia in the blue box. (Source</a:t>
            </a:r>
            <a:r>
              <a:rPr lang="en-US" sz="2400" dirty="0"/>
              <a:t>: </a:t>
            </a:r>
            <a:r>
              <a:rPr lang="en-US" sz="2400" dirty="0" smtClean="0"/>
              <a:t>Dr. Ron Blakey, https</a:t>
            </a:r>
            <a:r>
              <a:rPr lang="en-US" sz="2400" dirty="0"/>
              <a:t>://www2.nau.edu/rcb7/namD385.</a:t>
            </a:r>
            <a:r>
              <a:rPr lang="en-US" sz="2400" dirty="0" smtClean="0"/>
              <a:t>jpg)</a:t>
            </a:r>
            <a:endParaRPr lang="en-US" sz="2400" b="1" dirty="0"/>
          </a:p>
        </p:txBody>
      </p:sp>
      <p:sp>
        <p:nvSpPr>
          <p:cNvPr id="60" name="TextBox 59"/>
          <p:cNvSpPr txBox="1"/>
          <p:nvPr/>
        </p:nvSpPr>
        <p:spPr>
          <a:xfrm>
            <a:off x="1160260" y="37513540"/>
            <a:ext cx="6164823" cy="1569660"/>
          </a:xfrm>
          <a:prstGeom prst="rect">
            <a:avLst/>
          </a:prstGeom>
          <a:noFill/>
        </p:spPr>
        <p:txBody>
          <a:bodyPr wrap="square" rtlCol="0">
            <a:spAutoFit/>
          </a:bodyPr>
          <a:lstStyle/>
          <a:p>
            <a:r>
              <a:rPr lang="en-US" sz="2400" b="1" dirty="0" smtClean="0"/>
              <a:t>Figure 3: </a:t>
            </a:r>
            <a:r>
              <a:rPr lang="en-US" sz="2400" dirty="0" smtClean="0"/>
              <a:t>Stratigraphic column of Smoke Hole, West Virginia.  The blue box highlights the Helderberg Group of West Virginia.  </a:t>
            </a:r>
          </a:p>
          <a:p>
            <a:r>
              <a:rPr lang="en-US" sz="2400" dirty="0" smtClean="0"/>
              <a:t>(Source: Saltzman, 2002)</a:t>
            </a:r>
            <a:endParaRPr lang="en-US" sz="2400" b="1" dirty="0"/>
          </a:p>
        </p:txBody>
      </p:sp>
      <p:grpSp>
        <p:nvGrpSpPr>
          <p:cNvPr id="61" name="Group 60"/>
          <p:cNvGrpSpPr/>
          <p:nvPr/>
        </p:nvGrpSpPr>
        <p:grpSpPr>
          <a:xfrm>
            <a:off x="1027122" y="28750014"/>
            <a:ext cx="6451600" cy="8509000"/>
            <a:chOff x="8432312" y="25175905"/>
            <a:chExt cx="6451600" cy="8509000"/>
          </a:xfrm>
        </p:grpSpPr>
        <p:pic>
          <p:nvPicPr>
            <p:cNvPr id="62" name="Picture 61" descr="WVstratcolum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2312" y="25175905"/>
              <a:ext cx="6451600" cy="8509000"/>
            </a:xfrm>
            <a:prstGeom prst="rect">
              <a:avLst/>
            </a:prstGeom>
          </p:spPr>
        </p:pic>
        <p:sp>
          <p:nvSpPr>
            <p:cNvPr id="63" name="Rectangle 62"/>
            <p:cNvSpPr/>
            <p:nvPr/>
          </p:nvSpPr>
          <p:spPr>
            <a:xfrm>
              <a:off x="11811000" y="25806401"/>
              <a:ext cx="1778000" cy="7366000"/>
            </a:xfrm>
            <a:prstGeom prst="rect">
              <a:avLst/>
            </a:prstGeom>
            <a:noFill/>
            <a:ln w="50800">
              <a:solidFill>
                <a:srgbClr val="5CBAD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7" name="Rectangle 66"/>
          <p:cNvSpPr/>
          <p:nvPr/>
        </p:nvSpPr>
        <p:spPr>
          <a:xfrm>
            <a:off x="431823" y="3835400"/>
            <a:ext cx="17837857" cy="355864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Rectangle 67"/>
          <p:cNvSpPr/>
          <p:nvPr/>
        </p:nvSpPr>
        <p:spPr>
          <a:xfrm>
            <a:off x="18269681" y="3835400"/>
            <a:ext cx="16477520" cy="355864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Rectangle 68"/>
          <p:cNvSpPr/>
          <p:nvPr/>
        </p:nvSpPr>
        <p:spPr>
          <a:xfrm>
            <a:off x="34747200" y="3835400"/>
            <a:ext cx="16027400" cy="355864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TextBox 69"/>
          <p:cNvSpPr txBox="1">
            <a:spLocks noChangeAspect="1"/>
          </p:cNvSpPr>
          <p:nvPr/>
        </p:nvSpPr>
        <p:spPr>
          <a:xfrm>
            <a:off x="19640201" y="18565409"/>
            <a:ext cx="6634684" cy="830997"/>
          </a:xfrm>
          <a:prstGeom prst="rect">
            <a:avLst/>
          </a:prstGeom>
          <a:noFill/>
        </p:spPr>
        <p:txBody>
          <a:bodyPr wrap="square" rtlCol="0">
            <a:spAutoFit/>
          </a:bodyPr>
          <a:lstStyle/>
          <a:p>
            <a:r>
              <a:rPr lang="en-US" sz="2400" b="1" dirty="0" smtClean="0"/>
              <a:t>Figure 5: </a:t>
            </a:r>
            <a:r>
              <a:rPr lang="en-US" sz="2400" dirty="0" smtClean="0"/>
              <a:t>An outcrop of the Onondaga Limestone in Cazenovia, New York.</a:t>
            </a:r>
            <a:endParaRPr lang="en-US" sz="2400" dirty="0"/>
          </a:p>
        </p:txBody>
      </p:sp>
      <p:pic>
        <p:nvPicPr>
          <p:cNvPr id="71" name="Picture 70" descr="2016-06-16 15.13.53.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27151" y="10689979"/>
            <a:ext cx="5771221" cy="7694961"/>
          </a:xfrm>
          <a:prstGeom prst="rect">
            <a:avLst/>
          </a:prstGeom>
        </p:spPr>
      </p:pic>
      <p:sp>
        <p:nvSpPr>
          <p:cNvPr id="72" name="TextBox 71"/>
          <p:cNvSpPr txBox="1">
            <a:spLocks noChangeAspect="1"/>
          </p:cNvSpPr>
          <p:nvPr/>
        </p:nvSpPr>
        <p:spPr>
          <a:xfrm>
            <a:off x="27500152" y="18565409"/>
            <a:ext cx="6510448" cy="1200328"/>
          </a:xfrm>
          <a:prstGeom prst="rect">
            <a:avLst/>
          </a:prstGeom>
          <a:noFill/>
        </p:spPr>
        <p:txBody>
          <a:bodyPr wrap="square" rtlCol="0">
            <a:spAutoFit/>
          </a:bodyPr>
          <a:lstStyle/>
          <a:p>
            <a:r>
              <a:rPr lang="en-US" sz="2400" b="1" dirty="0" smtClean="0"/>
              <a:t>Figure 6:</a:t>
            </a:r>
            <a:r>
              <a:rPr lang="en-US" sz="2400" dirty="0" smtClean="0"/>
              <a:t> An outcrop of the Rondout Dolostone along New York Route 23 near Catskill, New York. </a:t>
            </a:r>
            <a:r>
              <a:rPr lang="en-US" sz="2400" dirty="0" smtClean="0"/>
              <a:t>Mary </a:t>
            </a:r>
            <a:r>
              <a:rPr lang="en-US" sz="2400" dirty="0" err="1" smtClean="0"/>
              <a:t>Langworthy</a:t>
            </a:r>
            <a:r>
              <a:rPr lang="en-US" sz="2400" dirty="0" smtClean="0"/>
              <a:t> for scale.</a:t>
            </a:r>
            <a:endParaRPr lang="en-US" sz="2400" b="1" dirty="0"/>
          </a:p>
        </p:txBody>
      </p:sp>
      <p:sp>
        <p:nvSpPr>
          <p:cNvPr id="73" name="TextBox 72"/>
          <p:cNvSpPr txBox="1">
            <a:spLocks noChangeAspect="1"/>
          </p:cNvSpPr>
          <p:nvPr/>
        </p:nvSpPr>
        <p:spPr>
          <a:xfrm>
            <a:off x="18676081" y="3931335"/>
            <a:ext cx="15876459" cy="6678752"/>
          </a:xfrm>
          <a:prstGeom prst="rect">
            <a:avLst/>
          </a:prstGeom>
          <a:noFill/>
        </p:spPr>
        <p:txBody>
          <a:bodyPr wrap="square" rtlCol="0">
            <a:spAutoFit/>
          </a:bodyPr>
          <a:lstStyle/>
          <a:p>
            <a:pPr algn="ctr"/>
            <a:r>
              <a:rPr lang="en-US" sz="4800" b="1" dirty="0"/>
              <a:t>Methods</a:t>
            </a:r>
            <a:endParaRPr lang="en-US" sz="4800" dirty="0"/>
          </a:p>
          <a:p>
            <a:endParaRPr lang="en-US" sz="2400" dirty="0" smtClean="0"/>
          </a:p>
          <a:p>
            <a:pPr algn="ctr"/>
            <a:r>
              <a:rPr lang="en-US" sz="4000" b="1" i="1" dirty="0" smtClean="0"/>
              <a:t>Field Work</a:t>
            </a:r>
          </a:p>
          <a:p>
            <a:pPr marL="457200" indent="-457200">
              <a:buFont typeface="+mj-lt"/>
              <a:buAutoNum type="arabicPeriod"/>
            </a:pPr>
            <a:r>
              <a:rPr lang="en-US" sz="2800" dirty="0" smtClean="0"/>
              <a:t>Used samples collected from a section of </a:t>
            </a:r>
            <a:r>
              <a:rPr lang="en-US" sz="2800" dirty="0"/>
              <a:t>the </a:t>
            </a:r>
            <a:r>
              <a:rPr lang="en-US" sz="2800" dirty="0" smtClean="0"/>
              <a:t>Onondaga and Kalkberg </a:t>
            </a:r>
            <a:r>
              <a:rPr lang="en-US" sz="2800" dirty="0"/>
              <a:t>Limestone </a:t>
            </a:r>
            <a:r>
              <a:rPr lang="en-US" sz="2800" dirty="0" smtClean="0"/>
              <a:t>in </a:t>
            </a:r>
            <a:r>
              <a:rPr lang="en-US" sz="2800" dirty="0"/>
              <a:t>Cherry Valley, New </a:t>
            </a:r>
            <a:r>
              <a:rPr lang="en-US" sz="2800" dirty="0" smtClean="0"/>
              <a:t>York.  Samples collected every meter.</a:t>
            </a:r>
            <a:endParaRPr lang="en-US" sz="2800" dirty="0" smtClean="0">
              <a:solidFill>
                <a:srgbClr val="FF0000"/>
              </a:solidFill>
            </a:endParaRPr>
          </a:p>
          <a:p>
            <a:pPr marL="457200" indent="-457200">
              <a:buFont typeface="+mj-lt"/>
              <a:buAutoNum type="arabicPeriod"/>
            </a:pPr>
            <a:r>
              <a:rPr lang="en-US" sz="2800" dirty="0" smtClean="0"/>
              <a:t>Collected twelve samples from the Onondaga Limestone in Cazenovia</a:t>
            </a:r>
            <a:r>
              <a:rPr lang="en-US" sz="2800" dirty="0"/>
              <a:t>, </a:t>
            </a:r>
            <a:r>
              <a:rPr lang="en-US" sz="2800" dirty="0" smtClean="0"/>
              <a:t>NY (</a:t>
            </a:r>
            <a:r>
              <a:rPr lang="en-US" sz="2800" dirty="0"/>
              <a:t>Figure </a:t>
            </a:r>
            <a:r>
              <a:rPr lang="en-US" sz="2800" dirty="0" smtClean="0"/>
              <a:t>5), though only loose blocks were collected.</a:t>
            </a:r>
            <a:endParaRPr lang="en-US" sz="2800" dirty="0" smtClean="0">
              <a:solidFill>
                <a:srgbClr val="FF0000"/>
              </a:solidFill>
            </a:endParaRPr>
          </a:p>
          <a:p>
            <a:pPr marL="457200" indent="-457200">
              <a:buFont typeface="+mj-lt"/>
              <a:buAutoNum type="arabicPeriod"/>
            </a:pPr>
            <a:r>
              <a:rPr lang="en-US" sz="2800" dirty="0" smtClean="0"/>
              <a:t>Collected four samples of  the Rondout Dolostone and six samples of the Manlius Limestone from New York State Route 23 near Catskill (Figure 6).  Samples collected every meter.</a:t>
            </a:r>
          </a:p>
          <a:p>
            <a:endParaRPr lang="en-US" sz="2400" dirty="0" smtClean="0">
              <a:solidFill>
                <a:srgbClr val="FF0000"/>
              </a:solidFill>
            </a:endParaRPr>
          </a:p>
          <a:p>
            <a:pPr algn="ctr"/>
            <a:r>
              <a:rPr lang="en-US" sz="4000" b="1" i="1" dirty="0" smtClean="0"/>
              <a:t>Lab Work</a:t>
            </a:r>
          </a:p>
          <a:p>
            <a:pPr marL="457200" indent="-457200">
              <a:buFont typeface="+mj-lt"/>
              <a:buAutoNum type="arabicPeriod"/>
            </a:pPr>
            <a:r>
              <a:rPr lang="en-US" sz="2800" dirty="0"/>
              <a:t>M</a:t>
            </a:r>
            <a:r>
              <a:rPr lang="en-US" sz="2800" dirty="0" smtClean="0"/>
              <a:t>ade </a:t>
            </a:r>
            <a:r>
              <a:rPr lang="en-US" sz="2800" dirty="0"/>
              <a:t>petrographic microscope slides of four Onondaga Formation </a:t>
            </a:r>
            <a:r>
              <a:rPr lang="en-US" sz="2800" dirty="0" smtClean="0"/>
              <a:t>samples: two </a:t>
            </a:r>
            <a:r>
              <a:rPr lang="en-US" sz="2800" dirty="0"/>
              <a:t>for each </a:t>
            </a:r>
            <a:r>
              <a:rPr lang="en-US" sz="2800" dirty="0" smtClean="0"/>
              <a:t>collection site, one with visible bioclasts and the other appearing more micritic.</a:t>
            </a:r>
            <a:endParaRPr lang="en-US" sz="2800" dirty="0"/>
          </a:p>
          <a:p>
            <a:pPr marL="457200" indent="-457200">
              <a:buFont typeface="+mj-lt"/>
              <a:buAutoNum type="arabicPeriod"/>
            </a:pPr>
            <a:r>
              <a:rPr lang="en-US" sz="2800" dirty="0" smtClean="0"/>
              <a:t>Analyzed samples on the </a:t>
            </a:r>
            <a:r>
              <a:rPr lang="en-US" sz="2800" dirty="0"/>
              <a:t>mass spectrometer at Hamilton College in </a:t>
            </a:r>
            <a:r>
              <a:rPr lang="en-US" sz="2800" dirty="0" smtClean="0"/>
              <a:t>duplicates.</a:t>
            </a:r>
            <a:endParaRPr lang="en-US" sz="2800" dirty="0"/>
          </a:p>
        </p:txBody>
      </p:sp>
      <p:pic>
        <p:nvPicPr>
          <p:cNvPr id="74" name="Picture 73" descr="2016-02-06 13.13.44.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562825" y="10659593"/>
            <a:ext cx="6759680" cy="7725347"/>
          </a:xfrm>
          <a:prstGeom prst="rect">
            <a:avLst/>
          </a:prstGeom>
        </p:spPr>
      </p:pic>
      <p:sp>
        <p:nvSpPr>
          <p:cNvPr id="76" name="TextBox 75"/>
          <p:cNvSpPr txBox="1">
            <a:spLocks noChangeAspect="1"/>
          </p:cNvSpPr>
          <p:nvPr/>
        </p:nvSpPr>
        <p:spPr>
          <a:xfrm>
            <a:off x="18691571" y="21479085"/>
            <a:ext cx="8935580" cy="9347602"/>
          </a:xfrm>
          <a:prstGeom prst="rect">
            <a:avLst/>
          </a:prstGeom>
          <a:noFill/>
        </p:spPr>
        <p:txBody>
          <a:bodyPr wrap="square" lIns="113203" tIns="56601" rIns="113203" bIns="56601" rtlCol="0">
            <a:spAutoFit/>
          </a:bodyPr>
          <a:lstStyle/>
          <a:p>
            <a:pPr algn="ctr"/>
            <a:r>
              <a:rPr lang="en-US" sz="4000" b="1" i="1" dirty="0"/>
              <a:t>Petrographic Analysis</a:t>
            </a:r>
          </a:p>
          <a:p>
            <a:endParaRPr lang="en-US" sz="2800" dirty="0"/>
          </a:p>
          <a:p>
            <a:r>
              <a:rPr lang="en-US" sz="2800" b="1" dirty="0" smtClean="0"/>
              <a:t>Goal: </a:t>
            </a:r>
            <a:r>
              <a:rPr lang="en-US" sz="2800" dirty="0" smtClean="0"/>
              <a:t>Use thin thin sections of representative lithologies to better characterize the rocks and look for evidence of diagenesis in the Onondaga Formation</a:t>
            </a:r>
          </a:p>
          <a:p>
            <a:endParaRPr lang="en-US" sz="2800" dirty="0" smtClean="0">
              <a:solidFill>
                <a:srgbClr val="FF0000"/>
              </a:solidFill>
            </a:endParaRPr>
          </a:p>
          <a:p>
            <a:pPr marL="457200" indent="-457200">
              <a:buFont typeface="Arial"/>
              <a:buChar char="•"/>
            </a:pPr>
            <a:r>
              <a:rPr lang="en-US" sz="2800" dirty="0" smtClean="0"/>
              <a:t>Cut </a:t>
            </a:r>
            <a:r>
              <a:rPr lang="en-US" sz="2800" dirty="0"/>
              <a:t>surfaces on hand </a:t>
            </a:r>
            <a:r>
              <a:rPr lang="en-US" sz="2800" dirty="0" smtClean="0"/>
              <a:t>samples displayed discolored cracks (Figure 7)</a:t>
            </a:r>
          </a:p>
          <a:p>
            <a:pPr marL="457200" indent="-457200">
              <a:buFont typeface="Arial"/>
              <a:buChar char="•"/>
            </a:pPr>
            <a:r>
              <a:rPr lang="en-US" sz="2800" dirty="0" smtClean="0"/>
              <a:t>Cracks not visible in thin section</a:t>
            </a:r>
          </a:p>
          <a:p>
            <a:pPr marL="457200" indent="-457200">
              <a:buFont typeface="Arial"/>
              <a:buChar char="•"/>
            </a:pPr>
            <a:r>
              <a:rPr lang="en-US" sz="2800" dirty="0" smtClean="0"/>
              <a:t>Samples range in composition from bioclastic packstones (Figure 8) to bioclastic wackestones (Figure </a:t>
            </a:r>
            <a:r>
              <a:rPr lang="en-US" sz="2800" dirty="0"/>
              <a:t>9</a:t>
            </a:r>
            <a:r>
              <a:rPr lang="en-US" sz="2800" dirty="0" smtClean="0"/>
              <a:t>)</a:t>
            </a:r>
          </a:p>
          <a:p>
            <a:pPr marL="457200" indent="-457200">
              <a:buFont typeface="Arial"/>
              <a:buChar char="•"/>
            </a:pPr>
            <a:r>
              <a:rPr lang="en-US" sz="2800" dirty="0" smtClean="0"/>
              <a:t>Majority of the bioclasts cannot be assigned to the </a:t>
            </a:r>
            <a:r>
              <a:rPr lang="en-US" sz="2800" dirty="0" smtClean="0">
                <a:solidFill>
                  <a:srgbClr val="000000"/>
                </a:solidFill>
              </a:rPr>
              <a:t>genus or species level due to their fragmentary nature</a:t>
            </a:r>
          </a:p>
          <a:p>
            <a:pPr marL="457200" indent="-457200">
              <a:buFont typeface="Arial"/>
              <a:buChar char="•"/>
            </a:pPr>
            <a:endParaRPr lang="en-US" sz="2800" dirty="0" smtClean="0">
              <a:solidFill>
                <a:srgbClr val="000000"/>
              </a:solidFill>
            </a:endParaRPr>
          </a:p>
          <a:p>
            <a:pPr marL="457200" indent="-457200">
              <a:buFont typeface="Arial"/>
              <a:buChar char="•"/>
            </a:pPr>
            <a:endParaRPr lang="en-US" sz="2800" dirty="0">
              <a:solidFill>
                <a:srgbClr val="000000"/>
              </a:solidFill>
            </a:endParaRPr>
          </a:p>
          <a:p>
            <a:r>
              <a:rPr lang="en-US" sz="2800" i="1" dirty="0" smtClean="0">
                <a:solidFill>
                  <a:srgbClr val="000000"/>
                </a:solidFill>
              </a:rPr>
              <a:t>Evidence of diagenesis</a:t>
            </a:r>
            <a:r>
              <a:rPr lang="en-US" sz="2800" i="1" dirty="0" smtClean="0">
                <a:solidFill>
                  <a:srgbClr val="000000"/>
                </a:solidFill>
              </a:rPr>
              <a:t>:</a:t>
            </a:r>
          </a:p>
          <a:p>
            <a:endParaRPr lang="en-US" sz="2800" i="1" dirty="0" smtClean="0">
              <a:solidFill>
                <a:srgbClr val="FF0000"/>
              </a:solidFill>
            </a:endParaRPr>
          </a:p>
          <a:p>
            <a:pPr marL="457200" indent="-457200">
              <a:buFont typeface="Arial"/>
              <a:buChar char="•"/>
            </a:pPr>
            <a:r>
              <a:rPr lang="en-US" sz="2800" dirty="0" smtClean="0"/>
              <a:t>Bioclasts range in appearance from distinct and clear to somewhat dusty-looking: possible diagenesis?</a:t>
            </a:r>
          </a:p>
          <a:p>
            <a:pPr marL="457200" indent="-457200">
              <a:buFont typeface="Arial"/>
              <a:buChar char="•"/>
            </a:pPr>
            <a:r>
              <a:rPr lang="en-US" sz="2800" dirty="0" smtClean="0"/>
              <a:t>Could also problems with quality of thin sections: thickness of rock, scratches</a:t>
            </a:r>
            <a:endParaRPr lang="en-US" sz="2800" dirty="0"/>
          </a:p>
        </p:txBody>
      </p:sp>
      <p:pic>
        <p:nvPicPr>
          <p:cNvPr id="77" name="Picture 7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058185" y="21578407"/>
            <a:ext cx="5515994" cy="7354659"/>
          </a:xfrm>
          <a:prstGeom prst="rect">
            <a:avLst/>
          </a:prstGeom>
        </p:spPr>
      </p:pic>
      <p:sp>
        <p:nvSpPr>
          <p:cNvPr id="78" name="TextBox 77"/>
          <p:cNvSpPr txBox="1">
            <a:spLocks noChangeAspect="1"/>
          </p:cNvSpPr>
          <p:nvPr/>
        </p:nvSpPr>
        <p:spPr>
          <a:xfrm>
            <a:off x="27949975" y="29209644"/>
            <a:ext cx="5715000" cy="1200328"/>
          </a:xfrm>
          <a:prstGeom prst="rect">
            <a:avLst/>
          </a:prstGeom>
          <a:noFill/>
        </p:spPr>
        <p:txBody>
          <a:bodyPr wrap="square" rtlCol="0">
            <a:spAutoFit/>
          </a:bodyPr>
          <a:lstStyle/>
          <a:p>
            <a:r>
              <a:rPr lang="en-US" sz="2400" b="1" dirty="0" smtClean="0"/>
              <a:t>Figure 7:</a:t>
            </a:r>
            <a:r>
              <a:rPr lang="en-US" sz="2400" dirty="0" smtClean="0"/>
              <a:t> A cut hand sample OLCF2 from the Onondaga Formation, with discolored cracks suggesting potential diagenesis.</a:t>
            </a:r>
            <a:endParaRPr lang="en-US" sz="2400" b="1" dirty="0"/>
          </a:p>
        </p:txBody>
      </p:sp>
      <p:sp>
        <p:nvSpPr>
          <p:cNvPr id="79" name="TextBox 78"/>
          <p:cNvSpPr txBox="1">
            <a:spLocks noChangeAspect="1"/>
          </p:cNvSpPr>
          <p:nvPr/>
        </p:nvSpPr>
        <p:spPr>
          <a:xfrm>
            <a:off x="23131853" y="20330178"/>
            <a:ext cx="6400800" cy="830997"/>
          </a:xfrm>
          <a:prstGeom prst="rect">
            <a:avLst/>
          </a:prstGeom>
          <a:noFill/>
        </p:spPr>
        <p:txBody>
          <a:bodyPr wrap="square" rtlCol="0">
            <a:spAutoFit/>
          </a:bodyPr>
          <a:lstStyle/>
          <a:p>
            <a:pPr algn="ctr"/>
            <a:r>
              <a:rPr lang="en-US" sz="4800" b="1" dirty="0" smtClean="0"/>
              <a:t>Results</a:t>
            </a:r>
            <a:endParaRPr lang="en-US" sz="4800" b="1" dirty="0"/>
          </a:p>
        </p:txBody>
      </p:sp>
      <p:sp>
        <p:nvSpPr>
          <p:cNvPr id="80" name="TextBox 79"/>
          <p:cNvSpPr txBox="1">
            <a:spLocks noChangeAspect="1"/>
          </p:cNvSpPr>
          <p:nvPr/>
        </p:nvSpPr>
        <p:spPr>
          <a:xfrm>
            <a:off x="19038410" y="37128136"/>
            <a:ext cx="7727786" cy="1569660"/>
          </a:xfrm>
          <a:prstGeom prst="rect">
            <a:avLst/>
          </a:prstGeom>
          <a:noFill/>
        </p:spPr>
        <p:txBody>
          <a:bodyPr wrap="square" rtlCol="0">
            <a:spAutoFit/>
          </a:bodyPr>
          <a:lstStyle/>
          <a:p>
            <a:r>
              <a:rPr lang="en-US" sz="2400" b="1" dirty="0" smtClean="0"/>
              <a:t>Figure 8: </a:t>
            </a:r>
            <a:r>
              <a:rPr lang="en-US" sz="2400" dirty="0"/>
              <a:t>Photomicrograph of fossils within sample </a:t>
            </a:r>
            <a:r>
              <a:rPr lang="en-US" sz="2400" dirty="0" smtClean="0"/>
              <a:t>HGOF2B (packstone) under plane </a:t>
            </a:r>
            <a:r>
              <a:rPr lang="en-US" sz="2400" dirty="0"/>
              <a:t>polarized light.  The fossils are mostly shell fragments, though some pieces </a:t>
            </a:r>
            <a:r>
              <a:rPr lang="en-US" sz="2400" dirty="0" smtClean="0"/>
              <a:t>appear to be crinoid columnals.  Field of view </a:t>
            </a:r>
            <a:r>
              <a:rPr lang="en-US" sz="2400" dirty="0"/>
              <a:t>= 11 </a:t>
            </a:r>
            <a:r>
              <a:rPr lang="en-US" sz="2400" dirty="0" smtClean="0"/>
              <a:t>mm. </a:t>
            </a:r>
            <a:endParaRPr lang="en-US" sz="2400" b="1" dirty="0"/>
          </a:p>
        </p:txBody>
      </p:sp>
      <p:sp>
        <p:nvSpPr>
          <p:cNvPr id="81" name="TextBox 80"/>
          <p:cNvSpPr txBox="1">
            <a:spLocks noChangeAspect="1"/>
          </p:cNvSpPr>
          <p:nvPr/>
        </p:nvSpPr>
        <p:spPr>
          <a:xfrm>
            <a:off x="26974898" y="37096297"/>
            <a:ext cx="7035702" cy="1569660"/>
          </a:xfrm>
          <a:prstGeom prst="rect">
            <a:avLst/>
          </a:prstGeom>
          <a:noFill/>
        </p:spPr>
        <p:txBody>
          <a:bodyPr wrap="square" rtlCol="0">
            <a:spAutoFit/>
          </a:bodyPr>
          <a:lstStyle/>
          <a:p>
            <a:r>
              <a:rPr lang="en-US" sz="2400" b="1" dirty="0" smtClean="0"/>
              <a:t>Figure 9:</a:t>
            </a:r>
            <a:r>
              <a:rPr lang="en-US" sz="2400" dirty="0" smtClean="0"/>
              <a:t> </a:t>
            </a:r>
            <a:r>
              <a:rPr lang="en-US" sz="2400" dirty="0"/>
              <a:t>Photomicrograph of fossils within sample </a:t>
            </a:r>
            <a:r>
              <a:rPr lang="en-US" sz="2400" dirty="0" smtClean="0"/>
              <a:t>OLCF2 (wackestone) under plane </a:t>
            </a:r>
            <a:r>
              <a:rPr lang="en-US" sz="2400" dirty="0"/>
              <a:t>polarized light.  The fossils are </a:t>
            </a:r>
            <a:r>
              <a:rPr lang="en-US" sz="2400" dirty="0" smtClean="0"/>
              <a:t>mostly unidentifiable </a:t>
            </a:r>
            <a:r>
              <a:rPr lang="en-US" sz="2400" dirty="0"/>
              <a:t>shell </a:t>
            </a:r>
            <a:r>
              <a:rPr lang="en-US" sz="2400" dirty="0" smtClean="0"/>
              <a:t>fragments. </a:t>
            </a:r>
          </a:p>
          <a:p>
            <a:r>
              <a:rPr lang="en-US" sz="2400" dirty="0" smtClean="0"/>
              <a:t>Field of view </a:t>
            </a:r>
            <a:r>
              <a:rPr lang="en-US" sz="2400" dirty="0"/>
              <a:t>= </a:t>
            </a:r>
            <a:r>
              <a:rPr lang="en-US" sz="2400" dirty="0" smtClean="0"/>
              <a:t>11 mm. </a:t>
            </a:r>
            <a:endParaRPr lang="en-US" sz="2400" b="1" dirty="0"/>
          </a:p>
        </p:txBody>
      </p:sp>
      <p:grpSp>
        <p:nvGrpSpPr>
          <p:cNvPr id="82" name="Group 81"/>
          <p:cNvGrpSpPr>
            <a:grpSpLocks noChangeAspect="1"/>
          </p:cNvGrpSpPr>
          <p:nvPr/>
        </p:nvGrpSpPr>
        <p:grpSpPr>
          <a:xfrm>
            <a:off x="26974898" y="31180011"/>
            <a:ext cx="7035702" cy="5628562"/>
            <a:chOff x="31861615" y="13735569"/>
            <a:chExt cx="7035702" cy="5628562"/>
          </a:xfrm>
        </p:grpSpPr>
        <p:pic>
          <p:nvPicPr>
            <p:cNvPr id="83" name="Picture 8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861615" y="13735569"/>
              <a:ext cx="7035702" cy="5628562"/>
            </a:xfrm>
            <a:prstGeom prst="rect">
              <a:avLst/>
            </a:prstGeom>
          </p:spPr>
        </p:pic>
        <p:sp>
          <p:nvSpPr>
            <p:cNvPr id="84" name="TextBox 83"/>
            <p:cNvSpPr txBox="1"/>
            <p:nvPr/>
          </p:nvSpPr>
          <p:spPr>
            <a:xfrm>
              <a:off x="36739342" y="14505584"/>
              <a:ext cx="1915942" cy="369332"/>
            </a:xfrm>
            <a:prstGeom prst="rect">
              <a:avLst/>
            </a:prstGeom>
            <a:noFill/>
          </p:spPr>
          <p:txBody>
            <a:bodyPr wrap="square" rtlCol="0">
              <a:spAutoFit/>
            </a:bodyPr>
            <a:lstStyle/>
            <a:p>
              <a:r>
                <a:rPr lang="en-US" sz="1800" dirty="0" smtClean="0">
                  <a:solidFill>
                    <a:schemeClr val="bg1"/>
                  </a:solidFill>
                </a:rPr>
                <a:t>Shell fragments</a:t>
              </a:r>
              <a:endParaRPr lang="en-US" sz="1800" dirty="0">
                <a:solidFill>
                  <a:schemeClr val="bg1"/>
                </a:solidFill>
              </a:endParaRPr>
            </a:p>
          </p:txBody>
        </p:sp>
        <p:cxnSp>
          <p:nvCxnSpPr>
            <p:cNvPr id="85" name="Straight Arrow Connector 84"/>
            <p:cNvCxnSpPr>
              <a:stCxn id="84" idx="1"/>
            </p:cNvCxnSpPr>
            <p:nvPr/>
          </p:nvCxnSpPr>
          <p:spPr>
            <a:xfrm flipH="1" flipV="1">
              <a:off x="33401000" y="14595955"/>
              <a:ext cx="3338342" cy="94295"/>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a:stCxn id="84" idx="1"/>
            </p:cNvCxnSpPr>
            <p:nvPr/>
          </p:nvCxnSpPr>
          <p:spPr>
            <a:xfrm flipH="1">
              <a:off x="34010600" y="14690250"/>
              <a:ext cx="2728742" cy="183931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a:stCxn id="84" idx="1"/>
            </p:cNvCxnSpPr>
            <p:nvPr/>
          </p:nvCxnSpPr>
          <p:spPr>
            <a:xfrm flipH="1">
              <a:off x="33152722" y="14690250"/>
              <a:ext cx="3586620" cy="183931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a:stCxn id="84" idx="1"/>
            </p:cNvCxnSpPr>
            <p:nvPr/>
          </p:nvCxnSpPr>
          <p:spPr>
            <a:xfrm flipH="1">
              <a:off x="34010600" y="14690250"/>
              <a:ext cx="2728742" cy="336331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37092848" y="17551376"/>
              <a:ext cx="994452" cy="369332"/>
            </a:xfrm>
            <a:prstGeom prst="rect">
              <a:avLst/>
            </a:prstGeom>
            <a:noFill/>
          </p:spPr>
          <p:txBody>
            <a:bodyPr wrap="square" rtlCol="0">
              <a:spAutoFit/>
            </a:bodyPr>
            <a:lstStyle/>
            <a:p>
              <a:r>
                <a:rPr lang="en-US" sz="1800" dirty="0" smtClean="0">
                  <a:solidFill>
                    <a:srgbClr val="FFFFFF"/>
                  </a:solidFill>
                </a:rPr>
                <a:t>Micrite</a:t>
              </a:r>
              <a:endParaRPr lang="en-US" sz="1800" dirty="0">
                <a:solidFill>
                  <a:srgbClr val="FFFFFF"/>
                </a:solidFill>
              </a:endParaRPr>
            </a:p>
          </p:txBody>
        </p:sp>
      </p:grpSp>
      <p:grpSp>
        <p:nvGrpSpPr>
          <p:cNvPr id="90" name="Group 89"/>
          <p:cNvGrpSpPr>
            <a:grpSpLocks noChangeAspect="1"/>
          </p:cNvGrpSpPr>
          <p:nvPr/>
        </p:nvGrpSpPr>
        <p:grpSpPr>
          <a:xfrm>
            <a:off x="19038410" y="31634678"/>
            <a:ext cx="7561311" cy="5184892"/>
            <a:chOff x="23925127" y="14570137"/>
            <a:chExt cx="7561311" cy="5184892"/>
          </a:xfrm>
        </p:grpSpPr>
        <p:pic>
          <p:nvPicPr>
            <p:cNvPr id="91" name="Picture 90" descr="HGOF2B_ppl2x1.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925127" y="14570137"/>
              <a:ext cx="7561311" cy="5184892"/>
            </a:xfrm>
            <a:prstGeom prst="rect">
              <a:avLst/>
            </a:prstGeom>
          </p:spPr>
        </p:pic>
        <p:sp>
          <p:nvSpPr>
            <p:cNvPr id="92" name="TextBox 91"/>
            <p:cNvSpPr txBox="1"/>
            <p:nvPr/>
          </p:nvSpPr>
          <p:spPr>
            <a:xfrm>
              <a:off x="24395959" y="18921968"/>
              <a:ext cx="1880433" cy="369332"/>
            </a:xfrm>
            <a:prstGeom prst="rect">
              <a:avLst/>
            </a:prstGeom>
            <a:noFill/>
          </p:spPr>
          <p:txBody>
            <a:bodyPr wrap="square" rtlCol="0">
              <a:spAutoFit/>
            </a:bodyPr>
            <a:lstStyle/>
            <a:p>
              <a:r>
                <a:rPr lang="en-US" sz="1800" dirty="0" smtClean="0">
                  <a:solidFill>
                    <a:srgbClr val="FFFFFF"/>
                  </a:solidFill>
                </a:rPr>
                <a:t>Crinoid columnals</a:t>
              </a:r>
              <a:endParaRPr lang="en-US" sz="1800" dirty="0">
                <a:solidFill>
                  <a:srgbClr val="FFFFFF"/>
                </a:solidFill>
              </a:endParaRPr>
            </a:p>
          </p:txBody>
        </p:sp>
        <p:cxnSp>
          <p:nvCxnSpPr>
            <p:cNvPr id="93" name="Straight Arrow Connector 92"/>
            <p:cNvCxnSpPr>
              <a:stCxn id="92" idx="3"/>
            </p:cNvCxnSpPr>
            <p:nvPr/>
          </p:nvCxnSpPr>
          <p:spPr>
            <a:xfrm flipV="1">
              <a:off x="26276392" y="18921970"/>
              <a:ext cx="520608" cy="18466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V="1">
              <a:off x="26276392" y="18921968"/>
              <a:ext cx="2412908" cy="184666"/>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26276392" y="16878300"/>
              <a:ext cx="1282608" cy="222833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26276392" y="15167353"/>
              <a:ext cx="3606708" cy="3939282"/>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24395959" y="17819132"/>
              <a:ext cx="1766041" cy="369332"/>
            </a:xfrm>
            <a:prstGeom prst="rect">
              <a:avLst/>
            </a:prstGeom>
            <a:noFill/>
          </p:spPr>
          <p:txBody>
            <a:bodyPr wrap="square" rtlCol="0">
              <a:spAutoFit/>
            </a:bodyPr>
            <a:lstStyle/>
            <a:p>
              <a:r>
                <a:rPr lang="en-US" sz="1800" dirty="0" smtClean="0">
                  <a:solidFill>
                    <a:srgbClr val="FFFFFF"/>
                  </a:solidFill>
                </a:rPr>
                <a:t>Shell fragments</a:t>
              </a:r>
              <a:endParaRPr lang="en-US" sz="1800" dirty="0">
                <a:solidFill>
                  <a:srgbClr val="FFFFFF"/>
                </a:solidFill>
              </a:endParaRPr>
            </a:p>
          </p:txBody>
        </p:sp>
        <p:cxnSp>
          <p:nvCxnSpPr>
            <p:cNvPr id="98" name="Straight Arrow Connector 97"/>
            <p:cNvCxnSpPr>
              <a:stCxn id="97" idx="0"/>
            </p:cNvCxnSpPr>
            <p:nvPr/>
          </p:nvCxnSpPr>
          <p:spPr>
            <a:xfrm flipV="1">
              <a:off x="25278980" y="16125348"/>
              <a:ext cx="1111620" cy="169378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a:stCxn id="97" idx="0"/>
            </p:cNvCxnSpPr>
            <p:nvPr/>
          </p:nvCxnSpPr>
          <p:spPr>
            <a:xfrm flipV="1">
              <a:off x="25278980" y="15405103"/>
              <a:ext cx="0" cy="2414029"/>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a:stCxn id="97" idx="2"/>
            </p:cNvCxnSpPr>
            <p:nvPr/>
          </p:nvCxnSpPr>
          <p:spPr>
            <a:xfrm flipH="1">
              <a:off x="25069800" y="18188464"/>
              <a:ext cx="209180" cy="380705"/>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sp>
        <p:nvSpPr>
          <p:cNvPr id="101" name="TextBox 100"/>
          <p:cNvSpPr txBox="1">
            <a:spLocks noChangeAspect="1"/>
          </p:cNvSpPr>
          <p:nvPr/>
        </p:nvSpPr>
        <p:spPr>
          <a:xfrm>
            <a:off x="39539844" y="4132915"/>
            <a:ext cx="6400800" cy="830997"/>
          </a:xfrm>
          <a:prstGeom prst="rect">
            <a:avLst/>
          </a:prstGeom>
          <a:noFill/>
        </p:spPr>
        <p:txBody>
          <a:bodyPr wrap="square" rtlCol="0">
            <a:spAutoFit/>
          </a:bodyPr>
          <a:lstStyle/>
          <a:p>
            <a:pPr algn="ctr"/>
            <a:r>
              <a:rPr lang="en-US" sz="4800" b="1" dirty="0" smtClean="0"/>
              <a:t>Results (continued)</a:t>
            </a:r>
            <a:endParaRPr lang="en-US" sz="4800" b="1" dirty="0"/>
          </a:p>
        </p:txBody>
      </p:sp>
      <p:sp>
        <p:nvSpPr>
          <p:cNvPr id="102" name="TextBox 101"/>
          <p:cNvSpPr txBox="1">
            <a:spLocks noChangeAspect="1"/>
          </p:cNvSpPr>
          <p:nvPr/>
        </p:nvSpPr>
        <p:spPr>
          <a:xfrm>
            <a:off x="35107543" y="17813280"/>
            <a:ext cx="15265401" cy="830997"/>
          </a:xfrm>
          <a:prstGeom prst="rect">
            <a:avLst/>
          </a:prstGeom>
          <a:noFill/>
        </p:spPr>
        <p:txBody>
          <a:bodyPr wrap="square" rtlCol="0">
            <a:spAutoFit/>
          </a:bodyPr>
          <a:lstStyle/>
          <a:p>
            <a:r>
              <a:rPr lang="en-US" sz="2400" b="1" dirty="0" smtClean="0">
                <a:solidFill>
                  <a:srgbClr val="000000"/>
                </a:solidFill>
              </a:rPr>
              <a:t>Figure 10: </a:t>
            </a:r>
            <a:r>
              <a:rPr lang="en-US" sz="2400" dirty="0" smtClean="0">
                <a:solidFill>
                  <a:srgbClr val="000000"/>
                </a:solidFill>
              </a:rPr>
              <a:t>Average Isotope ratio of δ</a:t>
            </a:r>
            <a:r>
              <a:rPr lang="en-US" sz="2400" baseline="30000" dirty="0" smtClean="0">
                <a:solidFill>
                  <a:srgbClr val="000000"/>
                </a:solidFill>
              </a:rPr>
              <a:t>18</a:t>
            </a:r>
            <a:r>
              <a:rPr lang="en-US" sz="2400" dirty="0" smtClean="0">
                <a:solidFill>
                  <a:srgbClr val="000000"/>
                </a:solidFill>
              </a:rPr>
              <a:t>O versus δ</a:t>
            </a:r>
            <a:r>
              <a:rPr lang="en-US" sz="2400" baseline="30000" dirty="0" smtClean="0">
                <a:solidFill>
                  <a:srgbClr val="000000"/>
                </a:solidFill>
              </a:rPr>
              <a:t>13</a:t>
            </a:r>
            <a:r>
              <a:rPr lang="en-US" sz="2400" dirty="0" smtClean="0">
                <a:solidFill>
                  <a:srgbClr val="000000"/>
                </a:solidFill>
              </a:rPr>
              <a:t>C of each sample.  Keyser, New Creek, and Corriganville isotope data from Saltzman are shown in blue. </a:t>
            </a:r>
            <a:endParaRPr lang="en-US" sz="2400" dirty="0">
              <a:solidFill>
                <a:srgbClr val="000000"/>
              </a:solidFill>
            </a:endParaRPr>
          </a:p>
        </p:txBody>
      </p:sp>
      <p:sp>
        <p:nvSpPr>
          <p:cNvPr id="103" name="TextBox 102"/>
          <p:cNvSpPr txBox="1">
            <a:spLocks noChangeAspect="1"/>
          </p:cNvSpPr>
          <p:nvPr/>
        </p:nvSpPr>
        <p:spPr>
          <a:xfrm>
            <a:off x="35078167" y="5092880"/>
            <a:ext cx="15615797" cy="3231654"/>
          </a:xfrm>
          <a:prstGeom prst="rect">
            <a:avLst/>
          </a:prstGeom>
          <a:noFill/>
        </p:spPr>
        <p:txBody>
          <a:bodyPr wrap="square" rtlCol="0">
            <a:spAutoFit/>
          </a:bodyPr>
          <a:lstStyle/>
          <a:p>
            <a:pPr algn="ctr"/>
            <a:r>
              <a:rPr lang="en-US" sz="4000" b="1" i="1" dirty="0" smtClean="0"/>
              <a:t>Isotope Analysis</a:t>
            </a:r>
          </a:p>
          <a:p>
            <a:endParaRPr lang="en-US" sz="2400" b="1" dirty="0"/>
          </a:p>
          <a:p>
            <a:pPr marL="342900" indent="-342900">
              <a:buFont typeface="Arial"/>
              <a:buChar char="•"/>
            </a:pPr>
            <a:r>
              <a:rPr lang="en-US" sz="2800" dirty="0"/>
              <a:t>B</a:t>
            </a:r>
            <a:r>
              <a:rPr lang="en-US" sz="2800" dirty="0" smtClean="0"/>
              <a:t>ulk of data plots in a cluster ranging from </a:t>
            </a:r>
            <a:r>
              <a:rPr lang="en-US" sz="2800" dirty="0"/>
              <a:t>0.6 to 2.0 ‰ δ</a:t>
            </a:r>
            <a:r>
              <a:rPr lang="en-US" sz="2800" baseline="30000" dirty="0"/>
              <a:t>13</a:t>
            </a:r>
            <a:r>
              <a:rPr lang="en-US" sz="2800" dirty="0"/>
              <a:t>C and -8.3 to -4.9 ‰ δ</a:t>
            </a:r>
            <a:r>
              <a:rPr lang="en-US" sz="2800" baseline="30000" dirty="0"/>
              <a:t>18</a:t>
            </a:r>
            <a:r>
              <a:rPr lang="en-US" sz="2800" dirty="0"/>
              <a:t>O (VPDB) </a:t>
            </a:r>
            <a:r>
              <a:rPr lang="en-US" sz="2800" dirty="0" smtClean="0"/>
              <a:t> (Figure 10)</a:t>
            </a:r>
          </a:p>
          <a:p>
            <a:pPr marL="342900" indent="-342900">
              <a:buFont typeface="Arial"/>
              <a:buChar char="•"/>
            </a:pPr>
            <a:r>
              <a:rPr lang="en-US" sz="2800" dirty="0" smtClean="0"/>
              <a:t>Manlius Limestone plots in separate cluster</a:t>
            </a:r>
          </a:p>
          <a:p>
            <a:pPr marL="342900" indent="-342900">
              <a:buFont typeface="Arial"/>
              <a:buChar char="•"/>
            </a:pPr>
            <a:r>
              <a:rPr lang="en-US" sz="2800" dirty="0" smtClean="0"/>
              <a:t>All samples, </a:t>
            </a:r>
            <a:r>
              <a:rPr lang="en-US" sz="2800" dirty="0"/>
              <a:t>except for those from the </a:t>
            </a:r>
            <a:r>
              <a:rPr lang="en-US" sz="2800" dirty="0" smtClean="0"/>
              <a:t>Manlius, </a:t>
            </a:r>
            <a:r>
              <a:rPr lang="en-US" sz="2800" dirty="0"/>
              <a:t>plot within the range of </a:t>
            </a:r>
            <a:r>
              <a:rPr lang="en-US" sz="2800" dirty="0" smtClean="0"/>
              <a:t>Saltzman data</a:t>
            </a:r>
          </a:p>
          <a:p>
            <a:pPr marL="342900" indent="-342900">
              <a:buFont typeface="Arial"/>
              <a:buChar char="•"/>
            </a:pPr>
            <a:r>
              <a:rPr lang="en-US" sz="2800" dirty="0"/>
              <a:t>O</a:t>
            </a:r>
            <a:r>
              <a:rPr lang="en-US" sz="2800" dirty="0" smtClean="0"/>
              <a:t>bserved a positive shift in </a:t>
            </a:r>
            <a:r>
              <a:rPr lang="en-US" sz="2800" dirty="0"/>
              <a:t>δ</a:t>
            </a:r>
            <a:r>
              <a:rPr lang="en-US" sz="2800" baseline="30000" dirty="0"/>
              <a:t>13</a:t>
            </a:r>
            <a:r>
              <a:rPr lang="en-US" sz="2800" dirty="0"/>
              <a:t>C </a:t>
            </a:r>
            <a:r>
              <a:rPr lang="en-US" sz="2800" dirty="0" smtClean="0"/>
              <a:t>within the Manlius, along with a smaller increase from the Kalkberg to the Onondaga (Figures 11 and 12).</a:t>
            </a:r>
            <a:endParaRPr lang="en-US" sz="2800" b="1" dirty="0"/>
          </a:p>
        </p:txBody>
      </p:sp>
      <p:graphicFrame>
        <p:nvGraphicFramePr>
          <p:cNvPr id="104" name="Chart 103"/>
          <p:cNvGraphicFramePr>
            <a:graphicFrameLocks noGrp="1" noChangeAspect="1"/>
          </p:cNvGraphicFramePr>
          <p:nvPr>
            <p:extLst>
              <p:ext uri="{D42A27DB-BD31-4B8C-83A1-F6EECF244321}">
                <p14:modId xmlns:p14="http://schemas.microsoft.com/office/powerpoint/2010/main" val="2225182400"/>
              </p:ext>
            </p:extLst>
          </p:nvPr>
        </p:nvGraphicFramePr>
        <p:xfrm>
          <a:off x="35742034" y="8579534"/>
          <a:ext cx="13996420" cy="9039953"/>
        </p:xfrm>
        <a:graphic>
          <a:graphicData uri="http://schemas.openxmlformats.org/drawingml/2006/chart">
            <c:chart xmlns:c="http://schemas.openxmlformats.org/drawingml/2006/chart" xmlns:r="http://schemas.openxmlformats.org/officeDocument/2006/relationships" r:id="rId14"/>
          </a:graphicData>
        </a:graphic>
      </p:graphicFrame>
      <p:sp>
        <p:nvSpPr>
          <p:cNvPr id="105" name="TextBox 104"/>
          <p:cNvSpPr txBox="1">
            <a:spLocks noChangeAspect="1"/>
          </p:cNvSpPr>
          <p:nvPr/>
        </p:nvSpPr>
        <p:spPr>
          <a:xfrm>
            <a:off x="35254359" y="35631481"/>
            <a:ext cx="15265401" cy="3859581"/>
          </a:xfrm>
          <a:prstGeom prst="rect">
            <a:avLst/>
          </a:prstGeom>
          <a:noFill/>
        </p:spPr>
        <p:txBody>
          <a:bodyPr wrap="square" lIns="164653" tIns="82327" rIns="164653" bIns="82327" rtlCol="0">
            <a:spAutoFit/>
          </a:bodyPr>
          <a:lstStyle/>
          <a:p>
            <a:pPr algn="ctr"/>
            <a:r>
              <a:rPr lang="en-US" sz="4800" b="1" dirty="0"/>
              <a:t>References</a:t>
            </a:r>
          </a:p>
          <a:p>
            <a:endParaRPr lang="en-US" sz="2400" dirty="0" smtClean="0"/>
          </a:p>
          <a:p>
            <a:r>
              <a:rPr lang="en-US" sz="2400" dirty="0" smtClean="0"/>
              <a:t>Oliver</a:t>
            </a:r>
            <a:r>
              <a:rPr lang="en-US" sz="2400" dirty="0"/>
              <a:t>, W. A., 1954, Stratigraphy of the Onondaga Limestone (Devonian) in </a:t>
            </a:r>
            <a:r>
              <a:rPr lang="en-US" sz="2400" dirty="0" smtClean="0"/>
              <a:t>Central </a:t>
            </a:r>
            <a:r>
              <a:rPr lang="en-US" sz="2400" dirty="0"/>
              <a:t>New York: Bulletin of </a:t>
            </a:r>
            <a:r>
              <a:rPr lang="en-US" sz="2400" dirty="0" smtClean="0"/>
              <a:t>the Geological</a:t>
            </a:r>
          </a:p>
          <a:p>
            <a:r>
              <a:rPr lang="en-US" sz="2400" dirty="0"/>
              <a:t> </a:t>
            </a:r>
            <a:r>
              <a:rPr lang="en-US" sz="2400" dirty="0" smtClean="0"/>
              <a:t>             Society </a:t>
            </a:r>
            <a:r>
              <a:rPr lang="en-US" sz="2400" dirty="0"/>
              <a:t>of America, v. 65</a:t>
            </a:r>
            <a:r>
              <a:rPr lang="en-US" sz="2400" dirty="0" smtClean="0"/>
              <a:t>, p</a:t>
            </a:r>
            <a:r>
              <a:rPr lang="en-US" sz="2400" dirty="0"/>
              <a:t>. 621-652.</a:t>
            </a:r>
          </a:p>
          <a:p>
            <a:r>
              <a:rPr lang="en-US" sz="2400" dirty="0"/>
              <a:t>Saltzman, M. R., 2002, Carbon isotope (δ13C) stratigraphy across </a:t>
            </a:r>
            <a:r>
              <a:rPr lang="en-US" sz="2400" dirty="0" smtClean="0"/>
              <a:t>the Silurian</a:t>
            </a:r>
            <a:r>
              <a:rPr lang="en-US" sz="2400" dirty="0"/>
              <a:t>-Devonian transition in </a:t>
            </a:r>
            <a:r>
              <a:rPr lang="en-US" sz="2400" dirty="0" smtClean="0"/>
              <a:t>North </a:t>
            </a:r>
            <a:r>
              <a:rPr lang="en-US" sz="2400" dirty="0"/>
              <a:t>America: </a:t>
            </a:r>
            <a:endParaRPr lang="en-US" sz="2400" dirty="0" smtClean="0"/>
          </a:p>
          <a:p>
            <a:r>
              <a:rPr lang="en-US" sz="2400" dirty="0"/>
              <a:t> </a:t>
            </a:r>
            <a:r>
              <a:rPr lang="en-US" sz="2400" dirty="0" smtClean="0"/>
              <a:t>             evidence </a:t>
            </a:r>
            <a:r>
              <a:rPr lang="en-US" sz="2400" dirty="0"/>
              <a:t>for </a:t>
            </a:r>
            <a:r>
              <a:rPr lang="en-US" sz="2400" dirty="0" smtClean="0"/>
              <a:t>a perturbation </a:t>
            </a:r>
            <a:r>
              <a:rPr lang="en-US" sz="2400" dirty="0"/>
              <a:t>of </a:t>
            </a:r>
            <a:r>
              <a:rPr lang="en-US" sz="2400" dirty="0" smtClean="0"/>
              <a:t>the global </a:t>
            </a:r>
            <a:r>
              <a:rPr lang="en-US" sz="2400" dirty="0"/>
              <a:t>carbon cycle: Palaeo, v. 187, p. 83-100.</a:t>
            </a:r>
          </a:p>
          <a:p>
            <a:r>
              <a:rPr lang="en-US" sz="2400" dirty="0"/>
              <a:t>Selleck, B., 2010, Stratigraphy of the Northern Appalachian Basin, Mohawk </a:t>
            </a:r>
            <a:r>
              <a:rPr lang="en-US" sz="2400" dirty="0" smtClean="0"/>
              <a:t>Valley</a:t>
            </a:r>
            <a:r>
              <a:rPr lang="en-US" sz="2400" dirty="0"/>
              <a:t>, Central New York </a:t>
            </a:r>
            <a:r>
              <a:rPr lang="en-US" sz="2400" dirty="0" smtClean="0"/>
              <a:t>State</a:t>
            </a:r>
          </a:p>
          <a:p>
            <a:r>
              <a:rPr lang="en-US" sz="2400" dirty="0"/>
              <a:t> </a:t>
            </a:r>
            <a:r>
              <a:rPr lang="en-US" sz="2400" dirty="0" smtClean="0"/>
              <a:t>              </a:t>
            </a:r>
            <a:r>
              <a:rPr lang="en-US" sz="2400" dirty="0" smtClean="0">
                <a:hlinkClick r:id="rId15"/>
              </a:rPr>
              <a:t>http</a:t>
            </a:r>
            <a:r>
              <a:rPr lang="en-US" sz="2400" dirty="0">
                <a:hlinkClick r:id="rId15"/>
              </a:rPr>
              <a:t>://offices.colgate.edu/bselleck/Publication%20PDF/Paleozoicguide.pdf </a:t>
            </a:r>
            <a:r>
              <a:rPr lang="en-US" sz="2400" dirty="0"/>
              <a:t>(accessed May 2016).</a:t>
            </a:r>
          </a:p>
          <a:p>
            <a:endParaRPr lang="en-US" sz="2400" dirty="0"/>
          </a:p>
        </p:txBody>
      </p:sp>
      <p:sp>
        <p:nvSpPr>
          <p:cNvPr id="106" name="TextBox 105"/>
          <p:cNvSpPr txBox="1">
            <a:spLocks noChangeAspect="1"/>
          </p:cNvSpPr>
          <p:nvPr/>
        </p:nvSpPr>
        <p:spPr>
          <a:xfrm>
            <a:off x="35107542" y="33669728"/>
            <a:ext cx="15265401" cy="1938992"/>
          </a:xfrm>
          <a:prstGeom prst="rect">
            <a:avLst/>
          </a:prstGeom>
          <a:noFill/>
        </p:spPr>
        <p:txBody>
          <a:bodyPr wrap="square" rtlCol="0">
            <a:spAutoFit/>
          </a:bodyPr>
          <a:lstStyle/>
          <a:p>
            <a:pPr algn="ctr"/>
            <a:r>
              <a:rPr lang="en-US" sz="4800" b="1" dirty="0" smtClean="0"/>
              <a:t>Acknowledgements</a:t>
            </a:r>
          </a:p>
          <a:p>
            <a:pPr algn="ctr"/>
            <a:endParaRPr lang="en-US" sz="2400" b="1" dirty="0" smtClean="0"/>
          </a:p>
          <a:p>
            <a:r>
              <a:rPr lang="en-US" sz="2400" dirty="0" smtClean="0"/>
              <a:t>              We would like to thank Lindsay Buff, Patrick Donahoe, Mary-Margaret Allen, and Mary Langworthy for their help collecting and preparing samples. </a:t>
            </a:r>
            <a:endParaRPr lang="en-US" sz="2400" dirty="0"/>
          </a:p>
        </p:txBody>
      </p:sp>
      <p:sp>
        <p:nvSpPr>
          <p:cNvPr id="107" name="TextBox 106"/>
          <p:cNvSpPr txBox="1">
            <a:spLocks noChangeAspect="1"/>
          </p:cNvSpPr>
          <p:nvPr/>
        </p:nvSpPr>
        <p:spPr>
          <a:xfrm>
            <a:off x="35254359" y="29783543"/>
            <a:ext cx="15265401" cy="3354765"/>
          </a:xfrm>
          <a:prstGeom prst="rect">
            <a:avLst/>
          </a:prstGeom>
          <a:noFill/>
        </p:spPr>
        <p:txBody>
          <a:bodyPr wrap="square" rtlCol="0">
            <a:spAutoFit/>
          </a:bodyPr>
          <a:lstStyle/>
          <a:p>
            <a:pPr algn="ctr"/>
            <a:r>
              <a:rPr lang="en-US" sz="4800" b="1" dirty="0" smtClean="0">
                <a:solidFill>
                  <a:srgbClr val="000000"/>
                </a:solidFill>
              </a:rPr>
              <a:t>Future Research</a:t>
            </a:r>
          </a:p>
          <a:p>
            <a:endParaRPr lang="en-US" sz="2400" b="1" dirty="0">
              <a:solidFill>
                <a:srgbClr val="000000"/>
              </a:solidFill>
            </a:endParaRPr>
          </a:p>
          <a:p>
            <a:pPr marL="342900" indent="-342900">
              <a:buFont typeface="Arial"/>
              <a:buChar char="•"/>
            </a:pPr>
            <a:r>
              <a:rPr lang="en-US" sz="2800" dirty="0">
                <a:solidFill>
                  <a:srgbClr val="000000"/>
                </a:solidFill>
              </a:rPr>
              <a:t>M</a:t>
            </a:r>
            <a:r>
              <a:rPr lang="en-US" sz="2800" dirty="0" smtClean="0">
                <a:solidFill>
                  <a:srgbClr val="000000"/>
                </a:solidFill>
              </a:rPr>
              <a:t>ust improve the accuracy and resolution of our data</a:t>
            </a:r>
          </a:p>
          <a:p>
            <a:pPr marL="342900" indent="-342900">
              <a:buFont typeface="Arial"/>
              <a:buChar char="•"/>
            </a:pPr>
            <a:r>
              <a:rPr lang="en-US" sz="2800" dirty="0">
                <a:solidFill>
                  <a:srgbClr val="000000"/>
                </a:solidFill>
              </a:rPr>
              <a:t>S</a:t>
            </a:r>
            <a:r>
              <a:rPr lang="en-US" sz="2800" dirty="0" smtClean="0">
                <a:solidFill>
                  <a:srgbClr val="000000"/>
                </a:solidFill>
              </a:rPr>
              <a:t>tratigraphic relations between Onondaga collection sites only roughly measured: better stratigraphic correlations between the two outcrops on more regular sampling through longer sections needed</a:t>
            </a:r>
          </a:p>
          <a:p>
            <a:pPr marL="342900" indent="-342900">
              <a:buFont typeface="Arial"/>
              <a:buChar char="•"/>
            </a:pPr>
            <a:r>
              <a:rPr lang="en-US" sz="2800" dirty="0" smtClean="0">
                <a:solidFill>
                  <a:srgbClr val="000000"/>
                </a:solidFill>
              </a:rPr>
              <a:t>Sample each limestone every 10 cm as opposed to every meter as we did  </a:t>
            </a:r>
          </a:p>
          <a:p>
            <a:pPr marL="342900" indent="-342900">
              <a:buFont typeface="Arial"/>
              <a:buChar char="•"/>
            </a:pPr>
            <a:r>
              <a:rPr lang="en-US" sz="2800" dirty="0" smtClean="0">
                <a:solidFill>
                  <a:srgbClr val="000000"/>
                </a:solidFill>
              </a:rPr>
              <a:t>Make thin sections of more samples, identify index fossils if possible </a:t>
            </a:r>
            <a:endParaRPr lang="en-US" sz="2800" dirty="0">
              <a:solidFill>
                <a:srgbClr val="000000"/>
              </a:solidFill>
            </a:endParaRPr>
          </a:p>
        </p:txBody>
      </p:sp>
      <p:sp>
        <p:nvSpPr>
          <p:cNvPr id="109" name="TextBox 108"/>
          <p:cNvSpPr txBox="1">
            <a:spLocks noChangeAspect="1"/>
          </p:cNvSpPr>
          <p:nvPr/>
        </p:nvSpPr>
        <p:spPr>
          <a:xfrm>
            <a:off x="35107543" y="24252444"/>
            <a:ext cx="7526356" cy="1569660"/>
          </a:xfrm>
          <a:prstGeom prst="rect">
            <a:avLst/>
          </a:prstGeom>
          <a:noFill/>
        </p:spPr>
        <p:txBody>
          <a:bodyPr wrap="square" rtlCol="0">
            <a:spAutoFit/>
          </a:bodyPr>
          <a:lstStyle/>
          <a:p>
            <a:r>
              <a:rPr lang="en-US" sz="2400" b="1" dirty="0" smtClean="0"/>
              <a:t>Figure 11: </a:t>
            </a:r>
            <a:r>
              <a:rPr lang="en-US" sz="2400" dirty="0" smtClean="0"/>
              <a:t>Average δ</a:t>
            </a:r>
            <a:r>
              <a:rPr lang="en-US" sz="2400" baseline="30000" dirty="0" smtClean="0"/>
              <a:t>13</a:t>
            </a:r>
            <a:r>
              <a:rPr lang="en-US" sz="2400" dirty="0" smtClean="0"/>
              <a:t>C values for the Rondout and Manlius</a:t>
            </a:r>
            <a:r>
              <a:rPr lang="en-US" sz="2400" b="1" dirty="0" smtClean="0"/>
              <a:t> </a:t>
            </a:r>
            <a:r>
              <a:rPr lang="en-US" sz="2400" dirty="0" smtClean="0"/>
              <a:t>samples in relative stratigraphic order.  Error bars are the standard deviation of each sample, which were for most samples too small to be displayed.</a:t>
            </a:r>
            <a:endParaRPr lang="en-US" sz="2400" b="1" dirty="0"/>
          </a:p>
        </p:txBody>
      </p:sp>
      <p:sp>
        <p:nvSpPr>
          <p:cNvPr id="110" name="TextBox 109"/>
          <p:cNvSpPr txBox="1">
            <a:spLocks noChangeAspect="1"/>
          </p:cNvSpPr>
          <p:nvPr/>
        </p:nvSpPr>
        <p:spPr>
          <a:xfrm>
            <a:off x="42887060" y="24254722"/>
            <a:ext cx="7526357" cy="1569660"/>
          </a:xfrm>
          <a:prstGeom prst="rect">
            <a:avLst/>
          </a:prstGeom>
          <a:noFill/>
        </p:spPr>
        <p:txBody>
          <a:bodyPr wrap="square" rtlCol="0">
            <a:spAutoFit/>
          </a:bodyPr>
          <a:lstStyle/>
          <a:p>
            <a:r>
              <a:rPr lang="en-US" sz="2400" b="1" dirty="0" smtClean="0"/>
              <a:t>Figure 12: </a:t>
            </a:r>
            <a:r>
              <a:rPr lang="en-US" sz="2400" dirty="0" smtClean="0"/>
              <a:t>Average δ</a:t>
            </a:r>
            <a:r>
              <a:rPr lang="en-US" sz="2400" baseline="30000" dirty="0" smtClean="0"/>
              <a:t>13</a:t>
            </a:r>
            <a:r>
              <a:rPr lang="en-US" sz="2400" dirty="0" smtClean="0"/>
              <a:t>C values for the Kalkberg and Onondaga samples in relative stratigraphic order.  Error bars are the standard deviation of each sample, which were too small to be </a:t>
            </a:r>
            <a:r>
              <a:rPr lang="en-US" sz="2400" dirty="0"/>
              <a:t>displayed for </a:t>
            </a:r>
            <a:r>
              <a:rPr lang="en-US" sz="2400" dirty="0" smtClean="0"/>
              <a:t>many </a:t>
            </a:r>
            <a:r>
              <a:rPr lang="en-US" sz="2400" dirty="0"/>
              <a:t>samples .</a:t>
            </a:r>
            <a:endParaRPr lang="en-US" sz="2400" b="1" dirty="0"/>
          </a:p>
        </p:txBody>
      </p:sp>
      <p:sp>
        <p:nvSpPr>
          <p:cNvPr id="111" name="TextBox 110"/>
          <p:cNvSpPr txBox="1">
            <a:spLocks noChangeAspect="1"/>
          </p:cNvSpPr>
          <p:nvPr/>
        </p:nvSpPr>
        <p:spPr>
          <a:xfrm>
            <a:off x="35107543" y="26082024"/>
            <a:ext cx="15265400" cy="3354765"/>
          </a:xfrm>
          <a:prstGeom prst="rect">
            <a:avLst/>
          </a:prstGeom>
          <a:noFill/>
        </p:spPr>
        <p:txBody>
          <a:bodyPr wrap="square" rtlCol="0">
            <a:spAutoFit/>
          </a:bodyPr>
          <a:lstStyle/>
          <a:p>
            <a:pPr algn="ctr"/>
            <a:r>
              <a:rPr lang="en-US" sz="4800" b="1" dirty="0" smtClean="0"/>
              <a:t>Conclusions</a:t>
            </a:r>
            <a:endParaRPr lang="en-US" sz="4800" dirty="0" smtClean="0"/>
          </a:p>
          <a:p>
            <a:pPr algn="ctr"/>
            <a:endParaRPr lang="en-US" sz="2400" dirty="0" smtClean="0"/>
          </a:p>
          <a:p>
            <a:pPr marL="342900" indent="-342900">
              <a:buFont typeface="Arial"/>
              <a:buChar char="•"/>
            </a:pPr>
            <a:r>
              <a:rPr lang="en-US" sz="2800" dirty="0" smtClean="0"/>
              <a:t>Samples analyzed in thin section </a:t>
            </a:r>
            <a:r>
              <a:rPr lang="en-US" sz="2800" dirty="0"/>
              <a:t>matched description of Edgecliff member from Selleck, 2010</a:t>
            </a:r>
            <a:r>
              <a:rPr lang="en-US" sz="2800" dirty="0" smtClean="0"/>
              <a:t>.</a:t>
            </a:r>
          </a:p>
          <a:p>
            <a:pPr marL="342900" indent="-342900">
              <a:buFont typeface="Arial"/>
              <a:buChar char="•"/>
            </a:pPr>
            <a:r>
              <a:rPr lang="en-US" sz="2800" dirty="0" smtClean="0"/>
              <a:t>Positive shift in δ</a:t>
            </a:r>
            <a:r>
              <a:rPr lang="en-US" sz="2800" baseline="30000" dirty="0" smtClean="0"/>
              <a:t>13</a:t>
            </a:r>
            <a:r>
              <a:rPr lang="en-US" sz="2800" dirty="0" smtClean="0"/>
              <a:t>C </a:t>
            </a:r>
            <a:r>
              <a:rPr lang="en-US" sz="2800" dirty="0"/>
              <a:t>values </a:t>
            </a:r>
            <a:r>
              <a:rPr lang="en-US" sz="2800" dirty="0" smtClean="0"/>
              <a:t>in the Manlius similar to that observed in the New Creek and Corriganville of West Virginia (Saltzman, 2002)</a:t>
            </a:r>
            <a:endParaRPr lang="en-US" sz="2800" dirty="0"/>
          </a:p>
          <a:p>
            <a:pPr marL="342900" indent="-342900">
              <a:buFont typeface="Arial"/>
              <a:buChar char="•"/>
            </a:pPr>
            <a:r>
              <a:rPr lang="en-US" sz="2800" dirty="0" smtClean="0"/>
              <a:t>May be evidence of increase in the rate of organic carbon burial</a:t>
            </a:r>
          </a:p>
          <a:p>
            <a:pPr marL="342900" indent="-342900">
              <a:buFont typeface="Arial"/>
              <a:buChar char="•"/>
            </a:pPr>
            <a:r>
              <a:rPr lang="en-US" sz="2800" dirty="0" smtClean="0"/>
              <a:t>Suggests a relation with the dramatic expansion and diversification of land plants</a:t>
            </a:r>
            <a:endParaRPr lang="en-US" sz="2800" dirty="0"/>
          </a:p>
        </p:txBody>
      </p:sp>
      <p:graphicFrame>
        <p:nvGraphicFramePr>
          <p:cNvPr id="112" name="Chart 111"/>
          <p:cNvGraphicFramePr>
            <a:graphicFrameLocks noGrp="1" noChangeAspect="1"/>
          </p:cNvGraphicFramePr>
          <p:nvPr>
            <p:extLst>
              <p:ext uri="{D42A27DB-BD31-4B8C-83A1-F6EECF244321}">
                <p14:modId xmlns:p14="http://schemas.microsoft.com/office/powerpoint/2010/main" val="617521275"/>
              </p:ext>
            </p:extLst>
          </p:nvPr>
        </p:nvGraphicFramePr>
        <p:xfrm>
          <a:off x="42887060" y="18980908"/>
          <a:ext cx="7526356" cy="5017570"/>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113" name="Chart 112"/>
          <p:cNvGraphicFramePr>
            <a:graphicFrameLocks noGrp="1" noChangeAspect="1"/>
          </p:cNvGraphicFramePr>
          <p:nvPr>
            <p:extLst>
              <p:ext uri="{D42A27DB-BD31-4B8C-83A1-F6EECF244321}">
                <p14:modId xmlns:p14="http://schemas.microsoft.com/office/powerpoint/2010/main" val="885729464"/>
              </p:ext>
            </p:extLst>
          </p:nvPr>
        </p:nvGraphicFramePr>
        <p:xfrm>
          <a:off x="35107543" y="18970300"/>
          <a:ext cx="7526356" cy="5017570"/>
        </p:xfrm>
        <a:graphic>
          <a:graphicData uri="http://schemas.openxmlformats.org/drawingml/2006/chart">
            <c:chart xmlns:c="http://schemas.openxmlformats.org/drawingml/2006/chart" xmlns:r="http://schemas.openxmlformats.org/officeDocument/2006/relationships" r:id="rId17"/>
          </a:graphicData>
        </a:graphic>
      </p:graphicFrame>
    </p:spTree>
    <p:extLst>
      <p:ext uri="{BB962C8B-B14F-4D97-AF65-F5344CB8AC3E}">
        <p14:creationId xmlns:p14="http://schemas.microsoft.com/office/powerpoint/2010/main" val="1337265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212</TotalTime>
  <Words>1429</Words>
  <Application>Microsoft Macintosh PowerPoint</Application>
  <PresentationFormat>Custom</PresentationFormat>
  <Paragraphs>97</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Alec Melone</dc:creator>
  <cp:lastModifiedBy>Catherine Beck</cp:lastModifiedBy>
  <cp:revision>41</cp:revision>
  <dcterms:created xsi:type="dcterms:W3CDTF">2016-09-18T00:43:16Z</dcterms:created>
  <dcterms:modified xsi:type="dcterms:W3CDTF">2016-09-21T01:04:01Z</dcterms:modified>
</cp:coreProperties>
</file>