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9" r:id="rId5"/>
    <p:sldId id="281" r:id="rId6"/>
    <p:sldId id="262" r:id="rId7"/>
    <p:sldId id="261" r:id="rId8"/>
    <p:sldId id="260" r:id="rId9"/>
    <p:sldId id="263" r:id="rId10"/>
    <p:sldId id="266" r:id="rId11"/>
    <p:sldId id="265" r:id="rId12"/>
    <p:sldId id="273" r:id="rId13"/>
    <p:sldId id="269" r:id="rId14"/>
    <p:sldId id="268" r:id="rId15"/>
    <p:sldId id="270" r:id="rId16"/>
    <p:sldId id="272" r:id="rId17"/>
    <p:sldId id="274" r:id="rId18"/>
    <p:sldId id="275" r:id="rId19"/>
    <p:sldId id="276" r:id="rId20"/>
    <p:sldId id="277" r:id="rId21"/>
    <p:sldId id="279" r:id="rId22"/>
    <p:sldId id="271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36A1-6A1E-594B-8672-AC2FD743C72D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519-31F3-2243-9EB3-122DED1C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8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36A1-6A1E-594B-8672-AC2FD743C72D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519-31F3-2243-9EB3-122DED1C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2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36A1-6A1E-594B-8672-AC2FD743C72D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519-31F3-2243-9EB3-122DED1C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4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36A1-6A1E-594B-8672-AC2FD743C72D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519-31F3-2243-9EB3-122DED1C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4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36A1-6A1E-594B-8672-AC2FD743C72D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519-31F3-2243-9EB3-122DED1C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9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36A1-6A1E-594B-8672-AC2FD743C72D}" type="datetimeFigureOut">
              <a:rPr lang="en-US" smtClean="0"/>
              <a:t>9/23/16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519-31F3-2243-9EB3-122DED1C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36A1-6A1E-594B-8672-AC2FD743C72D}" type="datetimeFigureOut">
              <a:rPr lang="en-US" smtClean="0"/>
              <a:t>9/23/16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519-31F3-2243-9EB3-122DED1C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36A1-6A1E-594B-8672-AC2FD743C72D}" type="datetimeFigureOut">
              <a:rPr lang="en-US" smtClean="0"/>
              <a:t>9/23/16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519-31F3-2243-9EB3-122DED1C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36A1-6A1E-594B-8672-AC2FD743C72D}" type="datetimeFigureOut">
              <a:rPr lang="en-US" smtClean="0"/>
              <a:t>9/23/16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519-31F3-2243-9EB3-122DED1C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7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36A1-6A1E-594B-8672-AC2FD743C72D}" type="datetimeFigureOut">
              <a:rPr lang="en-US" smtClean="0"/>
              <a:t>9/23/16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519-31F3-2243-9EB3-122DED1C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9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36A1-6A1E-594B-8672-AC2FD743C72D}" type="datetimeFigureOut">
              <a:rPr lang="en-US" smtClean="0"/>
              <a:t>9/23/16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519-31F3-2243-9EB3-122DED1C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4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236A1-6A1E-594B-8672-AC2FD743C72D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5519-31F3-2243-9EB3-122DED1C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87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169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660066"/>
                </a:solidFill>
              </a:rPr>
              <a:t>Neogene Deep Sea Hiatuses: </a:t>
            </a:r>
            <a:r>
              <a:rPr lang="en-US" b="1" dirty="0" smtClean="0">
                <a:solidFill>
                  <a:srgbClr val="660066"/>
                </a:solidFill>
              </a:rPr>
              <a:t/>
            </a:r>
            <a:br>
              <a:rPr lang="en-US" b="1" dirty="0" smtClean="0">
                <a:solidFill>
                  <a:srgbClr val="660066"/>
                </a:solidFill>
              </a:rPr>
            </a:br>
            <a:r>
              <a:rPr lang="en-US" b="1" dirty="0" smtClean="0">
                <a:solidFill>
                  <a:srgbClr val="660066"/>
                </a:solidFill>
              </a:rPr>
              <a:t>looking back after 33 years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4416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John A. Barron, US Geological Survey, Menlo Park, CA 94025</a:t>
            </a:r>
          </a:p>
          <a:p>
            <a:r>
              <a:rPr lang="en-US" dirty="0" smtClean="0"/>
              <a:t>Mitchell Lyle, COAS, Oregon State University, Corvallis, OR</a:t>
            </a:r>
            <a:endParaRPr lang="en-US" dirty="0"/>
          </a:p>
        </p:txBody>
      </p:sp>
      <p:pic>
        <p:nvPicPr>
          <p:cNvPr id="5" name="Picture 4" descr="Screen Shot 2016-09-21 at 3.4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63" y="5088539"/>
            <a:ext cx="2131658" cy="1438284"/>
          </a:xfrm>
          <a:prstGeom prst="rect">
            <a:avLst/>
          </a:prstGeom>
        </p:spPr>
      </p:pic>
      <p:pic>
        <p:nvPicPr>
          <p:cNvPr id="6" name="Picture 5" descr="Screen Shot 2016-09-21 at 3.43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43" y="4962404"/>
            <a:ext cx="1369563" cy="15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7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1 at 11.3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5" y="185993"/>
            <a:ext cx="8432845" cy="64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9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9-21 at 11.34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2" y="175330"/>
            <a:ext cx="7175498" cy="640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1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What Has Changed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3884"/>
          </a:xfrm>
        </p:spPr>
        <p:txBody>
          <a:bodyPr>
            <a:normAutofit/>
          </a:bodyPr>
          <a:lstStyle/>
          <a:p>
            <a:r>
              <a:rPr lang="en-US" dirty="0" smtClean="0"/>
              <a:t>Multiple coring of holes and correlation by physical properties eliminates coring gaps</a:t>
            </a:r>
          </a:p>
          <a:p>
            <a:r>
              <a:rPr lang="en-US" dirty="0" smtClean="0"/>
              <a:t>High-resolution geochemical &amp; isotope studies</a:t>
            </a:r>
          </a:p>
          <a:p>
            <a:r>
              <a:rPr lang="en-US" dirty="0" smtClean="0"/>
              <a:t>Transects across areas of high biologic productivity (e.g., ODP 138, IODP 320/321 in the eastern equatorial Pacific)</a:t>
            </a:r>
          </a:p>
          <a:p>
            <a:r>
              <a:rPr lang="en-US" dirty="0" smtClean="0"/>
              <a:t>Improved correlation with geologic time</a:t>
            </a:r>
          </a:p>
          <a:p>
            <a:pPr lvl="1"/>
            <a:r>
              <a:rPr lang="en-US" dirty="0" smtClean="0"/>
              <a:t>Paleomagnetic stratigraphy</a:t>
            </a:r>
          </a:p>
          <a:p>
            <a:pPr lvl="1"/>
            <a:r>
              <a:rPr lang="en-US" dirty="0" err="1" smtClean="0"/>
              <a:t>Astrometric</a:t>
            </a:r>
            <a:r>
              <a:rPr lang="en-US" dirty="0" smtClean="0"/>
              <a:t> tuning (41 kyr cycles) of time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1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IODP Expedition 320/321 </a:t>
            </a:r>
            <a:r>
              <a:rPr lang="en-US" sz="3600" dirty="0" smtClean="0">
                <a:solidFill>
                  <a:srgbClr val="660066"/>
                </a:solidFill>
              </a:rPr>
              <a:t>(2008)</a:t>
            </a:r>
            <a:br>
              <a:rPr lang="en-US" sz="3600" dirty="0" smtClean="0">
                <a:solidFill>
                  <a:srgbClr val="660066"/>
                </a:solidFill>
              </a:rPr>
            </a:br>
            <a:r>
              <a:rPr lang="en-US" sz="3100" dirty="0" smtClean="0">
                <a:solidFill>
                  <a:srgbClr val="660066"/>
                </a:solidFill>
              </a:rPr>
              <a:t>Transect across the equatorial zone of high productivity</a:t>
            </a:r>
            <a:endParaRPr lang="en-US" sz="3100" dirty="0">
              <a:solidFill>
                <a:srgbClr val="660066"/>
              </a:solidFill>
            </a:endParaRPr>
          </a:p>
        </p:txBody>
      </p:sp>
      <p:pic>
        <p:nvPicPr>
          <p:cNvPr id="5" name="Picture 4" descr="Screen Shot 2016-09-19 at 11.37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1" y="1496380"/>
            <a:ext cx="4213797" cy="4686033"/>
          </a:xfrm>
          <a:prstGeom prst="rect">
            <a:avLst/>
          </a:prstGeom>
        </p:spPr>
      </p:pic>
      <p:pic>
        <p:nvPicPr>
          <p:cNvPr id="8" name="Picture 7" descr="Screen Shot 2016-09-19 at 11.41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91" y="1498457"/>
            <a:ext cx="3987126" cy="51487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841836" y="2918566"/>
            <a:ext cx="1757734" cy="7653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56572" y="3683948"/>
            <a:ext cx="80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U1338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0232" y="3584018"/>
            <a:ext cx="80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D0D0D"/>
                </a:solidFill>
              </a:rPr>
              <a:t>U1337</a:t>
            </a:r>
            <a:endParaRPr lang="en-US" dirty="0">
              <a:solidFill>
                <a:srgbClr val="0D0D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2592" y="1523323"/>
            <a:ext cx="80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U1338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1312" y="1860765"/>
            <a:ext cx="80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U1337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4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9-21 at 1.09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8" y="304800"/>
            <a:ext cx="8692614" cy="6273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094957" y="967251"/>
            <a:ext cx="1404505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53794" y="706681"/>
            <a:ext cx="1315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Biogenic Bloom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818" y="728708"/>
            <a:ext cx="120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Site U1338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9954" y="2127946"/>
            <a:ext cx="49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6-09-22 at 11.42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120042"/>
            <a:ext cx="8415867" cy="64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8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64776"/>
            <a:ext cx="8754997" cy="1143000"/>
          </a:xfrm>
        </p:spPr>
        <p:txBody>
          <a:bodyPr>
            <a:noAutofit/>
          </a:bodyPr>
          <a:lstStyle/>
          <a:p>
            <a:pPr lvl="0" algn="l"/>
            <a:r>
              <a:rPr lang="en-US" sz="3200" dirty="0" smtClean="0"/>
              <a:t>						</a:t>
            </a:r>
            <a:r>
              <a:rPr lang="en-US" sz="4000" b="1" dirty="0" smtClean="0">
                <a:solidFill>
                  <a:srgbClr val="660066"/>
                </a:solidFill>
              </a:rPr>
              <a:t>Hypothesis:</a:t>
            </a: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In areas of high biologic productivity (eastern equatorial Pacific) warm periods favor carbonate deposition, cold periods favor diatoms &amp; carbonate dissolution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(shoaling of the CCD)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	-Cold  = steepening of </a:t>
            </a:r>
            <a:r>
              <a:rPr lang="en-US" sz="3200" smtClean="0">
                <a:solidFill>
                  <a:srgbClr val="FFFF00"/>
                </a:solidFill>
              </a:rPr>
              <a:t>productivity gradient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-Warm = relaxation of productivity gradient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645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617" y="263721"/>
            <a:ext cx="810315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What do recent isotope studies in the equatorial Pacific reveal?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3" name="Picture 2" descr="Screen Shot 2016-09-22 at 10.1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3300"/>
            <a:ext cx="80645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3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1 at 11.41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" y="317500"/>
            <a:ext cx="8225713" cy="55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1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1 at 11.55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27003"/>
            <a:ext cx="7196667" cy="63268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77165" y="3075876"/>
            <a:ext cx="1124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warming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9565" y="2804972"/>
            <a:ext cx="952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cooling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74" y="471002"/>
            <a:ext cx="120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D0D0D"/>
                </a:solidFill>
              </a:rPr>
              <a:t>Site U1338</a:t>
            </a:r>
            <a:endParaRPr lang="en-US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7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19 at 8.1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6" y="152400"/>
            <a:ext cx="8775222" cy="65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8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2 at 12.5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368300"/>
            <a:ext cx="78994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7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0498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What is this telling us about past productivity patterns in the equatorial Pacific?</a:t>
            </a:r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4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7" y="184025"/>
            <a:ext cx="4666042" cy="2728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7981" y="324861"/>
            <a:ext cx="3646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Global map of biologic productivity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Ocean –chlorophyll a concentration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4171" y="3051289"/>
            <a:ext cx="3210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nnual </a:t>
            </a:r>
            <a:r>
              <a:rPr lang="en-US" sz="2400" dirty="0"/>
              <a:t>production of biogenic silica in the plankton of the world oceans (g/m</a:t>
            </a:r>
            <a:r>
              <a:rPr lang="en-US" sz="2400" baseline="30000" dirty="0"/>
              <a:t>2</a:t>
            </a:r>
            <a:r>
              <a:rPr lang="en-US" sz="2400" dirty="0"/>
              <a:t>/</a:t>
            </a:r>
            <a:r>
              <a:rPr lang="en-US" sz="2400" dirty="0" err="1"/>
              <a:t>yr</a:t>
            </a:r>
            <a:r>
              <a:rPr lang="en-US" sz="2400" dirty="0"/>
              <a:t>) (modified from </a:t>
            </a:r>
            <a:r>
              <a:rPr lang="en-US" sz="2400" dirty="0" err="1"/>
              <a:t>Lisitzin</a:t>
            </a:r>
            <a:r>
              <a:rPr lang="en-US" sz="2400" dirty="0"/>
              <a:t> </a:t>
            </a:r>
            <a:r>
              <a:rPr lang="en-US" sz="2400" dirty="0" smtClean="0"/>
              <a:t>1971)</a:t>
            </a:r>
            <a:endParaRPr lang="en-US" sz="2400" dirty="0"/>
          </a:p>
        </p:txBody>
      </p:sp>
      <p:pic>
        <p:nvPicPr>
          <p:cNvPr id="6" name="Picture 5" descr="Screen Shot 2016-09-19 at 10.04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" y="3113391"/>
            <a:ext cx="4816958" cy="3611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7981" y="5314126"/>
            <a:ext cx="3539243" cy="138499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Biogenic silica (= opal, mostly </a:t>
            </a:r>
            <a:r>
              <a:rPr lang="en-US" sz="2800" dirty="0" smtClean="0">
                <a:solidFill>
                  <a:srgbClr val="FF0000"/>
                </a:solidFill>
              </a:rPr>
              <a:t>diatoms) tracks productivity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7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6-09-22 at 9.44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8473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8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Concluding Thoughts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NH hiatuses of Keller and Barron appear to mark times of change in productivity gradients in the eastern equatorial Pacific</a:t>
            </a:r>
          </a:p>
          <a:p>
            <a:r>
              <a:rPr lang="en-US" dirty="0" smtClean="0"/>
              <a:t>Many coincide with cooling steps in high-resolution oxygen isotope curves</a:t>
            </a:r>
          </a:p>
          <a:p>
            <a:r>
              <a:rPr lang="en-US" dirty="0" smtClean="0"/>
              <a:t>Carbonate dissolution </a:t>
            </a:r>
            <a:r>
              <a:rPr lang="en-US" smtClean="0"/>
              <a:t>may be coincident</a:t>
            </a:r>
            <a:endParaRPr lang="en-US" dirty="0" smtClean="0"/>
          </a:p>
          <a:p>
            <a:r>
              <a:rPr lang="en-US" dirty="0" smtClean="0"/>
              <a:t>Don’t try to review 33+ years of progress in a 12 minute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3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Types/Causes </a:t>
            </a:r>
            <a:r>
              <a:rPr lang="en-US" dirty="0">
                <a:solidFill>
                  <a:srgbClr val="660066"/>
                </a:solidFill>
              </a:rPr>
              <a:t>o</a:t>
            </a:r>
            <a:r>
              <a:rPr lang="en-US" dirty="0" smtClean="0">
                <a:solidFill>
                  <a:srgbClr val="660066"/>
                </a:solidFill>
              </a:rPr>
              <a:t>f Deep Sea Hiatuses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Erosive bottom currents –remove sediments</a:t>
            </a:r>
          </a:p>
          <a:p>
            <a:pPr lvl="1"/>
            <a:r>
              <a:rPr lang="en-US" dirty="0" smtClean="0"/>
              <a:t>More typical of the Southern Ocean and margins</a:t>
            </a:r>
          </a:p>
          <a:p>
            <a:pPr marL="457200" lvl="1" indent="0">
              <a:buNone/>
            </a:pPr>
            <a:r>
              <a:rPr lang="en-US" dirty="0" smtClean="0"/>
              <a:t>	of the North Atlantic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-Tend to be of long duration</a:t>
            </a:r>
          </a:p>
          <a:p>
            <a:r>
              <a:rPr lang="en-US" dirty="0" smtClean="0"/>
              <a:t>Non deposition or sediment starvation</a:t>
            </a:r>
          </a:p>
          <a:p>
            <a:pPr lvl="1"/>
            <a:r>
              <a:rPr lang="en-US" dirty="0" smtClean="0"/>
              <a:t>Continental margins -sea level rise, coastal </a:t>
            </a:r>
            <a:r>
              <a:rPr lang="en-US" dirty="0" err="1" smtClean="0"/>
              <a:t>onlap</a:t>
            </a:r>
            <a:endParaRPr lang="en-US" dirty="0" smtClean="0"/>
          </a:p>
          <a:p>
            <a:pPr lvl="1"/>
            <a:r>
              <a:rPr lang="en-US" dirty="0" smtClean="0"/>
              <a:t>Onshore sections –sea level fall, unconformities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Dissolution of predominantly calcium carbonate sediments (shoaling of the Carbonate Compensation Depth = CCD)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1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99" y="274638"/>
            <a:ext cx="8229600" cy="2202918"/>
          </a:xfrm>
        </p:spPr>
        <p:txBody>
          <a:bodyPr>
            <a:noAutofit/>
          </a:bodyPr>
          <a:lstStyle/>
          <a:p>
            <a:pPr lvl="0" algn="l"/>
            <a:r>
              <a:rPr lang="en-US" sz="3600" dirty="0">
                <a:solidFill>
                  <a:srgbClr val="800000"/>
                </a:solidFill>
              </a:rPr>
              <a:t>R</a:t>
            </a:r>
            <a:r>
              <a:rPr lang="en-US" sz="3600" dirty="0" smtClean="0">
                <a:solidFill>
                  <a:srgbClr val="800000"/>
                </a:solidFill>
              </a:rPr>
              <a:t>ecognition of deep sea hiatuses was based  on biostratigraphy (planktonic foraminiferal, calcareous nannofossil, diatom radiolarian)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551" y="2627159"/>
            <a:ext cx="7184455" cy="292655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000" dirty="0" smtClean="0"/>
              <a:t>Datum levels</a:t>
            </a:r>
            <a:endParaRPr lang="en-US" sz="3000" dirty="0"/>
          </a:p>
          <a:p>
            <a:pPr lvl="0"/>
            <a:r>
              <a:rPr lang="en-US" sz="3000" dirty="0"/>
              <a:t>Age </a:t>
            </a:r>
            <a:r>
              <a:rPr lang="en-US" sz="3000" i="1" dirty="0" smtClean="0"/>
              <a:t>vs.</a:t>
            </a:r>
            <a:r>
              <a:rPr lang="en-US" sz="3000" dirty="0" smtClean="0"/>
              <a:t> </a:t>
            </a:r>
            <a:r>
              <a:rPr lang="en-US" sz="3000" dirty="0"/>
              <a:t>Depth plots</a:t>
            </a:r>
          </a:p>
          <a:p>
            <a:pPr lvl="0"/>
            <a:r>
              <a:rPr lang="en-US" sz="3000" dirty="0" smtClean="0"/>
              <a:t>Shorter hiatuses recognized in high </a:t>
            </a:r>
            <a:r>
              <a:rPr lang="en-US" sz="3000" dirty="0"/>
              <a:t>biologic productivity </a:t>
            </a:r>
            <a:r>
              <a:rPr lang="en-US" sz="3000" dirty="0" smtClean="0"/>
              <a:t>regions (eastern Equatorial Pacific) where one would assume constant sedimentation</a:t>
            </a:r>
          </a:p>
          <a:p>
            <a:pPr lvl="0"/>
            <a:r>
              <a:rPr lang="en-US" sz="3000" dirty="0" smtClean="0"/>
              <a:t>Seven main hiatuses –NH1 thru NH7 recognized</a:t>
            </a:r>
          </a:p>
          <a:p>
            <a:pPr lvl="0"/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705" y="95851"/>
            <a:ext cx="826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Looking for deep sea hiatuses -DSDP 85, 1982 equatorial Pacific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2015-04-22-0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0" y="700183"/>
            <a:ext cx="7882994" cy="5378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9355" y="816390"/>
            <a:ext cx="671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JB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997" y="4595941"/>
            <a:ext cx="1701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Larry Meyer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7812" y="4891308"/>
            <a:ext cx="11933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Fritz</a:t>
            </a:r>
          </a:p>
          <a:p>
            <a:r>
              <a:rPr lang="en-US" sz="2800" dirty="0" err="1" smtClean="0">
                <a:solidFill>
                  <a:srgbClr val="FFFFFF"/>
                </a:solidFill>
              </a:rPr>
              <a:t>Theyer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7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g85Hiatu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6" y="99381"/>
            <a:ext cx="8305801" cy="6619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5223" y="5394864"/>
            <a:ext cx="671199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Age </a:t>
            </a:r>
            <a:r>
              <a:rPr lang="en-US" sz="2400" i="1" dirty="0" err="1" smtClean="0">
                <a:solidFill>
                  <a:srgbClr val="660066"/>
                </a:solidFill>
              </a:rPr>
              <a:t>vs</a:t>
            </a:r>
            <a:r>
              <a:rPr lang="en-US" sz="2400" dirty="0" smtClean="0">
                <a:solidFill>
                  <a:srgbClr val="660066"/>
                </a:solidFill>
              </a:rPr>
              <a:t> depth plots constrained by microfossil 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datum levels (plank </a:t>
            </a:r>
            <a:r>
              <a:rPr lang="en-US" sz="2400" dirty="0" err="1" smtClean="0">
                <a:solidFill>
                  <a:srgbClr val="660066"/>
                </a:solidFill>
              </a:rPr>
              <a:t>foram</a:t>
            </a:r>
            <a:r>
              <a:rPr lang="en-US" sz="2400" dirty="0" smtClean="0">
                <a:solidFill>
                  <a:srgbClr val="660066"/>
                </a:solidFill>
              </a:rPr>
              <a:t>, calc. </a:t>
            </a:r>
            <a:r>
              <a:rPr lang="en-US" sz="2400" dirty="0" err="1" smtClean="0">
                <a:solidFill>
                  <a:srgbClr val="660066"/>
                </a:solidFill>
              </a:rPr>
              <a:t>nanno</a:t>
            </a:r>
            <a:r>
              <a:rPr lang="en-US" sz="2400" dirty="0" smtClean="0">
                <a:solidFill>
                  <a:srgbClr val="660066"/>
                </a:solidFill>
              </a:rPr>
              <a:t>, diatom, rad)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216" y="915533"/>
            <a:ext cx="410379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DSDP Leg 85 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 eastern equatorial Pacific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0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9-22 at 3.26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8538"/>
            <a:ext cx="7885553" cy="64685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6703" y="6142220"/>
            <a:ext cx="49382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Correlation with cooling events and sea level fall?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8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Hypothesis: Neogene hiatuses </a:t>
            </a:r>
            <a:r>
              <a:rPr lang="en-US" dirty="0">
                <a:solidFill>
                  <a:srgbClr val="660066"/>
                </a:solidFill>
              </a:rPr>
              <a:t>c</a:t>
            </a:r>
            <a:r>
              <a:rPr lang="en-US" dirty="0" smtClean="0">
                <a:solidFill>
                  <a:srgbClr val="660066"/>
                </a:solidFill>
              </a:rPr>
              <a:t>oincident with global </a:t>
            </a:r>
            <a:r>
              <a:rPr lang="en-US" dirty="0">
                <a:solidFill>
                  <a:srgbClr val="660066"/>
                </a:solidFill>
              </a:rPr>
              <a:t>c</a:t>
            </a:r>
            <a:r>
              <a:rPr lang="en-US" dirty="0" smtClean="0">
                <a:solidFill>
                  <a:srgbClr val="660066"/>
                </a:solidFill>
              </a:rPr>
              <a:t>ooling </a:t>
            </a:r>
            <a:r>
              <a:rPr lang="en-US" dirty="0">
                <a:solidFill>
                  <a:srgbClr val="660066"/>
                </a:solidFill>
              </a:rPr>
              <a:t>e</a:t>
            </a:r>
            <a:r>
              <a:rPr lang="en-US" dirty="0" smtClean="0">
                <a:solidFill>
                  <a:srgbClr val="660066"/>
                </a:solidFill>
              </a:rPr>
              <a:t>vents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Calcium carbonate dissolution events (shoaling of the CCD)</a:t>
            </a:r>
          </a:p>
          <a:p>
            <a:pPr lvl="1"/>
            <a:r>
              <a:rPr lang="en-US" dirty="0" smtClean="0"/>
              <a:t>Recognized by seismic </a:t>
            </a:r>
            <a:r>
              <a:rPr lang="en-US" dirty="0"/>
              <a:t>stratigraphy on </a:t>
            </a:r>
            <a:r>
              <a:rPr lang="en-US" dirty="0" smtClean="0"/>
              <a:t>seafloor in the eastern equatorial Pacific  (</a:t>
            </a:r>
            <a:r>
              <a:rPr lang="en-US" dirty="0"/>
              <a:t>L</a:t>
            </a:r>
            <a:r>
              <a:rPr lang="en-US" dirty="0" smtClean="0"/>
              <a:t>arry </a:t>
            </a:r>
            <a:r>
              <a:rPr lang="en-US" dirty="0"/>
              <a:t>M</a:t>
            </a:r>
            <a:r>
              <a:rPr lang="en-US" dirty="0" smtClean="0"/>
              <a:t>eyer, 1985)</a:t>
            </a:r>
          </a:p>
          <a:p>
            <a:r>
              <a:rPr lang="en-US" dirty="0" smtClean="0"/>
              <a:t>In the eastern equatorial Pacific, these dissolution events often coincide with increased diatom deposition</a:t>
            </a:r>
          </a:p>
          <a:p>
            <a:r>
              <a:rPr lang="en-US" i="1" dirty="0" smtClean="0"/>
              <a:t>? Coincident with sea level fall</a:t>
            </a:r>
          </a:p>
          <a:p>
            <a:r>
              <a:rPr lang="en-US" i="1" dirty="0" smtClean="0"/>
              <a:t>? Erosive </a:t>
            </a:r>
            <a:r>
              <a:rPr lang="en-US" i="1" dirty="0"/>
              <a:t>bottom currents in marginal areas of low biogenic sedimentation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24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2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How do these 7 Neogene deep sea hiatuses coincide with the present geologic time scale?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728" y="3964713"/>
            <a:ext cx="7589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Constrained by microfossil datum levels identified by Barron and Keller (1982), Keller and Barron (1983, 1987)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315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473</Words>
  <Application>Microsoft Macintosh PowerPoint</Application>
  <PresentationFormat>On-screen Show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Neogene Deep Sea Hiatuses:  looking back after 33 years  </vt:lpstr>
      <vt:lpstr>PowerPoint Presentation</vt:lpstr>
      <vt:lpstr>Types/Causes of Deep Sea Hiatuses</vt:lpstr>
      <vt:lpstr>Recognition of deep sea hiatuses was based  on biostratigraphy (planktonic foraminiferal, calcareous nannofossil, diatom radiolarian)  </vt:lpstr>
      <vt:lpstr>PowerPoint Presentation</vt:lpstr>
      <vt:lpstr>PowerPoint Presentation</vt:lpstr>
      <vt:lpstr>PowerPoint Presentation</vt:lpstr>
      <vt:lpstr>Hypothesis: Neogene hiatuses coincident with global cooling events</vt:lpstr>
      <vt:lpstr>How do these 7 Neogene deep sea hiatuses coincide with the present geologic time scale?</vt:lpstr>
      <vt:lpstr>PowerPoint Presentation</vt:lpstr>
      <vt:lpstr>PowerPoint Presentation</vt:lpstr>
      <vt:lpstr>What Has Changed</vt:lpstr>
      <vt:lpstr>IODP Expedition 320/321 (2008) Transect across the equatorial zone of high productivity</vt:lpstr>
      <vt:lpstr>PowerPoint Presentation</vt:lpstr>
      <vt:lpstr>PowerPoint Presentation</vt:lpstr>
      <vt:lpstr>      Hypothesis:   In areas of high biologic productivity (eastern equatorial Pacific) warm periods favor carbonate deposition, cold periods favor diatoms &amp; carbonate dissolution (shoaling of the CCD)  -Cold  = steepening of productivity gradient  -Warm = relaxation of productivity gradient </vt:lpstr>
      <vt:lpstr>PowerPoint Presentation</vt:lpstr>
      <vt:lpstr>PowerPoint Presentation</vt:lpstr>
      <vt:lpstr>PowerPoint Presentation</vt:lpstr>
      <vt:lpstr>PowerPoint Presentation</vt:lpstr>
      <vt:lpstr>What is this telling us about past productivity patterns in the equatorial Pacific?</vt:lpstr>
      <vt:lpstr>PowerPoint Presentation</vt:lpstr>
      <vt:lpstr>PowerPoint Presentation</vt:lpstr>
      <vt:lpstr>Concluding Thoughts</vt:lpstr>
    </vt:vector>
  </TitlesOfParts>
  <Company>USGS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Neogene Deep Sea Hiatuses: 33+ years of observation </dc:title>
  <dc:creator>Barron, John A.</dc:creator>
  <cp:lastModifiedBy>Barron, John A.</cp:lastModifiedBy>
  <cp:revision>62</cp:revision>
  <dcterms:created xsi:type="dcterms:W3CDTF">2016-09-16T16:24:21Z</dcterms:created>
  <dcterms:modified xsi:type="dcterms:W3CDTF">2016-09-23T15:45:24Z</dcterms:modified>
</cp:coreProperties>
</file>