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3" r:id="rId3"/>
    <p:sldId id="274" r:id="rId4"/>
    <p:sldId id="257" r:id="rId5"/>
    <p:sldId id="275" r:id="rId6"/>
    <p:sldId id="265" r:id="rId7"/>
    <p:sldId id="266" r:id="rId8"/>
    <p:sldId id="271" r:id="rId9"/>
    <p:sldId id="267" r:id="rId10"/>
    <p:sldId id="268" r:id="rId11"/>
    <p:sldId id="269" r:id="rId12"/>
    <p:sldId id="283" r:id="rId13"/>
    <p:sldId id="258" r:id="rId14"/>
    <p:sldId id="264" r:id="rId15"/>
    <p:sldId id="285" r:id="rId16"/>
    <p:sldId id="288" r:id="rId17"/>
    <p:sldId id="287" r:id="rId18"/>
    <p:sldId id="272" r:id="rId19"/>
    <p:sldId id="282" r:id="rId20"/>
    <p:sldId id="261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9C8D5-1987-4793-A761-A8C8FE642862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B4041-E7E8-4981-B725-67C2A69BF5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9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7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4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5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1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B4041-E7E8-4981-B725-67C2A69BF5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1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A40E80-62C0-4719-8206-EFC3DBEF5394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3F7E106-4AD1-4D59-8CCD-70FE1AA9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-381000"/>
            <a:ext cx="8229600" cy="5486400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>
                <a:solidFill>
                  <a:schemeClr val="bg1"/>
                </a:solidFill>
              </a:rPr>
              <a:t>MCKENZIE, Scott C. and NYPAVER, Cole,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Geology, Mercyhurst University, </a:t>
            </a:r>
            <a:r>
              <a:rPr lang="en-US" sz="1400" dirty="0" smtClean="0">
                <a:solidFill>
                  <a:schemeClr val="bg1"/>
                </a:solidFill>
              </a:rPr>
              <a:t>501 East 38th St., Erie, PA 16546</a:t>
            </a:r>
            <a:r>
              <a:rPr lang="en-US" sz="1600" dirty="0" smtClean="0">
                <a:solidFill>
                  <a:schemeClr val="bg1"/>
                </a:solidFill>
              </a:rPr>
              <a:t>,</a:t>
            </a:r>
            <a:r>
              <a:rPr lang="en-US" sz="1800" dirty="0" smtClean="0">
                <a:solidFill>
                  <a:schemeClr val="bg1"/>
                </a:solidFill>
              </a:rPr>
              <a:t> smckenzie@mercyhurst.edu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"/>
            <a:ext cx="6400800" cy="2971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BERTIE PTERYGOTID</a:t>
            </a:r>
            <a:r>
              <a:rPr lang="en-US" sz="3200" b="1" i="1" dirty="0" smtClean="0">
                <a:solidFill>
                  <a:schemeClr val="bg1"/>
                </a:solidFill>
              </a:rPr>
              <a:t> : ACUTIRAMUS; </a:t>
            </a:r>
            <a:r>
              <a:rPr lang="en-US" sz="3200" b="1" dirty="0" smtClean="0">
                <a:solidFill>
                  <a:schemeClr val="bg1"/>
                </a:solidFill>
              </a:rPr>
              <a:t>PREDATOR OR PUSHOVER?</a:t>
            </a:r>
          </a:p>
          <a:p>
            <a:r>
              <a:rPr lang="en-US" sz="3200" dirty="0" smtClean="0"/>
              <a:t> </a:t>
            </a:r>
            <a:r>
              <a:rPr lang="en-US" sz="2400" dirty="0" smtClean="0"/>
              <a:t>EURYPTERID INJURIES IN THE SILURIAN</a:t>
            </a:r>
            <a:r>
              <a:rPr lang="en-US" sz="3200" i="1" dirty="0" smtClean="0"/>
              <a:t>.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suspects!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Possible predators that may have made these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injuries are limited to </a:t>
            </a:r>
            <a:r>
              <a:rPr lang="en-US" i="1" dirty="0" smtClean="0">
                <a:solidFill>
                  <a:schemeClr val="bg1"/>
                </a:solidFill>
              </a:rPr>
              <a:t>Acutiramus</a:t>
            </a:r>
            <a:r>
              <a:rPr lang="en-US" dirty="0" smtClean="0">
                <a:solidFill>
                  <a:schemeClr val="bg1"/>
                </a:solidFill>
              </a:rPr>
              <a:t> or </a:t>
            </a:r>
            <a:r>
              <a:rPr lang="en-US" i="1" dirty="0" smtClean="0">
                <a:solidFill>
                  <a:schemeClr val="bg1"/>
                </a:solidFill>
              </a:rPr>
              <a:t>Pterygotus.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Cephalopods large enough to do this magnitude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of damage are rare in the Bertie. They may be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responsible for smaller bites.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Some remains could have been nibbled by </a:t>
            </a:r>
            <a:r>
              <a:rPr lang="en-US" i="1" dirty="0" smtClean="0">
                <a:solidFill>
                  <a:schemeClr val="bg1"/>
                </a:solidFill>
              </a:rPr>
              <a:t>Eurypterus</a:t>
            </a:r>
            <a:r>
              <a:rPr lang="en-US" dirty="0" smtClean="0">
                <a:solidFill>
                  <a:schemeClr val="bg1"/>
                </a:solidFill>
              </a:rPr>
              <a:t> after ectysis </a:t>
            </a:r>
            <a:r>
              <a:rPr lang="en-US" sz="1800" dirty="0" smtClean="0">
                <a:solidFill>
                  <a:schemeClr val="bg1"/>
                </a:solidFill>
              </a:rPr>
              <a:t>(J. </a:t>
            </a:r>
            <a:r>
              <a:rPr lang="en-US" sz="1800" smtClean="0">
                <a:solidFill>
                  <a:schemeClr val="bg1"/>
                </a:solidFill>
              </a:rPr>
              <a:t>Lamsdell</a:t>
            </a:r>
            <a:r>
              <a:rPr lang="en-US" sz="1800" dirty="0" smtClean="0">
                <a:solidFill>
                  <a:schemeClr val="bg1"/>
                </a:solidFill>
              </a:rPr>
              <a:t> personal communication). </a:t>
            </a:r>
            <a:r>
              <a:rPr lang="en-US" sz="24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other bites/punctures are from  attacks by larger animals.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Pterygotus</a:t>
            </a:r>
            <a:endParaRPr lang="en-US" dirty="0"/>
          </a:p>
        </p:txBody>
      </p:sp>
      <p:pic>
        <p:nvPicPr>
          <p:cNvPr id="4" name="Content Placeholder 3" descr="DSCN26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524000"/>
            <a:ext cx="7050616" cy="5287962"/>
          </a:xfrm>
        </p:spPr>
      </p:pic>
      <p:sp>
        <p:nvSpPr>
          <p:cNvPr id="3" name="Rectangle 2"/>
          <p:cNvSpPr/>
          <p:nvPr/>
        </p:nvSpPr>
        <p:spPr>
          <a:xfrm>
            <a:off x="2584116" y="3244334"/>
            <a:ext cx="40831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rare component of the Bertie fauna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1"/>
            <a:ext cx="8915400" cy="6686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8915400" cy="6686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8624" y="3244334"/>
            <a:ext cx="428675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>
                <a:solidFill>
                  <a:schemeClr val="bg1"/>
                </a:solidFill>
              </a:rPr>
              <a:t>Acutiramis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with enlargement of its claw</a:t>
            </a:r>
          </a:p>
        </p:txBody>
      </p:sp>
    </p:spTree>
    <p:extLst>
      <p:ext uri="{BB962C8B-B14F-4D97-AF65-F5344CB8AC3E}">
        <p14:creationId xmlns:p14="http://schemas.microsoft.com/office/powerpoint/2010/main" val="301497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2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seum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</p:spPr>
      </p:pic>
      <p:sp>
        <p:nvSpPr>
          <p:cNvPr id="5" name="Rectangle 4"/>
          <p:cNvSpPr/>
          <p:nvPr/>
        </p:nvSpPr>
        <p:spPr>
          <a:xfrm>
            <a:off x="0" y="3105835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 Langheinrich with the giant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Acutiramus from his quarry.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8697"/>
            <a:ext cx="8801199" cy="6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studies suggest: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en-US" sz="1800" dirty="0">
                <a:solidFill>
                  <a:prstClr val="black"/>
                </a:solidFill>
              </a:rPr>
              <a:t>Anderson RP, McCoy VE, McNamara ME, Briggs DEG. 2014 </a:t>
            </a:r>
            <a:r>
              <a:rPr lang="en-US" sz="1800" b="1" dirty="0">
                <a:solidFill>
                  <a:prstClr val="black"/>
                </a:solidFill>
              </a:rPr>
              <a:t>What big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en-US" sz="1800" b="1" dirty="0">
                <a:solidFill>
                  <a:prstClr val="black"/>
                </a:solidFill>
              </a:rPr>
              <a:t>eyes you have: the ecological role of giant pterygotid eurypterids</a:t>
            </a:r>
            <a:r>
              <a:rPr lang="en-US" sz="1800" dirty="0">
                <a:solidFill>
                  <a:prstClr val="black"/>
                </a:solidFill>
              </a:rPr>
              <a:t>. Biol. Lett. 10:20140412</a:t>
            </a:r>
          </a:p>
          <a:p>
            <a:pPr marL="13716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Acutiramus </a:t>
            </a:r>
            <a:r>
              <a:rPr lang="en-US" dirty="0" smtClean="0">
                <a:solidFill>
                  <a:srgbClr val="FF0000"/>
                </a:solidFill>
              </a:rPr>
              <a:t>had weak claws and poor eyesight</a:t>
            </a:r>
          </a:p>
          <a:p>
            <a:pPr marL="13716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Laub, R.S., Tollerton, Jr. V.P. and Berkof, R.S. </a:t>
            </a:r>
            <a:r>
              <a:rPr lang="en-US" sz="1800" b="1" dirty="0">
                <a:solidFill>
                  <a:prstClr val="black"/>
                </a:solidFill>
              </a:rPr>
              <a:t>The cheliceral claw of Acutiramus (Arthropoda: Eurypterida): </a:t>
            </a:r>
            <a:r>
              <a:rPr lang="en-US" sz="1800" b="1" dirty="0" smtClean="0">
                <a:solidFill>
                  <a:prstClr val="black"/>
                </a:solidFill>
              </a:rPr>
              <a:t>functional </a:t>
            </a:r>
            <a:r>
              <a:rPr lang="en-US" sz="1800" b="1" dirty="0">
                <a:solidFill>
                  <a:prstClr val="black"/>
                </a:solidFill>
              </a:rPr>
              <a:t>analysis based on morphology and engineering principles.</a:t>
            </a:r>
            <a:r>
              <a:rPr lang="en-US" sz="1800" dirty="0">
                <a:solidFill>
                  <a:prstClr val="black"/>
                </a:solidFill>
              </a:rPr>
              <a:t> Bulletin of the Buffalo Society of Natural Sciences, 2010; 39: 29</a:t>
            </a:r>
            <a:endParaRPr lang="en-US" dirty="0" smtClean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Acutiramus</a:t>
            </a:r>
            <a:r>
              <a:rPr lang="en-US" dirty="0" smtClean="0">
                <a:solidFill>
                  <a:srgbClr val="FF0000"/>
                </a:solidFill>
              </a:rPr>
              <a:t> had weak claws that could not puncture the shell of a medium size Limulus</a:t>
            </a:r>
            <a:endParaRPr lang="en-US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And may have fed on plant material or may have been a scavenger.</a:t>
            </a:r>
          </a:p>
          <a:p>
            <a:pPr marL="13716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9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52400"/>
            <a:ext cx="8676215" cy="65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8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8020" y="-1092829"/>
            <a:ext cx="6790919" cy="9054559"/>
          </a:xfrm>
        </p:spPr>
      </p:pic>
      <p:sp>
        <p:nvSpPr>
          <p:cNvPr id="3" name="Rectangle 2"/>
          <p:cNvSpPr/>
          <p:nvPr/>
        </p:nvSpPr>
        <p:spPr>
          <a:xfrm>
            <a:off x="2286000" y="29673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Eurypterid </a:t>
            </a:r>
            <a:r>
              <a:rPr lang="en-US" dirty="0"/>
              <a:t>showing two sets of punctures</a:t>
            </a:r>
          </a:p>
          <a:p>
            <a:r>
              <a:rPr lang="en-US" dirty="0"/>
              <a:t>ending with the dash like mark from the  </a:t>
            </a:r>
          </a:p>
          <a:p>
            <a:r>
              <a:rPr lang="en-US" dirty="0" smtClean="0"/>
              <a:t>claw </a:t>
            </a:r>
            <a:r>
              <a:rPr lang="en-US" dirty="0"/>
              <a:t>terminus.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6090" y="-772387"/>
            <a:ext cx="7571817" cy="7706128"/>
          </a:xfrm>
        </p:spPr>
      </p:pic>
    </p:spTree>
    <p:extLst>
      <p:ext uri="{BB962C8B-B14F-4D97-AF65-F5344CB8AC3E}">
        <p14:creationId xmlns:p14="http://schemas.microsoft.com/office/powerpoint/2010/main" val="126070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21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0"/>
            <a:ext cx="3657600" cy="2743200"/>
          </a:xfrm>
        </p:spPr>
      </p:pic>
      <p:pic>
        <p:nvPicPr>
          <p:cNvPr id="5" name="Picture 4" descr="DSCN2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5200"/>
            <a:ext cx="5384800" cy="4038600"/>
          </a:xfrm>
          <a:prstGeom prst="rect">
            <a:avLst/>
          </a:prstGeom>
        </p:spPr>
      </p:pic>
      <p:pic>
        <p:nvPicPr>
          <p:cNvPr id="6" name="Picture 5" descr="DSCN21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4267200"/>
            <a:ext cx="3454400" cy="2590800"/>
          </a:xfrm>
          <a:prstGeom prst="rect">
            <a:avLst/>
          </a:prstGeom>
        </p:spPr>
      </p:pic>
      <p:pic>
        <p:nvPicPr>
          <p:cNvPr id="7" name="Picture 6" descr="DSCN18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657600" cy="2743200"/>
          </a:xfrm>
          <a:prstGeom prst="rect">
            <a:avLst/>
          </a:prstGeom>
        </p:spPr>
      </p:pic>
      <p:pic>
        <p:nvPicPr>
          <p:cNvPr id="8" name="Picture 7" descr="DSCN20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6600" y="2667000"/>
            <a:ext cx="3733800" cy="2819400"/>
          </a:xfrm>
          <a:prstGeom prst="rect">
            <a:avLst/>
          </a:prstGeom>
        </p:spPr>
      </p:pic>
      <p:pic>
        <p:nvPicPr>
          <p:cNvPr id="9" name="Picture 8" descr="DSCN21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3086100" y="-38100"/>
            <a:ext cx="3200400" cy="220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4114800"/>
            <a:ext cx="468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Worm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32004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Phyllocarid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0" y="3982998"/>
            <a:ext cx="2362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Coelenterate?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2743200"/>
            <a:ext cx="5108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Brown Algae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600" y="2491263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Cephalopod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5805" y="1905000"/>
            <a:ext cx="2172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Possible thelodont?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Laub, R.S., Tollerton, Jr. V.P. and Berkof, R.S. </a:t>
            </a:r>
            <a:r>
              <a:rPr lang="en-US" sz="1800" b="1" dirty="0">
                <a:solidFill>
                  <a:prstClr val="black"/>
                </a:solidFill>
              </a:rPr>
              <a:t>The cheliceral claw of Acutiramus (Arthropoda: Eurypterida): Functional analysis based on morphology and engineering principles.</a:t>
            </a:r>
            <a:r>
              <a:rPr lang="en-US" sz="1800" dirty="0">
                <a:solidFill>
                  <a:prstClr val="black"/>
                </a:solidFill>
              </a:rPr>
              <a:t> Bulletin of the Buffalo Society of Natural Sciences, 2010; 39: 29 </a:t>
            </a:r>
            <a:r>
              <a:rPr lang="en-US" sz="1800" dirty="0">
                <a:solidFill>
                  <a:prstClr val="white"/>
                </a:solidFill>
              </a:rPr>
              <a:t/>
            </a:r>
            <a:br>
              <a:rPr lang="en-US" sz="1800" dirty="0">
                <a:solidFill>
                  <a:prstClr val="white"/>
                </a:solidFill>
              </a:rPr>
            </a:br>
            <a:endParaRPr lang="en-US" dirty="0" smtClean="0"/>
          </a:p>
          <a:p>
            <a:endParaRPr lang="en-US" dirty="0" smtClean="0"/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Anderson RP, McCoy </a:t>
            </a:r>
            <a:r>
              <a:rPr lang="en-US" sz="1800" dirty="0" smtClean="0">
                <a:solidFill>
                  <a:schemeClr val="bg1"/>
                </a:solidFill>
              </a:rPr>
              <a:t>VE, McNamara </a:t>
            </a:r>
            <a:r>
              <a:rPr lang="en-US" sz="1800" dirty="0">
                <a:solidFill>
                  <a:schemeClr val="bg1"/>
                </a:solidFill>
              </a:rPr>
              <a:t>ME, Briggs DEG. 2014 </a:t>
            </a:r>
            <a:r>
              <a:rPr lang="en-US" sz="1800" b="1" dirty="0">
                <a:solidFill>
                  <a:schemeClr val="bg1"/>
                </a:solidFill>
              </a:rPr>
              <a:t>What big</a:t>
            </a:r>
          </a:p>
          <a:p>
            <a:pPr marL="13716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eyes you have: the ecological role of </a:t>
            </a:r>
            <a:r>
              <a:rPr lang="en-US" sz="1800" b="1" dirty="0" smtClean="0">
                <a:solidFill>
                  <a:schemeClr val="bg1"/>
                </a:solidFill>
              </a:rPr>
              <a:t>giant pterygotid </a:t>
            </a:r>
            <a:r>
              <a:rPr lang="en-US" sz="1800" b="1" dirty="0">
                <a:solidFill>
                  <a:schemeClr val="bg1"/>
                </a:solidFill>
              </a:rPr>
              <a:t>eurypterids</a:t>
            </a:r>
            <a:r>
              <a:rPr lang="en-US" sz="1800" dirty="0">
                <a:solidFill>
                  <a:schemeClr val="bg1"/>
                </a:solidFill>
              </a:rPr>
              <a:t>. Biol. Lett. </a:t>
            </a:r>
            <a:r>
              <a:rPr lang="en-US" sz="1800" dirty="0" smtClean="0">
                <a:solidFill>
                  <a:schemeClr val="bg1"/>
                </a:solidFill>
              </a:rPr>
              <a:t>10:20140412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 to: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Iris And Al  Langheinrich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Tod Clements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John Spina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Zarko Ljuboja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Sandy Porter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Andrew Wendruff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Victor P. Tollerton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Richard S. Laub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late Michael E. </a:t>
            </a:r>
            <a:r>
              <a:rPr lang="en-US" b="1" dirty="0" smtClean="0">
                <a:solidFill>
                  <a:schemeClr val="bg1"/>
                </a:solidFill>
              </a:rPr>
              <a:t>Williams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Listing the people who have helped does not mean they agree with the findings!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main observations</a:t>
            </a:r>
            <a:br>
              <a:rPr lang="en-US" dirty="0" smtClean="0"/>
            </a:br>
            <a:r>
              <a:rPr lang="en-US" dirty="0" smtClean="0"/>
              <a:t>on the Bertie Group fossils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High diversity but low frequency of finds.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Fossils are not structurally preserved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Many undescribed forms.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Fauna dominated by eurypterids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Several environments are represented.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2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2190" y="0"/>
            <a:ext cx="9172182" cy="68579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complete eurypterids are saved by collectors.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majority of eurypterids are incomplete and are not saved.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Many of the non eurypterids are not easy to recognize in outcrop and are actually rare.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Injured eurypterids are more common than generally thought.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Bitten off and rehealed telsons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te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3943350" cy="5638800"/>
          </a:xfrm>
        </p:spPr>
      </p:pic>
      <p:pic>
        <p:nvPicPr>
          <p:cNvPr id="5" name="Picture 4" descr="untitnot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48200" y="1524000"/>
            <a:ext cx="57912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5943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Some modern scorpion predators remove the stinger prior to consumption.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9570" y="3244334"/>
            <a:ext cx="37048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Buffalo </a:t>
            </a:r>
            <a:r>
              <a:rPr lang="en-US" dirty="0">
                <a:solidFill>
                  <a:schemeClr val="bg1"/>
                </a:solidFill>
              </a:rPr>
              <a:t>“Pool”, Williamsville </a:t>
            </a:r>
            <a:r>
              <a:rPr lang="en-US" dirty="0" err="1">
                <a:solidFill>
                  <a:schemeClr val="bg1"/>
                </a:solidFill>
              </a:rPr>
              <a:t>Mbr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b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14400" y="1447800"/>
            <a:ext cx="3152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Bitten and rehealed telson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6198990"/>
            <a:ext cx="6266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Williamsville</a:t>
            </a:r>
            <a:r>
              <a:rPr lang="en-US" baseline="0" dirty="0" smtClean="0">
                <a:solidFill>
                  <a:schemeClr val="bg1"/>
                </a:solidFill>
              </a:rPr>
              <a:t> A, ”Buffalo Pool”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Several healed bites!</a:t>
            </a:r>
            <a:endParaRPr lang="en-US" dirty="0"/>
          </a:p>
        </p:txBody>
      </p:sp>
      <p:pic>
        <p:nvPicPr>
          <p:cNvPr id="4" name="Content Placeholder 3" descr="DSCN39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8000" y="1524000"/>
            <a:ext cx="8636000" cy="6477000"/>
          </a:xfrm>
        </p:spPr>
      </p:pic>
      <p:sp>
        <p:nvSpPr>
          <p:cNvPr id="5" name="Rectangle 4"/>
          <p:cNvSpPr/>
          <p:nvPr/>
        </p:nvSpPr>
        <p:spPr>
          <a:xfrm>
            <a:off x="381000" y="6198990"/>
            <a:ext cx="4945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Lang Quarry, Herkimer Co., NY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N2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5000" y="2590800"/>
            <a:ext cx="6553200" cy="4800600"/>
          </a:xfrm>
          <a:prstGeom prst="rect">
            <a:avLst/>
          </a:prstGeom>
        </p:spPr>
      </p:pic>
      <p:pic>
        <p:nvPicPr>
          <p:cNvPr id="4" name="Content Placeholder 3" descr="DSCN208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13624" y="0"/>
            <a:ext cx="5130376" cy="3847782"/>
          </a:xfrm>
        </p:spPr>
      </p:pic>
      <p:sp>
        <p:nvSpPr>
          <p:cNvPr id="6" name="Rectangle 5"/>
          <p:cNvSpPr/>
          <p:nvPr/>
        </p:nvSpPr>
        <p:spPr>
          <a:xfrm>
            <a:off x="0" y="13716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Below: </a:t>
            </a:r>
            <a:r>
              <a:rPr lang="en-US" b="1" i="1" dirty="0" smtClean="0">
                <a:solidFill>
                  <a:schemeClr val="bg1"/>
                </a:solidFill>
              </a:rPr>
              <a:t>Acutiramus </a:t>
            </a:r>
            <a:r>
              <a:rPr lang="en-US" b="1" dirty="0" smtClean="0">
                <a:solidFill>
                  <a:schemeClr val="bg1"/>
                </a:solidFill>
              </a:rPr>
              <a:t>telson</a:t>
            </a:r>
            <a:r>
              <a:rPr lang="en-US" b="1" baseline="0" dirty="0" smtClean="0">
                <a:solidFill>
                  <a:schemeClr val="bg1"/>
                </a:solidFill>
              </a:rPr>
              <a:t> with healed injury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Lang Quarry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398496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Above: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="1" i="1" baseline="0" dirty="0" smtClean="0">
                <a:solidFill>
                  <a:schemeClr val="bg1"/>
                </a:solidFill>
              </a:rPr>
              <a:t>Eurypterus remepies </a:t>
            </a:r>
            <a:r>
              <a:rPr lang="en-US" b="1" i="0" baseline="0" dirty="0" smtClean="0">
                <a:solidFill>
                  <a:schemeClr val="bg1"/>
                </a:solidFill>
              </a:rPr>
              <a:t>showing</a:t>
            </a:r>
            <a:r>
              <a:rPr lang="en-US" b="1" i="1" baseline="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b="1" i="0" baseline="0" dirty="0" smtClean="0">
                <a:solidFill>
                  <a:schemeClr val="bg1"/>
                </a:solidFill>
              </a:rPr>
              <a:t>Feeding damage. Lang Quarry</a:t>
            </a:r>
            <a:endParaRPr lang="en-US" b="1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276</TotalTime>
  <Words>497</Words>
  <Application>Microsoft Office PowerPoint</Application>
  <PresentationFormat>On-screen Show (4:3)</PresentationFormat>
  <Paragraphs>116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  MCKENZIE, Scott C. and NYPAVER, Cole,  Geology, Mercyhurst University, 501 East 38th St., Erie, PA 16546, smckenzie@mercyhurst.edu </vt:lpstr>
      <vt:lpstr>PowerPoint Presentation</vt:lpstr>
      <vt:lpstr>Some main observations on the Bertie Group fossils</vt:lpstr>
      <vt:lpstr>PowerPoint Presentation</vt:lpstr>
      <vt:lpstr>PowerPoint Presentation</vt:lpstr>
      <vt:lpstr>Bitten off and rehealed telsons</vt:lpstr>
      <vt:lpstr>PowerPoint Presentation</vt:lpstr>
      <vt:lpstr>Several healed bites!</vt:lpstr>
      <vt:lpstr>PowerPoint Presentation</vt:lpstr>
      <vt:lpstr>The suspects!</vt:lpstr>
      <vt:lpstr>Pterygotus</vt:lpstr>
      <vt:lpstr>PowerPoint Presentation</vt:lpstr>
      <vt:lpstr>PowerPoint Presentation</vt:lpstr>
      <vt:lpstr>PowerPoint Presentation</vt:lpstr>
      <vt:lpstr>PowerPoint Presentation</vt:lpstr>
      <vt:lpstr>Recent studies suggest:</vt:lpstr>
      <vt:lpstr>PowerPoint Presentation</vt:lpstr>
      <vt:lpstr>PowerPoint Presentation</vt:lpstr>
      <vt:lpstr>PowerPoint Presentation</vt:lpstr>
      <vt:lpstr>Sources</vt:lpstr>
      <vt:lpstr>Thanks to: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MCKENZIE, Scott C. and NYPAVER, Cole,  Geology, Mercyhurst University, 501 East 38th St., Erie, PA 16546, smckenzie@mercyhurst.edu</dc:title>
  <dc:creator>scott mckenzie</dc:creator>
  <cp:lastModifiedBy>McKenzie, Scott</cp:lastModifiedBy>
  <cp:revision>35</cp:revision>
  <dcterms:created xsi:type="dcterms:W3CDTF">2016-09-17T02:41:05Z</dcterms:created>
  <dcterms:modified xsi:type="dcterms:W3CDTF">2016-10-12T21:54:19Z</dcterms:modified>
</cp:coreProperties>
</file>