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256" r:id="rId2"/>
    <p:sldId id="257" r:id="rId3"/>
    <p:sldId id="268" r:id="rId4"/>
    <p:sldId id="279" r:id="rId5"/>
    <p:sldId id="276" r:id="rId6"/>
    <p:sldId id="260" r:id="rId7"/>
    <p:sldId id="275" r:id="rId8"/>
    <p:sldId id="273" r:id="rId9"/>
    <p:sldId id="277" r:id="rId10"/>
    <p:sldId id="271" r:id="rId11"/>
    <p:sldId id="281" r:id="rId12"/>
    <p:sldId id="272" r:id="rId13"/>
    <p:sldId id="259" r:id="rId14"/>
    <p:sldId id="269" r:id="rId15"/>
    <p:sldId id="266" r:id="rId16"/>
    <p:sldId id="262" r:id="rId17"/>
    <p:sldId id="282" r:id="rId18"/>
    <p:sldId id="263" r:id="rId19"/>
    <p:sldId id="270" r:id="rId20"/>
    <p:sldId id="280" r:id="rId21"/>
    <p:sldId id="264"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88151" autoAdjust="0"/>
  </p:normalViewPr>
  <p:slideViewPr>
    <p:cSldViewPr>
      <p:cViewPr varScale="1">
        <p:scale>
          <a:sx n="65" d="100"/>
          <a:sy n="65" d="100"/>
        </p:scale>
        <p:origin x="1326" y="7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4CF21-14D8-4BFD-8D5A-A7A4691291F5}" type="datetimeFigureOut">
              <a:rPr lang="en-US" smtClean="0"/>
              <a:t>9/30/2016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70E9C-A85C-4759-96C6-A38CF600C56B}" type="slidenum">
              <a:rPr lang="en-US" smtClean="0"/>
              <a:t>‹#›</a:t>
            </a:fld>
            <a:endParaRPr lang="en-US"/>
          </a:p>
        </p:txBody>
      </p:sp>
    </p:spTree>
    <p:extLst>
      <p:ext uri="{BB962C8B-B14F-4D97-AF65-F5344CB8AC3E}">
        <p14:creationId xmlns:p14="http://schemas.microsoft.com/office/powerpoint/2010/main" val="297673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goal</a:t>
            </a:r>
            <a:r>
              <a:rPr lang="en-US" baseline="0" dirty="0" smtClean="0"/>
              <a:t> is to model the development of secondary porosity to test hypothesis about </a:t>
            </a:r>
            <a:r>
              <a:rPr lang="en-US" baseline="0" dirty="0" err="1" smtClean="0"/>
              <a:t>speleogenesis</a:t>
            </a:r>
            <a:r>
              <a:rPr lang="en-US" baseline="0" dirty="0" smtClean="0"/>
              <a:t> in carbonate platforms</a:t>
            </a:r>
          </a:p>
          <a:p>
            <a:r>
              <a:rPr lang="en-US" baseline="0" dirty="0" smtClean="0"/>
              <a:t>- essential component of a complete, realistic model of a karst aquifer</a:t>
            </a:r>
          </a:p>
          <a:p>
            <a:r>
              <a:rPr lang="en-US" baseline="0" dirty="0" smtClean="0"/>
              <a:t>- applications in water resource management as well as petroleum industry</a:t>
            </a:r>
          </a:p>
          <a:p>
            <a:endParaRPr lang="en-US" dirty="0"/>
          </a:p>
        </p:txBody>
      </p:sp>
      <p:sp>
        <p:nvSpPr>
          <p:cNvPr id="4" name="Slide Number Placeholder 3"/>
          <p:cNvSpPr>
            <a:spLocks noGrp="1"/>
          </p:cNvSpPr>
          <p:nvPr>
            <p:ph type="sldNum" sz="quarter" idx="10"/>
          </p:nvPr>
        </p:nvSpPr>
        <p:spPr/>
        <p:txBody>
          <a:bodyPr/>
          <a:lstStyle/>
          <a:p>
            <a:fld id="{A4970E9C-A85C-4759-96C6-A38CF600C56B}" type="slidenum">
              <a:rPr lang="en-US" smtClean="0"/>
              <a:t>1</a:t>
            </a:fld>
            <a:endParaRPr lang="en-US"/>
          </a:p>
        </p:txBody>
      </p:sp>
    </p:spTree>
    <p:extLst>
      <p:ext uri="{BB962C8B-B14F-4D97-AF65-F5344CB8AC3E}">
        <p14:creationId xmlns:p14="http://schemas.microsoft.com/office/powerpoint/2010/main" val="3594837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70E9C-A85C-4759-96C6-A38CF600C56B}" type="slidenum">
              <a:rPr lang="en-US" smtClean="0"/>
              <a:t>12</a:t>
            </a:fld>
            <a:endParaRPr lang="en-US"/>
          </a:p>
        </p:txBody>
      </p:sp>
    </p:spTree>
    <p:extLst>
      <p:ext uri="{BB962C8B-B14F-4D97-AF65-F5344CB8AC3E}">
        <p14:creationId xmlns:p14="http://schemas.microsoft.com/office/powerpoint/2010/main" val="398236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a:t>
            </a:r>
            <a:r>
              <a:rPr lang="en-US" baseline="0" dirty="0" smtClean="0"/>
              <a:t> models extrapolate from field data or attempt to recreate stratigraphy based on what we know about the depositional history of a particular area over a particular time</a:t>
            </a:r>
          </a:p>
          <a:p>
            <a:r>
              <a:rPr lang="en-US" baseline="0" dirty="0" smtClean="0"/>
              <a:t>-models are by necessity simplistic and generalized to a large area. Degree of simplicity depends on scale and application.</a:t>
            </a:r>
          </a:p>
          <a:p>
            <a:r>
              <a:rPr lang="en-US" baseline="0" dirty="0" smtClean="0"/>
              <a:t>-karst systems are difficult to model to because 1) heterogeneity 2) feedback loops between porosity/permeability and dissolution rates 3) dynamic </a:t>
            </a:r>
            <a:r>
              <a:rPr lang="en-US" baseline="0" dirty="0" err="1" smtClean="0"/>
              <a:t>flowpaths</a:t>
            </a:r>
            <a:r>
              <a:rPr lang="en-US" baseline="0" dirty="0" smtClean="0"/>
              <a:t> that fluctuate with changes in the elevation of the water table.</a:t>
            </a:r>
          </a:p>
          <a:p>
            <a:endParaRPr lang="en-US" baseline="0" dirty="0" smtClean="0"/>
          </a:p>
          <a:p>
            <a:r>
              <a:rPr lang="en-US" baseline="0" dirty="0" smtClean="0"/>
              <a:t>My model will test hypotheses about </a:t>
            </a:r>
            <a:r>
              <a:rPr lang="en-US" baseline="0" dirty="0" err="1" smtClean="0"/>
              <a:t>spleogenesis</a:t>
            </a:r>
            <a:r>
              <a:rPr lang="en-US" baseline="0" dirty="0" smtClean="0"/>
              <a:t> in order to identify the most significant variables required to accurately model kart carbonate platforms.</a:t>
            </a:r>
          </a:p>
          <a:p>
            <a:endParaRPr lang="en-US" b="1" dirty="0" smtClean="0"/>
          </a:p>
          <a:p>
            <a:r>
              <a:rPr lang="en-US" b="1" dirty="0" smtClean="0"/>
              <a:t>If we have a detailed understanding</a:t>
            </a:r>
            <a:r>
              <a:rPr lang="en-US" b="1" baseline="0" dirty="0" smtClean="0"/>
              <a:t> of how and where conduits form, then we can build a realistically complex model </a:t>
            </a:r>
            <a:endParaRPr lang="en-US" b="1" dirty="0" smtClean="0"/>
          </a:p>
          <a:p>
            <a:r>
              <a:rPr lang="en-US" b="1" dirty="0" smtClean="0"/>
              <a:t>that</a:t>
            </a:r>
            <a:r>
              <a:rPr lang="en-US" b="1" baseline="0" dirty="0" smtClean="0"/>
              <a:t> can be used in civil engineering applications and in the oil industry for reservoir characterizations.</a:t>
            </a:r>
            <a:endParaRPr lang="en-US" b="1" dirty="0"/>
          </a:p>
        </p:txBody>
      </p:sp>
      <p:sp>
        <p:nvSpPr>
          <p:cNvPr id="4" name="Slide Number Placeholder 3"/>
          <p:cNvSpPr>
            <a:spLocks noGrp="1"/>
          </p:cNvSpPr>
          <p:nvPr>
            <p:ph type="sldNum" sz="quarter" idx="10"/>
          </p:nvPr>
        </p:nvSpPr>
        <p:spPr/>
        <p:txBody>
          <a:bodyPr/>
          <a:lstStyle/>
          <a:p>
            <a:fld id="{A4970E9C-A85C-4759-96C6-A38CF600C56B}" type="slidenum">
              <a:rPr lang="en-US" smtClean="0"/>
              <a:t>2</a:t>
            </a:fld>
            <a:endParaRPr lang="en-US"/>
          </a:p>
        </p:txBody>
      </p:sp>
    </p:spTree>
    <p:extLst>
      <p:ext uri="{BB962C8B-B14F-4D97-AF65-F5344CB8AC3E}">
        <p14:creationId xmlns:p14="http://schemas.microsoft.com/office/powerpoint/2010/main" val="296298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 programs used in</a:t>
            </a:r>
            <a:r>
              <a:rPr lang="en-US" baseline="0" dirty="0" smtClean="0"/>
              <a:t> the petroleum industry tend to focus on reconstructing stratigraphy, starting with assumptions about depositional processes, adding climate data, and essentially creating a 3d matrix with each block exhibiting different </a:t>
            </a:r>
            <a:r>
              <a:rPr lang="en-US" baseline="0" dirty="0" err="1" smtClean="0"/>
              <a:t>hydrogeologic</a:t>
            </a:r>
            <a:r>
              <a:rPr lang="en-US" baseline="0" dirty="0" smtClean="0"/>
              <a:t> properties.</a:t>
            </a:r>
          </a:p>
          <a:p>
            <a:r>
              <a:rPr lang="en-US" baseline="0" dirty="0" smtClean="0"/>
              <a:t>-there are processes that affect these properties subsequent to deposition, such as cementation, compaction, surface erosion, and dissolution</a:t>
            </a:r>
          </a:p>
          <a:p>
            <a:r>
              <a:rPr lang="en-US" baseline="0" dirty="0" smtClean="0"/>
              <a:t>Of these, dissolution in the most complex because it introduces feedback loops, since </a:t>
            </a:r>
            <a:r>
              <a:rPr lang="en-US" baseline="0" dirty="0" err="1" smtClean="0"/>
              <a:t>flowpaths</a:t>
            </a:r>
            <a:r>
              <a:rPr lang="en-US" baseline="0" dirty="0" smtClean="0"/>
              <a:t> change with sea level and the presence of conduits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-My model aims to work out the details in the third step by simulating secondary porosity in a karst system.</a:t>
            </a:r>
          </a:p>
          <a:p>
            <a:r>
              <a:rPr lang="en-US" baseline="0" dirty="0" smtClean="0"/>
              <a:t>while complex, secondary porosity can be modeled with the right variables and feedback relationships when informed by field data and tested against observations. </a:t>
            </a:r>
          </a:p>
        </p:txBody>
      </p:sp>
      <p:sp>
        <p:nvSpPr>
          <p:cNvPr id="4" name="Slide Number Placeholder 3"/>
          <p:cNvSpPr>
            <a:spLocks noGrp="1"/>
          </p:cNvSpPr>
          <p:nvPr>
            <p:ph type="sldNum" sz="quarter" idx="10"/>
          </p:nvPr>
        </p:nvSpPr>
        <p:spPr/>
        <p:txBody>
          <a:bodyPr/>
          <a:lstStyle/>
          <a:p>
            <a:fld id="{A4970E9C-A85C-4759-96C6-A38CF600C56B}" type="slidenum">
              <a:rPr lang="en-US" smtClean="0"/>
              <a:t>3</a:t>
            </a:fld>
            <a:endParaRPr lang="en-US"/>
          </a:p>
        </p:txBody>
      </p:sp>
    </p:spTree>
    <p:extLst>
      <p:ext uri="{BB962C8B-B14F-4D97-AF65-F5344CB8AC3E}">
        <p14:creationId xmlns:p14="http://schemas.microsoft.com/office/powerpoint/2010/main" val="413065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established that mixing is the dominant driver of dissolution in coastal karst systems</a:t>
            </a:r>
          </a:p>
          <a:p>
            <a:r>
              <a:rPr lang="en-US" baseline="0" dirty="0" smtClean="0"/>
              <a:t>-other influences may include soil CO2, H2S, and possibly microbial</a:t>
            </a:r>
          </a:p>
          <a:p>
            <a:r>
              <a:rPr lang="en-US" baseline="0" dirty="0" smtClean="0"/>
              <a:t>-variability in dissolution may reflect lithology, namely cementation, bedding planes, mineral content of different reef facies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-transitions to turbulent flow </a:t>
            </a:r>
          </a:p>
          <a:p>
            <a:endParaRPr lang="en-US" dirty="0"/>
          </a:p>
        </p:txBody>
      </p:sp>
      <p:sp>
        <p:nvSpPr>
          <p:cNvPr id="4" name="Slide Number Placeholder 3"/>
          <p:cNvSpPr>
            <a:spLocks noGrp="1"/>
          </p:cNvSpPr>
          <p:nvPr>
            <p:ph type="sldNum" sz="quarter" idx="10"/>
          </p:nvPr>
        </p:nvSpPr>
        <p:spPr/>
        <p:txBody>
          <a:bodyPr/>
          <a:lstStyle/>
          <a:p>
            <a:fld id="{A4970E9C-A85C-4759-96C6-A38CF600C56B}" type="slidenum">
              <a:rPr lang="en-US" smtClean="0"/>
              <a:t>4</a:t>
            </a:fld>
            <a:endParaRPr lang="en-US"/>
          </a:p>
        </p:txBody>
      </p:sp>
    </p:spTree>
    <p:extLst>
      <p:ext uri="{BB962C8B-B14F-4D97-AF65-F5344CB8AC3E}">
        <p14:creationId xmlns:p14="http://schemas.microsoft.com/office/powerpoint/2010/main" val="178580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-geology is not uniform;</a:t>
            </a:r>
            <a:r>
              <a:rPr lang="en-US" baseline="0" dirty="0" smtClean="0"/>
              <a:t> varies with reef assemblage, mineralogy, cementation, compaction</a:t>
            </a:r>
          </a:p>
          <a:p>
            <a:r>
              <a:rPr lang="en-US" baseline="0" dirty="0" smtClean="0"/>
              <a:t>-chosen area in the NE because of high cave density</a:t>
            </a:r>
          </a:p>
          <a:p>
            <a:r>
              <a:rPr lang="en-US" baseline="0" dirty="0" smtClean="0"/>
              <a:t>-growing very rapidly with tourism industry, urgent need to understand how and where groundwater flows</a:t>
            </a:r>
            <a:endParaRPr lang="en-US" dirty="0"/>
          </a:p>
        </p:txBody>
      </p:sp>
      <p:sp>
        <p:nvSpPr>
          <p:cNvPr id="4" name="Slide Number Placeholder 3"/>
          <p:cNvSpPr>
            <a:spLocks noGrp="1"/>
          </p:cNvSpPr>
          <p:nvPr>
            <p:ph type="sldNum" sz="quarter" idx="10"/>
          </p:nvPr>
        </p:nvSpPr>
        <p:spPr/>
        <p:txBody>
          <a:bodyPr/>
          <a:lstStyle/>
          <a:p>
            <a:fld id="{A4970E9C-A85C-4759-96C6-A38CF600C56B}" type="slidenum">
              <a:rPr lang="en-US" smtClean="0"/>
              <a:t>5</a:t>
            </a:fld>
            <a:endParaRPr lang="en-US"/>
          </a:p>
        </p:txBody>
      </p:sp>
    </p:spTree>
    <p:extLst>
      <p:ext uri="{BB962C8B-B14F-4D97-AF65-F5344CB8AC3E}">
        <p14:creationId xmlns:p14="http://schemas.microsoft.com/office/powerpoint/2010/main" val="119419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2d cross section shows concept of what is observed in Quintana </a:t>
            </a:r>
            <a:r>
              <a:rPr lang="en-US" baseline="0" dirty="0" err="1" smtClean="0"/>
              <a:t>Roo</a:t>
            </a:r>
            <a:r>
              <a:rPr lang="en-US" baseline="0" dirty="0" smtClean="0"/>
              <a:t>. Shallow cave systems near the water table at sea level with lots collapse, open access to the aquifer. Also observed deep circulation that poses a problem for sewage injection…becomes important to know where conduits are and how they effect flow. We can begin to forward model by assuming that dissolution is primarily controlled by mixing along the halocline</a:t>
            </a:r>
          </a:p>
          <a:p>
            <a:r>
              <a:rPr lang="en-US" baseline="0" dirty="0" smtClean="0"/>
              <a:t>- expect to find caves that correspond to former sea levels and at a gradient that reflects the base of the water table during that time</a:t>
            </a:r>
          </a:p>
          <a:p>
            <a:pPr marL="171450" indent="-171450">
              <a:buFontTx/>
              <a:buChar char="-"/>
            </a:pPr>
            <a:r>
              <a:rPr lang="en-US" baseline="0" dirty="0" smtClean="0"/>
              <a:t>Preliminary model (with constant lithology constant and ignore feedback loops for now) can simulate what we would expect to see based on past sea level history, dissolution rates due to mixing, and a gradient of the water table.</a:t>
            </a:r>
          </a:p>
          <a:p>
            <a:pPr marL="0" indent="0">
              <a:buFontTx/>
              <a:buNone/>
            </a:pPr>
            <a:r>
              <a:rPr lang="en-US" baseline="0" dirty="0" smtClean="0"/>
              <a:t>Some of these inputs have not been clearly worked out….</a:t>
            </a:r>
            <a:r>
              <a:rPr lang="en-US" baseline="0" dirty="0" err="1" smtClean="0"/>
              <a:t>i’m</a:t>
            </a:r>
            <a:r>
              <a:rPr lang="en-US" baseline="0" dirty="0" smtClean="0"/>
              <a:t> working on dissolution rate and gradient</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A4970E9C-A85C-4759-96C6-A38CF600C56B}" type="slidenum">
              <a:rPr lang="en-US" smtClean="0"/>
              <a:t>6</a:t>
            </a:fld>
            <a:endParaRPr lang="en-US"/>
          </a:p>
        </p:txBody>
      </p:sp>
    </p:spTree>
    <p:extLst>
      <p:ext uri="{BB962C8B-B14F-4D97-AF65-F5344CB8AC3E}">
        <p14:creationId xmlns:p14="http://schemas.microsoft.com/office/powerpoint/2010/main" val="174018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4o km of inland cave passage,</a:t>
            </a:r>
            <a:r>
              <a:rPr lang="en-US" baseline="0" dirty="0" smtClean="0"/>
              <a:t> recently surveyed</a:t>
            </a:r>
          </a:p>
          <a:p>
            <a:r>
              <a:rPr lang="en-US" baseline="0" dirty="0" smtClean="0"/>
              <a:t>-provides access to the water table in a 6km transect perpendicular to the coast</a:t>
            </a:r>
          </a:p>
          <a:p>
            <a:r>
              <a:rPr lang="en-US" baseline="0" dirty="0" smtClean="0"/>
              <a:t>-able to measure and observe changes in the gradient over time</a:t>
            </a:r>
          </a:p>
          <a:p>
            <a:endParaRPr lang="en-US" dirty="0"/>
          </a:p>
        </p:txBody>
      </p:sp>
      <p:sp>
        <p:nvSpPr>
          <p:cNvPr id="4" name="Slide Number Placeholder 3"/>
          <p:cNvSpPr>
            <a:spLocks noGrp="1"/>
          </p:cNvSpPr>
          <p:nvPr>
            <p:ph type="sldNum" sz="quarter" idx="10"/>
          </p:nvPr>
        </p:nvSpPr>
        <p:spPr/>
        <p:txBody>
          <a:bodyPr/>
          <a:lstStyle/>
          <a:p>
            <a:fld id="{A4970E9C-A85C-4759-96C6-A38CF600C56B}" type="slidenum">
              <a:rPr lang="en-US" smtClean="0"/>
              <a:t>7</a:t>
            </a:fld>
            <a:endParaRPr lang="en-US"/>
          </a:p>
        </p:txBody>
      </p:sp>
    </p:spTree>
    <p:extLst>
      <p:ext uri="{BB962C8B-B14F-4D97-AF65-F5344CB8AC3E}">
        <p14:creationId xmlns:p14="http://schemas.microsoft.com/office/powerpoint/2010/main" val="418572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gradient between each observation point</a:t>
            </a:r>
          </a:p>
          <a:p>
            <a:r>
              <a:rPr lang="en-US" dirty="0" smtClean="0"/>
              <a:t>- consistent</a:t>
            </a:r>
            <a:r>
              <a:rPr lang="en-US" baseline="0" dirty="0" smtClean="0"/>
              <a:t> with each other and over time</a:t>
            </a:r>
          </a:p>
          <a:p>
            <a:r>
              <a:rPr lang="en-US" baseline="0" dirty="0" smtClean="0"/>
              <a:t>- instrument drift confounded last two months of data</a:t>
            </a:r>
            <a:endParaRPr lang="en-US" dirty="0"/>
          </a:p>
        </p:txBody>
      </p:sp>
      <p:sp>
        <p:nvSpPr>
          <p:cNvPr id="4" name="Slide Number Placeholder 3"/>
          <p:cNvSpPr>
            <a:spLocks noGrp="1"/>
          </p:cNvSpPr>
          <p:nvPr>
            <p:ph type="sldNum" sz="quarter" idx="10"/>
          </p:nvPr>
        </p:nvSpPr>
        <p:spPr/>
        <p:txBody>
          <a:bodyPr/>
          <a:lstStyle/>
          <a:p>
            <a:fld id="{A4970E9C-A85C-4759-96C6-A38CF600C56B}" type="slidenum">
              <a:rPr lang="en-US" smtClean="0"/>
              <a:t>9</a:t>
            </a:fld>
            <a:endParaRPr lang="en-US"/>
          </a:p>
        </p:txBody>
      </p:sp>
    </p:spTree>
    <p:extLst>
      <p:ext uri="{BB962C8B-B14F-4D97-AF65-F5344CB8AC3E}">
        <p14:creationId xmlns:p14="http://schemas.microsoft.com/office/powerpoint/2010/main" val="137038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week snapshot showing </a:t>
            </a:r>
            <a:r>
              <a:rPr lang="en-US" dirty="0" err="1" smtClean="0"/>
              <a:t>durnal</a:t>
            </a:r>
            <a:r>
              <a:rPr lang="en-US" dirty="0" smtClean="0"/>
              <a:t> tidal signal </a:t>
            </a:r>
          </a:p>
          <a:p>
            <a:r>
              <a:rPr lang="en-US" dirty="0" smtClean="0"/>
              <a:t>-attenuation</a:t>
            </a:r>
            <a:r>
              <a:rPr lang="en-US" baseline="0" dirty="0" smtClean="0"/>
              <a:t> in amplitude</a:t>
            </a:r>
          </a:p>
          <a:p>
            <a:r>
              <a:rPr lang="en-US" baseline="0" dirty="0" smtClean="0"/>
              <a:t>-lag time of 2.5-3hrs, 3.5.4hrs</a:t>
            </a:r>
          </a:p>
          <a:p>
            <a:r>
              <a:rPr lang="en-US" baseline="0" dirty="0" smtClean="0"/>
              <a:t>-useful for estimating residence time and regional hydraulic </a:t>
            </a:r>
            <a:r>
              <a:rPr lang="en-US" baseline="0" dirty="0" err="1" smtClean="0"/>
              <a:t>condutivity</a:t>
            </a:r>
            <a:endParaRPr lang="en-US" dirty="0"/>
          </a:p>
        </p:txBody>
      </p:sp>
      <p:sp>
        <p:nvSpPr>
          <p:cNvPr id="4" name="Slide Number Placeholder 3"/>
          <p:cNvSpPr>
            <a:spLocks noGrp="1"/>
          </p:cNvSpPr>
          <p:nvPr>
            <p:ph type="sldNum" sz="quarter" idx="10"/>
          </p:nvPr>
        </p:nvSpPr>
        <p:spPr/>
        <p:txBody>
          <a:bodyPr/>
          <a:lstStyle/>
          <a:p>
            <a:fld id="{A4970E9C-A85C-4759-96C6-A38CF600C56B}" type="slidenum">
              <a:rPr lang="en-US" smtClean="0"/>
              <a:t>10</a:t>
            </a:fld>
            <a:endParaRPr lang="en-US"/>
          </a:p>
        </p:txBody>
      </p:sp>
    </p:spTree>
    <p:extLst>
      <p:ext uri="{BB962C8B-B14F-4D97-AF65-F5344CB8AC3E}">
        <p14:creationId xmlns:p14="http://schemas.microsoft.com/office/powerpoint/2010/main" val="4125442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10912D0B-EFA5-48CC-A1C2-D03E4BBB15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4081F-78FC-4230-88F2-02CB5AE23286}"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12D0B-EFA5-48CC-A1C2-D03E4BBB15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12D0B-EFA5-48CC-A1C2-D03E4BBB15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10912D0B-EFA5-48CC-A1C2-D03E4BBB15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4081F-78FC-4230-88F2-02CB5AE23286}"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912D0B-EFA5-48CC-A1C2-D03E4BBB15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10912D0B-EFA5-48CC-A1C2-D03E4BBB1524}"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0912D0B-EFA5-48CC-A1C2-D03E4BBB1524}" type="datetimeFigureOut">
              <a:rPr lang="en-US" smtClean="0"/>
              <a:t>9/30/2016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912D0B-EFA5-48CC-A1C2-D03E4BBB1524}" type="datetimeFigureOut">
              <a:rPr lang="en-US" smtClean="0"/>
              <a:t>9/30/2016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12D0B-EFA5-48CC-A1C2-D03E4BBB1524}" type="datetimeFigureOut">
              <a:rPr lang="en-US" smtClean="0"/>
              <a:t>9/30/2016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12D0B-EFA5-48CC-A1C2-D03E4BBB1524}"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12D0B-EFA5-48CC-A1C2-D03E4BBB1524}"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4081F-78FC-4230-88F2-02CB5AE232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10912D0B-EFA5-48CC-A1C2-D03E4BBB1524}" type="datetimeFigureOut">
              <a:rPr lang="en-US" smtClean="0"/>
              <a:t>9/30/2016</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4E94081F-78FC-4230-88F2-02CB5AE2328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67" b="17665"/>
          <a:stretch/>
        </p:blipFill>
        <p:spPr>
          <a:xfrm>
            <a:off x="0" y="2057400"/>
            <a:ext cx="9144000" cy="5029200"/>
          </a:xfrm>
          <a:prstGeom prst="rect">
            <a:avLst/>
          </a:prstGeom>
        </p:spPr>
      </p:pic>
      <p:sp>
        <p:nvSpPr>
          <p:cNvPr id="4" name="Subtitle 2"/>
          <p:cNvSpPr txBox="1">
            <a:spLocks/>
          </p:cNvSpPr>
          <p:nvPr/>
        </p:nvSpPr>
        <p:spPr>
          <a:xfrm>
            <a:off x="1028700" y="134294"/>
            <a:ext cx="7086600" cy="2171700"/>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sz="3600" dirty="0" smtClean="0">
                <a:solidFill>
                  <a:schemeClr val="tx1"/>
                </a:solidFill>
                <a:latin typeface="+mj-lt"/>
                <a:cs typeface="Arial" pitchFamily="34" charset="0"/>
              </a:rPr>
              <a:t>DEEP HORIZONS:</a:t>
            </a:r>
          </a:p>
          <a:p>
            <a:r>
              <a:rPr lang="en-US" sz="3600" dirty="0" smtClean="0">
                <a:solidFill>
                  <a:schemeClr val="tx1"/>
                </a:solidFill>
                <a:latin typeface="+mj-lt"/>
                <a:cs typeface="Arial" pitchFamily="34" charset="0"/>
              </a:rPr>
              <a:t>A GIS Tool to Forward Model Secondary Porosity in Carbonate Platforms</a:t>
            </a:r>
            <a:endParaRPr lang="en-US" sz="3600" dirty="0">
              <a:solidFill>
                <a:schemeClr val="tx1"/>
              </a:solidFill>
              <a:latin typeface="+mj-lt"/>
              <a:cs typeface="Arial"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02" y="5800859"/>
            <a:ext cx="1741060" cy="112113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5800859"/>
            <a:ext cx="1123950" cy="1123950"/>
          </a:xfrm>
          <a:prstGeom prst="rect">
            <a:avLst/>
          </a:prstGeom>
        </p:spPr>
      </p:pic>
      <p:sp>
        <p:nvSpPr>
          <p:cNvPr id="5" name="Rectangle 4"/>
          <p:cNvSpPr/>
          <p:nvPr/>
        </p:nvSpPr>
        <p:spPr>
          <a:xfrm>
            <a:off x="181402" y="4030526"/>
            <a:ext cx="9144000" cy="2876685"/>
          </a:xfrm>
          <a:prstGeom prst="rect">
            <a:avLst/>
          </a:prstGeom>
        </p:spPr>
        <p:txBody>
          <a:bodyPr wrap="square">
            <a:spAutoFit/>
          </a:bodyPr>
          <a:lstStyle/>
          <a:p>
            <a:pPr algn="ctr">
              <a:lnSpc>
                <a:spcPct val="115000"/>
              </a:lnSpc>
            </a:pPr>
            <a:r>
              <a:rPr lang="en-US" sz="2000" dirty="0" smtClean="0">
                <a:latin typeface="Calibri" panose="020F0502020204030204" pitchFamily="34" charset="0"/>
                <a:ea typeface="Calibri" panose="020F0502020204030204" pitchFamily="34" charset="0"/>
                <a:cs typeface="Calibri" panose="020F0502020204030204" pitchFamily="34" charset="0"/>
              </a:rPr>
              <a:t>Aubri Jenson</a:t>
            </a:r>
            <a:r>
              <a:rPr lang="en-US" sz="2000" baseline="30000" dirty="0" smtClean="0">
                <a:latin typeface="Calibri" panose="020F0502020204030204" pitchFamily="34" charset="0"/>
                <a:ea typeface="Calibri" panose="020F0502020204030204" pitchFamily="34" charset="0"/>
                <a:cs typeface="Calibri" panose="020F0502020204030204" pitchFamily="34" charset="0"/>
              </a:rPr>
              <a:t>1</a:t>
            </a:r>
          </a:p>
          <a:p>
            <a:pPr algn="ctr">
              <a:lnSpc>
                <a:spcPct val="115000"/>
              </a:lnSpc>
            </a:pPr>
            <a:r>
              <a:rPr lang="en-US" sz="2000" dirty="0" smtClean="0">
                <a:latin typeface="Calibri" panose="020F0502020204030204" pitchFamily="34" charset="0"/>
                <a:ea typeface="Calibri" panose="020F0502020204030204" pitchFamily="34" charset="0"/>
                <a:cs typeface="Calibri" panose="020F0502020204030204" pitchFamily="34" charset="0"/>
              </a:rPr>
              <a:t>Dr. Benjamin Schwartz</a:t>
            </a:r>
            <a:r>
              <a:rPr lang="en-US" sz="2000" baseline="30000" dirty="0" smtClean="0">
                <a:latin typeface="Calibri" panose="020F0502020204030204" pitchFamily="34" charset="0"/>
                <a:ea typeface="Calibri" panose="020F0502020204030204" pitchFamily="34" charset="0"/>
                <a:cs typeface="Calibri" panose="020F0502020204030204" pitchFamily="34" charset="0"/>
              </a:rPr>
              <a:t>1,2</a:t>
            </a:r>
          </a:p>
          <a:p>
            <a:pPr algn="ctr">
              <a:lnSpc>
                <a:spcPct val="115000"/>
              </a:lnSpc>
            </a:pPr>
            <a:r>
              <a:rPr lang="en-US" sz="2000" dirty="0" smtClean="0">
                <a:latin typeface="Calibri" panose="020F0502020204030204" pitchFamily="34" charset="0"/>
                <a:ea typeface="Calibri" panose="020F0502020204030204" pitchFamily="34" charset="0"/>
                <a:cs typeface="Calibri" panose="020F0502020204030204" pitchFamily="34" charset="0"/>
              </a:rPr>
              <a:t>Dr. Todd Swannack</a:t>
            </a:r>
            <a:r>
              <a:rPr lang="en-US" sz="2000" baseline="30000" dirty="0" smtClean="0">
                <a:latin typeface="Calibri" panose="020F0502020204030204" pitchFamily="34" charset="0"/>
                <a:ea typeface="Calibri" panose="020F0502020204030204" pitchFamily="34" charset="0"/>
                <a:cs typeface="Calibri" panose="020F0502020204030204" pitchFamily="34" charset="0"/>
              </a:rPr>
              <a:t>3</a:t>
            </a:r>
          </a:p>
          <a:p>
            <a:pPr algn="ctr">
              <a:lnSpc>
                <a:spcPct val="115000"/>
              </a:lnSpc>
            </a:pPr>
            <a:r>
              <a:rPr lang="en-US" sz="2000" dirty="0" smtClean="0">
                <a:latin typeface="Calibri" panose="020F0502020204030204" pitchFamily="34" charset="0"/>
                <a:ea typeface="Calibri" panose="020F0502020204030204" pitchFamily="34" charset="0"/>
                <a:cs typeface="Calibri" panose="020F0502020204030204" pitchFamily="34" charset="0"/>
              </a:rPr>
              <a:t>Dr. Patricia Beddows</a:t>
            </a:r>
            <a:r>
              <a:rPr lang="en-US" sz="2000" baseline="30000" dirty="0" smtClean="0">
                <a:latin typeface="Calibri" panose="020F0502020204030204" pitchFamily="34" charset="0"/>
                <a:ea typeface="Calibri" panose="020F0502020204030204" pitchFamily="34" charset="0"/>
                <a:cs typeface="Calibri" panose="020F0502020204030204" pitchFamily="34" charset="0"/>
              </a:rPr>
              <a:t>4</a:t>
            </a:r>
          </a:p>
          <a:p>
            <a:pPr algn="ctr">
              <a:lnSpc>
                <a:spcPct val="115000"/>
              </a:lnSpc>
            </a:pPr>
            <a:endParaRPr lang="en-US" sz="2000" baseline="30000"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1600" baseline="30000" dirty="0" smtClean="0">
                <a:latin typeface="Calibri" panose="020F0502020204030204" pitchFamily="34" charset="0"/>
                <a:ea typeface="Calibri" panose="020F0502020204030204" pitchFamily="34" charset="0"/>
                <a:cs typeface="Times New Roman" panose="02020603050405020304" pitchFamily="18" charset="0"/>
              </a:rPr>
              <a:t>1</a:t>
            </a:r>
            <a:r>
              <a:rPr lang="en-US" sz="1600" dirty="0" smtClean="0">
                <a:latin typeface="Calibri" panose="020F0502020204030204" pitchFamily="34" charset="0"/>
                <a:ea typeface="Calibri" panose="020F0502020204030204" pitchFamily="34" charset="0"/>
                <a:cs typeface="Times New Roman" panose="02020603050405020304" pitchFamily="18" charset="0"/>
              </a:rPr>
              <a:t>Dept. of Biology, Texas State University, </a:t>
            </a: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San Marcos, TX</a:t>
            </a:r>
          </a:p>
          <a:p>
            <a:pPr algn="ctr">
              <a:lnSpc>
                <a:spcPct val="115000"/>
              </a:lnSpc>
            </a:pPr>
            <a:r>
              <a:rPr lang="en-US" sz="1600" baseline="30000" dirty="0" smtClean="0">
                <a:latin typeface="Calibri" panose="020F0502020204030204" pitchFamily="34" charset="0"/>
                <a:ea typeface="Calibri" panose="020F0502020204030204" pitchFamily="34" charset="0"/>
                <a:cs typeface="Times New Roman" panose="02020603050405020304" pitchFamily="18" charset="0"/>
              </a:rPr>
              <a:t>2</a:t>
            </a:r>
            <a:r>
              <a:rPr lang="en-US" sz="1600" dirty="0" smtClean="0">
                <a:latin typeface="Calibri" panose="020F0502020204030204" pitchFamily="34" charset="0"/>
                <a:ea typeface="Calibri" panose="020F0502020204030204" pitchFamily="34" charset="0"/>
                <a:cs typeface="Times New Roman" panose="02020603050405020304" pitchFamily="18" charset="0"/>
              </a:rPr>
              <a:t>Edwards Aquifer Research and Data Center, San Marcos, TX</a:t>
            </a:r>
          </a:p>
          <a:p>
            <a:pPr algn="ctr">
              <a:lnSpc>
                <a:spcPct val="115000"/>
              </a:lnSpc>
            </a:pPr>
            <a:r>
              <a:rPr lang="en-US" sz="1600" baseline="30000" dirty="0" smtClean="0">
                <a:effectLst/>
                <a:latin typeface="Calibri" panose="020F0502020204030204" pitchFamily="34" charset="0"/>
                <a:ea typeface="Calibri" panose="020F0502020204030204" pitchFamily="34" charset="0"/>
                <a:cs typeface="Times New Roman" panose="02020603050405020304" pitchFamily="18" charset="0"/>
              </a:rPr>
              <a:t>3</a:t>
            </a: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U.S. Army Corps of Engineers</a:t>
            </a:r>
          </a:p>
          <a:p>
            <a:pPr algn="ctr">
              <a:lnSpc>
                <a:spcPct val="115000"/>
              </a:lnSpc>
            </a:pPr>
            <a:r>
              <a:rPr lang="en-US" sz="1600" baseline="30000" dirty="0" smtClean="0">
                <a:latin typeface="Calibri" panose="020F0502020204030204" pitchFamily="34" charset="0"/>
                <a:ea typeface="Calibri" panose="020F0502020204030204" pitchFamily="34" charset="0"/>
                <a:cs typeface="Times New Roman" panose="02020603050405020304" pitchFamily="18" charset="0"/>
              </a:rPr>
              <a:t>4</a:t>
            </a:r>
            <a:r>
              <a:rPr lang="en-US" sz="1600" dirty="0" smtClean="0">
                <a:latin typeface="Calibri" panose="020F0502020204030204" pitchFamily="34" charset="0"/>
                <a:ea typeface="Calibri" panose="020F0502020204030204" pitchFamily="34" charset="0"/>
                <a:cs typeface="Times New Roman" panose="02020603050405020304" pitchFamily="18" charset="0"/>
              </a:rPr>
              <a:t>Northwestern University, Chicago, Il</a:t>
            </a: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97227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9144000" cy="6858000"/>
          </a:xfrm>
          <a:prstGeom prst="rect">
            <a:avLst/>
          </a:prstGeom>
        </p:spPr>
      </p:pic>
    </p:spTree>
    <p:extLst>
      <p:ext uri="{BB962C8B-B14F-4D97-AF65-F5344CB8AC3E}">
        <p14:creationId xmlns:p14="http://schemas.microsoft.com/office/powerpoint/2010/main" val="434786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374" t="13555" r="38626" b="1333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5400000" flipH="1">
            <a:off x="6202467" y="5671035"/>
            <a:ext cx="62844" cy="1095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5963432" y="6250369"/>
            <a:ext cx="1279072" cy="369332"/>
          </a:xfrm>
          <a:prstGeom prst="rect">
            <a:avLst/>
          </a:prstGeom>
          <a:noFill/>
        </p:spPr>
        <p:txBody>
          <a:bodyPr wrap="square" rtlCol="0">
            <a:spAutoFit/>
          </a:bodyPr>
          <a:lstStyle/>
          <a:p>
            <a:r>
              <a:rPr lang="en-US" dirty="0" smtClean="0"/>
              <a:t>10 km</a:t>
            </a:r>
            <a:endParaRPr lang="en-US" dirty="0"/>
          </a:p>
        </p:txBody>
      </p:sp>
      <p:sp>
        <p:nvSpPr>
          <p:cNvPr id="10" name="Chevron 9"/>
          <p:cNvSpPr/>
          <p:nvPr/>
        </p:nvSpPr>
        <p:spPr>
          <a:xfrm rot="-5400000">
            <a:off x="6094216" y="5565911"/>
            <a:ext cx="304800" cy="267132"/>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6065682" y="5749453"/>
            <a:ext cx="387323" cy="646331"/>
          </a:xfrm>
          <a:prstGeom prst="rect">
            <a:avLst/>
          </a:prstGeom>
        </p:spPr>
        <p:txBody>
          <a:bodyPr wrap="square">
            <a:spAutoFit/>
          </a:bodyPr>
          <a:lstStyle/>
          <a:p>
            <a:r>
              <a:rPr lang="en-US" b="1" dirty="0" smtClean="0">
                <a:latin typeface="Arial" pitchFamily="34" charset="0"/>
                <a:cs typeface="Arial" pitchFamily="34" charset="0"/>
              </a:rPr>
              <a:t>N</a:t>
            </a:r>
            <a:endParaRPr lang="en-US" b="1" dirty="0">
              <a:latin typeface="Arial" pitchFamily="34" charset="0"/>
              <a:cs typeface="Arial" pitchFamily="34" charset="0"/>
            </a:endParaRPr>
          </a:p>
          <a:p>
            <a:endParaRPr lang="en-US" b="1" dirty="0">
              <a:latin typeface="Arial" pitchFamily="34" charset="0"/>
              <a:cs typeface="Arial" pitchFamily="34" charset="0"/>
            </a:endParaRPr>
          </a:p>
        </p:txBody>
      </p:sp>
      <p:pic>
        <p:nvPicPr>
          <p:cNvPr id="2055" name="Picture 7" descr="C:\Users\ajenson\Dropbox\P81000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1656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79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924800" cy="1143000"/>
          </a:xfrm>
        </p:spPr>
        <p:txBody>
          <a:bodyPr/>
          <a:lstStyle/>
          <a:p>
            <a:r>
              <a:rPr lang="en-US" dirty="0" smtClean="0"/>
              <a:t>Dissolution rates</a:t>
            </a:r>
            <a:endParaRPr lang="en-US" dirty="0"/>
          </a:p>
        </p:txBody>
      </p:sp>
      <p:pic>
        <p:nvPicPr>
          <p:cNvPr id="5" name="Picture 2" descr="C:\Users\ajenson\Desktop\IMAG11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70" t="7634" r="20957" b="33564"/>
          <a:stretch/>
        </p:blipFill>
        <p:spPr bwMode="auto">
          <a:xfrm>
            <a:off x="4628393" y="1981200"/>
            <a:ext cx="4515607" cy="29463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55784"/>
            <a:ext cx="4495800" cy="2997200"/>
          </a:xfrm>
          <a:prstGeom prst="rect">
            <a:avLst/>
          </a:prstGeom>
        </p:spPr>
      </p:pic>
    </p:spTree>
    <p:extLst>
      <p:ext uri="{BB962C8B-B14F-4D97-AF65-F5344CB8AC3E}">
        <p14:creationId xmlns:p14="http://schemas.microsoft.com/office/powerpoint/2010/main" val="845940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2209800" cy="503238"/>
          </a:xfrm>
        </p:spPr>
        <p:txBody>
          <a:bodyPr/>
          <a:lstStyle/>
          <a:p>
            <a:r>
              <a:rPr lang="en-US" dirty="0" smtClean="0"/>
              <a:t>methods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216" b="7534"/>
          <a:stretch/>
        </p:blipFill>
        <p:spPr>
          <a:xfrm>
            <a:off x="-15240" y="1371600"/>
            <a:ext cx="9144000" cy="5486400"/>
          </a:xfrm>
          <a:prstGeom prst="rect">
            <a:avLst/>
          </a:prstGeom>
        </p:spPr>
      </p:pic>
    </p:spTree>
    <p:extLst>
      <p:ext uri="{BB962C8B-B14F-4D97-AF65-F5344CB8AC3E}">
        <p14:creationId xmlns:p14="http://schemas.microsoft.com/office/powerpoint/2010/main" val="236888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2895600" cy="1181100"/>
          </a:xfrm>
        </p:spPr>
        <p:txBody>
          <a:bodyPr/>
          <a:lstStyle/>
          <a:p>
            <a:r>
              <a:rPr lang="en-US" dirty="0" smtClean="0"/>
              <a:t>Example run</a:t>
            </a:r>
            <a:endParaRPr lang="en-US" dirty="0"/>
          </a:p>
        </p:txBody>
      </p:sp>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1750" t="22000" r="42250" b="16890"/>
          <a:stretch/>
        </p:blipFill>
        <p:spPr bwMode="auto">
          <a:xfrm>
            <a:off x="71911" y="1143000"/>
            <a:ext cx="4228936" cy="559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847" y="1524000"/>
            <a:ext cx="4724400" cy="4012566"/>
          </a:xfrm>
          <a:prstGeom prst="rect">
            <a:avLst/>
          </a:prstGeom>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58999" t="38444" r="14501" b="28223"/>
          <a:stretch/>
        </p:blipFill>
        <p:spPr bwMode="auto">
          <a:xfrm>
            <a:off x="6924667" y="5371741"/>
            <a:ext cx="2100580" cy="148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461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249" y="2819400"/>
            <a:ext cx="4830751" cy="4038600"/>
          </a:xfrm>
          <a:prstGeom prst="rect">
            <a:avLst/>
          </a:prstGeom>
        </p:spPr>
      </p:pic>
      <p:sp>
        <p:nvSpPr>
          <p:cNvPr id="6" name="TextBox 5"/>
          <p:cNvSpPr txBox="1"/>
          <p:nvPr/>
        </p:nvSpPr>
        <p:spPr>
          <a:xfrm>
            <a:off x="4439539" y="667046"/>
            <a:ext cx="4705598" cy="2369880"/>
          </a:xfrm>
          <a:prstGeom prst="rect">
            <a:avLst/>
          </a:prstGeom>
          <a:noFill/>
        </p:spPr>
        <p:txBody>
          <a:bodyPr wrap="square" rtlCol="0">
            <a:spAutoFit/>
          </a:bodyPr>
          <a:lstStyle/>
          <a:p>
            <a:pPr lvl="1"/>
            <a:r>
              <a:rPr lang="en-US" sz="2400" u="sng" dirty="0" smtClean="0">
                <a:latin typeface="Arial" pitchFamily="34" charset="0"/>
                <a:cs typeface="Arial" pitchFamily="34" charset="0"/>
              </a:rPr>
              <a:t>Graph of Cross-section</a:t>
            </a:r>
          </a:p>
          <a:p>
            <a:pPr lvl="1"/>
            <a:endParaRPr lang="en-US" sz="2000" dirty="0" smtClean="0">
              <a:latin typeface="Arial" pitchFamily="34" charset="0"/>
              <a:cs typeface="Arial" pitchFamily="34" charset="0"/>
            </a:endParaRPr>
          </a:p>
          <a:p>
            <a:pPr marL="800100" lvl="1" indent="-342900">
              <a:buFontTx/>
              <a:buChar char="-"/>
            </a:pPr>
            <a:r>
              <a:rPr lang="en-US" sz="2000" dirty="0" smtClean="0">
                <a:latin typeface="Arial" pitchFamily="34" charset="0"/>
                <a:cs typeface="Arial" pitchFamily="34" charset="0"/>
              </a:rPr>
              <a:t>Shows upper and lower bounds of likely significant conduits</a:t>
            </a:r>
          </a:p>
          <a:p>
            <a:pPr marL="800100" lvl="1" indent="-342900">
              <a:buFontTx/>
              <a:buChar char="-"/>
            </a:pPr>
            <a:endParaRPr lang="en-US" sz="2000" dirty="0">
              <a:latin typeface="Arial" pitchFamily="34" charset="0"/>
              <a:cs typeface="Arial" pitchFamily="34" charset="0"/>
            </a:endParaRPr>
          </a:p>
          <a:p>
            <a:pPr marL="800100" lvl="1" indent="-342900">
              <a:buFontTx/>
              <a:buChar char="-"/>
            </a:pPr>
            <a:r>
              <a:rPr lang="en-US" sz="2000" dirty="0" smtClean="0">
                <a:latin typeface="Arial" pitchFamily="34" charset="0"/>
                <a:cs typeface="Arial" pitchFamily="34" charset="0"/>
              </a:rPr>
              <a:t>Includes gradient of water table</a:t>
            </a:r>
          </a:p>
          <a:p>
            <a:pPr marL="800100" lvl="1" indent="-342900">
              <a:buFontTx/>
              <a:buChar char="-"/>
            </a:pPr>
            <a:endParaRPr lang="en-US" sz="2400" dirty="0">
              <a:latin typeface="Arial" pitchFamily="34" charset="0"/>
              <a:cs typeface="Arial" pitchFamily="34" charset="0"/>
            </a:endParaRPr>
          </a:p>
        </p:txBody>
      </p:sp>
      <p:sp>
        <p:nvSpPr>
          <p:cNvPr id="7" name="Title 1"/>
          <p:cNvSpPr>
            <a:spLocks noGrp="1"/>
          </p:cNvSpPr>
          <p:nvPr>
            <p:ph type="title"/>
          </p:nvPr>
        </p:nvSpPr>
        <p:spPr>
          <a:xfrm>
            <a:off x="350849" y="-179868"/>
            <a:ext cx="7924800" cy="1143000"/>
          </a:xfrm>
        </p:spPr>
        <p:txBody>
          <a:bodyPr/>
          <a:lstStyle/>
          <a:p>
            <a:r>
              <a:rPr lang="en-US" dirty="0" smtClean="0"/>
              <a:t>Example results</a:t>
            </a:r>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58" t="5895" r="50000" b="74273"/>
          <a:stretch/>
        </p:blipFill>
        <p:spPr bwMode="auto">
          <a:xfrm>
            <a:off x="446787" y="4509655"/>
            <a:ext cx="3545452" cy="234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96720" y="1095004"/>
            <a:ext cx="4937113" cy="3170099"/>
          </a:xfrm>
          <a:prstGeom prst="rect">
            <a:avLst/>
          </a:prstGeom>
          <a:noFill/>
        </p:spPr>
        <p:txBody>
          <a:bodyPr wrap="square" rtlCol="0">
            <a:spAutoFit/>
          </a:bodyPr>
          <a:lstStyle/>
          <a:p>
            <a:r>
              <a:rPr lang="en-US" sz="2400" dirty="0">
                <a:latin typeface="Arial" pitchFamily="34" charset="0"/>
                <a:cs typeface="Arial" pitchFamily="34" charset="0"/>
              </a:rPr>
              <a:t> </a:t>
            </a:r>
            <a:r>
              <a:rPr lang="en-US" sz="2400" dirty="0" smtClean="0">
                <a:latin typeface="Arial" pitchFamily="34" charset="0"/>
                <a:cs typeface="Arial" pitchFamily="34" charset="0"/>
              </a:rPr>
              <a:t>    	</a:t>
            </a:r>
            <a:r>
              <a:rPr lang="en-US" sz="2400" u="sng" dirty="0" smtClean="0">
                <a:latin typeface="Arial" pitchFamily="34" charset="0"/>
                <a:cs typeface="Arial" pitchFamily="34" charset="0"/>
              </a:rPr>
              <a:t>Interpretation of Output</a:t>
            </a:r>
          </a:p>
          <a:p>
            <a:pPr marL="342900" indent="-342900">
              <a:buFontTx/>
              <a:buChar char="-"/>
            </a:pPr>
            <a:endParaRPr lang="en-US" sz="1600" dirty="0" smtClean="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Assumes pre-existing permeability </a:t>
            </a:r>
          </a:p>
          <a:p>
            <a:pPr lvl="1"/>
            <a:r>
              <a:rPr lang="en-US" sz="2000" dirty="0">
                <a:latin typeface="Arial" pitchFamily="34" charset="0"/>
                <a:cs typeface="Arial" pitchFamily="34" charset="0"/>
              </a:rPr>
              <a:t> </a:t>
            </a:r>
            <a:r>
              <a:rPr lang="en-US" sz="2000" dirty="0" smtClean="0">
                <a:latin typeface="Arial" pitchFamily="34" charset="0"/>
                <a:cs typeface="Arial" pitchFamily="34" charset="0"/>
              </a:rPr>
              <a:t>   (i.e., primary porosity)</a:t>
            </a:r>
          </a:p>
          <a:p>
            <a:pPr marL="800100" lvl="1" indent="-342900">
              <a:buFont typeface="Arial" pitchFamily="34" charset="0"/>
              <a:buChar char="•"/>
            </a:pPr>
            <a:endParaRPr lang="en-US" sz="2000" dirty="0" smtClean="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Results in maximum possible conduits within an interval</a:t>
            </a:r>
            <a:endParaRPr lang="en-US" sz="2000" dirty="0">
              <a:latin typeface="Arial" pitchFamily="34" charset="0"/>
              <a:cs typeface="Arial" pitchFamily="34" charset="0"/>
            </a:endParaRPr>
          </a:p>
          <a:p>
            <a:pPr marL="800100" lvl="1" indent="-342900">
              <a:buFont typeface="Arial" pitchFamily="34" charset="0"/>
              <a:buChar char="•"/>
            </a:pPr>
            <a:endParaRPr lang="en-US" sz="2000" dirty="0" smtClean="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Provides probable layers with significant sized conduits</a:t>
            </a:r>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val="4281970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02" y="-381000"/>
            <a:ext cx="4191000" cy="1162050"/>
          </a:xfrm>
        </p:spPr>
        <p:txBody>
          <a:bodyPr/>
          <a:lstStyle/>
          <a:p>
            <a:r>
              <a:rPr lang="en-US" dirty="0" smtClean="0"/>
              <a:t>RESULTS and analysis</a:t>
            </a:r>
            <a:endParaRPr lang="en-US" dirty="0"/>
          </a:p>
        </p:txBody>
      </p:sp>
      <p:sp>
        <p:nvSpPr>
          <p:cNvPr id="9" name="TextBox 8"/>
          <p:cNvSpPr txBox="1"/>
          <p:nvPr/>
        </p:nvSpPr>
        <p:spPr>
          <a:xfrm>
            <a:off x="5055200" y="304799"/>
            <a:ext cx="4705598" cy="1138773"/>
          </a:xfrm>
          <a:prstGeom prst="rect">
            <a:avLst/>
          </a:prstGeom>
          <a:noFill/>
        </p:spPr>
        <p:txBody>
          <a:bodyPr wrap="square" rtlCol="0">
            <a:spAutoFit/>
          </a:bodyPr>
          <a:lstStyle/>
          <a:p>
            <a:pPr lvl="1"/>
            <a:r>
              <a:rPr lang="en-US" sz="2400" dirty="0" smtClean="0">
                <a:latin typeface="Arial" pitchFamily="34" charset="0"/>
                <a:cs typeface="Arial" pitchFamily="34" charset="0"/>
              </a:rPr>
              <a:t>Data set describing </a:t>
            </a:r>
          </a:p>
          <a:p>
            <a:pPr lvl="1"/>
            <a:r>
              <a:rPr lang="en-US" sz="2400" u="sng" dirty="0" smtClean="0">
                <a:latin typeface="Arial" pitchFamily="34" charset="0"/>
                <a:cs typeface="Arial" pitchFamily="34" charset="0"/>
              </a:rPr>
              <a:t>Quintana </a:t>
            </a:r>
            <a:r>
              <a:rPr lang="en-US" sz="2400" u="sng" dirty="0" err="1" smtClean="0">
                <a:latin typeface="Arial" pitchFamily="34" charset="0"/>
                <a:cs typeface="Arial" pitchFamily="34" charset="0"/>
              </a:rPr>
              <a:t>Roo</a:t>
            </a:r>
            <a:r>
              <a:rPr lang="en-US" sz="2400" u="sng" dirty="0" smtClean="0">
                <a:latin typeface="Arial" pitchFamily="34" charset="0"/>
                <a:cs typeface="Arial" pitchFamily="34" charset="0"/>
              </a:rPr>
              <a:t>, Mexico:</a:t>
            </a:r>
          </a:p>
          <a:p>
            <a:pPr lvl="1"/>
            <a:endParaRPr lang="en-US" sz="2000" dirty="0" smtClean="0">
              <a:latin typeface="Arial" pitchFamily="34" charset="0"/>
              <a:cs typeface="Arial" pitchFamily="34" charset="0"/>
            </a:endParaRPr>
          </a:p>
        </p:txBody>
      </p:sp>
      <p:sp>
        <p:nvSpPr>
          <p:cNvPr id="10" name="TextBox 9"/>
          <p:cNvSpPr txBox="1"/>
          <p:nvPr/>
        </p:nvSpPr>
        <p:spPr>
          <a:xfrm>
            <a:off x="112519" y="874186"/>
            <a:ext cx="5297681" cy="3046988"/>
          </a:xfrm>
          <a:prstGeom prst="rect">
            <a:avLst/>
          </a:prstGeom>
          <a:noFill/>
        </p:spPr>
        <p:txBody>
          <a:bodyPr wrap="square" rtlCol="0">
            <a:spAutoFit/>
          </a:bodyPr>
          <a:lstStyle/>
          <a:p>
            <a:r>
              <a:rPr lang="en-US" sz="2400" dirty="0" smtClean="0">
                <a:latin typeface="Arial" pitchFamily="34" charset="0"/>
                <a:cs typeface="Arial" pitchFamily="34" charset="0"/>
              </a:rPr>
              <a:t>Using 5,000 year intervals, </a:t>
            </a:r>
          </a:p>
          <a:p>
            <a:r>
              <a:rPr lang="en-US" sz="2400" dirty="0" smtClean="0">
                <a:latin typeface="Arial" pitchFamily="34" charset="0"/>
                <a:cs typeface="Arial" pitchFamily="34" charset="0"/>
              </a:rPr>
              <a:t>with dissolution at 0.1 mm/year, </a:t>
            </a:r>
          </a:p>
          <a:p>
            <a:r>
              <a:rPr lang="en-US" sz="2400" dirty="0" smtClean="0">
                <a:latin typeface="Arial" pitchFamily="34" charset="0"/>
                <a:cs typeface="Arial" pitchFamily="34" charset="0"/>
              </a:rPr>
              <a:t>and a hydraulic gradient of 0.0007:</a:t>
            </a:r>
          </a:p>
          <a:p>
            <a:endParaRPr lang="en-US" sz="2000" dirty="0">
              <a:latin typeface="Arial" pitchFamily="34" charset="0"/>
              <a:cs typeface="Arial" pitchFamily="34" charset="0"/>
            </a:endParaRPr>
          </a:p>
          <a:p>
            <a:pPr marL="342900" indent="-342900">
              <a:buFont typeface="Arial" pitchFamily="34" charset="0"/>
              <a:buChar char="•"/>
            </a:pPr>
            <a:r>
              <a:rPr lang="en-US" sz="2000" dirty="0" smtClean="0">
                <a:latin typeface="Arial" pitchFamily="34" charset="0"/>
                <a:cs typeface="Arial" pitchFamily="34" charset="0"/>
              </a:rPr>
              <a:t>There could be 1m conduits at depths up to 90m below modern SL</a:t>
            </a:r>
          </a:p>
          <a:p>
            <a:pPr marL="342900" indent="-342900">
              <a:buFont typeface="Arial" pitchFamily="34" charset="0"/>
              <a:buChar char="•"/>
            </a:pPr>
            <a:endParaRPr lang="en-US" sz="2000" dirty="0" smtClean="0">
              <a:latin typeface="Arial" pitchFamily="34" charset="0"/>
              <a:cs typeface="Arial" pitchFamily="34" charset="0"/>
            </a:endParaRPr>
          </a:p>
          <a:p>
            <a:pPr marL="342900" indent="-342900">
              <a:buFont typeface="Arial" pitchFamily="34" charset="0"/>
              <a:buChar char="•"/>
            </a:pPr>
            <a:r>
              <a:rPr lang="en-US" sz="2000" dirty="0" smtClean="0">
                <a:latin typeface="Arial" pitchFamily="34" charset="0"/>
                <a:cs typeface="Arial" pitchFamily="34" charset="0"/>
              </a:rPr>
              <a:t>The largest conduits are simulated </a:t>
            </a:r>
          </a:p>
          <a:p>
            <a:r>
              <a:rPr lang="en-US" sz="2000" dirty="0" smtClean="0">
                <a:latin typeface="Arial" pitchFamily="34" charset="0"/>
                <a:cs typeface="Arial" pitchFamily="34" charset="0"/>
              </a:rPr>
              <a:t>      within 25-35 m of modern SL</a:t>
            </a:r>
            <a:endParaRPr lang="en-US" sz="2400" dirty="0" smtClean="0">
              <a:latin typeface="Arial" pitchFamily="34" charset="0"/>
              <a:cs typeface="Arial" pitchFamily="34" charset="0"/>
            </a:endParaRPr>
          </a:p>
        </p:txBody>
      </p:sp>
      <p:sp>
        <p:nvSpPr>
          <p:cNvPr id="11" name="TextBox 10"/>
          <p:cNvSpPr txBox="1"/>
          <p:nvPr/>
        </p:nvSpPr>
        <p:spPr>
          <a:xfrm>
            <a:off x="4791325" y="1443572"/>
            <a:ext cx="4161607" cy="2246769"/>
          </a:xfrm>
          <a:prstGeom prst="rect">
            <a:avLst/>
          </a:prstGeom>
          <a:noFill/>
        </p:spPr>
        <p:txBody>
          <a:bodyPr wrap="square" rtlCol="0">
            <a:spAutoFit/>
          </a:bodyPr>
          <a:lstStyle/>
          <a:p>
            <a:pPr marL="342900" indent="-342900" algn="ctr">
              <a:buFontTx/>
              <a:buChar char="-"/>
            </a:pPr>
            <a:r>
              <a:rPr lang="en-US" sz="2000" dirty="0" smtClean="0">
                <a:latin typeface="Arial" pitchFamily="34" charset="0"/>
                <a:cs typeface="Arial" pitchFamily="34" charset="0"/>
              </a:rPr>
              <a:t>Generally agrees with cave survey data (access bias)</a:t>
            </a:r>
          </a:p>
          <a:p>
            <a:pPr algn="ctr"/>
            <a:endParaRPr lang="en-US" sz="2000" dirty="0">
              <a:latin typeface="Arial" pitchFamily="34" charset="0"/>
              <a:cs typeface="Arial" pitchFamily="34" charset="0"/>
            </a:endParaRPr>
          </a:p>
          <a:p>
            <a:pPr marL="342900" indent="-342900" algn="ctr">
              <a:buFontTx/>
              <a:buChar char="-"/>
            </a:pPr>
            <a:r>
              <a:rPr lang="en-US" sz="2000" dirty="0" smtClean="0">
                <a:latin typeface="Arial" pitchFamily="34" charset="0"/>
                <a:cs typeface="Arial" pitchFamily="34" charset="0"/>
              </a:rPr>
              <a:t>Why are there not large conduits at all of these depths?</a:t>
            </a:r>
          </a:p>
          <a:p>
            <a:pPr marL="342900" indent="-342900" algn="ctr">
              <a:buFontTx/>
              <a:buChar char="-"/>
            </a:pPr>
            <a:endParaRPr lang="en-US" sz="2000" dirty="0">
              <a:latin typeface="Arial" pitchFamily="34" charset="0"/>
              <a:cs typeface="Arial" pitchFamily="34" charset="0"/>
            </a:endParaRPr>
          </a:p>
          <a:p>
            <a:pPr marL="342900" indent="-342900" algn="ctr">
              <a:buFontTx/>
              <a:buChar char="-"/>
            </a:pPr>
            <a:r>
              <a:rPr lang="en-US" sz="2000" dirty="0">
                <a:latin typeface="Arial" pitchFamily="34" charset="0"/>
                <a:cs typeface="Arial" pitchFamily="34" charset="0"/>
              </a:rPr>
              <a:t>Test dissolution </a:t>
            </a:r>
            <a:r>
              <a:rPr lang="en-US" sz="2000" dirty="0" smtClean="0">
                <a:latin typeface="Arial" pitchFamily="34" charset="0"/>
                <a:cs typeface="Arial" pitchFamily="34" charset="0"/>
              </a:rPr>
              <a:t>rate</a:t>
            </a:r>
          </a:p>
        </p:txBody>
      </p:sp>
      <p:pic>
        <p:nvPicPr>
          <p:cNvPr id="1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9621" t="19931" r="32621" b="27839"/>
          <a:stretch/>
        </p:blipFill>
        <p:spPr bwMode="auto">
          <a:xfrm>
            <a:off x="457200" y="4008017"/>
            <a:ext cx="4038600" cy="286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5311" t="10000" r="56724" b="37310"/>
          <a:stretch/>
        </p:blipFill>
        <p:spPr bwMode="auto">
          <a:xfrm>
            <a:off x="4874930" y="3979106"/>
            <a:ext cx="3994398" cy="288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360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81000" y="838200"/>
            <a:ext cx="8763000" cy="4708981"/>
          </a:xfrm>
          <a:prstGeom prst="rect">
            <a:avLst/>
          </a:prstGeom>
          <a:noFill/>
        </p:spPr>
        <p:txBody>
          <a:bodyPr wrap="square" rtlCol="0">
            <a:spAutoFit/>
          </a:bodyPr>
          <a:lstStyle/>
          <a:p>
            <a:pPr marL="342900" indent="-342900">
              <a:buFontTx/>
              <a:buChar char="-"/>
            </a:pPr>
            <a:r>
              <a:rPr lang="en-US" sz="2400" dirty="0" smtClean="0">
                <a:latin typeface="Arial" pitchFamily="34" charset="0"/>
                <a:cs typeface="Arial" pitchFamily="34" charset="0"/>
              </a:rPr>
              <a:t>What’s good</a:t>
            </a:r>
          </a:p>
          <a:p>
            <a:pPr marL="800100" lvl="1" indent="-342900">
              <a:buFont typeface="Arial" pitchFamily="34" charset="0"/>
              <a:buChar char="•"/>
            </a:pPr>
            <a:r>
              <a:rPr lang="en-US" sz="2000" dirty="0" smtClean="0">
                <a:latin typeface="Arial" pitchFamily="34" charset="0"/>
                <a:cs typeface="Arial" pitchFamily="34" charset="0"/>
              </a:rPr>
              <a:t>Considers conditions and processes active in the past</a:t>
            </a:r>
          </a:p>
          <a:p>
            <a:pPr marL="800100" lvl="1" indent="-342900">
              <a:buFont typeface="Arial" pitchFamily="34" charset="0"/>
              <a:buChar char="•"/>
            </a:pPr>
            <a:r>
              <a:rPr lang="en-US" sz="2000" dirty="0">
                <a:latin typeface="Arial" pitchFamily="34" charset="0"/>
                <a:cs typeface="Arial" pitchFamily="34" charset="0"/>
              </a:rPr>
              <a:t>Will add realistic complexity to existing </a:t>
            </a:r>
            <a:r>
              <a:rPr lang="en-US" sz="2000" dirty="0" smtClean="0">
                <a:latin typeface="Arial" pitchFamily="34" charset="0"/>
                <a:cs typeface="Arial" pitchFamily="34" charset="0"/>
              </a:rPr>
              <a:t>models</a:t>
            </a:r>
          </a:p>
          <a:p>
            <a:pPr marL="800100" lvl="1" indent="-342900">
              <a:buFont typeface="Arial" pitchFamily="34" charset="0"/>
              <a:buChar char="•"/>
            </a:pPr>
            <a:r>
              <a:rPr lang="en-US" sz="2000" dirty="0" smtClean="0">
                <a:latin typeface="Arial" pitchFamily="34" charset="0"/>
                <a:cs typeface="Arial" pitchFamily="34" charset="0"/>
              </a:rPr>
              <a:t>Provides basis for spatial statistics &amp; assessment of uncertainty</a:t>
            </a:r>
          </a:p>
          <a:p>
            <a:pPr marL="342900" indent="-342900">
              <a:buFontTx/>
              <a:buChar char="-"/>
            </a:pPr>
            <a:endParaRPr lang="en-US" sz="2400" dirty="0" smtClean="0">
              <a:latin typeface="Arial" pitchFamily="34" charset="0"/>
              <a:cs typeface="Arial" pitchFamily="34" charset="0"/>
            </a:endParaRPr>
          </a:p>
          <a:p>
            <a:pPr marL="342900" indent="-342900">
              <a:buFontTx/>
              <a:buChar char="-"/>
            </a:pPr>
            <a:r>
              <a:rPr lang="en-US" sz="2400" dirty="0" smtClean="0">
                <a:latin typeface="Arial" pitchFamily="34" charset="0"/>
                <a:cs typeface="Arial" pitchFamily="34" charset="0"/>
              </a:rPr>
              <a:t>What’s not so good</a:t>
            </a:r>
          </a:p>
          <a:p>
            <a:pPr marL="800100" lvl="1" indent="-342900">
              <a:buFont typeface="Arial" pitchFamily="34" charset="0"/>
              <a:buChar char="•"/>
            </a:pPr>
            <a:r>
              <a:rPr lang="en-US" sz="2000" dirty="0" smtClean="0">
                <a:latin typeface="Arial" pitchFamily="34" charset="0"/>
                <a:cs typeface="Arial" pitchFamily="34" charset="0"/>
              </a:rPr>
              <a:t>Only as correct as the input</a:t>
            </a:r>
          </a:p>
          <a:p>
            <a:pPr marL="800100" lvl="1" indent="-342900">
              <a:buFont typeface="Arial" pitchFamily="34" charset="0"/>
              <a:buChar char="•"/>
            </a:pPr>
            <a:r>
              <a:rPr lang="en-US" sz="2000" dirty="0" smtClean="0">
                <a:latin typeface="Arial" pitchFamily="34" charset="0"/>
                <a:cs typeface="Arial" pitchFamily="34" charset="0"/>
              </a:rPr>
              <a:t>Changing gradient over time</a:t>
            </a:r>
          </a:p>
          <a:p>
            <a:pPr marL="800100" lvl="1" indent="-342900">
              <a:buFont typeface="Arial" pitchFamily="34" charset="0"/>
              <a:buChar char="•"/>
            </a:pPr>
            <a:r>
              <a:rPr lang="en-US" sz="2000" dirty="0" smtClean="0">
                <a:latin typeface="Arial" pitchFamily="34" charset="0"/>
                <a:cs typeface="Arial" pitchFamily="34" charset="0"/>
              </a:rPr>
              <a:t>Feedback loops</a:t>
            </a:r>
          </a:p>
          <a:p>
            <a:pPr marL="342900" indent="-342900">
              <a:buFontTx/>
              <a:buChar char="-"/>
            </a:pPr>
            <a:endParaRPr lang="en-US" sz="2400" dirty="0" smtClean="0">
              <a:latin typeface="Arial" pitchFamily="34" charset="0"/>
              <a:cs typeface="Arial" pitchFamily="34" charset="0"/>
            </a:endParaRPr>
          </a:p>
          <a:p>
            <a:pPr marL="342900" indent="-342900">
              <a:buFontTx/>
              <a:buChar char="-"/>
            </a:pPr>
            <a:r>
              <a:rPr lang="en-US" sz="2400" dirty="0" smtClean="0">
                <a:latin typeface="Arial" pitchFamily="34" charset="0"/>
                <a:cs typeface="Arial" pitchFamily="34" charset="0"/>
              </a:rPr>
              <a:t>What’s next?</a:t>
            </a:r>
          </a:p>
          <a:p>
            <a:pPr marL="800100" lvl="1" indent="-342900">
              <a:buFont typeface="Arial" pitchFamily="34" charset="0"/>
              <a:buChar char="•"/>
            </a:pPr>
            <a:r>
              <a:rPr lang="en-US" sz="2000" dirty="0" smtClean="0">
                <a:latin typeface="Arial" pitchFamily="34" charset="0"/>
                <a:cs typeface="Arial" pitchFamily="34" charset="0"/>
              </a:rPr>
              <a:t>Additional factors</a:t>
            </a:r>
          </a:p>
          <a:p>
            <a:pPr marL="800100" lvl="1" indent="-342900">
              <a:buFont typeface="Arial" pitchFamily="34" charset="0"/>
              <a:buChar char="•"/>
            </a:pPr>
            <a:r>
              <a:rPr lang="en-US" sz="2000" dirty="0" smtClean="0">
                <a:latin typeface="Arial" pitchFamily="34" charset="0"/>
                <a:cs typeface="Arial" pitchFamily="34" charset="0"/>
              </a:rPr>
              <a:t>3D matrix for variability</a:t>
            </a:r>
          </a:p>
          <a:p>
            <a:pPr marL="800100" lvl="1" indent="-342900">
              <a:buFont typeface="Arial" pitchFamily="34" charset="0"/>
              <a:buChar char="•"/>
            </a:pPr>
            <a:r>
              <a:rPr lang="en-US" sz="2000" dirty="0" smtClean="0">
                <a:latin typeface="Arial" pitchFamily="34" charset="0"/>
                <a:cs typeface="Arial" pitchFamily="34" charset="0"/>
              </a:rPr>
              <a:t>Test against reality (drill records</a:t>
            </a:r>
            <a:r>
              <a:rPr lang="en-US" sz="2000" dirty="0" smtClean="0">
                <a:latin typeface="Arial" pitchFamily="34" charset="0"/>
                <a:cs typeface="Arial" pitchFamily="34" charset="0"/>
              </a:rPr>
              <a:t>)</a:t>
            </a:r>
            <a:endParaRPr lang="en-US" sz="2000" dirty="0" smtClean="0">
              <a:latin typeface="Arial" pitchFamily="34" charset="0"/>
              <a:cs typeface="Arial" pitchFamily="34" charset="0"/>
            </a:endParaRPr>
          </a:p>
        </p:txBody>
      </p:sp>
    </p:spTree>
    <p:extLst>
      <p:ext uri="{BB962C8B-B14F-4D97-AF65-F5344CB8AC3E}">
        <p14:creationId xmlns:p14="http://schemas.microsoft.com/office/powerpoint/2010/main" val="2401234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31569"/>
            <a:ext cx="7924800" cy="1143000"/>
          </a:xfrm>
        </p:spPr>
        <p:txBody>
          <a:bodyPr/>
          <a:lstStyle/>
          <a:p>
            <a:r>
              <a:rPr lang="en-US" dirty="0" smtClean="0"/>
              <a:t>conclusions</a:t>
            </a:r>
            <a:endParaRPr lang="en-US" dirty="0"/>
          </a:p>
        </p:txBody>
      </p:sp>
      <p:sp>
        <p:nvSpPr>
          <p:cNvPr id="4" name="TextBox 3"/>
          <p:cNvSpPr txBox="1"/>
          <p:nvPr/>
        </p:nvSpPr>
        <p:spPr>
          <a:xfrm>
            <a:off x="381000" y="1066799"/>
            <a:ext cx="8534400" cy="4893647"/>
          </a:xfrm>
          <a:prstGeom prst="rect">
            <a:avLst/>
          </a:prstGeom>
          <a:noFill/>
        </p:spPr>
        <p:txBody>
          <a:bodyPr wrap="square" rtlCol="0">
            <a:spAutoFit/>
          </a:bodyPr>
          <a:lstStyle/>
          <a:p>
            <a:r>
              <a:rPr lang="en-US" sz="2400" dirty="0" smtClean="0">
                <a:latin typeface="Arial" pitchFamily="34" charset="0"/>
                <a:cs typeface="Arial" pitchFamily="34" charset="0"/>
              </a:rPr>
              <a:t>Forward modeling secondary porosity is complex, but achievable with the right input variables and determination of feedback mechanisms.</a:t>
            </a:r>
          </a:p>
          <a:p>
            <a:endParaRPr lang="en-US" sz="2400" dirty="0">
              <a:latin typeface="Arial" pitchFamily="34" charset="0"/>
              <a:cs typeface="Arial" pitchFamily="34" charset="0"/>
            </a:endParaRPr>
          </a:p>
          <a:p>
            <a:r>
              <a:rPr lang="en-US" sz="2400" dirty="0" smtClean="0">
                <a:latin typeface="Arial" pitchFamily="34" charset="0"/>
                <a:cs typeface="Arial" pitchFamily="34" charset="0"/>
              </a:rPr>
              <a:t>A realistically complex model will aid in the development of </a:t>
            </a:r>
            <a:endParaRPr lang="en-US" sz="2400" dirty="0">
              <a:latin typeface="Arial" pitchFamily="34" charset="0"/>
              <a:cs typeface="Arial" pitchFamily="34" charset="0"/>
            </a:endParaRPr>
          </a:p>
          <a:p>
            <a:pPr marL="800100" lvl="1" indent="-342900">
              <a:buFontTx/>
              <a:buChar char="-"/>
            </a:pPr>
            <a:r>
              <a:rPr lang="en-US" sz="2400" dirty="0" smtClean="0">
                <a:latin typeface="Arial" pitchFamily="34" charset="0"/>
                <a:cs typeface="Arial" pitchFamily="34" charset="0"/>
              </a:rPr>
              <a:t>Water budget estimates</a:t>
            </a:r>
          </a:p>
          <a:p>
            <a:pPr marL="800100" lvl="1" indent="-342900">
              <a:buFontTx/>
              <a:buChar char="-"/>
            </a:pPr>
            <a:r>
              <a:rPr lang="en-US" sz="2400" dirty="0" smtClean="0">
                <a:latin typeface="Arial" pitchFamily="34" charset="0"/>
                <a:cs typeface="Arial" pitchFamily="34" charset="0"/>
              </a:rPr>
              <a:t>Urban planning (road construction, sewage disposal…)</a:t>
            </a:r>
          </a:p>
          <a:p>
            <a:pPr marL="800100" lvl="1" indent="-342900">
              <a:buFontTx/>
              <a:buChar char="-"/>
            </a:pPr>
            <a:r>
              <a:rPr lang="en-US" sz="2400" dirty="0" smtClean="0">
                <a:latin typeface="Arial" pitchFamily="34" charset="0"/>
                <a:cs typeface="Arial" pitchFamily="34" charset="0"/>
              </a:rPr>
              <a:t>Environmental assessments</a:t>
            </a:r>
          </a:p>
          <a:p>
            <a:pPr marL="800100" lvl="1" indent="-342900">
              <a:buFontTx/>
              <a:buChar char="-"/>
            </a:pPr>
            <a:r>
              <a:rPr lang="en-US" sz="2400" dirty="0" smtClean="0">
                <a:latin typeface="Arial" pitchFamily="34" charset="0"/>
                <a:cs typeface="Arial" pitchFamily="34" charset="0"/>
              </a:rPr>
              <a:t>Oil &amp; gas reservoir characterization</a:t>
            </a:r>
          </a:p>
          <a:p>
            <a:pPr marL="342900" indent="-342900">
              <a:buFontTx/>
              <a:buChar char="-"/>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It is reasonable to expect that processes other than mixing dissolution, such as soil CO</a:t>
            </a:r>
            <a:r>
              <a:rPr lang="en-US" sz="2400" baseline="-25000" dirty="0" smtClean="0">
                <a:latin typeface="Arial" pitchFamily="34" charset="0"/>
                <a:cs typeface="Arial" pitchFamily="34" charset="0"/>
              </a:rPr>
              <a:t>2</a:t>
            </a:r>
            <a:r>
              <a:rPr lang="en-US" sz="2400" dirty="0" smtClean="0">
                <a:latin typeface="Arial" pitchFamily="34" charset="0"/>
                <a:cs typeface="Arial" pitchFamily="34" charset="0"/>
              </a:rPr>
              <a:t> and H</a:t>
            </a:r>
            <a:r>
              <a:rPr lang="en-US" sz="2400" baseline="-25000" dirty="0" smtClean="0">
                <a:latin typeface="Arial" pitchFamily="34" charset="0"/>
                <a:cs typeface="Arial" pitchFamily="34" charset="0"/>
              </a:rPr>
              <a:t>2</a:t>
            </a:r>
            <a:r>
              <a:rPr lang="en-US" sz="2400" dirty="0" smtClean="0">
                <a:latin typeface="Arial" pitchFamily="34" charset="0"/>
                <a:cs typeface="Arial" pitchFamily="34" charset="0"/>
              </a:rPr>
              <a:t>S, are significant influences in cave formation in carbonate platforms.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994208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575952"/>
          </a:xfrm>
        </p:spPr>
        <p:txBody>
          <a:bodyPr/>
          <a:lstStyle/>
          <a:p>
            <a:pPr algn="ctr"/>
            <a:r>
              <a:rPr lang="en-US" dirty="0" smtClean="0"/>
              <a:t>References</a:t>
            </a:r>
            <a:endParaRPr lang="en-US" dirty="0"/>
          </a:p>
        </p:txBody>
      </p:sp>
      <p:sp>
        <p:nvSpPr>
          <p:cNvPr id="3" name="Rectangle 2"/>
          <p:cNvSpPr/>
          <p:nvPr/>
        </p:nvSpPr>
        <p:spPr>
          <a:xfrm>
            <a:off x="457200" y="914400"/>
            <a:ext cx="8458200" cy="5693866"/>
          </a:xfrm>
          <a:prstGeom prst="rect">
            <a:avLst/>
          </a:prstGeom>
        </p:spPr>
        <p:txBody>
          <a:bodyPr wrap="square">
            <a:spAutoFit/>
          </a:bodyPr>
          <a:lstStyle/>
          <a:p>
            <a:r>
              <a:rPr lang="en-US" sz="1400" dirty="0" smtClean="0">
                <a:latin typeface="Arial" pitchFamily="34" charset="0"/>
                <a:cs typeface="Arial" pitchFamily="34" charset="0"/>
              </a:rPr>
              <a:t>Al-</a:t>
            </a:r>
            <a:r>
              <a:rPr lang="en-US" sz="1400" dirty="0" err="1" smtClean="0">
                <a:latin typeface="Arial" pitchFamily="34" charset="0"/>
                <a:cs typeface="Arial" pitchFamily="34" charset="0"/>
              </a:rPr>
              <a:t>Hajeri</a:t>
            </a:r>
            <a:r>
              <a:rPr lang="en-US" sz="1400" dirty="0">
                <a:latin typeface="Arial" pitchFamily="34" charset="0"/>
                <a:cs typeface="Arial" pitchFamily="34" charset="0"/>
              </a:rPr>
              <a:t>, M.M, Al </a:t>
            </a:r>
            <a:r>
              <a:rPr lang="en-US" sz="1400" dirty="0" err="1">
                <a:latin typeface="Arial" pitchFamily="34" charset="0"/>
                <a:cs typeface="Arial" pitchFamily="34" charset="0"/>
              </a:rPr>
              <a:t>Saeed</a:t>
            </a:r>
            <a:r>
              <a:rPr lang="en-US" sz="1400" dirty="0">
                <a:latin typeface="Arial" pitchFamily="34" charset="0"/>
                <a:cs typeface="Arial" pitchFamily="34" charset="0"/>
              </a:rPr>
              <a:t>, M.A., Basin and Petroleum System </a:t>
            </a:r>
            <a:r>
              <a:rPr lang="en-US" sz="1400" dirty="0" smtClean="0">
                <a:latin typeface="Arial" pitchFamily="34" charset="0"/>
                <a:cs typeface="Arial" pitchFamily="34" charset="0"/>
              </a:rPr>
              <a:t>Modeling, 2009</a:t>
            </a:r>
            <a:r>
              <a:rPr lang="en-US" sz="1400" dirty="0">
                <a:latin typeface="Arial" pitchFamily="34" charset="0"/>
                <a:cs typeface="Arial" pitchFamily="34" charset="0"/>
              </a:rPr>
              <a:t>, Oilfield Review, </a:t>
            </a:r>
            <a:r>
              <a:rPr lang="en-US" sz="1400" dirty="0" smtClean="0">
                <a:latin typeface="Arial" pitchFamily="34" charset="0"/>
                <a:cs typeface="Arial" pitchFamily="34" charset="0"/>
              </a:rPr>
              <a:t>	vol</a:t>
            </a:r>
            <a:r>
              <a:rPr lang="en-US" sz="1400" dirty="0">
                <a:latin typeface="Arial" pitchFamily="34" charset="0"/>
                <a:cs typeface="Arial" pitchFamily="34" charset="0"/>
              </a:rPr>
              <a:t>. 21, no. </a:t>
            </a:r>
            <a:r>
              <a:rPr lang="en-US" sz="1400" dirty="0" smtClean="0">
                <a:latin typeface="Arial" pitchFamily="34" charset="0"/>
                <a:cs typeface="Arial" pitchFamily="34" charset="0"/>
              </a:rPr>
              <a:t>2</a:t>
            </a:r>
            <a:r>
              <a:rPr lang="en-US" sz="1400" dirty="0">
                <a:latin typeface="Arial" pitchFamily="34" charset="0"/>
                <a:cs typeface="Arial" pitchFamily="34" charset="0"/>
              </a:rPr>
              <a:t>, p. 14-29</a:t>
            </a:r>
            <a:r>
              <a:rPr lang="en-US" sz="1400" dirty="0" smtClean="0">
                <a:latin typeface="Arial" pitchFamily="34" charset="0"/>
                <a:cs typeface="Arial" pitchFamily="34" charset="0"/>
              </a:rPr>
              <a:t>.</a:t>
            </a:r>
          </a:p>
          <a:p>
            <a:endParaRPr lang="en-US" sz="1400" dirty="0" smtClean="0"/>
          </a:p>
          <a:p>
            <a:r>
              <a:rPr lang="en-US" sz="1400" dirty="0" err="1" smtClean="0"/>
              <a:t>Beddows</a:t>
            </a:r>
            <a:r>
              <a:rPr lang="en-US" sz="1400" dirty="0"/>
              <a:t>, P.A., 2004, Groundwater hydrology of a coastal conduit carbonate aquifer: Caribbean coast of the Yucatan </a:t>
            </a:r>
            <a:r>
              <a:rPr lang="en-US" sz="1400" dirty="0" smtClean="0"/>
              <a:t>	Peninsula</a:t>
            </a:r>
            <a:r>
              <a:rPr lang="en-US" sz="1400" dirty="0"/>
              <a:t>, Mexico. PhD Thesis, University of Bristol, United Kingdom.</a:t>
            </a:r>
          </a:p>
          <a:p>
            <a:endParaRPr lang="en-US" sz="1400" dirty="0">
              <a:latin typeface="Arial" pitchFamily="34" charset="0"/>
              <a:cs typeface="Arial" pitchFamily="34" charset="0"/>
            </a:endParaRPr>
          </a:p>
          <a:p>
            <a:r>
              <a:rPr lang="en-US" sz="1400" dirty="0" err="1">
                <a:latin typeface="Arial" pitchFamily="34" charset="0"/>
                <a:cs typeface="Arial" pitchFamily="34" charset="0"/>
              </a:rPr>
              <a:t>Bosence</a:t>
            </a:r>
            <a:r>
              <a:rPr lang="en-US" sz="1400" dirty="0">
                <a:latin typeface="Arial" pitchFamily="34" charset="0"/>
                <a:cs typeface="Arial" pitchFamily="34" charset="0"/>
              </a:rPr>
              <a:t>, D.W.J, </a:t>
            </a:r>
            <a:r>
              <a:rPr lang="en-US" sz="1400" dirty="0" err="1">
                <a:latin typeface="Arial" pitchFamily="34" charset="0"/>
                <a:cs typeface="Arial" pitchFamily="34" charset="0"/>
              </a:rPr>
              <a:t>Pomar</a:t>
            </a:r>
            <a:r>
              <a:rPr lang="en-US" sz="1400" dirty="0">
                <a:latin typeface="Arial" pitchFamily="34" charset="0"/>
                <a:cs typeface="Arial" pitchFamily="34" charset="0"/>
              </a:rPr>
              <a:t>, L., Waltham, D.A., </a:t>
            </a:r>
            <a:r>
              <a:rPr lang="en-US" sz="1400" dirty="0" err="1">
                <a:latin typeface="Arial" pitchFamily="34" charset="0"/>
                <a:cs typeface="Arial" pitchFamily="34" charset="0"/>
              </a:rPr>
              <a:t>Lankester</a:t>
            </a:r>
            <a:r>
              <a:rPr lang="en-US" sz="1400" dirty="0">
                <a:latin typeface="Arial" pitchFamily="34" charset="0"/>
                <a:cs typeface="Arial" pitchFamily="34" charset="0"/>
              </a:rPr>
              <a:t>, T.H.G, 1994, </a:t>
            </a:r>
            <a:r>
              <a:rPr lang="en-US" sz="1400" dirty="0" smtClean="0">
                <a:latin typeface="Arial" pitchFamily="34" charset="0"/>
                <a:cs typeface="Arial" pitchFamily="34" charset="0"/>
              </a:rPr>
              <a:t>Computer </a:t>
            </a:r>
            <a:r>
              <a:rPr lang="en-US" sz="1400" dirty="0">
                <a:latin typeface="Arial" pitchFamily="34" charset="0"/>
                <a:cs typeface="Arial" pitchFamily="34" charset="0"/>
              </a:rPr>
              <a:t>modeling a </a:t>
            </a:r>
            <a:r>
              <a:rPr lang="en-US" sz="1400" dirty="0" smtClean="0">
                <a:latin typeface="Arial" pitchFamily="34" charset="0"/>
                <a:cs typeface="Arial" pitchFamily="34" charset="0"/>
              </a:rPr>
              <a:t>Miocene 	Carbonate </a:t>
            </a:r>
            <a:r>
              <a:rPr lang="en-US" sz="1400" dirty="0">
                <a:latin typeface="Arial" pitchFamily="34" charset="0"/>
                <a:cs typeface="Arial" pitchFamily="34" charset="0"/>
              </a:rPr>
              <a:t>Platform, Mallorca, </a:t>
            </a:r>
            <a:r>
              <a:rPr lang="en-US" sz="1400" dirty="0" smtClean="0">
                <a:latin typeface="Arial" pitchFamily="34" charset="0"/>
                <a:cs typeface="Arial" pitchFamily="34" charset="0"/>
              </a:rPr>
              <a:t>Spain</a:t>
            </a:r>
            <a:r>
              <a:rPr lang="en-US" sz="1400" dirty="0">
                <a:latin typeface="Arial" pitchFamily="34" charset="0"/>
                <a:cs typeface="Arial" pitchFamily="34" charset="0"/>
              </a:rPr>
              <a:t>, AAPG Bulletin, vol. 78, no. 2, p. 247-266</a:t>
            </a:r>
            <a:r>
              <a:rPr lang="en-US" sz="1400" dirty="0" smtClean="0">
                <a:latin typeface="Arial" pitchFamily="34" charset="0"/>
                <a:cs typeface="Arial" pitchFamily="34" charset="0"/>
              </a:rPr>
              <a:t>.</a:t>
            </a:r>
          </a:p>
          <a:p>
            <a:endParaRPr lang="en-US" sz="1400" dirty="0">
              <a:latin typeface="Arial" pitchFamily="34" charset="0"/>
              <a:cs typeface="Arial" pitchFamily="34" charset="0"/>
            </a:endParaRPr>
          </a:p>
          <a:p>
            <a:r>
              <a:rPr lang="en-US" sz="1400" dirty="0" err="1">
                <a:latin typeface="Arial" pitchFamily="34" charset="0"/>
                <a:cs typeface="Arial" pitchFamily="34" charset="0"/>
              </a:rPr>
              <a:t>Florea</a:t>
            </a:r>
            <a:r>
              <a:rPr lang="en-US" sz="1400" dirty="0">
                <a:latin typeface="Arial" pitchFamily="34" charset="0"/>
                <a:cs typeface="Arial" pitchFamily="34" charset="0"/>
              </a:rPr>
              <a:t>, L.J., </a:t>
            </a:r>
            <a:r>
              <a:rPr lang="en-US" sz="1400" dirty="0" err="1">
                <a:latin typeface="Arial" pitchFamily="34" charset="0"/>
                <a:cs typeface="Arial" pitchFamily="34" charset="0"/>
              </a:rPr>
              <a:t>Vacher</a:t>
            </a:r>
            <a:r>
              <a:rPr lang="en-US" sz="1400" dirty="0">
                <a:latin typeface="Arial" pitchFamily="34" charset="0"/>
                <a:cs typeface="Arial" pitchFamily="34" charset="0"/>
              </a:rPr>
              <a:t>, H.L., Donahue, B., </a:t>
            </a:r>
            <a:r>
              <a:rPr lang="en-US" sz="1400" dirty="0" err="1">
                <a:latin typeface="Arial" pitchFamily="34" charset="0"/>
                <a:cs typeface="Arial" pitchFamily="34" charset="0"/>
              </a:rPr>
              <a:t>Naar</a:t>
            </a:r>
            <a:r>
              <a:rPr lang="en-US" sz="1400" dirty="0">
                <a:latin typeface="Arial" pitchFamily="34" charset="0"/>
                <a:cs typeface="Arial" pitchFamily="34" charset="0"/>
              </a:rPr>
              <a:t>, D., 2007, Quaternary cave </a:t>
            </a:r>
            <a:r>
              <a:rPr lang="en-US" sz="1400" dirty="0" smtClean="0">
                <a:latin typeface="Arial" pitchFamily="34" charset="0"/>
                <a:cs typeface="Arial" pitchFamily="34" charset="0"/>
              </a:rPr>
              <a:t>levels </a:t>
            </a:r>
            <a:r>
              <a:rPr lang="en-US" sz="1400" dirty="0">
                <a:latin typeface="Arial" pitchFamily="34" charset="0"/>
                <a:cs typeface="Arial" pitchFamily="34" charset="0"/>
              </a:rPr>
              <a:t>in peninsular </a:t>
            </a:r>
            <a:r>
              <a:rPr lang="en-US" sz="1400" dirty="0" smtClean="0">
                <a:latin typeface="Arial" pitchFamily="34" charset="0"/>
                <a:cs typeface="Arial" pitchFamily="34" charset="0"/>
              </a:rPr>
              <a:t>Florida</a:t>
            </a:r>
            <a:r>
              <a:rPr lang="en-US" sz="1400" dirty="0">
                <a:latin typeface="Arial" pitchFamily="34" charset="0"/>
                <a:cs typeface="Arial" pitchFamily="34" charset="0"/>
              </a:rPr>
              <a:t>, </a:t>
            </a:r>
            <a:r>
              <a:rPr lang="en-US" sz="1400" dirty="0" smtClean="0">
                <a:latin typeface="Arial" pitchFamily="34" charset="0"/>
                <a:cs typeface="Arial" pitchFamily="34" charset="0"/>
              </a:rPr>
              <a:t>	Quaternary </a:t>
            </a:r>
            <a:r>
              <a:rPr lang="en-US" sz="1400" dirty="0">
                <a:latin typeface="Arial" pitchFamily="34" charset="0"/>
                <a:cs typeface="Arial" pitchFamily="34" charset="0"/>
              </a:rPr>
              <a:t>Science Reviews, </a:t>
            </a:r>
            <a:r>
              <a:rPr lang="en-US" sz="1400" dirty="0" smtClean="0">
                <a:latin typeface="Arial" pitchFamily="34" charset="0"/>
                <a:cs typeface="Arial" pitchFamily="34" charset="0"/>
              </a:rPr>
              <a:t>vol. 26</a:t>
            </a:r>
            <a:r>
              <a:rPr lang="en-US" sz="1400" dirty="0">
                <a:latin typeface="Arial" pitchFamily="34" charset="0"/>
                <a:cs typeface="Arial" pitchFamily="34" charset="0"/>
              </a:rPr>
              <a:t>, </a:t>
            </a:r>
            <a:r>
              <a:rPr lang="en-US" sz="1400" dirty="0" smtClean="0">
                <a:latin typeface="Arial" pitchFamily="34" charset="0"/>
                <a:cs typeface="Arial" pitchFamily="34" charset="0"/>
              </a:rPr>
              <a:t>p</a:t>
            </a:r>
            <a:r>
              <a:rPr lang="en-US" sz="1400" dirty="0">
                <a:latin typeface="Arial" pitchFamily="34" charset="0"/>
                <a:cs typeface="Arial" pitchFamily="34" charset="0"/>
              </a:rPr>
              <a:t>. 1344-1361</a:t>
            </a:r>
            <a:r>
              <a:rPr lang="en-US" sz="1400" dirty="0" smtClean="0">
                <a:latin typeface="Arial" pitchFamily="34" charset="0"/>
                <a:cs typeface="Arial" pitchFamily="34" charset="0"/>
              </a:rPr>
              <a:t>.</a:t>
            </a:r>
          </a:p>
          <a:p>
            <a:endParaRPr lang="en-US" sz="1400" dirty="0">
              <a:latin typeface="Arial" pitchFamily="34" charset="0"/>
              <a:cs typeface="Arial" pitchFamily="34" charset="0"/>
            </a:endParaRPr>
          </a:p>
          <a:p>
            <a:r>
              <a:rPr lang="en-US" sz="1400" dirty="0" err="1" smtClean="0"/>
              <a:t>Hanshaw</a:t>
            </a:r>
            <a:r>
              <a:rPr lang="en-US" sz="1400" dirty="0"/>
              <a:t>, B.B, Back, W., 1980, Chemical mass-wasting of the northern Yucatan Peninsula  </a:t>
            </a:r>
            <a:r>
              <a:rPr lang="en-US" sz="1400" dirty="0" smtClean="0"/>
              <a:t>by </a:t>
            </a:r>
            <a:r>
              <a:rPr lang="en-US" sz="1400" dirty="0"/>
              <a:t>groundwater dissolution, </a:t>
            </a:r>
            <a:r>
              <a:rPr lang="en-US" sz="1400" dirty="0" smtClean="0"/>
              <a:t>	Geology</a:t>
            </a:r>
            <a:r>
              <a:rPr lang="en-US" sz="1400" dirty="0"/>
              <a:t>, v.8, p.222-224.</a:t>
            </a:r>
          </a:p>
          <a:p>
            <a:endParaRPr lang="en-US" sz="1400" dirty="0">
              <a:latin typeface="Arial" pitchFamily="34" charset="0"/>
              <a:cs typeface="Arial" pitchFamily="34" charset="0"/>
            </a:endParaRPr>
          </a:p>
          <a:p>
            <a:r>
              <a:rPr lang="en-US" sz="1400" dirty="0">
                <a:latin typeface="Arial" pitchFamily="34" charset="0"/>
                <a:cs typeface="Arial" pitchFamily="34" charset="0"/>
              </a:rPr>
              <a:t>Huang, X., Griffiths, C.M, Liu, J., 2015, Recent development in stratigraphic </a:t>
            </a:r>
            <a:r>
              <a:rPr lang="en-US" sz="1400" dirty="0" smtClean="0">
                <a:latin typeface="Arial" pitchFamily="34" charset="0"/>
                <a:cs typeface="Arial" pitchFamily="34" charset="0"/>
              </a:rPr>
              <a:t>forward </a:t>
            </a:r>
            <a:r>
              <a:rPr lang="en-US" sz="1400" dirty="0">
                <a:latin typeface="Arial" pitchFamily="34" charset="0"/>
                <a:cs typeface="Arial" pitchFamily="34" charset="0"/>
              </a:rPr>
              <a:t>modeling and its 	application in petroleum exploration, </a:t>
            </a:r>
            <a:r>
              <a:rPr lang="en-US" sz="1400" dirty="0" smtClean="0">
                <a:latin typeface="Arial" pitchFamily="34" charset="0"/>
                <a:cs typeface="Arial" pitchFamily="34" charset="0"/>
              </a:rPr>
              <a:t>Australian </a:t>
            </a:r>
            <a:r>
              <a:rPr lang="en-US" sz="1400" dirty="0">
                <a:latin typeface="Arial" pitchFamily="34" charset="0"/>
                <a:cs typeface="Arial" pitchFamily="34" charset="0"/>
              </a:rPr>
              <a:t>Journal of Earth Sciences, vol. 62, no. 8, p. </a:t>
            </a:r>
            <a:r>
              <a:rPr lang="en-US" sz="1400" dirty="0" smtClean="0">
                <a:latin typeface="Arial" pitchFamily="34" charset="0"/>
                <a:cs typeface="Arial" pitchFamily="34" charset="0"/>
              </a:rPr>
              <a:t>	903- 919.</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Miller, K.G., </a:t>
            </a:r>
            <a:r>
              <a:rPr lang="en-US" sz="1400" dirty="0" err="1" smtClean="0">
                <a:latin typeface="Arial" pitchFamily="34" charset="0"/>
                <a:cs typeface="Arial" pitchFamily="34" charset="0"/>
              </a:rPr>
              <a:t>Kominz</a:t>
            </a:r>
            <a:r>
              <a:rPr lang="en-US" sz="1400" dirty="0" smtClean="0">
                <a:latin typeface="Arial" pitchFamily="34" charset="0"/>
                <a:cs typeface="Arial" pitchFamily="34" charset="0"/>
              </a:rPr>
              <a:t>, M.A., Browning, J.V., Wright, J.D., Mountain, G.S., Katz, M.E., </a:t>
            </a:r>
            <a:r>
              <a:rPr lang="en-US" sz="1400" dirty="0" err="1" smtClean="0">
                <a:latin typeface="Arial" pitchFamily="34" charset="0"/>
                <a:cs typeface="Arial" pitchFamily="34" charset="0"/>
              </a:rPr>
              <a:t>Sugarman</a:t>
            </a:r>
            <a:r>
              <a:rPr lang="en-US" sz="1400" dirty="0" smtClean="0">
                <a:latin typeface="Arial" pitchFamily="34" charset="0"/>
                <a:cs typeface="Arial" pitchFamily="34" charset="0"/>
              </a:rPr>
              <a:t>, P.J., 	Cramer, B.S., </a:t>
            </a:r>
            <a:r>
              <a:rPr lang="en-US" sz="1400" dirty="0" err="1" smtClean="0">
                <a:latin typeface="Arial" pitchFamily="34" charset="0"/>
                <a:cs typeface="Arial" pitchFamily="34" charset="0"/>
              </a:rPr>
              <a:t>Blick</a:t>
            </a:r>
            <a:r>
              <a:rPr lang="en-US" sz="1400" dirty="0" smtClean="0">
                <a:latin typeface="Arial" pitchFamily="34" charset="0"/>
                <a:cs typeface="Arial" pitchFamily="34" charset="0"/>
              </a:rPr>
              <a:t>, N.C., </a:t>
            </a:r>
            <a:r>
              <a:rPr lang="en-US" sz="1400" dirty="0" err="1" smtClean="0">
                <a:latin typeface="Arial" pitchFamily="34" charset="0"/>
                <a:cs typeface="Arial" pitchFamily="34" charset="0"/>
              </a:rPr>
              <a:t>Pekar</a:t>
            </a:r>
            <a:r>
              <a:rPr lang="en-US" sz="1400" dirty="0" smtClean="0">
                <a:latin typeface="Arial" pitchFamily="34" charset="0"/>
                <a:cs typeface="Arial" pitchFamily="34" charset="0"/>
              </a:rPr>
              <a:t>, S.F., 2005, The Phanerozoic record of global sea-level 	change, Science, vol. 310, p.1293-1298.</a:t>
            </a:r>
          </a:p>
          <a:p>
            <a:endParaRPr lang="en-US" sz="1400" dirty="0">
              <a:latin typeface="Arial" pitchFamily="34" charset="0"/>
              <a:cs typeface="Arial" pitchFamily="34" charset="0"/>
            </a:endParaRPr>
          </a:p>
          <a:p>
            <a:r>
              <a:rPr lang="en-US" sz="1400" dirty="0" err="1">
                <a:latin typeface="Arial" pitchFamily="34" charset="0"/>
                <a:cs typeface="Arial" pitchFamily="34" charset="0"/>
              </a:rPr>
              <a:t>Warrlich</a:t>
            </a:r>
            <a:r>
              <a:rPr lang="en-US" sz="1400" dirty="0">
                <a:latin typeface="Arial" pitchFamily="34" charset="0"/>
                <a:cs typeface="Arial" pitchFamily="34" charset="0"/>
              </a:rPr>
              <a:t>, G.M.D., Waltham, D.A., </a:t>
            </a:r>
            <a:r>
              <a:rPr lang="en-US" sz="1400" dirty="0" err="1">
                <a:latin typeface="Arial" pitchFamily="34" charset="0"/>
                <a:cs typeface="Arial" pitchFamily="34" charset="0"/>
              </a:rPr>
              <a:t>Bosence</a:t>
            </a:r>
            <a:r>
              <a:rPr lang="en-US" sz="1400" dirty="0">
                <a:latin typeface="Arial" pitchFamily="34" charset="0"/>
                <a:cs typeface="Arial" pitchFamily="34" charset="0"/>
              </a:rPr>
              <a:t>, D.W.J., 2002, Quantifying the </a:t>
            </a:r>
            <a:r>
              <a:rPr lang="en-US" sz="1400" dirty="0" smtClean="0">
                <a:latin typeface="Arial" pitchFamily="34" charset="0"/>
                <a:cs typeface="Arial" pitchFamily="34" charset="0"/>
              </a:rPr>
              <a:t>sequence </a:t>
            </a:r>
            <a:r>
              <a:rPr lang="en-US" sz="1400" dirty="0">
                <a:latin typeface="Arial" pitchFamily="34" charset="0"/>
                <a:cs typeface="Arial" pitchFamily="34" charset="0"/>
              </a:rPr>
              <a:t>stratigraphy and </a:t>
            </a:r>
            <a:r>
              <a:rPr lang="en-US" sz="1400" dirty="0" smtClean="0">
                <a:latin typeface="Arial" pitchFamily="34" charset="0"/>
                <a:cs typeface="Arial" pitchFamily="34" charset="0"/>
              </a:rPr>
              <a:t>	drowning </a:t>
            </a:r>
            <a:r>
              <a:rPr lang="en-US" sz="1400" dirty="0">
                <a:latin typeface="Arial" pitchFamily="34" charset="0"/>
                <a:cs typeface="Arial" pitchFamily="34" charset="0"/>
              </a:rPr>
              <a:t>mechanisms of atolls using a </a:t>
            </a:r>
            <a:r>
              <a:rPr lang="en-US" sz="1400" dirty="0" smtClean="0">
                <a:latin typeface="Arial" pitchFamily="34" charset="0"/>
                <a:cs typeface="Arial" pitchFamily="34" charset="0"/>
              </a:rPr>
              <a:t>new </a:t>
            </a:r>
            <a:r>
              <a:rPr lang="en-US" sz="1400" dirty="0">
                <a:latin typeface="Arial" pitchFamily="34" charset="0"/>
                <a:cs typeface="Arial" pitchFamily="34" charset="0"/>
              </a:rPr>
              <a:t>3D forward stratigraphic modeling program 	(CARBONATE </a:t>
            </a:r>
            <a:r>
              <a:rPr lang="en-US" sz="1400" dirty="0" smtClean="0">
                <a:latin typeface="Arial" pitchFamily="34" charset="0"/>
                <a:cs typeface="Arial" pitchFamily="34" charset="0"/>
              </a:rPr>
              <a:t>3D</a:t>
            </a:r>
            <a:r>
              <a:rPr lang="en-US" sz="1400" dirty="0">
                <a:latin typeface="Arial" pitchFamily="34" charset="0"/>
                <a:cs typeface="Arial" pitchFamily="34" charset="0"/>
              </a:rPr>
              <a:t>), Basin </a:t>
            </a:r>
            <a:r>
              <a:rPr lang="en-US" sz="1400" dirty="0" err="1">
                <a:latin typeface="Arial" pitchFamily="34" charset="0"/>
                <a:cs typeface="Arial" pitchFamily="34" charset="0"/>
              </a:rPr>
              <a:t>Reserch</a:t>
            </a:r>
            <a:r>
              <a:rPr lang="en-US" sz="1400" dirty="0">
                <a:latin typeface="Arial" pitchFamily="34" charset="0"/>
                <a:cs typeface="Arial" pitchFamily="34" charset="0"/>
              </a:rPr>
              <a:t>, vol. 14, p. 379-400.</a:t>
            </a:r>
          </a:p>
        </p:txBody>
      </p:sp>
    </p:spTree>
    <p:extLst>
      <p:ext uri="{BB962C8B-B14F-4D97-AF65-F5344CB8AC3E}">
        <p14:creationId xmlns:p14="http://schemas.microsoft.com/office/powerpoint/2010/main" val="3743464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782"/>
            <a:ext cx="7924800" cy="685800"/>
          </a:xfrm>
        </p:spPr>
        <p:txBody>
          <a:bodyPr/>
          <a:lstStyle/>
          <a:p>
            <a:r>
              <a:rPr lang="en-US" dirty="0" smtClean="0"/>
              <a:t>background</a:t>
            </a:r>
            <a:endParaRPr lang="en-US" dirty="0"/>
          </a:p>
        </p:txBody>
      </p:sp>
      <p:sp>
        <p:nvSpPr>
          <p:cNvPr id="3" name="TextBox 2"/>
          <p:cNvSpPr txBox="1"/>
          <p:nvPr/>
        </p:nvSpPr>
        <p:spPr>
          <a:xfrm>
            <a:off x="501555" y="1855363"/>
            <a:ext cx="8305800" cy="2462213"/>
          </a:xfrm>
          <a:prstGeom prst="rect">
            <a:avLst/>
          </a:prstGeom>
          <a:noFill/>
        </p:spPr>
        <p:txBody>
          <a:bodyPr wrap="square" rtlCol="0">
            <a:spAutoFit/>
          </a:bodyPr>
          <a:lstStyle/>
          <a:p>
            <a:pPr marL="342900" indent="-342900">
              <a:buFontTx/>
              <a:buChar char="-"/>
            </a:pPr>
            <a:r>
              <a:rPr lang="en-US" sz="2200" dirty="0" smtClean="0">
                <a:latin typeface="Arial" pitchFamily="34" charset="0"/>
                <a:cs typeface="Arial" pitchFamily="34" charset="0"/>
              </a:rPr>
              <a:t>Modeling </a:t>
            </a:r>
            <a:r>
              <a:rPr lang="en-US" sz="2200" dirty="0">
                <a:latin typeface="Arial" pitchFamily="34" charset="0"/>
                <a:cs typeface="Arial" pitchFamily="34" charset="0"/>
              </a:rPr>
              <a:t>subsurface either </a:t>
            </a:r>
            <a:r>
              <a:rPr lang="en-US" sz="2200" dirty="0" smtClean="0">
                <a:latin typeface="Arial" pitchFamily="34" charset="0"/>
                <a:cs typeface="Arial" pitchFamily="34" charset="0"/>
              </a:rPr>
              <a:t>back modeled </a:t>
            </a:r>
            <a:r>
              <a:rPr lang="en-US" sz="2200" dirty="0">
                <a:latin typeface="Arial" pitchFamily="34" charset="0"/>
                <a:cs typeface="Arial" pitchFamily="34" charset="0"/>
              </a:rPr>
              <a:t>from observations </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     or forward modeled </a:t>
            </a:r>
            <a:r>
              <a:rPr lang="en-US" sz="2200" dirty="0">
                <a:latin typeface="Arial" pitchFamily="34" charset="0"/>
                <a:cs typeface="Arial" pitchFamily="34" charset="0"/>
              </a:rPr>
              <a:t>from </a:t>
            </a:r>
            <a:r>
              <a:rPr lang="en-US" sz="2200" dirty="0" smtClean="0">
                <a:latin typeface="Arial" pitchFamily="34" charset="0"/>
                <a:cs typeface="Arial" pitchFamily="34" charset="0"/>
              </a:rPr>
              <a:t>starting assumptions</a:t>
            </a:r>
          </a:p>
          <a:p>
            <a:pPr marL="342900" indent="-342900">
              <a:buFontTx/>
              <a:buChar char="-"/>
            </a:pPr>
            <a:endParaRPr lang="en-US" sz="2200" dirty="0">
              <a:latin typeface="Arial" pitchFamily="34" charset="0"/>
              <a:cs typeface="Arial" pitchFamily="34" charset="0"/>
            </a:endParaRPr>
          </a:p>
          <a:p>
            <a:pPr marL="342900" indent="-342900">
              <a:buFontTx/>
              <a:buChar char="-"/>
            </a:pPr>
            <a:r>
              <a:rPr lang="en-US" sz="2200" dirty="0">
                <a:latin typeface="Arial" pitchFamily="34" charset="0"/>
                <a:cs typeface="Arial" pitchFamily="34" charset="0"/>
              </a:rPr>
              <a:t>Secondary </a:t>
            </a:r>
            <a:r>
              <a:rPr lang="en-US" sz="2200" dirty="0" smtClean="0">
                <a:latin typeface="Arial" pitchFamily="34" charset="0"/>
                <a:cs typeface="Arial" pitchFamily="34" charset="0"/>
              </a:rPr>
              <a:t>porosity </a:t>
            </a:r>
            <a:r>
              <a:rPr lang="en-US" sz="2200" dirty="0">
                <a:latin typeface="Arial" pitchFamily="34" charset="0"/>
                <a:cs typeface="Arial" pitchFamily="34" charset="0"/>
              </a:rPr>
              <a:t>complicates a model with dynamic </a:t>
            </a:r>
            <a:r>
              <a:rPr lang="en-US" sz="2200" dirty="0" err="1">
                <a:latin typeface="Arial" pitchFamily="34" charset="0"/>
                <a:cs typeface="Arial" pitchFamily="34" charset="0"/>
              </a:rPr>
              <a:t>flowpaths</a:t>
            </a:r>
            <a:r>
              <a:rPr lang="en-US" sz="2200" dirty="0">
                <a:latin typeface="Arial" pitchFamily="34" charset="0"/>
                <a:cs typeface="Arial" pitchFamily="34" charset="0"/>
              </a:rPr>
              <a:t> and feedback processes</a:t>
            </a:r>
          </a:p>
          <a:p>
            <a:endParaRPr lang="en-US" sz="2200" dirty="0" smtClean="0">
              <a:latin typeface="Arial" pitchFamily="34" charset="0"/>
              <a:cs typeface="Arial" pitchFamily="34" charset="0"/>
            </a:endParaRPr>
          </a:p>
          <a:p>
            <a:pPr marL="342900" indent="-342900">
              <a:buFontTx/>
              <a:buChar char="-"/>
            </a:pPr>
            <a:r>
              <a:rPr lang="en-US" sz="2200" dirty="0" smtClean="0">
                <a:latin typeface="Arial" pitchFamily="34" charset="0"/>
                <a:cs typeface="Arial" pitchFamily="34" charset="0"/>
              </a:rPr>
              <a:t>Can be used to test hypotheses about </a:t>
            </a:r>
            <a:r>
              <a:rPr lang="en-US" sz="2200" dirty="0" err="1" smtClean="0">
                <a:latin typeface="Arial" pitchFamily="34" charset="0"/>
                <a:cs typeface="Arial" pitchFamily="34" charset="0"/>
              </a:rPr>
              <a:t>speleogenesis</a:t>
            </a:r>
            <a:endParaRPr lang="en-US" sz="2000" dirty="0">
              <a:latin typeface="Arial" pitchFamily="34" charset="0"/>
              <a:cs typeface="Arial" pitchFamily="34" charset="0"/>
            </a:endParaRPr>
          </a:p>
        </p:txBody>
      </p:sp>
      <p:sp>
        <p:nvSpPr>
          <p:cNvPr id="4" name="TextBox 3"/>
          <p:cNvSpPr txBox="1"/>
          <p:nvPr/>
        </p:nvSpPr>
        <p:spPr>
          <a:xfrm>
            <a:off x="685800" y="914400"/>
            <a:ext cx="8001000" cy="523220"/>
          </a:xfrm>
          <a:prstGeom prst="rect">
            <a:avLst/>
          </a:prstGeom>
          <a:noFill/>
        </p:spPr>
        <p:txBody>
          <a:bodyPr wrap="square" rtlCol="0">
            <a:spAutoFit/>
          </a:bodyPr>
          <a:lstStyle/>
          <a:p>
            <a:r>
              <a:rPr lang="en-US" sz="2800" i="1" dirty="0" smtClean="0"/>
              <a:t>A need to model the development of Secondary Porosity:</a:t>
            </a:r>
            <a:endParaRPr lang="en-US" sz="2800" i="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3337" y="4638020"/>
            <a:ext cx="4020663" cy="221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1555" y="4819781"/>
            <a:ext cx="4305300" cy="2062103"/>
          </a:xfrm>
          <a:prstGeom prst="rect">
            <a:avLst/>
          </a:prstGeom>
          <a:noFill/>
        </p:spPr>
        <p:txBody>
          <a:bodyPr wrap="square" rtlCol="0">
            <a:spAutoFit/>
          </a:bodyPr>
          <a:lstStyle/>
          <a:p>
            <a:pPr algn="ctr"/>
            <a:r>
              <a:rPr lang="en-US" sz="2200" dirty="0">
                <a:latin typeface="Arial" pitchFamily="34" charset="0"/>
                <a:cs typeface="Arial" pitchFamily="34" charset="0"/>
              </a:rPr>
              <a:t>DEEP HORIZONS </a:t>
            </a:r>
            <a:r>
              <a:rPr lang="en-US" sz="2200" dirty="0" smtClean="0">
                <a:latin typeface="Arial" pitchFamily="34" charset="0"/>
                <a:cs typeface="Arial" pitchFamily="34" charset="0"/>
              </a:rPr>
              <a:t>contributes toward </a:t>
            </a:r>
            <a:r>
              <a:rPr lang="en-US" sz="2200" dirty="0">
                <a:latin typeface="Arial" pitchFamily="34" charset="0"/>
                <a:cs typeface="Arial" pitchFamily="34" charset="0"/>
              </a:rPr>
              <a:t>a tool that brings forward modeling of secondary porosity to both petroleum and water management applications</a:t>
            </a:r>
          </a:p>
          <a:p>
            <a:pPr algn="ctr"/>
            <a:endParaRPr lang="en-US" dirty="0"/>
          </a:p>
        </p:txBody>
      </p:sp>
    </p:spTree>
    <p:extLst>
      <p:ext uri="{BB962C8B-B14F-4D97-AF65-F5344CB8AC3E}">
        <p14:creationId xmlns:p14="http://schemas.microsoft.com/office/powerpoint/2010/main" val="2186781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575952"/>
          </a:xfrm>
        </p:spPr>
        <p:txBody>
          <a:bodyPr/>
          <a:lstStyle/>
          <a:p>
            <a:pPr algn="ctr"/>
            <a:r>
              <a:rPr lang="en-US" dirty="0" smtClean="0"/>
              <a:t>Acknowledgements</a:t>
            </a:r>
            <a:endParaRPr lang="en-US" dirty="0"/>
          </a:p>
        </p:txBody>
      </p:sp>
      <p:sp>
        <p:nvSpPr>
          <p:cNvPr id="5" name="Rectangle 4"/>
          <p:cNvSpPr/>
          <p:nvPr/>
        </p:nvSpPr>
        <p:spPr>
          <a:xfrm>
            <a:off x="0" y="1143000"/>
            <a:ext cx="9144000" cy="5715000"/>
          </a:xfrm>
          <a:prstGeom prst="rect">
            <a:avLst/>
          </a:prstGeom>
          <a:blipFill dpi="0" rotWithShape="1">
            <a:blip r:embed="rId2">
              <a:alphaModFix amt="9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79319" y="2438400"/>
            <a:ext cx="7010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National Speleological Society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NASA Astrobiology Institute</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UT Grotto and </a:t>
            </a:r>
            <a:r>
              <a:rPr lang="en-US" sz="2800" dirty="0" err="1" smtClean="0"/>
              <a:t>Paamul</a:t>
            </a:r>
            <a:r>
              <a:rPr lang="en-US" sz="2800" dirty="0" smtClean="0"/>
              <a:t> Grotto cavers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3" name="Picture 2"/>
          <p:cNvPicPr>
            <a:picLocks noChangeAspect="1"/>
          </p:cNvPicPr>
          <p:nvPr/>
        </p:nvPicPr>
        <p:blipFill>
          <a:blip r:embed="rId3"/>
          <a:stretch>
            <a:fillRect/>
          </a:stretch>
        </p:blipFill>
        <p:spPr>
          <a:xfrm>
            <a:off x="6567689" y="1891947"/>
            <a:ext cx="2234540" cy="1092906"/>
          </a:xfrm>
          <a:prstGeom prst="rect">
            <a:avLst/>
          </a:prstGeom>
        </p:spPr>
      </p:pic>
    </p:spTree>
    <p:extLst>
      <p:ext uri="{BB962C8B-B14F-4D97-AF65-F5344CB8AC3E}">
        <p14:creationId xmlns:p14="http://schemas.microsoft.com/office/powerpoint/2010/main" val="30033006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302"/>
            <a:ext cx="9144000" cy="575952"/>
          </a:xfrm>
        </p:spPr>
        <p:txBody>
          <a:bodyPr/>
          <a:lstStyle/>
          <a:p>
            <a:pPr algn="ctr"/>
            <a:r>
              <a:rPr lang="en-US" dirty="0" smtClean="0"/>
              <a:t>Questions?</a:t>
            </a:r>
            <a:endParaRPr lang="en-US" dirty="0"/>
          </a:p>
        </p:txBody>
      </p:sp>
      <p:pic>
        <p:nvPicPr>
          <p:cNvPr id="3" name="Picture 2"/>
          <p:cNvPicPr>
            <a:picLocks noChangeAspect="1"/>
          </p:cNvPicPr>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3194364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14600" y="152400"/>
            <a:ext cx="4895892" cy="6771084"/>
          </a:xfrm>
          <a:prstGeom prst="rect">
            <a:avLst/>
          </a:prstGeom>
          <a:noFill/>
        </p:spPr>
        <p:txBody>
          <a:bodyPr wrap="none" rtlCol="0">
            <a:spAutoFit/>
          </a:bodyPr>
          <a:lstStyle/>
          <a:p>
            <a:r>
              <a:rPr lang="en-US" sz="1600" dirty="0" smtClean="0"/>
              <a:t>#</a:t>
            </a:r>
            <a:r>
              <a:rPr lang="en-US" sz="1600" dirty="0"/>
              <a:t>Bring in data file as array</a:t>
            </a:r>
          </a:p>
          <a:p>
            <a:r>
              <a:rPr lang="en-US" sz="1600" dirty="0"/>
              <a:t> </a:t>
            </a:r>
          </a:p>
          <a:p>
            <a:r>
              <a:rPr lang="en-US" sz="1600" dirty="0"/>
              <a:t>#Create histogram from sea level data</a:t>
            </a:r>
          </a:p>
          <a:p>
            <a:r>
              <a:rPr lang="en-US" sz="1600" dirty="0"/>
              <a:t> </a:t>
            </a:r>
          </a:p>
          <a:p>
            <a:r>
              <a:rPr lang="en-US" sz="1600" dirty="0"/>
              <a:t>#Adjust for elevation</a:t>
            </a:r>
          </a:p>
          <a:p>
            <a:r>
              <a:rPr lang="en-US" sz="1600" dirty="0"/>
              <a:t>	Depth below surface = ([data] * -1</a:t>
            </a:r>
            <a:r>
              <a:rPr lang="en-US" sz="1600" dirty="0" smtClean="0"/>
              <a:t>) + </a:t>
            </a:r>
            <a:r>
              <a:rPr lang="en-US" sz="1600" dirty="0" err="1"/>
              <a:t>Elev</a:t>
            </a:r>
            <a:endParaRPr lang="en-US" sz="1600" dirty="0"/>
          </a:p>
          <a:p>
            <a:r>
              <a:rPr lang="en-US" sz="1600" dirty="0"/>
              <a:t> </a:t>
            </a:r>
          </a:p>
          <a:p>
            <a:r>
              <a:rPr lang="en-US" sz="1600" dirty="0"/>
              <a:t>#Create empty list to number depth intervals</a:t>
            </a:r>
          </a:p>
          <a:p>
            <a:r>
              <a:rPr lang="en-US" sz="1600" dirty="0"/>
              <a:t>#Make a list of ranges for depth intervals</a:t>
            </a:r>
          </a:p>
          <a:p>
            <a:r>
              <a:rPr lang="en-US" sz="1600" dirty="0"/>
              <a:t>#Populate the count list with number of </a:t>
            </a:r>
            <a:r>
              <a:rPr lang="en-US" sz="1600" dirty="0" smtClean="0"/>
              <a:t>points in </a:t>
            </a:r>
            <a:r>
              <a:rPr lang="en-US" sz="1600" dirty="0"/>
              <a:t>each interval</a:t>
            </a:r>
          </a:p>
          <a:p>
            <a:r>
              <a:rPr lang="en-US" sz="1600" dirty="0"/>
              <a:t> </a:t>
            </a:r>
          </a:p>
          <a:p>
            <a:r>
              <a:rPr lang="en-US" sz="1600" dirty="0"/>
              <a:t>#Calculate total time at each sea level elevation </a:t>
            </a:r>
          </a:p>
          <a:p>
            <a:r>
              <a:rPr lang="en-US" sz="1600" dirty="0"/>
              <a:t>	Total time = Time interval * count</a:t>
            </a:r>
          </a:p>
          <a:p>
            <a:r>
              <a:rPr lang="en-US" sz="1600" dirty="0"/>
              <a:t>#Calculate potential conduit diameters at each depth </a:t>
            </a:r>
          </a:p>
          <a:p>
            <a:r>
              <a:rPr lang="en-US" sz="1600" dirty="0"/>
              <a:t>	Conduit diameter  = Total time*rate</a:t>
            </a:r>
          </a:p>
          <a:p>
            <a:r>
              <a:rPr lang="en-US" sz="1600" dirty="0"/>
              <a:t>#Join conduits with corresponding depths</a:t>
            </a:r>
          </a:p>
          <a:p>
            <a:r>
              <a:rPr lang="en-US" sz="1600" dirty="0"/>
              <a:t>#Filter out significant conduits as caves </a:t>
            </a:r>
          </a:p>
          <a:p>
            <a:r>
              <a:rPr lang="en-US" sz="1600" dirty="0"/>
              <a:t>	Select (Conduits  &gt; definition of cave)</a:t>
            </a:r>
          </a:p>
          <a:p>
            <a:r>
              <a:rPr lang="en-US" sz="1600" dirty="0"/>
              <a:t> </a:t>
            </a:r>
          </a:p>
          <a:p>
            <a:r>
              <a:rPr lang="en-US" sz="1600" dirty="0"/>
              <a:t>#Unpack lists to reference for plot</a:t>
            </a:r>
          </a:p>
          <a:p>
            <a:r>
              <a:rPr lang="en-US" sz="1600" dirty="0"/>
              <a:t>#</a:t>
            </a:r>
            <a:r>
              <a:rPr lang="en-US" sz="1600" dirty="0" err="1"/>
              <a:t>Itterate</a:t>
            </a:r>
            <a:r>
              <a:rPr lang="en-US" sz="1600" dirty="0"/>
              <a:t> through lists to plot data for each cave level</a:t>
            </a:r>
          </a:p>
          <a:p>
            <a:r>
              <a:rPr lang="en-US" sz="1600" dirty="0"/>
              <a:t>	Y1 = gradient * distance inland + SL upper bound</a:t>
            </a:r>
          </a:p>
          <a:p>
            <a:r>
              <a:rPr lang="en-US" sz="1600" dirty="0"/>
              <a:t>	Y2 = gradient * distance inland + SL upper bound</a:t>
            </a:r>
          </a:p>
          <a:p>
            <a:r>
              <a:rPr lang="en-US" sz="1600" dirty="0"/>
              <a:t>#Plot lines</a:t>
            </a:r>
          </a:p>
          <a:p>
            <a:r>
              <a:rPr lang="en-US" sz="1600" dirty="0"/>
              <a:t> </a:t>
            </a:r>
          </a:p>
          <a:p>
            <a:r>
              <a:rPr lang="en-US" sz="1600" dirty="0"/>
              <a:t>#Write potential cave diameters and depth ranges to txt file</a:t>
            </a:r>
          </a:p>
          <a:p>
            <a:endParaRPr lang="en-US" dirty="0"/>
          </a:p>
        </p:txBody>
      </p:sp>
    </p:spTree>
    <p:extLst>
      <p:ext uri="{BB962C8B-B14F-4D97-AF65-F5344CB8AC3E}">
        <p14:creationId xmlns:p14="http://schemas.microsoft.com/office/powerpoint/2010/main" val="270429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824"/>
            <a:ext cx="8037818" cy="687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767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8"/>
            <a:ext cx="7162800" cy="1143000"/>
          </a:xfrm>
        </p:spPr>
        <p:txBody>
          <a:bodyPr/>
          <a:lstStyle/>
          <a:p>
            <a:r>
              <a:rPr lang="en-US" dirty="0" smtClean="0"/>
              <a:t>Questions for investigation</a:t>
            </a:r>
            <a:endParaRPr lang="en-US" dirty="0"/>
          </a:p>
        </p:txBody>
      </p:sp>
      <p:sp>
        <p:nvSpPr>
          <p:cNvPr id="3" name="TextBox 2"/>
          <p:cNvSpPr txBox="1"/>
          <p:nvPr/>
        </p:nvSpPr>
        <p:spPr>
          <a:xfrm>
            <a:off x="0" y="1559395"/>
            <a:ext cx="9144000" cy="1938992"/>
          </a:xfrm>
          <a:prstGeom prst="rect">
            <a:avLst/>
          </a:prstGeom>
          <a:noFill/>
        </p:spPr>
        <p:txBody>
          <a:bodyPr wrap="square" rtlCol="0">
            <a:spAutoFit/>
          </a:bodyPr>
          <a:lstStyle/>
          <a:p>
            <a:pPr marL="800100" lvl="1" indent="-342900">
              <a:buFont typeface="Arial" pitchFamily="34" charset="0"/>
              <a:buChar char="•"/>
            </a:pPr>
            <a:r>
              <a:rPr lang="en-US" sz="2000" dirty="0" smtClean="0">
                <a:latin typeface="Arial" pitchFamily="34" charset="0"/>
                <a:cs typeface="Arial" pitchFamily="34" charset="0"/>
              </a:rPr>
              <a:t>Is mixing at the halocline the only significant driver of dissolution in carbonate platforms?</a:t>
            </a:r>
            <a:r>
              <a:rPr lang="en-US" sz="2000" dirty="0">
                <a:latin typeface="Arial" pitchFamily="34" charset="0"/>
                <a:cs typeface="Arial" pitchFamily="34" charset="0"/>
              </a:rPr>
              <a:t> </a:t>
            </a:r>
            <a:r>
              <a:rPr lang="en-US" sz="2000" dirty="0" smtClean="0">
                <a:latin typeface="Arial" pitchFamily="34" charset="0"/>
                <a:cs typeface="Arial" pitchFamily="34" charset="0"/>
              </a:rPr>
              <a:t>Are there other influential mechanisms? </a:t>
            </a:r>
          </a:p>
          <a:p>
            <a:pPr lvl="1"/>
            <a:endParaRPr lang="en-US" sz="2000" dirty="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What are the most important geochemical controls on dissolution rate?  </a:t>
            </a:r>
          </a:p>
          <a:p>
            <a:pPr marL="800100" lvl="1" indent="-342900">
              <a:buFont typeface="Arial" pitchFamily="34" charset="0"/>
              <a:buChar char="•"/>
            </a:pPr>
            <a:endParaRPr lang="en-US" sz="2000" dirty="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What is the role of flow dynamics in dissolution rate? Feedback?</a:t>
            </a:r>
          </a:p>
        </p:txBody>
      </p:sp>
      <p:pic>
        <p:nvPicPr>
          <p:cNvPr id="4" name="Picture 3"/>
          <p:cNvPicPr>
            <a:picLocks noChangeAspect="1"/>
          </p:cNvPicPr>
          <p:nvPr/>
        </p:nvPicPr>
        <p:blipFill rotWithShape="1">
          <a:blip r:embed="rId3"/>
          <a:srcRect l="20132" t="17708" r="20717" b="48959"/>
          <a:stretch/>
        </p:blipFill>
        <p:spPr>
          <a:xfrm>
            <a:off x="0" y="3944470"/>
            <a:ext cx="9144001" cy="2913530"/>
          </a:xfrm>
          <a:prstGeom prst="rect">
            <a:avLst/>
          </a:prstGeom>
        </p:spPr>
      </p:pic>
    </p:spTree>
    <p:extLst>
      <p:ext uri="{BB962C8B-B14F-4D97-AF65-F5344CB8AC3E}">
        <p14:creationId xmlns:p14="http://schemas.microsoft.com/office/powerpoint/2010/main" val="3617882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7461" t="-1" r="20809" b="-1363"/>
          <a:stretch/>
        </p:blipFill>
        <p:spPr>
          <a:xfrm>
            <a:off x="0" y="152400"/>
            <a:ext cx="9142021" cy="6565311"/>
          </a:xfrm>
          <a:prstGeom prst="rect">
            <a:avLst/>
          </a:prstGeom>
        </p:spPr>
      </p:pic>
      <p:sp>
        <p:nvSpPr>
          <p:cNvPr id="42" name="Rectangle 41"/>
          <p:cNvSpPr/>
          <p:nvPr/>
        </p:nvSpPr>
        <p:spPr>
          <a:xfrm rot="2400000">
            <a:off x="5029778" y="2928510"/>
            <a:ext cx="164105" cy="27307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197679" y="2010970"/>
            <a:ext cx="1914152" cy="307777"/>
          </a:xfrm>
          <a:prstGeom prst="rect">
            <a:avLst/>
          </a:prstGeom>
          <a:noFill/>
        </p:spPr>
        <p:txBody>
          <a:bodyPr wrap="square" rtlCol="0">
            <a:spAutoFit/>
          </a:bodyPr>
          <a:lstStyle/>
          <a:p>
            <a:pPr algn="ctr"/>
            <a:r>
              <a:rPr lang="en-US" sz="1400" dirty="0" smtClean="0">
                <a:latin typeface="Arial" pitchFamily="34" charset="0"/>
                <a:cs typeface="Arial" pitchFamily="34" charset="0"/>
              </a:rPr>
              <a:t>Campeche Bank</a:t>
            </a:r>
            <a:endParaRPr lang="en-US" sz="1400" dirty="0">
              <a:latin typeface="Arial" pitchFamily="34" charset="0"/>
              <a:cs typeface="Arial" pitchFamily="34" charset="0"/>
            </a:endParaRPr>
          </a:p>
        </p:txBody>
      </p:sp>
      <p:sp>
        <p:nvSpPr>
          <p:cNvPr id="44" name="Rectangle 43"/>
          <p:cNvSpPr/>
          <p:nvPr/>
        </p:nvSpPr>
        <p:spPr>
          <a:xfrm rot="5400000" flipH="1">
            <a:off x="8144093" y="5663050"/>
            <a:ext cx="86910" cy="1592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7725219" y="6046411"/>
            <a:ext cx="1279072" cy="369332"/>
          </a:xfrm>
          <a:prstGeom prst="rect">
            <a:avLst/>
          </a:prstGeom>
          <a:noFill/>
        </p:spPr>
        <p:txBody>
          <a:bodyPr wrap="square" rtlCol="0">
            <a:spAutoFit/>
          </a:bodyPr>
          <a:lstStyle/>
          <a:p>
            <a:r>
              <a:rPr lang="en-US" dirty="0" smtClean="0"/>
              <a:t>300 km</a:t>
            </a:r>
            <a:endParaRPr lang="en-US" dirty="0"/>
          </a:p>
        </p:txBody>
      </p:sp>
      <p:sp>
        <p:nvSpPr>
          <p:cNvPr id="46" name="Chevron 45"/>
          <p:cNvSpPr/>
          <p:nvPr/>
        </p:nvSpPr>
        <p:spPr>
          <a:xfrm rot="-5400000">
            <a:off x="8022421" y="5469384"/>
            <a:ext cx="304800" cy="267132"/>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ectangle 46"/>
          <p:cNvSpPr/>
          <p:nvPr/>
        </p:nvSpPr>
        <p:spPr>
          <a:xfrm>
            <a:off x="7993887" y="5652926"/>
            <a:ext cx="387323" cy="646331"/>
          </a:xfrm>
          <a:prstGeom prst="rect">
            <a:avLst/>
          </a:prstGeom>
        </p:spPr>
        <p:txBody>
          <a:bodyPr wrap="square">
            <a:spAutoFit/>
          </a:bodyPr>
          <a:lstStyle/>
          <a:p>
            <a:r>
              <a:rPr lang="en-US" b="1" dirty="0" smtClean="0">
                <a:latin typeface="Arial" pitchFamily="34" charset="0"/>
                <a:cs typeface="Arial" pitchFamily="34" charset="0"/>
              </a:rPr>
              <a:t>N</a:t>
            </a:r>
            <a:endParaRPr lang="en-US" b="1" dirty="0">
              <a:latin typeface="Arial" pitchFamily="34" charset="0"/>
              <a:cs typeface="Arial" pitchFamily="34" charset="0"/>
            </a:endParaRPr>
          </a:p>
          <a:p>
            <a:endParaRPr lang="en-US" b="1" dirty="0">
              <a:latin typeface="Arial" pitchFamily="34" charset="0"/>
              <a:cs typeface="Arial" pitchFamily="34" charset="0"/>
            </a:endParaRPr>
          </a:p>
        </p:txBody>
      </p:sp>
      <p:sp>
        <p:nvSpPr>
          <p:cNvPr id="48" name="TextBox 47"/>
          <p:cNvSpPr txBox="1"/>
          <p:nvPr/>
        </p:nvSpPr>
        <p:spPr>
          <a:xfrm>
            <a:off x="152400" y="6248400"/>
            <a:ext cx="2133600" cy="276999"/>
          </a:xfrm>
          <a:prstGeom prst="rect">
            <a:avLst/>
          </a:prstGeom>
          <a:noFill/>
        </p:spPr>
        <p:txBody>
          <a:bodyPr wrap="square" rtlCol="0">
            <a:spAutoFit/>
          </a:bodyPr>
          <a:lstStyle/>
          <a:p>
            <a:r>
              <a:rPr lang="en-US" sz="1200" b="1" i="1" dirty="0" smtClean="0">
                <a:latin typeface="Arial" pitchFamily="34" charset="0"/>
                <a:cs typeface="Arial" pitchFamily="34" charset="0"/>
              </a:rPr>
              <a:t>Google Earth, 2016</a:t>
            </a:r>
            <a:endParaRPr lang="en-US" sz="1200" b="1" i="1" dirty="0">
              <a:latin typeface="Arial" pitchFamily="34" charset="0"/>
              <a:cs typeface="Arial" pitchFamily="34" charset="0"/>
            </a:endParaRPr>
          </a:p>
        </p:txBody>
      </p:sp>
    </p:spTree>
    <p:extLst>
      <p:ext uri="{BB962C8B-B14F-4D97-AF65-F5344CB8AC3E}">
        <p14:creationId xmlns:p14="http://schemas.microsoft.com/office/powerpoint/2010/main" val="38855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28600" y="228600"/>
            <a:ext cx="5029200" cy="3477875"/>
          </a:xfrm>
          <a:prstGeom prst="rect">
            <a:avLst/>
          </a:prstGeom>
          <a:noFill/>
        </p:spPr>
        <p:txBody>
          <a:bodyPr wrap="square" rtlCol="0">
            <a:spAutoFit/>
          </a:bodyPr>
          <a:lstStyle/>
          <a:p>
            <a:r>
              <a:rPr lang="en-US" sz="2000" dirty="0" smtClean="0">
                <a:latin typeface="Arial" pitchFamily="34" charset="0"/>
                <a:cs typeface="Arial" pitchFamily="34" charset="0"/>
              </a:rPr>
              <a:t>       Input parameters: </a:t>
            </a:r>
          </a:p>
          <a:p>
            <a:endParaRPr lang="en-US" sz="2000" dirty="0" smtClean="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Global Sea level curves </a:t>
            </a:r>
          </a:p>
          <a:p>
            <a:pPr lvl="1"/>
            <a:r>
              <a:rPr lang="en-US" sz="2000" dirty="0" smtClean="0">
                <a:latin typeface="Arial" pitchFamily="34" charset="0"/>
                <a:cs typeface="Arial" pitchFamily="34" charset="0"/>
              </a:rPr>
              <a:t>	(Miller et al, 2005)</a:t>
            </a:r>
          </a:p>
          <a:p>
            <a:pPr marL="800100" lvl="1" indent="-342900">
              <a:buFont typeface="Arial" pitchFamily="34" charset="0"/>
              <a:buChar char="•"/>
            </a:pPr>
            <a:endParaRPr lang="en-US" sz="2000" dirty="0" smtClean="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Dissolution rate </a:t>
            </a:r>
          </a:p>
          <a:p>
            <a:pPr lvl="1"/>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Hanshaw</a:t>
            </a:r>
            <a:r>
              <a:rPr lang="en-US" sz="2000" dirty="0" smtClean="0">
                <a:latin typeface="Arial" pitchFamily="34" charset="0"/>
                <a:cs typeface="Arial" pitchFamily="34" charset="0"/>
              </a:rPr>
              <a:t> and Back, 1980)</a:t>
            </a:r>
          </a:p>
          <a:p>
            <a:pPr marL="800100" lvl="1" indent="-342900">
              <a:buFont typeface="Arial" pitchFamily="34" charset="0"/>
              <a:buChar char="•"/>
            </a:pPr>
            <a:endParaRPr lang="en-US" sz="2000" dirty="0" smtClean="0">
              <a:latin typeface="Arial" pitchFamily="34" charset="0"/>
              <a:cs typeface="Arial" pitchFamily="34" charset="0"/>
            </a:endParaRPr>
          </a:p>
          <a:p>
            <a:pPr marL="800100" lvl="1" indent="-342900">
              <a:buFont typeface="Arial" pitchFamily="34" charset="0"/>
              <a:buChar char="•"/>
            </a:pPr>
            <a:r>
              <a:rPr lang="en-US" sz="2000" dirty="0" smtClean="0">
                <a:latin typeface="Arial" pitchFamily="34" charset="0"/>
                <a:cs typeface="Arial" pitchFamily="34" charset="0"/>
              </a:rPr>
              <a:t>Hydraulic Gradient </a:t>
            </a:r>
          </a:p>
          <a:p>
            <a:pPr lvl="1"/>
            <a:r>
              <a:rPr lang="en-US" sz="2000" dirty="0" smtClean="0">
                <a:latin typeface="Arial" pitchFamily="34" charset="0"/>
                <a:cs typeface="Arial" pitchFamily="34" charset="0"/>
              </a:rPr>
              <a:t>	(Beddows, 2004; Beddows, 2007)</a:t>
            </a:r>
          </a:p>
          <a:p>
            <a:endParaRPr lang="en-US" sz="2000" dirty="0" smtClean="0">
              <a:latin typeface="Arial" pitchFamily="34" charset="0"/>
              <a:cs typeface="Arial" pitchFamily="34" charset="0"/>
            </a:endParaRPr>
          </a:p>
        </p:txBody>
      </p:sp>
      <p:pic>
        <p:nvPicPr>
          <p:cNvPr id="5" name="Picture 2" descr="C:\Users\ajenson\Documents\Grad School\mayan_riviera_cave_div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
            <a:ext cx="5105400" cy="26919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4"/>
          <a:stretch>
            <a:fillRect/>
          </a:stretch>
        </p:blipFill>
        <p:spPr>
          <a:xfrm>
            <a:off x="1066800" y="3571164"/>
            <a:ext cx="7162800" cy="3286836"/>
          </a:xfrm>
          <a:prstGeom prst="rect">
            <a:avLst/>
          </a:prstGeom>
          <a:solidFill>
            <a:schemeClr val="tx1">
              <a:alpha val="70000"/>
            </a:schemeClr>
          </a:solidFill>
        </p:spPr>
      </p:pic>
    </p:spTree>
    <p:extLst>
      <p:ext uri="{BB962C8B-B14F-4D97-AF65-F5344CB8AC3E}">
        <p14:creationId xmlns:p14="http://schemas.microsoft.com/office/powerpoint/2010/main" val="3205271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5400000" flipH="1">
            <a:off x="7983924" y="5035311"/>
            <a:ext cx="86910" cy="18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7689087" y="6019546"/>
            <a:ext cx="1279072" cy="369332"/>
          </a:xfrm>
          <a:prstGeom prst="rect">
            <a:avLst/>
          </a:prstGeom>
          <a:noFill/>
        </p:spPr>
        <p:txBody>
          <a:bodyPr wrap="square" rtlCol="0">
            <a:spAutoFit/>
          </a:bodyPr>
          <a:lstStyle/>
          <a:p>
            <a:r>
              <a:rPr lang="en-US" dirty="0" smtClean="0"/>
              <a:t>2 km</a:t>
            </a:r>
            <a:endParaRPr lang="en-US" dirty="0"/>
          </a:p>
        </p:txBody>
      </p:sp>
      <p:sp>
        <p:nvSpPr>
          <p:cNvPr id="6" name="Chevron 5"/>
          <p:cNvSpPr/>
          <p:nvPr/>
        </p:nvSpPr>
        <p:spPr>
          <a:xfrm rot="-5400000">
            <a:off x="7896939" y="5359418"/>
            <a:ext cx="304800" cy="267132"/>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7868405" y="5542960"/>
            <a:ext cx="387323" cy="646331"/>
          </a:xfrm>
          <a:prstGeom prst="rect">
            <a:avLst/>
          </a:prstGeom>
        </p:spPr>
        <p:txBody>
          <a:bodyPr wrap="square">
            <a:spAutoFit/>
          </a:bodyPr>
          <a:lstStyle/>
          <a:p>
            <a:r>
              <a:rPr lang="en-US" b="1" dirty="0" smtClean="0">
                <a:latin typeface="Arial" pitchFamily="34" charset="0"/>
                <a:cs typeface="Arial" pitchFamily="34" charset="0"/>
              </a:rPr>
              <a:t>N</a:t>
            </a:r>
            <a:endParaRPr lang="en-US" b="1" dirty="0">
              <a:latin typeface="Arial" pitchFamily="34" charset="0"/>
              <a:cs typeface="Arial" pitchFamily="34" charset="0"/>
            </a:endParaRPr>
          </a:p>
          <a:p>
            <a:endParaRPr lang="en-US" b="1" dirty="0">
              <a:latin typeface="Arial" pitchFamily="34" charset="0"/>
              <a:cs typeface="Arial" pitchFamily="34" charset="0"/>
            </a:endParaRPr>
          </a:p>
        </p:txBody>
      </p:sp>
    </p:spTree>
    <p:extLst>
      <p:ext uri="{BB962C8B-B14F-4D97-AF65-F5344CB8AC3E}">
        <p14:creationId xmlns:p14="http://schemas.microsoft.com/office/powerpoint/2010/main" val="2248362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544"/>
            <a:ext cx="7924800" cy="1143000"/>
          </a:xfrm>
        </p:spPr>
        <p:txBody>
          <a:bodyPr/>
          <a:lstStyle/>
          <a:p>
            <a:r>
              <a:rPr lang="en-US" dirty="0" smtClean="0"/>
              <a:t>Hydraulic Gradient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27119" y="1601935"/>
            <a:ext cx="3526757" cy="2404280"/>
          </a:xfrm>
          <a:prstGeom prst="rect">
            <a:avLst/>
          </a:prstGeom>
        </p:spPr>
      </p:pic>
      <p:sp>
        <p:nvSpPr>
          <p:cNvPr id="6" name="Rectangle 5"/>
          <p:cNvSpPr/>
          <p:nvPr/>
        </p:nvSpPr>
        <p:spPr>
          <a:xfrm>
            <a:off x="1" y="4567452"/>
            <a:ext cx="9199206" cy="22905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302933" y="5767181"/>
            <a:ext cx="163290" cy="918621"/>
            <a:chOff x="8118561" y="5709968"/>
            <a:chExt cx="163290" cy="918621"/>
          </a:xfrm>
        </p:grpSpPr>
        <p:sp>
          <p:nvSpPr>
            <p:cNvPr id="14" name="Isosceles Triangle 13"/>
            <p:cNvSpPr/>
            <p:nvPr/>
          </p:nvSpPr>
          <p:spPr>
            <a:xfrm>
              <a:off x="8118561" y="6412460"/>
              <a:ext cx="152400" cy="2161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flipV="1">
              <a:off x="8118561" y="5709968"/>
              <a:ext cx="163290" cy="2379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endCxn id="14" idx="3"/>
            </p:cNvCxnSpPr>
            <p:nvPr/>
          </p:nvCxnSpPr>
          <p:spPr>
            <a:xfrm>
              <a:off x="8194761" y="5838828"/>
              <a:ext cx="0" cy="7897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a:xfrm>
            <a:off x="381000" y="5414582"/>
            <a:ext cx="8490172" cy="820848"/>
          </a:xfrm>
          <a:custGeom>
            <a:avLst/>
            <a:gdLst>
              <a:gd name="connsiteX0" fmla="*/ 0 w 4240162"/>
              <a:gd name="connsiteY0" fmla="*/ 0 h 612058"/>
              <a:gd name="connsiteX1" fmla="*/ 1437968 w 4240162"/>
              <a:gd name="connsiteY1" fmla="*/ 324465 h 612058"/>
              <a:gd name="connsiteX2" fmla="*/ 4240162 w 4240162"/>
              <a:gd name="connsiteY2" fmla="*/ 612058 h 612058"/>
            </a:gdLst>
            <a:ahLst/>
            <a:cxnLst>
              <a:cxn ang="0">
                <a:pos x="connsiteX0" y="connsiteY0"/>
              </a:cxn>
              <a:cxn ang="0">
                <a:pos x="connsiteX1" y="connsiteY1"/>
              </a:cxn>
              <a:cxn ang="0">
                <a:pos x="connsiteX2" y="connsiteY2"/>
              </a:cxn>
            </a:cxnLst>
            <a:rect l="l" t="t" r="r" b="b"/>
            <a:pathLst>
              <a:path w="4240162" h="612058">
                <a:moveTo>
                  <a:pt x="0" y="0"/>
                </a:moveTo>
                <a:cubicBezTo>
                  <a:pt x="365637" y="111227"/>
                  <a:pt x="731274" y="222455"/>
                  <a:pt x="1437968" y="324465"/>
                </a:cubicBezTo>
                <a:cubicBezTo>
                  <a:pt x="2144662" y="426475"/>
                  <a:pt x="3192412" y="519266"/>
                  <a:pt x="4240162" y="612058"/>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72519" y="1042207"/>
            <a:ext cx="3864624" cy="1877437"/>
          </a:xfrm>
          <a:prstGeom prst="rect">
            <a:avLst/>
          </a:prstGeom>
          <a:noFill/>
        </p:spPr>
        <p:txBody>
          <a:bodyPr wrap="square" rtlCol="0">
            <a:spAutoFit/>
          </a:bodyPr>
          <a:lstStyle/>
          <a:p>
            <a:pPr marL="285750" indent="-285750">
              <a:buFontTx/>
              <a:buChar char="-"/>
            </a:pPr>
            <a:r>
              <a:rPr lang="en-US" sz="2000" dirty="0"/>
              <a:t>Jan – Aug. 2015 at 30 min </a:t>
            </a:r>
            <a:r>
              <a:rPr lang="en-US" sz="2000" dirty="0" smtClean="0"/>
              <a:t>intervals</a:t>
            </a:r>
          </a:p>
          <a:p>
            <a:pPr marL="285750" indent="-285750">
              <a:buFontTx/>
              <a:buChar char="-"/>
            </a:pPr>
            <a:endParaRPr lang="en-US" sz="2000" dirty="0"/>
          </a:p>
          <a:p>
            <a:pPr marL="285750" indent="-285750">
              <a:buFontTx/>
              <a:buChar char="-"/>
            </a:pPr>
            <a:r>
              <a:rPr lang="en-US" sz="2000" dirty="0" smtClean="0"/>
              <a:t>Both Schlumberger Divers and </a:t>
            </a:r>
            <a:r>
              <a:rPr lang="en-US" sz="2000" dirty="0" err="1" smtClean="0"/>
              <a:t>CavePearl</a:t>
            </a:r>
            <a:r>
              <a:rPr lang="en-US" sz="2000" dirty="0" smtClean="0"/>
              <a:t> DIY </a:t>
            </a:r>
            <a:r>
              <a:rPr lang="en-US" sz="2000" dirty="0" err="1" smtClean="0"/>
              <a:t>dataloggers</a:t>
            </a:r>
            <a:endParaRPr lang="en-US" sz="2000" dirty="0"/>
          </a:p>
          <a:p>
            <a:endParaRPr lang="en-US" dirty="0"/>
          </a:p>
          <a:p>
            <a:endParaRPr lang="en-US" dirty="0"/>
          </a:p>
        </p:txBody>
      </p:sp>
      <p:sp>
        <p:nvSpPr>
          <p:cNvPr id="28" name="TextBox 27"/>
          <p:cNvSpPr txBox="1"/>
          <p:nvPr/>
        </p:nvSpPr>
        <p:spPr>
          <a:xfrm>
            <a:off x="279229" y="4707380"/>
            <a:ext cx="1174972" cy="276999"/>
          </a:xfrm>
          <a:prstGeom prst="rect">
            <a:avLst/>
          </a:prstGeom>
          <a:noFill/>
        </p:spPr>
        <p:txBody>
          <a:bodyPr wrap="square" rtlCol="0">
            <a:spAutoFit/>
          </a:bodyPr>
          <a:lstStyle/>
          <a:p>
            <a:r>
              <a:rPr lang="en-US" sz="1200" dirty="0" smtClean="0">
                <a:solidFill>
                  <a:schemeClr val="bg1"/>
                </a:solidFill>
              </a:rPr>
              <a:t>Jaguar Claw</a:t>
            </a:r>
            <a:endParaRPr lang="en-US" sz="1200" dirty="0">
              <a:solidFill>
                <a:schemeClr val="bg1"/>
              </a:solidFill>
            </a:endParaRPr>
          </a:p>
        </p:txBody>
      </p:sp>
      <p:sp>
        <p:nvSpPr>
          <p:cNvPr id="29" name="TextBox 28"/>
          <p:cNvSpPr txBox="1"/>
          <p:nvPr/>
        </p:nvSpPr>
        <p:spPr>
          <a:xfrm>
            <a:off x="2889472" y="5119959"/>
            <a:ext cx="838200" cy="276999"/>
          </a:xfrm>
          <a:prstGeom prst="rect">
            <a:avLst/>
          </a:prstGeom>
          <a:noFill/>
        </p:spPr>
        <p:txBody>
          <a:bodyPr wrap="square" rtlCol="0">
            <a:spAutoFit/>
          </a:bodyPr>
          <a:lstStyle/>
          <a:p>
            <a:r>
              <a:rPr lang="en-US" sz="1200" dirty="0" smtClean="0">
                <a:solidFill>
                  <a:schemeClr val="bg1"/>
                </a:solidFill>
              </a:rPr>
              <a:t>Turtle Lake</a:t>
            </a:r>
            <a:endParaRPr lang="en-US" sz="1200" dirty="0">
              <a:solidFill>
                <a:schemeClr val="bg1"/>
              </a:solidFill>
            </a:endParaRPr>
          </a:p>
        </p:txBody>
      </p:sp>
      <p:sp>
        <p:nvSpPr>
          <p:cNvPr id="30" name="TextBox 29"/>
          <p:cNvSpPr txBox="1"/>
          <p:nvPr/>
        </p:nvSpPr>
        <p:spPr>
          <a:xfrm>
            <a:off x="8081742" y="5447793"/>
            <a:ext cx="747181" cy="276999"/>
          </a:xfrm>
          <a:prstGeom prst="rect">
            <a:avLst/>
          </a:prstGeom>
          <a:noFill/>
        </p:spPr>
        <p:txBody>
          <a:bodyPr wrap="square" rtlCol="0">
            <a:spAutoFit/>
          </a:bodyPr>
          <a:lstStyle/>
          <a:p>
            <a:r>
              <a:rPr lang="en-US" sz="1200" dirty="0" err="1" smtClean="0">
                <a:solidFill>
                  <a:schemeClr val="bg1"/>
                </a:solidFill>
              </a:rPr>
              <a:t>Paamul</a:t>
            </a:r>
            <a:endParaRPr lang="en-US" sz="1200" dirty="0">
              <a:solidFill>
                <a:schemeClr val="bg1"/>
              </a:solidFill>
            </a:endParaRPr>
          </a:p>
        </p:txBody>
      </p:sp>
      <p:grpSp>
        <p:nvGrpSpPr>
          <p:cNvPr id="23" name="Group 22"/>
          <p:cNvGrpSpPr/>
          <p:nvPr/>
        </p:nvGrpSpPr>
        <p:grpSpPr>
          <a:xfrm>
            <a:off x="3232372" y="5432589"/>
            <a:ext cx="163290" cy="918621"/>
            <a:chOff x="8118561" y="5709968"/>
            <a:chExt cx="163290" cy="918621"/>
          </a:xfrm>
        </p:grpSpPr>
        <p:sp>
          <p:nvSpPr>
            <p:cNvPr id="25" name="Isosceles Triangle 24"/>
            <p:cNvSpPr/>
            <p:nvPr/>
          </p:nvSpPr>
          <p:spPr>
            <a:xfrm>
              <a:off x="8118561" y="6412460"/>
              <a:ext cx="152400" cy="2161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flipV="1">
              <a:off x="8118561" y="5709968"/>
              <a:ext cx="163290" cy="2379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a:endCxn id="25" idx="3"/>
            </p:cNvCxnSpPr>
            <p:nvPr/>
          </p:nvCxnSpPr>
          <p:spPr>
            <a:xfrm>
              <a:off x="8194761" y="5838828"/>
              <a:ext cx="0" cy="7897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58989" y="4999353"/>
            <a:ext cx="163290" cy="918621"/>
            <a:chOff x="8118561" y="5709968"/>
            <a:chExt cx="163290" cy="918621"/>
          </a:xfrm>
        </p:grpSpPr>
        <p:sp>
          <p:nvSpPr>
            <p:cNvPr id="34" name="Isosceles Triangle 33"/>
            <p:cNvSpPr/>
            <p:nvPr/>
          </p:nvSpPr>
          <p:spPr>
            <a:xfrm>
              <a:off x="8118561" y="6412460"/>
              <a:ext cx="152400" cy="2161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flipV="1">
              <a:off x="8118561" y="5709968"/>
              <a:ext cx="163290" cy="2379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endCxn id="34" idx="3"/>
            </p:cNvCxnSpPr>
            <p:nvPr/>
          </p:nvCxnSpPr>
          <p:spPr>
            <a:xfrm>
              <a:off x="8194761" y="5838828"/>
              <a:ext cx="0" cy="7897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3"/>
          <a:stretch>
            <a:fillRect/>
          </a:stretch>
        </p:blipFill>
        <p:spPr>
          <a:xfrm>
            <a:off x="5767643" y="2335964"/>
            <a:ext cx="3376357" cy="2250904"/>
          </a:xfrm>
          <a:prstGeom prst="rect">
            <a:avLst/>
          </a:prstGeom>
        </p:spPr>
      </p:pic>
      <p:sp>
        <p:nvSpPr>
          <p:cNvPr id="37" name="TextBox 36"/>
          <p:cNvSpPr txBox="1"/>
          <p:nvPr/>
        </p:nvSpPr>
        <p:spPr>
          <a:xfrm>
            <a:off x="2638567" y="2281398"/>
            <a:ext cx="3864624" cy="2215991"/>
          </a:xfrm>
          <a:prstGeom prst="rect">
            <a:avLst/>
          </a:prstGeom>
          <a:noFill/>
        </p:spPr>
        <p:txBody>
          <a:bodyPr wrap="square" rtlCol="0">
            <a:spAutoFit/>
          </a:bodyPr>
          <a:lstStyle/>
          <a:p>
            <a:pPr marL="285750" indent="-285750">
              <a:buFontTx/>
              <a:buChar char="-"/>
            </a:pPr>
            <a:endParaRPr lang="en-US" sz="2000" dirty="0" smtClean="0"/>
          </a:p>
          <a:p>
            <a:pPr marL="285750" indent="-285750">
              <a:buFontTx/>
              <a:buChar char="-"/>
            </a:pPr>
            <a:r>
              <a:rPr lang="en-US" sz="2000" dirty="0" smtClean="0"/>
              <a:t>Average gradient 0.0007</a:t>
            </a:r>
          </a:p>
          <a:p>
            <a:pPr marL="285750" indent="-285750">
              <a:buFontTx/>
              <a:buChar char="-"/>
            </a:pPr>
            <a:endParaRPr lang="en-US" sz="2000" dirty="0"/>
          </a:p>
          <a:p>
            <a:pPr marL="285750" indent="-285750">
              <a:buFontTx/>
              <a:buChar char="-"/>
            </a:pPr>
            <a:r>
              <a:rPr lang="en-US" sz="2000" dirty="0" smtClean="0"/>
              <a:t>Steeper gradient inland</a:t>
            </a:r>
          </a:p>
          <a:p>
            <a:pPr marL="285750" indent="-285750">
              <a:buFontTx/>
              <a:buChar char="-"/>
            </a:pPr>
            <a:endParaRPr lang="en-US" sz="2000" dirty="0"/>
          </a:p>
          <a:p>
            <a:pPr marL="285750" indent="-285750">
              <a:buFontTx/>
              <a:buChar char="-"/>
            </a:pPr>
            <a:r>
              <a:rPr lang="en-US" sz="2000" dirty="0" smtClean="0"/>
              <a:t>Tidal signal delay of ~4 </a:t>
            </a:r>
            <a:r>
              <a:rPr lang="en-US" sz="2000" dirty="0" err="1" smtClean="0"/>
              <a:t>hrs</a:t>
            </a:r>
            <a:endParaRPr lang="en-US" sz="2000" dirty="0" smtClean="0"/>
          </a:p>
          <a:p>
            <a:pPr marL="285750" indent="-285750">
              <a:buFontTx/>
              <a:buChar char="-"/>
            </a:pPr>
            <a:endParaRPr lang="en-US" dirty="0"/>
          </a:p>
        </p:txBody>
      </p:sp>
      <p:sp>
        <p:nvSpPr>
          <p:cNvPr id="38" name="TextBox 37"/>
          <p:cNvSpPr txBox="1"/>
          <p:nvPr/>
        </p:nvSpPr>
        <p:spPr>
          <a:xfrm>
            <a:off x="1567240" y="5384593"/>
            <a:ext cx="1174972" cy="276999"/>
          </a:xfrm>
          <a:prstGeom prst="rect">
            <a:avLst/>
          </a:prstGeom>
          <a:noFill/>
        </p:spPr>
        <p:txBody>
          <a:bodyPr wrap="square" rtlCol="0">
            <a:spAutoFit/>
          </a:bodyPr>
          <a:lstStyle/>
          <a:p>
            <a:r>
              <a:rPr lang="en-US" sz="1200" dirty="0" smtClean="0">
                <a:solidFill>
                  <a:schemeClr val="bg1"/>
                </a:solidFill>
              </a:rPr>
              <a:t>0.0012</a:t>
            </a:r>
            <a:endParaRPr lang="en-US" sz="1200" dirty="0">
              <a:solidFill>
                <a:schemeClr val="bg1"/>
              </a:solidFill>
            </a:endParaRPr>
          </a:p>
        </p:txBody>
      </p:sp>
      <p:sp>
        <p:nvSpPr>
          <p:cNvPr id="39" name="TextBox 38"/>
          <p:cNvSpPr txBox="1"/>
          <p:nvPr/>
        </p:nvSpPr>
        <p:spPr>
          <a:xfrm>
            <a:off x="5805749" y="5779474"/>
            <a:ext cx="1174972" cy="276999"/>
          </a:xfrm>
          <a:prstGeom prst="rect">
            <a:avLst/>
          </a:prstGeom>
          <a:noFill/>
        </p:spPr>
        <p:txBody>
          <a:bodyPr wrap="square" rtlCol="0">
            <a:spAutoFit/>
          </a:bodyPr>
          <a:lstStyle/>
          <a:p>
            <a:r>
              <a:rPr lang="en-US" sz="1200" dirty="0" smtClean="0">
                <a:solidFill>
                  <a:schemeClr val="bg1"/>
                </a:solidFill>
              </a:rPr>
              <a:t>0.0004</a:t>
            </a:r>
            <a:endParaRPr lang="en-US" sz="1200" dirty="0">
              <a:solidFill>
                <a:schemeClr val="bg1"/>
              </a:solidFill>
            </a:endParaRPr>
          </a:p>
        </p:txBody>
      </p:sp>
      <p:sp>
        <p:nvSpPr>
          <p:cNvPr id="40" name="TextBox 39"/>
          <p:cNvSpPr txBox="1"/>
          <p:nvPr/>
        </p:nvSpPr>
        <p:spPr>
          <a:xfrm>
            <a:off x="1567240" y="6446400"/>
            <a:ext cx="1174972" cy="276999"/>
          </a:xfrm>
          <a:prstGeom prst="rect">
            <a:avLst/>
          </a:prstGeom>
          <a:noFill/>
        </p:spPr>
        <p:txBody>
          <a:bodyPr wrap="square" rtlCol="0">
            <a:spAutoFit/>
          </a:bodyPr>
          <a:lstStyle/>
          <a:p>
            <a:r>
              <a:rPr lang="en-US" sz="1200" dirty="0" smtClean="0">
                <a:solidFill>
                  <a:schemeClr val="bg1"/>
                </a:solidFill>
              </a:rPr>
              <a:t>1.88 km</a:t>
            </a:r>
            <a:endParaRPr lang="en-US" sz="1200" dirty="0">
              <a:solidFill>
                <a:schemeClr val="bg1"/>
              </a:solidFill>
            </a:endParaRPr>
          </a:p>
        </p:txBody>
      </p:sp>
      <p:sp>
        <p:nvSpPr>
          <p:cNvPr id="41" name="TextBox 40"/>
          <p:cNvSpPr txBox="1"/>
          <p:nvPr/>
        </p:nvSpPr>
        <p:spPr>
          <a:xfrm>
            <a:off x="5739023" y="6469673"/>
            <a:ext cx="1174972" cy="276999"/>
          </a:xfrm>
          <a:prstGeom prst="rect">
            <a:avLst/>
          </a:prstGeom>
          <a:noFill/>
        </p:spPr>
        <p:txBody>
          <a:bodyPr wrap="square" rtlCol="0">
            <a:spAutoFit/>
          </a:bodyPr>
          <a:lstStyle/>
          <a:p>
            <a:r>
              <a:rPr lang="en-US" sz="1200" dirty="0" smtClean="0">
                <a:solidFill>
                  <a:schemeClr val="bg1"/>
                </a:solidFill>
              </a:rPr>
              <a:t>4.03 km</a:t>
            </a:r>
            <a:endParaRPr lang="en-US" sz="1200" dirty="0">
              <a:solidFill>
                <a:schemeClr val="bg1"/>
              </a:solidFill>
            </a:endParaRPr>
          </a:p>
        </p:txBody>
      </p:sp>
      <p:cxnSp>
        <p:nvCxnSpPr>
          <p:cNvPr id="8" name="Straight Connector 7"/>
          <p:cNvCxnSpPr/>
          <p:nvPr/>
        </p:nvCxnSpPr>
        <p:spPr>
          <a:xfrm>
            <a:off x="735189" y="6439996"/>
            <a:ext cx="2562494" cy="20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4" idx="0"/>
          </p:cNvCxnSpPr>
          <p:nvPr/>
        </p:nvCxnSpPr>
        <p:spPr>
          <a:xfrm>
            <a:off x="3308572" y="6460465"/>
            <a:ext cx="5070561" cy="92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66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89774" cy="6858000"/>
          </a:xfrm>
          <a:prstGeom prst="rect">
            <a:avLst/>
          </a:prstGeom>
        </p:spPr>
      </p:pic>
    </p:spTree>
    <p:extLst>
      <p:ext uri="{BB962C8B-B14F-4D97-AF65-F5344CB8AC3E}">
        <p14:creationId xmlns:p14="http://schemas.microsoft.com/office/powerpoint/2010/main" val="388419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Horizon</Template>
  <TotalTime>1988</TotalTime>
  <Words>1208</Words>
  <Application>Microsoft Office PowerPoint</Application>
  <PresentationFormat>On-screen Show (4:3)</PresentationFormat>
  <Paragraphs>214</Paragraphs>
  <Slides>22</Slides>
  <Notes>10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Narrow</vt:lpstr>
      <vt:lpstr>Calibri</vt:lpstr>
      <vt:lpstr>Times New Roman</vt:lpstr>
      <vt:lpstr>Horizon</vt:lpstr>
      <vt:lpstr>PowerPoint Presentation</vt:lpstr>
      <vt:lpstr>background</vt:lpstr>
      <vt:lpstr>PowerPoint Presentation</vt:lpstr>
      <vt:lpstr>Questions for investigation</vt:lpstr>
      <vt:lpstr>PowerPoint Presentation</vt:lpstr>
      <vt:lpstr>PowerPoint Presentation</vt:lpstr>
      <vt:lpstr>PowerPoint Presentation</vt:lpstr>
      <vt:lpstr>Hydraulic Gradient</vt:lpstr>
      <vt:lpstr>PowerPoint Presentation</vt:lpstr>
      <vt:lpstr>PowerPoint Presentation</vt:lpstr>
      <vt:lpstr>PowerPoint Presentation</vt:lpstr>
      <vt:lpstr>Dissolution rates</vt:lpstr>
      <vt:lpstr>methods</vt:lpstr>
      <vt:lpstr>Example run</vt:lpstr>
      <vt:lpstr>Example results</vt:lpstr>
      <vt:lpstr>RESULTS and analysis</vt:lpstr>
      <vt:lpstr>PowerPoint Presentation</vt:lpstr>
      <vt:lpstr>conclusions</vt:lpstr>
      <vt:lpstr>References</vt:lpstr>
      <vt:lpstr>Acknowledgements</vt:lpstr>
      <vt:lpstr>Questions?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ajenson</dc:creator>
  <cp:lastModifiedBy>Aubri Jenson</cp:lastModifiedBy>
  <cp:revision>162</cp:revision>
  <dcterms:created xsi:type="dcterms:W3CDTF">2016-05-03T03:13:41Z</dcterms:created>
  <dcterms:modified xsi:type="dcterms:W3CDTF">2016-09-30T18:57:56Z</dcterms:modified>
</cp:coreProperties>
</file>