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56" r:id="rId3"/>
    <p:sldId id="261" r:id="rId4"/>
    <p:sldId id="278" r:id="rId5"/>
    <p:sldId id="262" r:id="rId6"/>
    <p:sldId id="263" r:id="rId7"/>
    <p:sldId id="272" r:id="rId8"/>
    <p:sldId id="269" r:id="rId9"/>
    <p:sldId id="264" r:id="rId10"/>
    <p:sldId id="273" r:id="rId11"/>
    <p:sldId id="275" r:id="rId12"/>
    <p:sldId id="268" r:id="rId13"/>
    <p:sldId id="276" r:id="rId14"/>
    <p:sldId id="277" r:id="rId15"/>
    <p:sldId id="270" r:id="rId16"/>
    <p:sldId id="271" r:id="rId17"/>
    <p:sldId id="274" r:id="rId18"/>
    <p:sldId id="259" r:id="rId19"/>
    <p:sldId id="280" r:id="rId20"/>
    <p:sldId id="260" r:id="rId21"/>
    <p:sldId id="265" r:id="rId22"/>
    <p:sldId id="266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7BB1-6F0F-4C96-B9B7-A8A40A8F048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48B4-FA9D-4997-BE9D-98B94769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6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7BB1-6F0F-4C96-B9B7-A8A40A8F048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48B4-FA9D-4997-BE9D-98B94769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9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7BB1-6F0F-4C96-B9B7-A8A40A8F048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48B4-FA9D-4997-BE9D-98B94769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66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7BB1-6F0F-4C96-B9B7-A8A40A8F048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48B4-FA9D-4997-BE9D-98B94769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2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7BB1-6F0F-4C96-B9B7-A8A40A8F048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48B4-FA9D-4997-BE9D-98B94769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69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7BB1-6F0F-4C96-B9B7-A8A40A8F048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48B4-FA9D-4997-BE9D-98B94769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25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7BB1-6F0F-4C96-B9B7-A8A40A8F048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48B4-FA9D-4997-BE9D-98B94769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9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7BB1-6F0F-4C96-B9B7-A8A40A8F048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48B4-FA9D-4997-BE9D-98B94769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69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7BB1-6F0F-4C96-B9B7-A8A40A8F048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48B4-FA9D-4997-BE9D-98B94769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74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7BB1-6F0F-4C96-B9B7-A8A40A8F048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48B4-FA9D-4997-BE9D-98B94769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57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7BB1-6F0F-4C96-B9B7-A8A40A8F048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48B4-FA9D-4997-BE9D-98B94769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9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7BB1-6F0F-4C96-B9B7-A8A40A8F048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48B4-FA9D-4997-BE9D-98B94769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13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7BB1-6F0F-4C96-B9B7-A8A40A8F048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48B4-FA9D-4997-BE9D-98B94769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95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7BB1-6F0F-4C96-B9B7-A8A40A8F048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48B4-FA9D-4997-BE9D-98B94769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21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7BB1-6F0F-4C96-B9B7-A8A40A8F048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48B4-FA9D-4997-BE9D-98B94769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6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7BB1-6F0F-4C96-B9B7-A8A40A8F048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48B4-FA9D-4997-BE9D-98B94769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7BB1-6F0F-4C96-B9B7-A8A40A8F048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48B4-FA9D-4997-BE9D-98B94769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4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7BB1-6F0F-4C96-B9B7-A8A40A8F048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48B4-FA9D-4997-BE9D-98B94769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9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7BB1-6F0F-4C96-B9B7-A8A40A8F048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48B4-FA9D-4997-BE9D-98B94769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7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7BB1-6F0F-4C96-B9B7-A8A40A8F048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48B4-FA9D-4997-BE9D-98B94769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7BB1-6F0F-4C96-B9B7-A8A40A8F048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48B4-FA9D-4997-BE9D-98B94769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7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7BB1-6F0F-4C96-B9B7-A8A40A8F048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48B4-FA9D-4997-BE9D-98B94769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1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07BB1-6F0F-4C96-B9B7-A8A40A8F048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E48B4-FA9D-4997-BE9D-98B94769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7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07BB1-6F0F-4C96-B9B7-A8A40A8F048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E48B4-FA9D-4997-BE9D-98B94769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66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93" y="0"/>
            <a:ext cx="10754435" cy="404164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Hypothetical Divergent Evolution of Two Apex Predators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Hell Creek Formation:  </a:t>
            </a:r>
            <a:r>
              <a:rPr lang="en-US" sz="4000" i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Nanotyrannus</a:t>
            </a:r>
            <a:r>
              <a:rPr lang="en-US" sz="4000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lancensis</a:t>
            </a:r>
            <a:r>
              <a:rPr lang="en-US" sz="4000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Tyrannosaurus rex</a:t>
            </a:r>
            <a:endParaRPr lang="en-US" sz="4000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310" y="4713385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 Deak &amp; Scott McKenzie</a:t>
            </a:r>
          </a:p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Mercyhurst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 Geology Department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5080" y="6560669"/>
            <a:ext cx="304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Evanson</a:t>
            </a:r>
            <a:r>
              <a:rPr lang="en-US" sz="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/Museum of the Rockies.  Wikimedia Commons.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Stratigraphic Complications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228" y="1799867"/>
            <a:ext cx="4506533" cy="3287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 1125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B.rex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comes from strata that is 68 million years old.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BMRP 2002.4.1 has been stratigraphically aged at about 66.0-65.84 million years old by examining pollen collected from the site. (Harrison et. al. 2013).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45" y="2150772"/>
            <a:ext cx="6730964" cy="2936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5645" y="5409127"/>
            <a:ext cx="4662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et. al. 2013, 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Ontogeny in the tube-crested dinosaur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Parasaurolophus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Hadrosauridae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heterochrony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hadrosaurids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59" y="171942"/>
            <a:ext cx="10297236" cy="97072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does not correlate with age and tooth count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95" y="1142663"/>
            <a:ext cx="10515600" cy="217297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 1125 was between 16-20 years, and that the age of MOR 555 was between 12-16 (Horner et. al. 2004).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 008 is larger than MOR 555 and has a dentary tooth count of 13.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 008 has a skull that is about 1.34 meters in length (approximately 4-5 feet).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95" y="3240035"/>
            <a:ext cx="4861649" cy="34214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2939" y="6642556"/>
            <a:ext cx="39987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Geoffrey Fairchild/ Field Museum of Natural History.  Wikimedia Commons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653"/>
          <a:stretch/>
        </p:blipFill>
        <p:spPr>
          <a:xfrm>
            <a:off x="1460310" y="3236317"/>
            <a:ext cx="4198384" cy="34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969" y="1262130"/>
            <a:ext cx="5389607" cy="1498533"/>
          </a:xfrm>
        </p:spPr>
        <p:txBody>
          <a:bodyPr>
            <a:normAutofit fontScale="92500"/>
          </a:bodyPr>
          <a:lstStyle/>
          <a:p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CMNH 7541 has 16 </a:t>
            </a:r>
            <a:r>
              <a:rPr lang="en-US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dentary 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tooth positions (</a:t>
            </a:r>
            <a:r>
              <a:rPr 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Witmer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et. al. 2010) and is a younger individual than BMRP 2002.4.1 which has 17 </a:t>
            </a:r>
            <a:r>
              <a:rPr lang="en-US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dentary 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tooth positions.</a:t>
            </a:r>
          </a:p>
          <a:p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2504" y="1262130"/>
            <a:ext cx="5183188" cy="823912"/>
          </a:xfrm>
        </p:spPr>
        <p:txBody>
          <a:bodyPr/>
          <a:lstStyle/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“Baby Bob” has 12 dentary tooth positions and is about 4 years old.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94"/>
          <a:stretch/>
        </p:blipFill>
        <p:spPr>
          <a:xfrm>
            <a:off x="166482" y="3006726"/>
            <a:ext cx="5831094" cy="2403731"/>
          </a:xfrm>
          <a:prstGeom prst="rect">
            <a:avLst/>
          </a:prstGeom>
        </p:spPr>
      </p:pic>
      <p:pic>
        <p:nvPicPr>
          <p:cNvPr id="8" name="Picture 2" descr="https://attachment.outlook.office.net/owa/mdeak49@lakers.mercyhurst.edu/service.svc/s/GetAttachmentThumbnail?id=AAMkADk4MzNhMWMyLTUwZGMtNGEwMy1hNDQzLWFlMDVjM2E3NWEzNgBGAAAAAAAsfD%2B3PQqPQrCx7P7xVp1uBwC05jmSOTWrSLqaVGJ1KuL9AAAAAAEMAAC05jmSOTWrSLqaVGJ1KuL9AAFgbV3oAAABEgAQANH0eRhZ8SRLt1FhGodwNDc%3D&amp;thumbnailType=2&amp;X-OWA-CANARY=gCjSOTPmK0i8iG-Fzp4zeQBEWTu01dMYhelysoZmWReDlPukqXEGfoQikYxviBr9x0fd66TwnzE.&amp;token=f027c43e-d1a7-4c8c-9601-2029cc800da6&amp;owa=outlook.office.co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3006726"/>
            <a:ext cx="5780711" cy="24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6519" y="5410457"/>
            <a:ext cx="3799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Witmer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et. al. 2010, “The Cleveland Tyrannosaur Skull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Nanotyrannus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Tyrannosaurus): New Findings Based on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Scanning, With Special Reference to the Braincase”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3375" y="5472561"/>
            <a:ext cx="54477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Robert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Detrich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Pers. Comm.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994129"/>
              </p:ext>
            </p:extLst>
          </p:nvPr>
        </p:nvGraphicFramePr>
        <p:xfrm>
          <a:off x="1501254" y="796456"/>
          <a:ext cx="8775511" cy="5261657"/>
        </p:xfrm>
        <a:graphic>
          <a:graphicData uri="http://schemas.openxmlformats.org/drawingml/2006/table">
            <a:tbl>
              <a:tblPr/>
              <a:tblGrid>
                <a:gridCol w="15012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83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72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7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012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0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Specimen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Body Length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Ontogenetic Age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Maxilary Tooth 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Dentary 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Tooth 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"Baby Bob"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years (Robert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Detrich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Pers.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Comm.)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CMNH 7541*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BMRP 2002.4.1*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11-12 years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9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"Tinker"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 1125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16-20 years (Horner 2004)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5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 555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12-16 years (Horner 2004)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9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BHI 3033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years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9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AMNH 5027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years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9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 9380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12.04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years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9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"Samson"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9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 980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years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9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LACM 23844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9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 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years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9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FMNH PR2081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years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96788" y="6135113"/>
            <a:ext cx="8584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= Possible specimens of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Nanotyrannus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lancensis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764" y="150125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Tyrannosaurus rex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vs. age and tooth count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81" y="276630"/>
            <a:ext cx="3225979" cy="2538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34" y="605304"/>
            <a:ext cx="3335549" cy="220980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042873" y="2923504"/>
            <a:ext cx="1365161" cy="1571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408034" y="2962142"/>
            <a:ext cx="1236372" cy="1532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26220" y="177404"/>
            <a:ext cx="2279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Scott Robert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Anselmo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/Cleveland Museum of Natural History, Wikimedia Commons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1181" y="0"/>
            <a:ext cx="32259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Daveynin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/Carnegie Museum of Natural History, Wikimedia Commons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20" t="8707" r="1506" b="6165"/>
          <a:stretch/>
        </p:blipFill>
        <p:spPr>
          <a:xfrm>
            <a:off x="5042873" y="4533366"/>
            <a:ext cx="3023778" cy="218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2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4" y="3252463"/>
            <a:ext cx="4438918" cy="3329189"/>
          </a:xfrm>
          <a:prstGeom prst="rect">
            <a:avLst/>
          </a:prstGeom>
        </p:spPr>
      </p:pic>
      <p:pic>
        <p:nvPicPr>
          <p:cNvPr id="3" name="Picture 2" descr="https://attachment.outlook.office.net/owa/mdeak49@lakers.mercyhurst.edu/service.svc/s/GetAttachmentThumbnail?id=AAMkADk4MzNhMWMyLTUwZGMtNGEwMy1hNDQzLWFlMDVjM2E3NWEzNgBGAAAAAAAsfD%2B3PQqPQrCx7P7xVp1uBwC05jmSOTWrSLqaVGJ1KuL9AAAAAAEMAAC05jmSOTWrSLqaVGJ1KuL9AAFy1L3oAAABEgAQAPkNhVpRyBlEvhT18QeMFsg%3D&amp;thumbnailType=2&amp;X-OWA-CANARY=zduekQt7hU6VGumqYi3KCFAJXUPA1NMYC6ni5cq0WqTlx5owuTd_cugLGLVfoLw26ufhethX5rs.&amp;token=b8058e27-9548-4cbb-b6c0-c5c0f12660ac&amp;owa=outlook.office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74" y="296213"/>
            <a:ext cx="5072390" cy="285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13182" y="6243098"/>
            <a:ext cx="3146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Janie and Jim Eden/American Museum of Natural History, Wikimedia Commons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577" y="412124"/>
            <a:ext cx="26659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Below:  Skull of the more primitive form: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Triceratops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horridus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(Marsh, 1889) from the AMNH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Above:  Cast of the skull of the more advanced form: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Triceratops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prorsus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(Marsh, 1890) from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Mercyhurst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collection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6313" y="-126194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atavism seen in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Nanotyrannus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049" t="5552" b="2372"/>
          <a:stretch/>
        </p:blipFill>
        <p:spPr>
          <a:xfrm>
            <a:off x="2454821" y="1076539"/>
            <a:ext cx="2803784" cy="5658631"/>
          </a:xfrm>
          <a:prstGeom prst="rect">
            <a:avLst/>
          </a:prstGeom>
        </p:spPr>
      </p:pic>
      <p:pic>
        <p:nvPicPr>
          <p:cNvPr id="1026" name="Picture 2" descr="https://attachment.outlook.office.net/owa/mdeak49@lakers.mercyhurst.edu/service.svc/s/GetAttachmentThumbnail?id=AAMkADk4MzNhMWMyLTUwZGMtNGEwMy1hNDQzLWFlMDVjM2E3NWEzNgBGAAAAAAAsfD%2B3PQqPQrCx7P7xVp1uBwC05jmSOTWrSLqaVGJ1KuL9AAAAAAEMAAC05jmSOTWrSLqaVGJ1KuL9AAF58P%2BaAAABEgAQAMTtUZ%2FMfj1KiHgDJs%2B%2BjfY%3D&amp;thumbnailType=2&amp;X-OWA-CANARY=ZN_bmWpG7E6vKaTXKS2esEAObnzW4NMYyaLy9N-dVfa6rFcWmairnJwETo0Gk6pgbjn-MWanupA.&amp;token=687a060a-9be8-49d6-8fc0-045446acedb3&amp;owa=outlook.office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t="13247" r="5988"/>
          <a:stretch/>
        </p:blipFill>
        <p:spPr bwMode="auto">
          <a:xfrm rot="5400000">
            <a:off x="6014098" y="2450011"/>
            <a:ext cx="2154320" cy="132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2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412" y="131571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get small in a world of giants?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922"/>
            <a:ext cx="4653887" cy="278154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partitioning to maintain punctuated equilibrium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 1:  North American canids and African felids evolved various sizes to exploit various prey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75" y="1371922"/>
            <a:ext cx="24384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75" y="3200722"/>
            <a:ext cx="2438400" cy="1392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75" y="4593658"/>
            <a:ext cx="2438400" cy="1584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32" y="1293213"/>
            <a:ext cx="2691917" cy="1810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32" y="3049037"/>
            <a:ext cx="2691917" cy="1783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32" y="4832432"/>
            <a:ext cx="2691917" cy="17934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8364" y="6387152"/>
            <a:ext cx="7192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Gunnar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Ries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Wikimedia Commons</a:t>
            </a:r>
            <a:r>
              <a:rPr lang="en-US" sz="800" dirty="0" smtClean="0"/>
              <a:t>..  Christopher Bruno, Wikimedia Commons.  Bengt Nyman, Wikimedia Commons.  Public Domain Images.  P. Lindgren, Wikimedia Commons.  James Temple, Wikimedia Commons.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9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589" y="6079666"/>
            <a:ext cx="402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 2:  Late Jurassic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Theropods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went down a similar evolutionary pathway.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67" b="42189"/>
          <a:stretch/>
        </p:blipFill>
        <p:spPr>
          <a:xfrm>
            <a:off x="3939275" y="95535"/>
            <a:ext cx="3334982" cy="1896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275" y="1992318"/>
            <a:ext cx="3334982" cy="2205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275" y="4197575"/>
            <a:ext cx="3334309" cy="1617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0734" y="5609230"/>
            <a:ext cx="1460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Venture Vancouver, Wikimedia Commons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0734" y="3589361"/>
            <a:ext cx="1678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José Maria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Silveira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Neto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Wikimedia Commons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9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role in Late Cretaceous ecosystem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00" y="1825625"/>
            <a:ext cx="3616656" cy="397467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Orbitals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Accounts for 15.4% of total skull length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1998).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Juvenile character?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 of nocturnal behavior?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Mimicry?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ttachment.outlook.office.net/owa/mdeak49@lakers.mercyhurst.edu/service.svc/s/GetAttachmentThumbnail?id=AAMkADk4MzNhMWMyLTUwZGMtNGEwMy1hNDQzLWFlMDVjM2E3NWEzNgBGAAAAAAAsfD%2B3PQqPQrCx7P7xVp1uBwC05jmSOTWrSLqaVGJ1KuL9AAAAAAEMAAC05jmSOTWrSLqaVGJ1KuL9AAF58P%2BOAAABEgAQAIcQDSLuIXVNqXomr1qw%2FDc%3D&amp;thumbnailType=2&amp;X-OWA-CANARY=-CN9KRxMGkie_y0hrJj8CXDPGBmj3tMYTzcdKMQm4mkC31ZHEwiWwLGHAp-kZ3LaXH5XtjWQqrE.&amp;token=3a0d5a27-666e-4743-ac86-f052ada9885c&amp;owa=outlook.office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032" y="1690688"/>
            <a:ext cx="4426424" cy="331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680" y="1526915"/>
            <a:ext cx="3100387" cy="5167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1242" y="6478783"/>
            <a:ext cx="7983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Ballista/Museum of Natural History, London.  Wikimedia Commons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5698" y="6221186"/>
            <a:ext cx="4044043" cy="212952"/>
          </a:xfrm>
        </p:spPr>
        <p:txBody>
          <a:bodyPr>
            <a:norm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James St. John/Cleveland Museum of Natural History, Wikimedia Commons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17" y="210047"/>
            <a:ext cx="9005208" cy="5301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799" y="5584491"/>
            <a:ext cx="853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CMNH 7541, Holotype of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Nanotyrannus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lancensis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79" y="1828800"/>
            <a:ext cx="10217533" cy="491319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examinations of the skull of CMNH 7541 and of the histology of BMRP 2002.4.1 have shown that these two specimens of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Nanotyrannus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still growing at a rapid pace.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possibility that they represent juveniles of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Tyrannosaurus rex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still plausible.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not clear if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Nanotyrannus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inhabited all of the localities and strata where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Tyrannosaurus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been known to inhabit.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highly unlikely that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Tyrannosaurus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lost tooth positions throughout ontogeny due to: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intermediates being stratigraphically inconsistent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variation of dental alveoli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Nanotyrannus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valid species, and if it diverged from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Tyrannosaurus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then it shows that the dinosaurs are still diversifying in the Late Cretaceous.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1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93" y="1433015"/>
            <a:ext cx="11013743" cy="524074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L. Larson</a:t>
            </a:r>
          </a:p>
          <a:p>
            <a:pPr marL="457200" lvl="1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Hills Institute of Geological Research Inc., Hill City, SD, United States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Thomas R. Holtz Jr.</a:t>
            </a:r>
          </a:p>
          <a:p>
            <a:pPr marL="457200" lvl="1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Maryland, College Park, MD, United States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Scott A. Williams</a:t>
            </a:r>
          </a:p>
          <a:p>
            <a:pPr marL="457200" lvl="1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Burpee Museum of Natural History, Rockford, IL, United States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Philip J. Currie</a:t>
            </a:r>
          </a:p>
          <a:p>
            <a:pPr marL="457200" lvl="1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Royal Tyrrell Museum of Paleontology,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Drumheller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AB, Canada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Robert J.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Detrich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Detrich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Fossil Company, Robert@fossilking.net</a:t>
            </a:r>
          </a:p>
          <a:p>
            <a:pPr marL="457200" lvl="1" indent="0" algn="ctr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John B.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Scannella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Museum of the Rockies, Bozeman, MT, United States</a:t>
            </a:r>
          </a:p>
          <a:p>
            <a:pPr marL="457200" lvl="1" indent="0" algn="ctr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Disclaimer:  Although all these people aided us in this investigation, they may not agree with our conclusions.  However, the help of these specialists is greatly appreciated.</a:t>
            </a:r>
          </a:p>
        </p:txBody>
      </p:sp>
    </p:spTree>
    <p:extLst>
      <p:ext uri="{BB962C8B-B14F-4D97-AF65-F5344CB8AC3E}">
        <p14:creationId xmlns:p14="http://schemas.microsoft.com/office/powerpoint/2010/main" val="26664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5" y="122830"/>
            <a:ext cx="9820702" cy="5749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6948"/>
            <a:ext cx="12192000" cy="622510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D. (1999). Craniofacial ontogeny in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tyrannosauridae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Dinosauria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Coelurosauria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vertebrate Paleontology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497-520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D., &amp; Williamson, T. E. (2004). Diversity of late Maastrichtian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Tyrannosauridae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Dinosauria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Theropoda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from western North America. 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Zoological Journal of the </a:t>
            </a:r>
            <a:r>
              <a:rPr lang="en-US" sz="5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Linnean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Society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142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(4), 479-523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Chure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J. (2000). On the orbit of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theropod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dinosaurs. 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Gaia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233-240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Currie, P. J.,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Hurum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H., &amp;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Sabath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(2003). Skull structure and evolution in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tyrannosaurid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dinosaurs. </a:t>
            </a:r>
            <a:r>
              <a:rPr lang="en-US" sz="5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Acta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Palaeontologica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Polonica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227-234. </a:t>
            </a:r>
            <a:endParaRPr lang="en-US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Dodson, P. (1975). Taxonomic implications of relative growth in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lambeosaurine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hadrosaurs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Biology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37-54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Erickson, G. M.,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Makovicky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J., Currie, P. J.,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Norell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A.,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Yerby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A., &amp;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Brochu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A. (2004). Gigantism and comparative life-history parameters of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tyrannosaurid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dinosaurs. 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430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(7001), 772-775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Farke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A.,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Chok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J., Herrero, A.,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Scolieri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B., &amp;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Werning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(2013). Ontogeny in the tube-crested dinosaur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Parasaurolophus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Hadrosauridae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heterochrony in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hadrosaurids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PeerJ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e182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marL="0" indent="0">
              <a:buNone/>
            </a:pP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Harrison, W. F., Nichols, D. J., Henderson, M. D., Scherer, R. P (2013). Using Pollen, Leaves, and Paleomagnetism to Date a Juvenile </a:t>
            </a:r>
            <a:r>
              <a:rPr lang="en-US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Tyrannosaurid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Upper Cretaceous Rock.  </a:t>
            </a:r>
            <a:r>
              <a:rPr lang="en-US" sz="5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Tyrannosaurid</a:t>
            </a:r>
            <a:r>
              <a:rPr lang="en-US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Paleobiology</a:t>
            </a:r>
            <a:r>
              <a:rPr lang="en-US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(239-249).</a:t>
            </a:r>
            <a:endParaRPr lang="en-U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Horner, J. R., &amp;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Padian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(2004). Age and growth dynamics of Tyrannosaurus rex. 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Royal Society of London B: Biological Sciences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271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(1551), 1875-1880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Larson, P. L. (2008). Variation and sexual dimorphism in Tyrannosaurus rex. 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Tyrannosaurus rex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103-130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Larson, P. (2013). The case for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Nanotyrannus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Tyrannosaurid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Paleobiology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15-53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Longrich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R., &amp; Field, D. J. (2012).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Torosaurus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not Triceratops: ontogeny in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chasmosaurine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ceratopsids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case study in dinosaur taxonomy. </a:t>
            </a:r>
            <a:r>
              <a:rPr lang="en-US" sz="5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PloS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e32623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TED.  (2011, November).  Jack Horner:  </a:t>
            </a:r>
            <a:r>
              <a:rPr lang="en-US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the baby dinosaurs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[Video file]. 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Retrieved from http://www.ted.com/talks/jack_horner_shape_shifting_dinosaurs?language=en</a:t>
            </a:r>
            <a:endParaRPr lang="en-US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Tsuihiji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T.,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Watabe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Tsogtbaatar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K.,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Tsubamoto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T.,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Barsbold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R., Suzuki, S., ... &amp;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Witmer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M. (2011). Cranial osteology of a juvenile specimen of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Tarbosaurus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bataar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Theropoda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Tyrannosauridae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from the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Nemegt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Formation (Upper Cretaceous) of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Bugin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Tsav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Mongolia. 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Vertebrate Paleontology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497-517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Witmer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M., &amp; Ridgely, R. C. (2009). New insights into the brain, braincase, and ear region of tyrannosaurs (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Dinosauria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Theropoda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with implications for sensory organization and behavior. 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Anatomical Record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292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(9), 1266-1296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Witmer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M., &amp; Ridgely, R. C. (2010). The Cleveland tyrannosaur skull (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Nanotyrannus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Tyrannosaurus): new findings based on CT scanning, with special reference to the braincase. </a:t>
            </a:r>
            <a:r>
              <a:rPr lang="en-US" sz="5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Kirtlandia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61-81.</a:t>
            </a:r>
            <a:endParaRPr lang="en-U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ttachment.outlook.office.net/owa/mdeak49@lakers.mercyhurst.edu/service.svc/s/GetAttachmentThumbnail?id=AAMkADk4MzNhMWMyLTUwZGMtNGEwMy1hNDQzLWFlMDVjM2E3NWEzNgBGAAAAAAAsfD%2B3PQqPQrCx7P7xVp1uBwC05jmSOTWrSLqaVGJ1KuL9AAAAAAEMAAC05jmSOTWrSLqaVGJ1KuL9AAFy1L3oAAABEgAQADvRNF8ZN1tKgH%2FDvX%2FcP0k%3D&amp;thumbnailType=2&amp;X-OWA-CANARY=yD4h82yqVEa05QLAOoWuawBTZne31dMYhZ93Uhkfr26O4GrJY1DN947ObXlAO8ETMS6l479AhBQ.&amp;token=22d2a445-0a9c-49a7-8ec1-b3fd8d119301&amp;owa=outlook.office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33" y="0"/>
            <a:ext cx="4834767" cy="36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4743" y="3626075"/>
            <a:ext cx="604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BMRP 2002.4.1 (“Jane”)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61" y="0"/>
            <a:ext cx="7156272" cy="4604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245" y="4790941"/>
            <a:ext cx="633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Erickson et al, 2004, “Gigantism and comparative life-history parameters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tyrannosaurid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dinosaurs"</a:t>
            </a:r>
          </a:p>
        </p:txBody>
      </p:sp>
    </p:spTree>
    <p:extLst>
      <p:ext uri="{BB962C8B-B14F-4D97-AF65-F5344CB8AC3E}">
        <p14:creationId xmlns:p14="http://schemas.microsoft.com/office/powerpoint/2010/main" val="37109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0172"/>
          <a:stretch/>
        </p:blipFill>
        <p:spPr>
          <a:xfrm>
            <a:off x="0" y="934827"/>
            <a:ext cx="6100550" cy="317679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42657" y="1957007"/>
            <a:ext cx="5457422" cy="1577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Left:  Juvenile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Tarbosaurus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bataar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MPC-D 107/7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Below:  Cast of adult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Tarbosaurus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bataar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Mercyhurst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collection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1201" b="1231"/>
          <a:stretch/>
        </p:blipFill>
        <p:spPr>
          <a:xfrm>
            <a:off x="0" y="4111624"/>
            <a:ext cx="6100550" cy="27407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42656" y="756678"/>
            <a:ext cx="5795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Tsuihiji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et. al. 2011, “Cranial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Osteology of a Juvenile Specimen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Tarbosaurus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bataar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Theropoda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Tyrannosauridae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from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Nemegt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Formation (Upper Cretaceous)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Bugin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Tsav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Mongolia”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ttachment.outlook.office.net/owa/mdeak49@lakers.mercyhurst.edu/service.svc/s/GetAttachmentThumbnail?id=AAMkADk4MzNhMWMyLTUwZGMtNGEwMy1hNDQzLWFlMDVjM2E3NWEzNgBGAAAAAAAsfD%2B3PQqPQrCx7P7xVp1uBwC05jmSOTWrSLqaVGJ1KuL9AAAAAAEMAAC05jmSOTWrSLqaVGJ1KuL9AAFy1L32AAABEgAQAA4flQw57UlBsOGZjIev7Dw%3D&amp;thumbnailType=2&amp;X-OWA-CANARY=BoEZB8AwdkOruRYCj6DRKnCwN2qM1tMY4TweRLQ3P5nTkX2px3Z2rSL26-fZOW5W233k1zN56Cs.&amp;token=dde6fe9e-852a-4ba3-b8a0-6c0bf48d64b9&amp;owa=outlook.office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735" y="3531439"/>
            <a:ext cx="5913886" cy="332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6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2511" y="5756171"/>
            <a:ext cx="6159489" cy="880281"/>
          </a:xfrm>
        </p:spPr>
        <p:txBody>
          <a:bodyPr>
            <a:normAutofit fontScale="90000"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Witmer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2009, “New Insights Into the Brain, Braincase, and Ear Region of Tyrannosaurs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Dinosauria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Theropoda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with Implications for Sensory Organization and Behavior”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/>
          <a:stretch/>
        </p:blipFill>
        <p:spPr>
          <a:xfrm>
            <a:off x="1036037" y="378823"/>
            <a:ext cx="4996474" cy="2834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37" y="3316757"/>
            <a:ext cx="4996474" cy="3054614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1"/>
          <a:stretch/>
        </p:blipFill>
        <p:spPr>
          <a:xfrm>
            <a:off x="6557229" y="439913"/>
            <a:ext cx="4611299" cy="2658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1"/>
          <a:stretch/>
        </p:blipFill>
        <p:spPr>
          <a:xfrm>
            <a:off x="6551242" y="3213726"/>
            <a:ext cx="4611299" cy="211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6" y="450206"/>
            <a:ext cx="4187737" cy="2840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5" y="3422597"/>
            <a:ext cx="4187737" cy="2352260"/>
          </a:xfrm>
          <a:prstGeom prst="rect">
            <a:avLst/>
          </a:prstGeom>
        </p:spPr>
      </p:pic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/>
          <a:stretch/>
        </p:blipFill>
        <p:spPr>
          <a:xfrm>
            <a:off x="5273187" y="450206"/>
            <a:ext cx="5006860" cy="2840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9" y="3422597"/>
            <a:ext cx="4115512" cy="25160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8287" y="591234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Witmer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2009, “New Insights Into the Brain, Braincase, and Ear Region of Tyrannosaurs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Dinosauria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Theropoda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with Implications for Sensory Organization and Behavior”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97964" y="3564264"/>
            <a:ext cx="2305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Despite skull crushing of some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Tyrannosaurus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specimens, the brain still maintains the same basic shape.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4631" y="145719"/>
            <a:ext cx="9314146" cy="1408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6989" y="6278066"/>
            <a:ext cx="4874466" cy="579934"/>
          </a:xfrm>
        </p:spPr>
        <p:txBody>
          <a:bodyPr>
            <a:normAutofit fontScale="92500" lnSpcReduction="20000"/>
          </a:bodyPr>
          <a:lstStyle/>
          <a:p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Tyrannosaurus rex 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locations after Larson (2008).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754072" y="6035866"/>
            <a:ext cx="5183188" cy="823912"/>
          </a:xfrm>
        </p:spPr>
        <p:txBody>
          <a:bodyPr>
            <a:noAutofit/>
          </a:bodyPr>
          <a:lstStyle/>
          <a:p>
            <a:r>
              <a:rPr lang="en-US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Longrich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et. al.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2012, “</a:t>
            </a:r>
            <a:r>
              <a:rPr lang="en-US" sz="18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Torosaurus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Not </a:t>
            </a:r>
            <a:r>
              <a:rPr lang="en-US" sz="1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Triceratops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Ontogeny in </a:t>
            </a:r>
            <a:r>
              <a:rPr lang="en-US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Chasmosaurine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Ceratopsids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a Case Study in Dinosaur Taxonomy”</a:t>
            </a:r>
            <a:endParaRPr 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130802" y="521537"/>
            <a:ext cx="4429728" cy="5512551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369"/>
          <a:stretch/>
        </p:blipFill>
        <p:spPr>
          <a:xfrm>
            <a:off x="466989" y="521538"/>
            <a:ext cx="4711555" cy="5756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54660" y="5152824"/>
            <a:ext cx="264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 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rex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 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lancensis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Tooth count and number of tooth placements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4351338"/>
          </a:xfrm>
        </p:spPr>
        <p:txBody>
          <a:bodyPr>
            <a:normAutofit/>
          </a:bodyPr>
          <a:lstStyle/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Nanotyrannus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lancensis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Maxillary teeth:  15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Dentary teeth:  16-17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Tooth structure: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Latteraly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compressed and heavily serrated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Tyrannosaurus rex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Maxillary teeth:  11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Dentary teeth:  12-13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Tooth structure:  Thick and minimal amount of serrations.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ttachment.outlook.office.net/owa/mdeak49@lakers.mercyhurst.edu/service.svc/s/GetAttachmentThumbnail?id=AAMkADk4MzNhMWMyLTUwZGMtNGEwMy1hNDQzLWFlMDVjM2E3NWEzNgBGAAAAAAAsfD%2B3PQqPQrCx7P7xVp1uBwC05jmSOTWrSLqaVGJ1KuL9AAAAAAEMAAC05jmSOTWrSLqaVGJ1KuL9AAF3EAD3AAABEgAQADceEn45CaFDsNEuF0ssFmI%3D&amp;thumbnailType=2&amp;X-OWA-CANARY=pAaJH_XpakCPRWR0LhOhi4DFqO-w2dMYDjWSPuGtJQjSZBDJGVfZg0bcK2PJ4SOnnQlTbqq3Fas.&amp;token=656f00c0-1b98-4d1a-b824-6b6717b70d78&amp;owa=outlook.office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02" y="1527421"/>
            <a:ext cx="2906974" cy="516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85" y="75059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evidence for dentary tooth reduction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17" y="1400622"/>
            <a:ext cx="11037195" cy="82742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Horner (2011), has observed a trend in the reduction of dentary tooth positions from the smallest individuals to the largest individuals.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" y="2228045"/>
            <a:ext cx="7086198" cy="4334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4383" y="5361992"/>
            <a:ext cx="2884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Horner 2011, “Shape-Shifting Dinosaurs:  The Cause of a Premature Extinction”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33528</TotalTime>
  <Words>1797</Words>
  <Application>Microsoft Office PowerPoint</Application>
  <PresentationFormat>Widescreen</PresentationFormat>
  <Paragraphs>185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1_Office Theme</vt:lpstr>
      <vt:lpstr>Hypothetical Divergent Evolution of Two Apex Predators from the Hell Creek Formation:  Nanotyrannus lancensis and Tyrannosaurus rex</vt:lpstr>
      <vt:lpstr>James St. John/Cleveland Museum of Natural History, Wikimedia Commons</vt:lpstr>
      <vt:lpstr>PowerPoint Presentation</vt:lpstr>
      <vt:lpstr>PowerPoint Presentation</vt:lpstr>
      <vt:lpstr>Witmer et al, 2009, “New Insights Into the Brain, Braincase, and Ear Region of Tyrannosaurs (Dinosauria, Theropoda), with Implications for Sensory Organization and Behavior”  </vt:lpstr>
      <vt:lpstr>PowerPoint Presentation</vt:lpstr>
      <vt:lpstr>Range</vt:lpstr>
      <vt:lpstr>Tooth count and number of tooth placements</vt:lpstr>
      <vt:lpstr>Possible evidence for dentary tooth reduction</vt:lpstr>
      <vt:lpstr>Stratigraphic Complications</vt:lpstr>
      <vt:lpstr>Size does not correlate with age and tooth count</vt:lpstr>
      <vt:lpstr>PowerPoint Presentation</vt:lpstr>
      <vt:lpstr>PowerPoint Presentation</vt:lpstr>
      <vt:lpstr>PowerPoint Presentation</vt:lpstr>
      <vt:lpstr>PowerPoint Presentation</vt:lpstr>
      <vt:lpstr>Possible atavism seen in Nanotyrannus</vt:lpstr>
      <vt:lpstr>Why get small in a world of giants?</vt:lpstr>
      <vt:lpstr>PowerPoint Presentation</vt:lpstr>
      <vt:lpstr>Possible role in Late Cretaceous ecosystem</vt:lpstr>
      <vt:lpstr>Conclusions</vt:lpstr>
      <vt:lpstr>Acknowledgments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Hypothetical Divergent Evolution of Two Apex Predators of the Hell Creek Formation:  Nanotyrannus lancensis and Tyrannosaurus rex</dc:title>
  <dc:creator>Michael Deak</dc:creator>
  <cp:lastModifiedBy>Michael Deak</cp:lastModifiedBy>
  <cp:revision>150</cp:revision>
  <dcterms:created xsi:type="dcterms:W3CDTF">2016-08-25T23:07:01Z</dcterms:created>
  <dcterms:modified xsi:type="dcterms:W3CDTF">2016-10-23T12:28:25Z</dcterms:modified>
</cp:coreProperties>
</file>